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40.xml" ContentType="application/vnd.openxmlformats-officedocument.presentationml.slide+xml"/>
  <Override PartName="/ppt/notesSlides/interactive-notesSlide1.xml" ContentType="application/vnd.openxmlformats-officedocument.presentationml.notesSlide+xml"/>
  <Override PartName="/ppt/slides/slide41.xml" ContentType="application/vnd.openxmlformats-officedocument.presentationml.slide+xml"/>
  <Override PartName="/ppt/notesSlides/interactive-notesSlide2.xml" ContentType="application/vnd.openxmlformats-officedocument.presentationml.notesSlide+xml"/>
  <Override PartName="/ppt/slides/slide42.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xmlns:r="http://schemas.openxmlformats.org/officeDocument/2006/relationships" id="295" r:id="rIdGioMenu1"/>
    <p:sldId xmlns:r="http://schemas.openxmlformats.org/officeDocument/2006/relationships" id="296" r:id="rIdGioMenu2"/>
    <p:sldId xmlns:r="http://schemas.openxmlformats.org/officeDocument/2006/relationships" id="297"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theme" Target="theme/theme1.xml"/><Relationship Id="rIdGioMenu1" Type="http://schemas.openxmlformats.org/officeDocument/2006/relationships/slide" Target="/ppt/slides/slide40.xml"/><Relationship Id="rIdGioMenu2" Type="http://schemas.openxmlformats.org/officeDocument/2006/relationships/slide" Target="/ppt/slides/slide41.xml"/><Relationship Id="rIdGioMenu3" Type="http://schemas.openxmlformats.org/officeDocument/2006/relationships/slide" Target="/ppt/slides/slide42.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63340c51ecfe4076" Type="http://schemas.openxmlformats.org/officeDocument/2006/relationships/slide" Target="/ppt/slides/slide40.xml"/><Relationship Id="R7625bf4fd6744963"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c507b334f7d2437c" Type="http://schemas.openxmlformats.org/officeDocument/2006/relationships/slide" Target="/ppt/slides/slide41.xml"/><Relationship Id="R91dbf7ca5d554ab1"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9390708320954971" Type="http://schemas.openxmlformats.org/officeDocument/2006/relationships/slide" Target="/ppt/slides/slide42.xml"/><Relationship Id="Rd57640f24ac747db"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The shift is 2.43 pm in both cases, which is 3.4% of 71.0 pm but only 4.9 × 10⁻⁶ of 500 nm, a fractional change about 7000 times smaller and far harder to detect.</a:t>
            </a:r>
          </a:p>
          <a:p>
            <a:pPr marL="0" indent="0">
              <a:buNone/>
            </a:pPr>
            <a:r>
              <a:rPr lang="en-GB" sz="1200" dirty="0"/>
              <a:t>[Distractors] D is the most tempting, because it reaches the right conclusion that visible light is a poor probe of the effect. It gets there by scaling the shift itself with wavelength, but the formula contains no λ at all: at 90° the absolute shift is 2.43 pm whatever the incident wavelength, and what differs is the fraction Δλ/λ. C makes the opposite scaling error, treating the shift as proportional to λ, which again contradicts the formula in the stem. B confuses energy with momentum: every photon carries p = h/λ, about 1.3 × 10⁻²⁷ kg m s⁻¹ at 500 nm, and the size of its energy compared with mₑc² decides how large the fractional shift is, not whether recoil happens. A is correct because 2.43/71.0 = 0.034, while 2.43 × 10⁻¹² m / 500 × 10⁻⁹ m = 4.9 × 10⁻⁶, about 7000 times smaller. A fractional change of that size is not beyond every optical instrument, since a good interferometer can resolve it; in practice the further obstacle is that a visible photon's few electronvolts are comparable with atomic binding energies, so the electrons do not recoil as free particles at rest.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ψ(x) ≈ C/|x| at large |x|</a:t>
            </a:r>
          </a:p>
          <a:p>
            <a:pPr marL="0" indent="0">
              <a:buNone/>
            </a:pPr>
            <a:r>
              <a:rPr lang="en-GB" sz="1200" dirty="0"/>
              <a:t>[Distractors] Normalisability needs ∫|ψ|² dx to be finite, so the test is the tail of |ψ|², not the tail of ψ. A is the trap: ψ does fall to zero, but |ψ|² = C²/|x|, and ∫dx/|x| grows as ln|x| without limit, so the integral diverges however slowly. D is tempting because the function both decays and oscillates, and oscillation looks as though it should cancel; but |ψ|² = C²cos²(kx)/√|x| is never negative and averages to C²/(2√|x|), whose integral grows as √|x|. B is a plane wave: |ψ|² = C² everywhere, so the integral grows linearly and no choice of C normalises it. C is correct: |ψ|² = C²/x², and ∫dx/x² converges at large |x|.</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⟨H⟩</a:t>
            </a:r>
          </a:p>
          <a:p>
            <a:pPr marL="0" indent="0">
              <a:buNone/>
            </a:pPr>
            <a:r>
              <a:rPr lang="en-GB" sz="1200" dirty="0"/>
              <a:t>[Distractors] A is what a candidate expects if each phase factor is thought to cancel in the modulus squared, as it does for a single stationary state. With two terms the cross term ψ₁ψ₂cos((E₂ − E₁)t/ℏ) survives, so the density at any point where both functions are nonzero oscillates. B moves with the same cross term, weighted by ∫ψ₁xψ₂ dx; it is constant only in the special case where that integral vanishes, for example when ψ₁ and ψ₂ have the same parity, so it fails the words whatever the forms. C looks conserved because the state stays normalised, but normalisation is not overlap: up to an overall phase the integral is [1 + e^(−i(E₂−E₁)t/ℏ)]/2, whose squared modulus is cos²((E₂ − E₁)t/2ℏ). D is correct: ⟨H⟩ = (E₁ + E₂)/2 at all times, because Ĥ returns each term multiplied by its own energy and orthogonality removes the cross terms.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i d/dx</a:t>
            </a:r>
          </a:p>
          <a:p>
            <a:pPr marL="0" indent="0">
              <a:buNone/>
            </a:pPr>
            <a:r>
              <a:rPr lang="en-GB" sz="1200" dirty="0"/>
              <a:t>[Distractors] Each option is tested by moving the operator across ∫f*(Ôg) dx with integration by parts, the boundary terms vanishing because the functions do. A gives ∫f*g′ dx = −∫(f′)*g dx: one integration by parts flips the sign, so d/dx is anti-Hermitian. It is tempting because it is p̂ with the constant −iℏ removed, and that factor of i is exactly what restores Hermiticity. B fails twice over: moving d/dx across gives a minus sign, and differentiating the x produces an extra term, so its adjoint is −1 − x d/dx. C needs two integrations by parts, which leave d²/dx² itself Hermitian, but the i is complex-conjugated on the way across, so the adjoint is −i d²/dx². D is correct: ∫f*(ig′) dx = −i∫(f′)*g dx = ∫(if′)*g dx, the sign from the integration by parts cancelled by the conjugation of i. It is −p̂/ℏ.</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iℏp̂/m</a:t>
            </a:r>
          </a:p>
          <a:p>
            <a:pPr marL="0" indent="0">
              <a:buNone/>
            </a:pPr>
            <a:r>
              <a:rPr lang="en-GB" sz="1200" dirty="0"/>
              <a:t>[Distractors] B stops at the potential term. V(x̂) does commute with x̂, but the kinetic term does not, and it is the kinetic term that makes position and energy incompatible. C expands [x̂, p̂²] as p̂[x̂, p̂] alone and loses the second term; the product rule gives [x̂, p̂²] = p̂[x̂, p̂] + [x̂, p̂]p̂ = 2iℏp̂, and dividing by 2m leaves iℏp̂/m. D is the sign error made by starting from [p̂, x̂] = −iℏ with the operators in the wrong order. A is correct, and it is consistent with d⟨x⟩/dt = (i/ℏ)⟨[Ĥ, x̂]⟩ = ⟨p⟩/m.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s stays close to σ_x of the state, while the standard error falls by a factor of 10.</a:t>
            </a:r>
          </a:p>
          <a:p>
            <a:pPr marL="0" indent="0">
              <a:buNone/>
            </a:pPr>
            <a:r>
              <a:rPr lang="en-GB" sz="1200" dirty="0"/>
              <a:t>[Distractors] A treats the spread of the readings as a measurement error that averaging removes. It is not: s estimates σ_x, a property of the prepared state, and more readings only pin that estimate down more precisely. C is right about s but wrong about the mean, whose standard error does fall as 1/√N, by √(10 000/100) = 10, so ⟨x⟩ can be located as precisely as patience allows without any conflict with σ_xσ_p ≥ ℏ/2. D pictures the measurements acting on one another, but each electron is measured once and then discarded, so every reading comes from a fresh copy of ψ. B is correct.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Every E &gt; 0 is allowed, and each is twofold degenerate, with solutions e^(ikx) and e^(−ikx) where k = √(2mE)/ℏ.</a:t>
            </a:r>
          </a:p>
          <a:p>
            <a:pPr marL="0" indent="0">
              <a:buNone/>
            </a:pPr>
            <a:r>
              <a:rPr lang="en-GB" sz="1200" dirty="0"/>
              <a:t>[Distractors] A carries over the logic of the bound-state problems, where a condition at the walls or at infinity picks out discrete energies. With V = 0 there are no walls and no solution vanishes at infinity, so nothing selects particular values of k and the spectrum is continuous. C quotes a genuine theorem outside its scope: non-degeneracy in one dimension is proved for normalisable bound states, and plane waves are not normalisable, so e^(ikx) and e^(−ikx) share each energy. D writes down correct solutions of the differential equation, but every combination of real exponentials grows without bound in at least one direction, so none can be normalised even in the delta-function sense or superposed into a state, and E &lt; 0 is excluded. B is correct.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0.091</a:t>
            </a:r>
          </a:p>
          <a:p>
            <a:pPr marL="0" indent="0">
              <a:buNone/>
            </a:pPr>
            <a:r>
              <a:rPr lang="en-GB" sz="1200" dirty="0"/>
              <a:t>[Distractors] B is the classical answer for a particle equally likely to be anywhere in the well, and also what comes from replacing sin² by its average value of ½; but ψ₁ is small near a wall, so the quarter of the well beside the wall holds much less than a quarter of the probability. A comes from a sign slip in ∫sin²u du = u/2 − (sin 2u)/4, which gives ¼ + 1/(2π). D uses 1/L instead of 2/L for |ψ₁|², forgetting what the normalisation constant is for. C is correct: P = (2/L)∫₀^(L/4) sin²(πx/L) dx = ¼ − 1/(2π) = 0.091.</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(b)] This part catches candidates who read a probability off |ψ|² at one point and multiply by the interval width, or who integrate ψ rather than |ψ|². The interval 0 &lt; x &lt; a/2 is half of the linear region yet holds only a twentieth of the probability.</a:t>
            </a:r>
          </a:p>
          <a:p>
            <a:pPr marL="0" indent="0">
              <a:buNone/>
            </a:pPr>
            <a:r>
              <a:rPr lang="en-GB" sz="1200" dirty="0"/>
              <a:t>[Examiner note (c)] Candidates who state the rule without deriving it from the Schrödinger equation cannot say when it relaxes, and so often call the kink at the wall inadmissible too.</a:t>
            </a:r>
          </a:p>
          <a:p>
            <a:pPr marL="0" indent="0">
              <a:buNone/>
            </a:pPr>
            <a:r>
              <a:rPr lang="en-GB" sz="1200" dirty="0"/>
              <a:t>[Examiner note (d)] The sign is what separates answers. A cusp where the slope falls, at a point where ψ is positive, needs an attractive (negative) spike; candidates who remember only that a delta function makes a kink often give the right magnitude with the wrong sign.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(b)] This part catches candidates who read a probability off |ψ|² at one point and multiply by the interval width, or who integrate ψ rather than |ψ|². The interval 0 &lt; x &lt; a/2 is half of the linear region yet holds only a twentieth of the probability.</a:t>
            </a:r>
          </a:p>
          <a:p>
            <a:pPr marL="0" indent="0">
              <a:buNone/>
            </a:pPr>
            <a:r>
              <a:rPr lang="en-GB" sz="1200" dirty="0"/>
              <a:t>[Examiner note (c)] Candidates who state the rule without deriving it from the Schrödinger equation cannot say when it relaxes, and so often call the kink at the wall inadmissible too.</a:t>
            </a:r>
          </a:p>
          <a:p>
            <a:pPr marL="0" indent="0">
              <a:buNone/>
            </a:pPr>
            <a:r>
              <a:rPr lang="en-GB" sz="1200" dirty="0"/>
              <a:t>[Examiner note (d)] The sign is what separates answers. A cusp where the slope falls, at a point where ψ is positive, needs an attractive (negative) spike; candidates who remember only that a delta function makes a kink often give the right magnitude with the wrong sign.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this catches is saying only that a plane wave is not localised. The marks are for the divergent normalisation integral, and for seeing that the spread in k is what buys normalisability rather than a side effect of preparing the state.</a:t>
            </a:r>
          </a:p>
          <a:p>
            <a:pPr marL="0" indent="0">
              <a:buNone/>
            </a:pPr>
            <a:r>
              <a:rPr lang="en-GB" sz="1200" dirty="0"/>
              <a:t>[Examiner note (b)] Candidates who set ℏω equal to ½mv² and then take v = ω/k obtain half the particle's speed. The part rewards knowing that a detector registers the envelope, and that the envelope moves at dω/dk.</a:t>
            </a:r>
          </a:p>
          <a:p>
            <a:pPr marL="0" indent="0">
              <a:buNone/>
            </a:pPr>
            <a:r>
              <a:rPr lang="en-GB" sz="1200" dirty="0"/>
              <a:t>[Examiner note (c)] Setting ℏt/(2mₑσ₀²) = 2, instead of solving 1 + (ℏt/(2mₑσ₀²))² = 4, gives 5.5 × 10⁻¹⁵ s and is the commonest slip. The width has doubled when the squared ratio equals 3, not when the ratio equals 2.</a:t>
            </a:r>
          </a:p>
          <a:p>
            <a:pPr marL="0" indent="0">
              <a:buNone/>
            </a:pPr>
            <a:r>
              <a:rPr lang="en-GB" sz="1200" dirty="0"/>
              <a:t>[Examiner note (d)] The trap is the intuition that a wider packet is less confined and so should spread at least as fast. A narrower packet spreads faster because confining it in x broadens it in k, a property of the Fourier transform rather than a disturbance.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error this catches is saying only that a plane wave is not localised. The marks are for the divergent normalisation integral, and for seeing that the spread in k is what buys normalisability rather than a side effect of preparing the state.</a:t>
            </a:r>
          </a:p>
          <a:p>
            <a:pPr marL="0" indent="0">
              <a:buNone/>
            </a:pPr>
            <a:r>
              <a:rPr lang="en-GB" sz="1200" dirty="0"/>
              <a:t>[Examiner note (b)] Candidates who set ℏω equal to ½mv² and then take v = ω/k obtain half the particle's speed. The part rewards knowing that a detector registers the envelope, and that the envelope moves at dω/dk.</a:t>
            </a:r>
          </a:p>
          <a:p>
            <a:pPr marL="0" indent="0">
              <a:buNone/>
            </a:pPr>
            <a:r>
              <a:rPr lang="en-GB" sz="1200" dirty="0"/>
              <a:t>[Examiner note (c)] Setting ℏt/(2mₑσ₀²) = 2, instead of solving 1 + (ℏt/(2mₑσ₀²))² = 4, gives 5.5 × 10⁻¹⁵ s and is the commonest slip. The width has doubled when the squared ratio equals 3, not when the ratio equals 2.</a:t>
            </a:r>
          </a:p>
          <a:p>
            <a:pPr marL="0" indent="0">
              <a:buNone/>
            </a:pPr>
            <a:r>
              <a:rPr lang="en-GB" sz="1200" dirty="0"/>
              <a:t>[Examiner note (d)] The trap is the intuition that a wider packet is less confined and so should spread at least as fast. A narrower packet spreads faster because confining it in x broadens it in k, a property of the Fourier transform rather than a disturbance.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Squaring i/√3 to −1/3, which leaves probabilities summing to 1/3, is the error to catch: |c|² is c*c, not c². A candidate who gives ⟨H⟩ as one of the eigenvalues has confused an average over identically prepared systems with the result of one measurement.</a:t>
            </a:r>
          </a:p>
          <a:p>
            <a:pPr marL="0" indent="0">
              <a:buNone/>
            </a:pPr>
            <a:r>
              <a:rPr lang="en-GB" sz="1200" dirty="0"/>
              <a:t>[Examiner note (b)] Pulling a single factor e^(−iEt/ℏ) out in front of the whole sum freezes |Ψ|² and removes the cross term from ⟨x⟩(t). The other slip is dropping the i in c₂, which gives a cosine and the wrong value of ⟨x⟩ at t = 0.</a:t>
            </a:r>
          </a:p>
          <a:p>
            <a:pPr marL="0" indent="0">
              <a:buNone/>
            </a:pPr>
            <a:r>
              <a:rPr lang="en-GB" sz="1200" dirty="0"/>
              <a:t>[Examiner note (c)] Using E₂ alone, or E₁ + E₂, in place of the difference E₂ − E₁ is the error this part is set to catch: only the beat between the two phases is observable.</a:t>
            </a:r>
          </a:p>
          <a:p>
            <a:pPr marL="0" indent="0">
              <a:buNone/>
            </a:pPr>
            <a:r>
              <a:rPr lang="en-GB" sz="1200" dirty="0"/>
              <a:t>[Examiner note (d)] Candidates who expect a relative phase to leave everything untouched, because it cancels in each |cₙ|², miss that it enters the interference term. The converse error, predicting that the energy probabilities change, is just as common.</a:t>
            </a:r>
          </a:p>
          <a:p>
            <a:pPr marL="0" indent="0">
              <a:buNone/>
            </a:pPr>
            <a:r>
              <a:rPr lang="en-GB" sz="1200" dirty="0"/>
              <a:t>[Examiner note (e)] The error to catch is carrying on with the pre-measurement superposition, so that ⟨x⟩ keeps oscillating, or keeping a reduced ψ₁ component and renormalising. Collapse removes the other term entirely.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Squaring i/√3 to −1/3, which leaves probabilities summing to 1/3, is the error to catch: |c|² is c*c, not c². A candidate who gives ⟨H⟩ as one of the eigenvalues has confused an average over identically prepared systems with the result of one measurement.</a:t>
            </a:r>
          </a:p>
          <a:p>
            <a:pPr marL="0" indent="0">
              <a:buNone/>
            </a:pPr>
            <a:r>
              <a:rPr lang="en-GB" sz="1200" dirty="0"/>
              <a:t>[Examiner note (b)] Pulling a single factor e^(−iEt/ℏ) out in front of the whole sum freezes |Ψ|² and removes the cross term from ⟨x⟩(t). The other slip is dropping the i in c₂, which gives a cosine and the wrong value of ⟨x⟩ at t = 0.</a:t>
            </a:r>
          </a:p>
          <a:p>
            <a:pPr marL="0" indent="0">
              <a:buNone/>
            </a:pPr>
            <a:r>
              <a:rPr lang="en-GB" sz="1200" dirty="0"/>
              <a:t>[Examiner note (c)] Using E₂ alone, or E₁ + E₂, in place of the difference E₂ − E₁ is the error this part is set to catch: only the beat between the two phases is observable.</a:t>
            </a:r>
          </a:p>
          <a:p>
            <a:pPr marL="0" indent="0">
              <a:buNone/>
            </a:pPr>
            <a:r>
              <a:rPr lang="en-GB" sz="1200" dirty="0"/>
              <a:t>[Examiner note (d)] Candidates who expect a relative phase to leave everything untouched, because it cancels in each |cₙ|², miss that it enters the interference term. The converse error, predicting that the energy probabilities change, is just as common.</a:t>
            </a:r>
          </a:p>
          <a:p>
            <a:pPr marL="0" indent="0">
              <a:buNone/>
            </a:pPr>
            <a:r>
              <a:rPr lang="en-GB" sz="1200" dirty="0"/>
              <a:t>[Examiner note (e)] The error to catch is carrying on with the pre-measurement superposition, so that ⟨x⟩ keeps oscillating, or keeping a reduced ψ₁ component and renormalising. Collapse removes the other term entirely.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Answers that say only that the well is symmetric, so the split is allowed, earn the first mark. The second needs non-degeneracy, which is what turns a convenient choice into a result.</a:t>
            </a:r>
          </a:p>
          <a:p>
            <a:pPr marL="0" indent="0">
              <a:buNone/>
            </a:pPr>
            <a:r>
              <a:rPr lang="en-GB" sz="1200" dirty="0"/>
              <a:t>[Examiner note (b)] The order of the argument is what matters: normalisability removes e^(+κx) before any matching is done, and matching then fixes the amplitude ratio and the energy. Candidates who keep both exponentials are left with more unknowns than conditions, and candidates who stop at k tan(ka) = κ have not used k² + κ² = 2mₑV₀/ℏ² to remove κ.</a:t>
            </a:r>
          </a:p>
          <a:p>
            <a:pPr marL="0" indent="0">
              <a:buNone/>
            </a:pPr>
            <a:r>
              <a:rPr lang="en-GB" sz="1200" dirty="0"/>
              <a:t>[Examiner note (c)] Using the full width 0.80 nm in place of a doubles z₀ to 5.79 and predicts four states. Checking that 2z₀/π = 1.84 rounds up to 2 is a quick guard against that slip.</a:t>
            </a:r>
          </a:p>
          <a:p>
            <a:pPr marL="0" indent="0">
              <a:buNone/>
            </a:pPr>
            <a:r>
              <a:rPr lang="en-GB" sz="1200" dirty="0"/>
              <a:t>[Examiner note (d)] Candidates often argue that the finite-well level must be higher because the electron needs extra energy to enter the barrier. The comparison has to rest on the curvature of ψ inside the well, which the leakage reduces.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Answers that say only that the well is symmetric, so the split is allowed, earn the first mark. The second needs non-degeneracy, which is what turns a convenient choice into a result.</a:t>
            </a:r>
          </a:p>
          <a:p>
            <a:pPr marL="0" indent="0">
              <a:buNone/>
            </a:pPr>
            <a:r>
              <a:rPr lang="en-GB" sz="1200" dirty="0"/>
              <a:t>[Examiner note (b)] The order of the argument is what matters: normalisability removes e^(+κx) before any matching is done, and matching then fixes the amplitude ratio and the energy. Candidates who keep both exponentials are left with more unknowns than conditions, and candidates who stop at k tan(ka) = κ have not used k² + κ² = 2mₑV₀/ℏ² to remove κ.</a:t>
            </a:r>
          </a:p>
          <a:p>
            <a:pPr marL="0" indent="0">
              <a:buNone/>
            </a:pPr>
            <a:r>
              <a:rPr lang="en-GB" sz="1200" dirty="0"/>
              <a:t>[Examiner note (c)] Using the full width 0.80 nm in place of a doubles z₀ to 5.79 and predicts four states. Checking that 2z₀/π = 1.84 rounds up to 2 is a quick guard against that slip.</a:t>
            </a:r>
          </a:p>
          <a:p>
            <a:pPr marL="0" indent="0">
              <a:buNone/>
            </a:pPr>
            <a:r>
              <a:rPr lang="en-GB" sz="1200" dirty="0"/>
              <a:t>[Examiner note (d)] Candidates often argue that the finite-well level must be higher because the electron needs extra energy to enter the barrier. The comparison has to rest on the curvature of ψ inside the well, which the leakage reduces.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(a)(i)] Candidates who think d₀ must be known before κ can be found have not separated the intercept from the gradient. The measurement is designed so that the gradient needs only changes in the gap.</a:t>
            </a:r>
          </a:p>
          <a:p>
            <a:pPr marL="0" indent="0">
              <a:buNone/>
            </a:pPr>
            <a:r>
              <a:rPr lang="en-GB" sz="1200" dirty="0"/>
              <a:t>[Examiner note (a)(ii)] Giving the gradient as −κ, by dropping the 2 that comes from squaring the amplitude to get a probability, is the slip this catches; it carries through to a barrier height four times too large.</a:t>
            </a:r>
          </a:p>
          <a:p>
            <a:pPr marL="0" indent="0">
              <a:buNone/>
            </a:pPr>
            <a:r>
              <a:rPr lang="en-GB" sz="1200" dirty="0"/>
              <a:t>[Examiner note (b)] Adjacent pairs of readings give gradients anywhere from −0.0197 to −0.0225 pm⁻¹, because the readings scatter by 1 to 2 per cent; the least-squares gradient, −0.02124 pm⁻¹, uses all six. Forgetting the factor of 2 doubles κ and quadruples the barrier height in (c).</a:t>
            </a:r>
          </a:p>
          <a:p>
            <a:pPr marL="0" indent="0">
              <a:buNone/>
            </a:pPr>
            <a:r>
              <a:rPr lang="en-GB" sz="1200" dirty="0"/>
              <a:t>[Examiner note (c)] The squared κ makes this result sensitive: a 3% error in the gradient becomes a 6% error in φ. Candidates who leave φ in joules, or divide by e twice, are the ones this part catches.</a:t>
            </a:r>
          </a:p>
          <a:p>
            <a:pPr marL="0" indent="0">
              <a:buNone/>
            </a:pPr>
            <a:r>
              <a:rPr lang="en-GB" sz="1200" dirty="0"/>
              <a:t>[Examiner note (d)] A strong answer weighs both the size of 2κd and the residuals of the fit, and then limits the claim: the analysis gives an effective φ for a model barrier, not the work function of the surface directly.</a:t>
            </a:r>
          </a:p>
          <a:p>
            <a:pPr marL="0" indent="0">
              <a:buNone/>
            </a:pPr>
            <a:r>
              <a:rPr lang="en-GB" sz="1200" dirty="0"/>
              <a:t>[Examiner note (e)] The error to catch is reading the change off the 25 pm spacing of the table instead of using the local slope. The estimate is what makes sub-atomic height resolution plausible: a change of a couple of picometres already gives a measurable change in current.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(a)(i)] Candidates who think d₀ must be known before κ can be found have not separated the intercept from the gradient. The measurement is designed so that the gradient needs only changes in the gap.</a:t>
            </a:r>
          </a:p>
          <a:p>
            <a:pPr marL="0" indent="0">
              <a:buNone/>
            </a:pPr>
            <a:r>
              <a:rPr lang="en-GB" sz="1200" dirty="0"/>
              <a:t>[Examiner note (a)(ii)] Giving the gradient as −κ, by dropping the 2 that comes from squaring the amplitude to get a probability, is the slip this catches; it carries through to a barrier height four times too large.</a:t>
            </a:r>
          </a:p>
          <a:p>
            <a:pPr marL="0" indent="0">
              <a:buNone/>
            </a:pPr>
            <a:r>
              <a:rPr lang="en-GB" sz="1200" dirty="0"/>
              <a:t>[Examiner note (b)] Adjacent pairs of readings give gradients anywhere from −0.0197 to −0.0225 pm⁻¹, because the readings scatter by 1 to 2 per cent; the least-squares gradient, −0.02124 pm⁻¹, uses all six. Forgetting the factor of 2 doubles κ and quadruples the barrier height in (c).</a:t>
            </a:r>
          </a:p>
          <a:p>
            <a:pPr marL="0" indent="0">
              <a:buNone/>
            </a:pPr>
            <a:r>
              <a:rPr lang="en-GB" sz="1200" dirty="0"/>
              <a:t>[Examiner note (c)] The squared κ makes this result sensitive: a 3% error in the gradient becomes a 6% error in φ. Candidates who leave φ in joules, or divide by e twice, are the ones this part catches.</a:t>
            </a:r>
          </a:p>
          <a:p>
            <a:pPr marL="0" indent="0">
              <a:buNone/>
            </a:pPr>
            <a:r>
              <a:rPr lang="en-GB" sz="1200" dirty="0"/>
              <a:t>[Examiner note (d)] A strong answer weighs both the size of 2κd and the residuals of the fit, and then limits the claim: the analysis gives an effective φ for a model barrier, not the work function of the surface directly.</a:t>
            </a:r>
          </a:p>
          <a:p>
            <a:pPr marL="0" indent="0">
              <a:buNone/>
            </a:pPr>
            <a:r>
              <a:rPr lang="en-GB" sz="1200" dirty="0"/>
              <a:t>[Examiner note (e)] The error to catch is reading the change off the 25 pm spacing of the table instead of using the local slope. The estimate is what makes sub-atomic height resolution plausible: a change of a couple of picometres already gives a measurable change in current.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step candidates miss is recognising Ψ*∂²Ψ/∂x² − Ψ∂²Ψ*/∂x² as an exact derivative; without it no current can be identified. Candidates who never write V* = V have not shown where conservation of probability could fail, and a complex potential is exactly how absorption is modelled.</a:t>
            </a:r>
          </a:p>
          <a:p>
            <a:pPr marL="0" indent="0">
              <a:buNone/>
            </a:pPr>
            <a:r>
              <a:rPr lang="en-GB" sz="1200" dirty="0"/>
              <a:t>[Examiner note (b)] Writing T = |t|² is the error this part is built to catch. The current, not the density, counts particles crossing a point per unit time, so the speed ratio k₂/k₁ has to multiply |t|²; because T is printed in the prompt, a candidate who writes T = |t|² and then forces agreement earns nothing for the last line.</a:t>
            </a:r>
          </a:p>
          <a:p>
            <a:pPr marL="0" indent="0">
              <a:buNone/>
            </a:pPr>
            <a:r>
              <a:rPr lang="en-GB" sz="1200" dirty="0"/>
              <a:t>[Examiner note (c)] A value of |t|² greater than 1 is not an error: the transmitted electrons move at half the speed, so they bunch to a higher density while carrying less flux. Candidates who conclude that a probability has exceeded one have mistaken a density ratio for a flux ratio.</a:t>
            </a:r>
          </a:p>
          <a:p>
            <a:pPr marL="0" indent="0">
              <a:buNone/>
            </a:pPr>
            <a:r>
              <a:rPr lang="en-GB" sz="1200" dirty="0"/>
              <a:t>[Examiner note (d)] Common sketches either carry the oscillation on into the step or drop |ψ|² to zero at x = 0 as though the step were an infinite wall. Both miss the evanescent tail, which is the point of the part.</a:t>
            </a:r>
          </a:p>
          <a:p>
            <a:pPr marL="0" indent="0">
              <a:buNone/>
            </a:pPr>
            <a:r>
              <a:rPr lang="en-GB" sz="1200" dirty="0"/>
              <a:t>[Examiner note (e)] Candidates who equate a nonzero density with transmission, or say that some electrons tunnel into the step and get through, are the target. The argument has to run through the current and the continuity equation derived in (a).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step candidates miss is recognising Ψ*∂²Ψ/∂x² − Ψ∂²Ψ*/∂x² as an exact derivative; without it no current can be identified. Candidates who never write V* = V have not shown where conservation of probability could fail, and a complex potential is exactly how absorption is modelled.</a:t>
            </a:r>
          </a:p>
          <a:p>
            <a:pPr marL="0" indent="0">
              <a:buNone/>
            </a:pPr>
            <a:r>
              <a:rPr lang="en-GB" sz="1200" dirty="0"/>
              <a:t>[Examiner note (b)] Writing T = |t|² is the error this part is built to catch. The current, not the density, counts particles crossing a point per unit time, so the speed ratio k₂/k₁ has to multiply |t|²; because T is printed in the prompt, a candidate who writes T = |t|² and then forces agreement earns nothing for the last line.</a:t>
            </a:r>
          </a:p>
          <a:p>
            <a:pPr marL="0" indent="0">
              <a:buNone/>
            </a:pPr>
            <a:r>
              <a:rPr lang="en-GB" sz="1200" dirty="0"/>
              <a:t>[Examiner note (c)] A value of |t|² greater than 1 is not an error: the transmitted electrons move at half the speed, so they bunch to a higher density while carrying less flux. Candidates who conclude that a probability has exceeded one have mistaken a density ratio for a flux ratio.</a:t>
            </a:r>
          </a:p>
          <a:p>
            <a:pPr marL="0" indent="0">
              <a:buNone/>
            </a:pPr>
            <a:r>
              <a:rPr lang="en-GB" sz="1200" dirty="0"/>
              <a:t>[Examiner note (d)] Common sketches either carry the oscillation on into the step or drop |ψ|² to zero at x = 0 as though the step were an infinite wall. Both miss the evanescent tail, which is the point of the part.</a:t>
            </a:r>
          </a:p>
          <a:p>
            <a:pPr marL="0" indent="0">
              <a:buNone/>
            </a:pPr>
            <a:r>
              <a:rPr lang="en-GB" sz="1200" dirty="0"/>
              <a:t>[Examiner note (e)] Candidates who equate a nonzero density with transmission, or say that some electrons tunnel into the step and get through, are the target. The argument has to run through the current and the continuity equation derived in (a).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step candidates miss is recognising Ψ*∂²Ψ/∂x² − Ψ∂²Ψ*/∂x² as an exact derivative; without it no current can be identified. Candidates who never write V* = V have not shown where conservation of probability could fail, and a complex potential is exactly how absorption is modelled.</a:t>
            </a:r>
          </a:p>
          <a:p>
            <a:pPr marL="0" indent="0">
              <a:buNone/>
            </a:pPr>
            <a:r>
              <a:rPr lang="en-GB" sz="1200" dirty="0"/>
              <a:t>[Examiner note (b)] Writing T = |t|² is the error this part is built to catch. The current, not the density, counts particles crossing a point per unit time, so the speed ratio k₂/k₁ has to multiply |t|²; because T is printed in the prompt, a candidate who writes T = |t|² and then forces agreement earns nothing for the last line.</a:t>
            </a:r>
          </a:p>
          <a:p>
            <a:pPr marL="0" indent="0">
              <a:buNone/>
            </a:pPr>
            <a:r>
              <a:rPr lang="en-GB" sz="1200" dirty="0"/>
              <a:t>[Examiner note (c)] A value of |t|² greater than 1 is not an error: the transmitted electrons move at half the speed, so they bunch to a higher density while carrying less flux. Candidates who conclude that a probability has exceeded one have mistaken a density ratio for a flux ratio.</a:t>
            </a:r>
          </a:p>
          <a:p>
            <a:pPr marL="0" indent="0">
              <a:buNone/>
            </a:pPr>
            <a:r>
              <a:rPr lang="en-GB" sz="1200" dirty="0"/>
              <a:t>[Examiner note (d)] Common sketches either carry the oscillation on into the step or drop |ψ|² to zero at x = 0 as though the step were an infinite wall. Both miss the evanescent tail, which is the point of the part.</a:t>
            </a:r>
          </a:p>
          <a:p>
            <a:pPr marL="0" indent="0">
              <a:buNone/>
            </a:pPr>
            <a:r>
              <a:rPr lang="en-GB" sz="1200" dirty="0"/>
              <a:t>[Examiner note (e)] Candidates who equate a nonzero density with transmission, or say that some electrons tunnel into the step and get through, are the target. The argument has to run through the current and the continuity equation derived in (a).</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c0b3bcd89ad94228"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e33bc403800249d1"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716c924a22344b19"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a0703d4e9c1841f8"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d66cf79e2c0c4bb7"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bc6203e5118f4988"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17E0D2-A94E-40DF-AA9E-DDEE71B7A87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0C1781E-30FB-482C-92CA-7798ED859CB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4FDA43A-D1C1-4CDC-8864-05E43B77263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68344F0-1E93-4620-A7B1-9E8B0829DFF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35CC7A8-6544-4250-BC20-01F293B01B5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F33D54F-440A-4B9F-B55F-03AC4BF3CF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6D2D291-7417-45CE-A97E-79C67A93B7B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8DA7913-EE41-4306-A207-3E23BDCFF4A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53913F-ED2E-434C-BFAD-7AC50A261B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6BF816F-FF76-4366-B312-A261F6A0A6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b2e2d11800144aa8" Type="http://schemas.openxmlformats.org/officeDocument/2006/relationships/theme" Target="/ppt/slideMasters/theme/interactive-theme2.xml"/><Relationship Id="R3ed109e08bcd452e" Type="http://schemas.openxmlformats.org/officeDocument/2006/relationships/slideLayout" Target="/ppt/slideLayouts/interactive-slideLayout1.xml"/><Relationship Id="Re43b6ec423e34e75" Type="http://schemas.openxmlformats.org/officeDocument/2006/relationships/slideLayout" Target="/ppt/slideLayouts/interactive-slideLayout2.xml"/><Relationship Id="R24c36dfa08324ae9" Type="http://schemas.openxmlformats.org/officeDocument/2006/relationships/slideLayout" Target="/ppt/slideLayouts/interactive-slideLayout3.xml"/><Relationship Id="R52ae36cee237458b" Type="http://schemas.openxmlformats.org/officeDocument/2006/relationships/slideLayout" Target="/ppt/slideLayouts/interactive-slideLayout4.xml"/><Relationship Id="Rfbc2793f4729406b" Type="http://schemas.openxmlformats.org/officeDocument/2006/relationships/slideLayout" Target="/ppt/slideLayouts/interactive-slideLayout5.xml"/><Relationship Id="Rcff0943000844e1f"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d109e08bcd452e"/>
    <p:sldLayoutId xmlns:r="http://schemas.openxmlformats.org/officeDocument/2006/relationships" id="2147483650" r:id="Re43b6ec423e34e75"/>
    <p:sldLayoutId xmlns:r="http://schemas.openxmlformats.org/officeDocument/2006/relationships" id="2147483651" r:id="R24c36dfa08324ae9"/>
    <p:sldLayoutId xmlns:r="http://schemas.openxmlformats.org/officeDocument/2006/relationships" id="2147483652" r:id="R52ae36cee237458b"/>
    <p:sldLayoutId xmlns:r="http://schemas.openxmlformats.org/officeDocument/2006/relationships" id="2147483653" r:id="Rfbc2793f4729406b"/>
    <p:sldLayoutId xmlns:r="http://schemas.openxmlformats.org/officeDocument/2006/relationships" id="2147483654" r:id="Rcff0943000844e1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40.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40.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40.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40.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40.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40.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40.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40.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40.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40.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40.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40.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40.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40.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40.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40.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40.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0" Type="http://schemas.openxmlformats.org/officeDocument/2006/relationships/slide" Target="/ppt/slides/slide17.xml"/><Relationship Id="rIdGioNav31" Type="http://schemas.openxmlformats.org/officeDocument/2006/relationships/slide" Target="/ppt/slides/slide40.xml"/><Relationship Id="rIdGioNav32" Type="http://schemas.openxmlformats.org/officeDocument/2006/relationships/slide" Target="/ppt/slides/slide19.xml"/><Relationship Id="rIdGioNav34"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39" Type="http://schemas.openxmlformats.org/officeDocument/2006/relationships/slide" Target="/ppt/slides/slide18.xml"/><Relationship Id="rIdGioNav40" Type="http://schemas.openxmlformats.org/officeDocument/2006/relationships/slide" Target="/ppt/slides/slide40.xml"/><Relationship Id="rIdGioNav41" Type="http://schemas.openxmlformats.org/officeDocument/2006/relationships/slide" Target="/ppt/slides/slide20.xml"/><Relationship Id="rIdGioNav43"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4" Type="http://schemas.openxmlformats.org/officeDocument/2006/relationships/slide" Target="/ppt/slides/slide19.xml"/><Relationship Id="rIdGioNav25" Type="http://schemas.openxmlformats.org/officeDocument/2006/relationships/slide" Target="/ppt/slides/slide40.xml"/><Relationship Id="rIdGioNav26" Type="http://schemas.openxmlformats.org/officeDocument/2006/relationships/slide" Target="/ppt/slides/slide21.xml"/><Relationship Id="rIdGioNav28"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0" Type="http://schemas.openxmlformats.org/officeDocument/2006/relationships/slide" Target="/ppt/slides/slide20.xml"/><Relationship Id="rIdGioNav31" Type="http://schemas.openxmlformats.org/officeDocument/2006/relationships/slide" Target="/ppt/slides/slide40.xml"/><Relationship Id="rIdGioNav32" Type="http://schemas.openxmlformats.org/officeDocument/2006/relationships/slide" Target="/ppt/slides/slide22.xml"/><Relationship Id="rIdGioNav34"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40" Type="http://schemas.openxmlformats.org/officeDocument/2006/relationships/slide" Target="/ppt/slides/slide21.xml"/><Relationship Id="rIdGioNav41" Type="http://schemas.openxmlformats.org/officeDocument/2006/relationships/slide" Target="/ppt/slides/slide40.xml"/><Relationship Id="rIdGioNav42" Type="http://schemas.openxmlformats.org/officeDocument/2006/relationships/slide" Target="/ppt/slides/slide23.xml"/><Relationship Id="rIdGioNav44" Type="http://schemas.openxmlformats.org/officeDocument/2006/relationships/slide" Target="/ppt/slid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24" Type="http://schemas.openxmlformats.org/officeDocument/2006/relationships/slide" Target="/ppt/slides/slide22.xml"/><Relationship Id="rIdGioNav25" Type="http://schemas.openxmlformats.org/officeDocument/2006/relationships/slide" Target="/ppt/slides/slide40.xml"/><Relationship Id="rIdGioNav26" Type="http://schemas.openxmlformats.org/officeDocument/2006/relationships/slide" Target="/ppt/slides/slide24.xml"/><Relationship Id="rIdGioNav28" Type="http://schemas.openxmlformats.org/officeDocument/2006/relationships/slide" Target="/ppt/slid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40.xml"/><Relationship Id="rIdGioNav35" Type="http://schemas.openxmlformats.org/officeDocument/2006/relationships/slide" Target="/ppt/slides/slide25.xml"/><Relationship Id="rIdGioNav37"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40" Type="http://schemas.openxmlformats.org/officeDocument/2006/relationships/slide" Target="/ppt/slides/slide24.xml"/><Relationship Id="rIdGioNav41" Type="http://schemas.openxmlformats.org/officeDocument/2006/relationships/slide" Target="/ppt/slides/slide40.xml"/><Relationship Id="rIdGioNav42" Type="http://schemas.openxmlformats.org/officeDocument/2006/relationships/slide" Target="/ppt/slides/slide26.xml"/><Relationship Id="rIdGioNav44" Type="http://schemas.openxmlformats.org/officeDocument/2006/relationships/slide" Target="/ppt/slid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31" Type="http://schemas.openxmlformats.org/officeDocument/2006/relationships/slide" Target="/ppt/slides/slide25.xml"/><Relationship Id="rIdGioNav32" Type="http://schemas.openxmlformats.org/officeDocument/2006/relationships/slide" Target="/ppt/slides/slide40.xml"/><Relationship Id="rIdGioNav33" Type="http://schemas.openxmlformats.org/officeDocument/2006/relationships/slide" Target="/ppt/slides/slide27.xml"/><Relationship Id="rIdGioNav35" Type="http://schemas.openxmlformats.org/officeDocument/2006/relationships/slide" Target="/ppt/slid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0" Type="http://schemas.openxmlformats.org/officeDocument/2006/relationships/slide" Target="/ppt/slides/slide26.xml"/><Relationship Id="rIdGioNav31" Type="http://schemas.openxmlformats.org/officeDocument/2006/relationships/slide" Target="/ppt/slides/slide40.xml"/><Relationship Id="rIdGioNav32" Type="http://schemas.openxmlformats.org/officeDocument/2006/relationships/slide" Target="/ppt/slides/slide28.xml"/><Relationship Id="rIdGioNav34" Type="http://schemas.openxmlformats.org/officeDocument/2006/relationships/slide" Target="/ppt/slides/slide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5" Type="http://schemas.openxmlformats.org/officeDocument/2006/relationships/slide" Target="/ppt/slides/slide27.xml"/><Relationship Id="rIdGioNav36" Type="http://schemas.openxmlformats.org/officeDocument/2006/relationships/slide" Target="/ppt/slides/slide40.xml"/><Relationship Id="rIdGioNav37" Type="http://schemas.openxmlformats.org/officeDocument/2006/relationships/slide" Target="/ppt/slides/slide29.xml"/><Relationship Id="rIdGioNav39" Type="http://schemas.openxmlformats.org/officeDocument/2006/relationships/slide" Target="/ppt/slid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3" Type="http://schemas.openxmlformats.org/officeDocument/2006/relationships/slide" Target="/ppt/slides/slide28.xml"/><Relationship Id="rIdGioNav34" Type="http://schemas.openxmlformats.org/officeDocument/2006/relationships/slide" Target="/ppt/slides/slide40.xml"/><Relationship Id="rIdGioNav35" Type="http://schemas.openxmlformats.org/officeDocument/2006/relationships/slide" Target="/ppt/slides/slide30.xml"/><Relationship Id="rIdGioNav37" Type="http://schemas.openxmlformats.org/officeDocument/2006/relationships/slide" Target="/ppt/slid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2" Type="http://schemas.openxmlformats.org/officeDocument/2006/relationships/slide" Target="/ppt/slides/slide29.xml"/><Relationship Id="rIdGioNav33" Type="http://schemas.openxmlformats.org/officeDocument/2006/relationships/slide" Target="/ppt/slides/slide40.xml"/><Relationship Id="rIdGioNav34" Type="http://schemas.openxmlformats.org/officeDocument/2006/relationships/slide" Target="/ppt/slides/slide31.xml"/><Relationship Id="rIdGioNav36" Type="http://schemas.openxmlformats.org/officeDocument/2006/relationships/slide" Target="/ppt/slides/slide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23" Type="http://schemas.openxmlformats.org/officeDocument/2006/relationships/slide" Target="/ppt/slides/slide30.xml"/><Relationship Id="rIdGioNav24" Type="http://schemas.openxmlformats.org/officeDocument/2006/relationships/slide" Target="/ppt/slides/slide40.xml"/><Relationship Id="rIdGioNav25" Type="http://schemas.openxmlformats.org/officeDocument/2006/relationships/slide" Target="/ppt/slides/slide32.xml"/><Relationship Id="rIdGioNav27" Type="http://schemas.openxmlformats.org/officeDocument/2006/relationships/slide" Target="/ppt/slides/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6" Type="http://schemas.openxmlformats.org/officeDocument/2006/relationships/slide" Target="/ppt/slides/slide31.xml"/><Relationship Id="rIdGioNav37" Type="http://schemas.openxmlformats.org/officeDocument/2006/relationships/slide" Target="/ppt/slides/slide40.xml"/><Relationship Id="rIdGioNav38" Type="http://schemas.openxmlformats.org/officeDocument/2006/relationships/slide" Target="/ppt/slides/slide33.xml"/><Relationship Id="rIdGioNav40" Type="http://schemas.openxmlformats.org/officeDocument/2006/relationships/slide" Target="/ppt/slid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38" Type="http://schemas.openxmlformats.org/officeDocument/2006/relationships/slide" Target="/ppt/slides/slide32.xml"/><Relationship Id="rIdGioNav39" Type="http://schemas.openxmlformats.org/officeDocument/2006/relationships/slide" Target="/ppt/slides/slide40.xml"/><Relationship Id="rIdGioNav40" Type="http://schemas.openxmlformats.org/officeDocument/2006/relationships/slide" Target="/ppt/slides/slide34.xml"/><Relationship Id="rIdGioNav42" Type="http://schemas.openxmlformats.org/officeDocument/2006/relationships/slide" Target="/ppt/slid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3" Type="http://schemas.openxmlformats.org/officeDocument/2006/relationships/slide" Target="/ppt/slides/slide33.xml"/><Relationship Id="rIdGioNav34" Type="http://schemas.openxmlformats.org/officeDocument/2006/relationships/slide" Target="/ppt/slides/slide40.xml"/><Relationship Id="rIdGioNav35" Type="http://schemas.openxmlformats.org/officeDocument/2006/relationships/slide" Target="/ppt/slides/slide35.xml"/><Relationship Id="rIdGioNav37"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9" Type="http://schemas.openxmlformats.org/officeDocument/2006/relationships/slide" Target="/ppt/slides/slide34.xml"/><Relationship Id="rIdGioNav40" Type="http://schemas.openxmlformats.org/officeDocument/2006/relationships/slide" Target="/ppt/slides/slide40.xml"/><Relationship Id="rIdGioNav41" Type="http://schemas.openxmlformats.org/officeDocument/2006/relationships/slide" Target="/ppt/slides/slide36.xml"/><Relationship Id="rIdGioNav43" Type="http://schemas.openxmlformats.org/officeDocument/2006/relationships/slide" Target="/ppt/slid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3" Type="http://schemas.openxmlformats.org/officeDocument/2006/relationships/slide" Target="/ppt/slides/slide35.xml"/><Relationship Id="rIdGioNav34" Type="http://schemas.openxmlformats.org/officeDocument/2006/relationships/slide" Target="/ppt/slides/slide40.xml"/><Relationship Id="rIdGioNav35" Type="http://schemas.openxmlformats.org/officeDocument/2006/relationships/slide" Target="/ppt/slides/slide37.xml"/><Relationship Id="rIdGioNav37" Type="http://schemas.openxmlformats.org/officeDocument/2006/relationships/slide" Target="/ppt/slid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24" Type="http://schemas.openxmlformats.org/officeDocument/2006/relationships/slide" Target="/ppt/slides/slide36.xml"/><Relationship Id="rIdGioNav25" Type="http://schemas.openxmlformats.org/officeDocument/2006/relationships/slide" Target="/ppt/slides/slide40.xml"/><Relationship Id="rIdGioNav26" Type="http://schemas.openxmlformats.org/officeDocument/2006/relationships/slide" Target="/ppt/slides/slide38.xml"/><Relationship Id="rIdGioNav28" Type="http://schemas.openxmlformats.org/officeDocument/2006/relationships/slide" Target="/ppt/slides/slide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3" Type="http://schemas.openxmlformats.org/officeDocument/2006/relationships/slide" Target="/ppt/slides/slide37.xml"/><Relationship Id="rIdGioNav34" Type="http://schemas.openxmlformats.org/officeDocument/2006/relationships/slide" Target="/ppt/slides/slide40.xml"/><Relationship Id="rIdGioNav35"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11" Type="http://schemas.openxmlformats.org/officeDocument/2006/relationships/slide" Target="/ppt/slides/slide38.xml"/><Relationship Id="rIdGioNav12" Type="http://schemas.openxmlformats.org/officeDocument/2006/relationships/slide" Target="/ppt/slides/slide40.xml"/><Relationship Id="rIdGioNav13" Type="http://schemas.openxmlformats.org/officeDocument/2006/relationships/slide" Target="/ppt/slides/slide39.xml"/></Relationships>
</file>

<file path=ppt/slides/_rels/slide40.xml.rels>&#65279;<?xml version="1.0" encoding="utf-8"?><Relationships xmlns="http://schemas.openxmlformats.org/package/2006/relationships"><Relationship Id="Ra2b01f13b1a4460e" Type="http://schemas.openxmlformats.org/officeDocument/2006/relationships/slideLayout" Target="/ppt/slideLayouts/interactive-slideLayout6.xml"/><Relationship Id="R72d631e7c79d4445" Type="http://schemas.openxmlformats.org/officeDocument/2006/relationships/slide" Target="/ppt/slides/slide1.xml"/><Relationship Id="R41ca3a2089084fb3" Type="http://schemas.openxmlformats.org/officeDocument/2006/relationships/slide" Target="/ppt/slides/slide2.xml"/><Relationship Id="Ra97d53cf42454996" Type="http://schemas.openxmlformats.org/officeDocument/2006/relationships/slide" Target="/ppt/slides/slide3.xml"/><Relationship Id="R7105ffb723844e17" Type="http://schemas.openxmlformats.org/officeDocument/2006/relationships/slide" Target="/ppt/slides/slide4.xml"/><Relationship Id="R9290713954cc4a62" Type="http://schemas.openxmlformats.org/officeDocument/2006/relationships/slide" Target="/ppt/slides/slide5.xml"/><Relationship Id="Rd56b1b524a8340d1" Type="http://schemas.openxmlformats.org/officeDocument/2006/relationships/slide" Target="/ppt/slides/slide6.xml"/><Relationship Id="Ra08471628f164654" Type="http://schemas.openxmlformats.org/officeDocument/2006/relationships/slide" Target="/ppt/slides/slide7.xml"/><Relationship Id="R8ae9efa16c7a471a" Type="http://schemas.openxmlformats.org/officeDocument/2006/relationships/slide" Target="/ppt/slides/slide8.xml"/><Relationship Id="Ra299504469634604" Type="http://schemas.openxmlformats.org/officeDocument/2006/relationships/slide" Target="/ppt/slides/slide9.xml"/><Relationship Id="Rec8f62c304954d8d" Type="http://schemas.openxmlformats.org/officeDocument/2006/relationships/slide" Target="/ppt/slides/slide10.xml"/><Relationship Id="Rf85aa90475f14ec5" Type="http://schemas.openxmlformats.org/officeDocument/2006/relationships/slide" Target="/ppt/slides/slide11.xml"/><Relationship Id="R62e989844fbb4780" Type="http://schemas.openxmlformats.org/officeDocument/2006/relationships/slide" Target="/ppt/slides/slide12.xml"/><Relationship Id="Rba390173150b497e" Type="http://schemas.openxmlformats.org/officeDocument/2006/relationships/slide" Target="/ppt/slides/slide13.xml"/><Relationship Id="R377923022b7a4926" Type="http://schemas.openxmlformats.org/officeDocument/2006/relationships/slide" Target="/ppt/slides/slide14.xml"/><Relationship Id="Rabbb8cf560ba426e" Type="http://schemas.openxmlformats.org/officeDocument/2006/relationships/slide" Target="/ppt/slides/slide15.xml"/><Relationship Id="R8f2bdae483d242b0" Type="http://schemas.openxmlformats.org/officeDocument/2006/relationships/slide" Target="/ppt/slides/slide16.xml"/><Relationship Id="Rf80ad3b076274985" Type="http://schemas.openxmlformats.org/officeDocument/2006/relationships/slide" Target="/ppt/slides/slide1.xml"/><Relationship Id="Rdcb2dee0d49a42b2" Type="http://schemas.openxmlformats.org/officeDocument/2006/relationships/slide" Target="/ppt/slides/slide41.xml"/><Relationship Id="R6ce2a0108f6e443f" Type="http://schemas.openxmlformats.org/officeDocument/2006/relationships/hyperlink" Target="https://giophysics.com/lessons/powerpoints/" TargetMode="External"/><Relationship Id="Rbb295f07a97a414d" Type="http://schemas.openxmlformats.org/officeDocument/2006/relationships/notesSlide" Target="/ppt/notesSlides/interactive-notesSlide1.xml"/></Relationships>
</file>

<file path=ppt/slides/_rels/slide41.xml.rels>&#65279;<?xml version="1.0" encoding="utf-8"?><Relationships xmlns="http://schemas.openxmlformats.org/package/2006/relationships"><Relationship Id="R27b24f2e9e9b4f5e" Type="http://schemas.openxmlformats.org/officeDocument/2006/relationships/slideLayout" Target="/ppt/slideLayouts/interactive-slideLayout6.xml"/><Relationship Id="Rab2f1e381ad2443e" Type="http://schemas.openxmlformats.org/officeDocument/2006/relationships/slide" Target="/ppt/slides/slide17.xml"/><Relationship Id="R7e52bac778174206" Type="http://schemas.openxmlformats.org/officeDocument/2006/relationships/slide" Target="/ppt/slides/slide18.xml"/><Relationship Id="R4bc3efaad5c84194" Type="http://schemas.openxmlformats.org/officeDocument/2006/relationships/slide" Target="/ppt/slides/slide19.xml"/><Relationship Id="Rf831dee4523d4349" Type="http://schemas.openxmlformats.org/officeDocument/2006/relationships/slide" Target="/ppt/slides/slide20.xml"/><Relationship Id="Rbeee37976569479f" Type="http://schemas.openxmlformats.org/officeDocument/2006/relationships/slide" Target="/ppt/slides/slide21.xml"/><Relationship Id="R1f235320e6364b93" Type="http://schemas.openxmlformats.org/officeDocument/2006/relationships/slide" Target="/ppt/slides/slide22.xml"/><Relationship Id="R53b3263019bd4a15" Type="http://schemas.openxmlformats.org/officeDocument/2006/relationships/slide" Target="/ppt/slides/slide23.xml"/><Relationship Id="Rebd10e8b0f1b4261" Type="http://schemas.openxmlformats.org/officeDocument/2006/relationships/slide" Target="/ppt/slides/slide24.xml"/><Relationship Id="R2345015f10974e6f" Type="http://schemas.openxmlformats.org/officeDocument/2006/relationships/slide" Target="/ppt/slides/slide25.xml"/><Relationship Id="R02bc60e3098c4cb1" Type="http://schemas.openxmlformats.org/officeDocument/2006/relationships/slide" Target="/ppt/slides/slide26.xml"/><Relationship Id="Re72376b992fa4007" Type="http://schemas.openxmlformats.org/officeDocument/2006/relationships/slide" Target="/ppt/slides/slide27.xml"/><Relationship Id="R9cdace31f8744461" Type="http://schemas.openxmlformats.org/officeDocument/2006/relationships/slide" Target="/ppt/slides/slide28.xml"/><Relationship Id="R860558899c12432f" Type="http://schemas.openxmlformats.org/officeDocument/2006/relationships/slide" Target="/ppt/slides/slide29.xml"/><Relationship Id="R5cd7093a3b7d4b50" Type="http://schemas.openxmlformats.org/officeDocument/2006/relationships/slide" Target="/ppt/slides/slide30.xml"/><Relationship Id="R8b3152c81a984d21" Type="http://schemas.openxmlformats.org/officeDocument/2006/relationships/slide" Target="/ppt/slides/slide31.xml"/><Relationship Id="R077a43b9665c45ff" Type="http://schemas.openxmlformats.org/officeDocument/2006/relationships/slide" Target="/ppt/slides/slide32.xml"/><Relationship Id="R7768e0142f084657" Type="http://schemas.openxmlformats.org/officeDocument/2006/relationships/slide" Target="/ppt/slides/slide1.xml"/><Relationship Id="R2f05cb598dde4a2f" Type="http://schemas.openxmlformats.org/officeDocument/2006/relationships/slide" Target="/ppt/slides/slide40.xml"/><Relationship Id="R01cec35d84d441de" Type="http://schemas.openxmlformats.org/officeDocument/2006/relationships/slide" Target="/ppt/slides/slide42.xml"/><Relationship Id="Rfa5509b7fb224195" Type="http://schemas.openxmlformats.org/officeDocument/2006/relationships/hyperlink" Target="https://giophysics.com/lessons/powerpoints/" TargetMode="External"/><Relationship Id="Ra102cfc73ff44407" Type="http://schemas.openxmlformats.org/officeDocument/2006/relationships/notesSlide" Target="/ppt/notesSlides/interactive-notesSlide2.xml"/></Relationships>
</file>

<file path=ppt/slides/_rels/slide42.xml.rels>&#65279;<?xml version="1.0" encoding="utf-8"?><Relationships xmlns="http://schemas.openxmlformats.org/package/2006/relationships"><Relationship Id="Rf2fd92f7c5674207" Type="http://schemas.openxmlformats.org/officeDocument/2006/relationships/slideLayout" Target="/ppt/slideLayouts/interactive-slideLayout6.xml"/><Relationship Id="R86ab2f201510425b" Type="http://schemas.openxmlformats.org/officeDocument/2006/relationships/slide" Target="/ppt/slides/slide33.xml"/><Relationship Id="Rb3ee0e9132194bc3" Type="http://schemas.openxmlformats.org/officeDocument/2006/relationships/slide" Target="/ppt/slides/slide34.xml"/><Relationship Id="Rfeca51d37f1e4d98" Type="http://schemas.openxmlformats.org/officeDocument/2006/relationships/slide" Target="/ppt/slides/slide35.xml"/><Relationship Id="R847f072959364309" Type="http://schemas.openxmlformats.org/officeDocument/2006/relationships/slide" Target="/ppt/slides/slide36.xml"/><Relationship Id="R50140792da924f15" Type="http://schemas.openxmlformats.org/officeDocument/2006/relationships/slide" Target="/ppt/slides/slide37.xml"/><Relationship Id="Re2f0a45f4fbc4cd8" Type="http://schemas.openxmlformats.org/officeDocument/2006/relationships/slide" Target="/ppt/slides/slide38.xml"/><Relationship Id="R22b62041addd42c6" Type="http://schemas.openxmlformats.org/officeDocument/2006/relationships/slide" Target="/ppt/slides/slide39.xml"/><Relationship Id="R4a215e4710484f24" Type="http://schemas.openxmlformats.org/officeDocument/2006/relationships/slide" Target="/ppt/slides/slide1.xml"/><Relationship Id="Rbb5266fd573649de" Type="http://schemas.openxmlformats.org/officeDocument/2006/relationships/slide" Target="/ppt/slides/slide41.xml"/><Relationship Id="Rcabcfc6632b342ad" Type="http://schemas.openxmlformats.org/officeDocument/2006/relationships/hyperlink" Target="https://giophysics.com/lessons/powerpoints/" TargetMode="External"/><Relationship Id="R1bdac13c24c840e3"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Quantum Mechanics I · Midterm Examination</a:t>
            </a:r>
          </a:p>
        </p:txBody>
      </p:sp>
      <p:sp>
        <p:nvSpPr>
          <p:cNvPr id="5" name="text"/>
          <p:cNvSpPr txBox="1"/>
          <p:nvPr/>
        </p:nvSpPr>
        <p:spPr>
          <a:xfrm>
            <a:off x="558800" y="256667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first eight units on one paper: the experiments that forced a wavefunction, the Schrödinger equation and its probability current, operators, measurement and uncertainty, the free particle, the infinite and finite square wells, and tunnelling at steps and barriers. Every probability is an integral of |ψ|², and every coefficient is matched region by region before it is quoted.</a:t>
            </a:r>
          </a:p>
        </p:txBody>
      </p:sp>
      <p:sp>
        <p:nvSpPr>
          <p:cNvPr id="6" name="panel"/>
          <p:cNvSpPr/>
          <p:nvPr/>
        </p:nvSpPr>
        <p:spPr>
          <a:xfrm>
            <a:off x="558800" y="3414395"/>
            <a:ext cx="11074400" cy="12700"/>
          </a:xfrm>
          <a:prstGeom prst="rect">
            <a:avLst/>
          </a:prstGeom>
          <a:solidFill>
            <a:srgbClr val="C6C8BB"/>
          </a:solidFill>
          <a:ln>
            <a:noFill/>
          </a:ln>
        </p:spPr>
      </p:sp>
      <p:sp>
        <p:nvSpPr>
          <p:cNvPr id="7" name="fact-label"/>
          <p:cNvSpPr txBox="1"/>
          <p:nvPr/>
        </p:nvSpPr>
        <p:spPr>
          <a:xfrm>
            <a:off x="558800" y="359219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59219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387096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87096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74 in total — all Core course</a:t>
            </a:r>
          </a:p>
        </p:txBody>
      </p:sp>
      <p:sp>
        <p:nvSpPr>
          <p:cNvPr id="11" name="fact-label"/>
          <p:cNvSpPr txBox="1"/>
          <p:nvPr/>
        </p:nvSpPr>
        <p:spPr>
          <a:xfrm>
            <a:off x="558800" y="414972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14972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14 questions</a:t>
            </a:r>
          </a:p>
        </p:txBody>
      </p:sp>
      <p:sp>
        <p:nvSpPr>
          <p:cNvPr id="13" name="fact-label"/>
          <p:cNvSpPr txBox="1"/>
          <p:nvPr/>
        </p:nvSpPr>
        <p:spPr>
          <a:xfrm>
            <a:off x="558800" y="442849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42849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1   ·   Routine 7   ·   Demanding 5   ·   Discriminating 1</a:t>
            </a:r>
          </a:p>
        </p:txBody>
      </p:sp>
      <p:sp>
        <p:nvSpPr>
          <p:cNvPr id="15" name="fact-label"/>
          <p:cNvSpPr txBox="1"/>
          <p:nvPr/>
        </p:nvSpPr>
        <p:spPr>
          <a:xfrm>
            <a:off x="558800" y="470725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70725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UQMI-01, UQMI-02, UQMI-03, UQMI-04, UQMI-05, UQMI-06, UQMI-07, UQMI-08</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UQMI-01.04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Compton shift for a photon scattered through an angle θ by a free electron at rest is Δλ = (h/mₑc)(1 − cos θ), with h/mₑc = 2.43 pm. Photons of wavelength 71.0 pm and photons of wavelength 500 nm are each scattered through 90°. Which statement best explains why the effect was established with X-rays rather than with visible light?</a:t>
            </a:r>
          </a:p>
        </p:txBody>
      </p:sp>
      <p:sp>
        <p:nvSpPr>
          <p:cNvPr id="14" name="choice-letter"/>
          <p:cNvSpPr txBox="1"/>
          <p:nvPr/>
        </p:nvSpPr>
        <p:spPr>
          <a:xfrm>
            <a:off x="558800" y="21678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shift is 2.43 pm in both cases, which is 3.4% of 71.0 pm but only 4.9 × 10⁻⁶ of 500 nm, a fractional change about 7000 times smaller and far harder to detect.</a:t>
            </a:r>
          </a:p>
        </p:txBody>
      </p:sp>
      <p:sp>
        <p:nvSpPr>
          <p:cNvPr id="16" name="choice-letter"/>
          <p:cNvSpPr txBox="1"/>
          <p:nvPr/>
        </p:nvSpPr>
        <p:spPr>
          <a:xfrm>
            <a:off x="558800" y="269494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69494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visible photon carries no momentum, because its energy is far below the electron's rest energy, so it cannot make the electron recoil.</a:t>
            </a:r>
          </a:p>
        </p:txBody>
      </p:sp>
      <p:sp>
        <p:nvSpPr>
          <p:cNvPr id="18" name="choice-letter"/>
          <p:cNvSpPr txBox="1"/>
          <p:nvPr/>
        </p:nvSpPr>
        <p:spPr>
          <a:xfrm>
            <a:off x="558800" y="32219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2219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shift is proportional to the incident wavelength, so for 500 nm light it is so large that the scattered light leaves the visible band and goes undetected.</a:t>
            </a:r>
          </a:p>
        </p:txBody>
      </p:sp>
      <p:sp>
        <p:nvSpPr>
          <p:cNvPr id="20" name="choice-letter"/>
          <p:cNvSpPr txBox="1"/>
          <p:nvPr/>
        </p:nvSpPr>
        <p:spPr>
          <a:xfrm>
            <a:off x="558800" y="374904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74904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shift is 2.43 pm for X-rays but smaller by the factor 71.0 pm/500 nm for visible light, about 0.35 fm, which is too small to resolve.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shift is 2.43 pm in both cases, which is 3.4% of 71.0 pm but only 4.9 × 10⁻⁶ of 500 nm, a fractional change about 7000 times smaller and far harder to detect.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is the most tempting, because it reaches the right conclusion that visible light is a poor probe of the effect. It gets there by scaling the shift itself with wavelength, but the formula contains no λ at all: at 90° the absolute shift is 2.43 pm whatever the incident wavelength, and what differs is the fraction Δλ/λ. C makes the opposite scaling error, treating the shift as proportional to λ, which again contradicts the formula in the stem. B confuses energy with momentum: every photon carries p = h/λ, about 1.3 × 10⁻²⁷ kg m s⁻¹ at 500 nm, and the size of its energy compared with mₑc² decides how large the fractional shift is, not whether recoil happens. A is correct because 2.43/71.0 = 0.034, while 2.43 × 10⁻¹² m / 500 × 10⁻⁹ m = 4.9 × 10⁻⁶, about 7000 times smaller. A fractional change of that size is not beyond every optical instrument, since a good interferometer can resolve it; in practice the further obstacle is that a visible photon's few electronvolts are comparable with atomic binding energies, so the electrons do not recoil as free particles at rest.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UQMI-01.08, UQMI-01.09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Each function in the options is finite and continuous for all x, and takes the form stated at large |x|, where C and k are nonzero real constants. Which one could be normalised, and so represent the state of a particle?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ψ(x) ≈ C/√|x| at large |x|</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ψ(x) ≈ C e^(ikx) at large |x|</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ψ(x) ≈ C/|x| at large |x|</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ψ(x) ≈ C cos(kx)/|x|^(1/4) at large |x|</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39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ψ(x) ≈ C/|x| at large |x|</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Normalisability needs ∫|ψ|² dx to be finite, so the test is the tail of |ψ|², not the tail of ψ. A is the trap: ψ does fall to zero, but |ψ|² = C²/|x|, and ∫dx/|x| grows as ln|x| without limit, so the integral diverges however slowly. D is tempting because the function both decays and oscillates, and oscillation looks as though it should cancel; but |ψ|² = C²cos²(kx)/√|x| is never negative and averages to C²/(2√|x|), whose integral grows as √|x|. B is a plane wave: |ψ|² = C² everywhere, so the integral grows linearly and no choice of C normalises it. C is correct: |ψ|² = C²/x², and ∫dx/x² converges at large |x|.</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39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UQMI-02.05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in a time-independent potential is in the state Ψ(x,t) = [ψ₁(x)e^(−iE₁t/ℏ) + ψ₂(x)e^(−iE₂t/ℏ)]/√2, where ψ₁ and ψ₂ are real, normalised, mutually orthogonal eigenfunctions of Ĥ with eigenvalues E₁ ≠ E₂. Which quantity is independent of time whatever the forms of ψ₁ and ψ₂?</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|Ψ(x,t)|² at a point x where ψ₁ and ψ₂ are both nonzero</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|∫Ψ*(x,0)Ψ(x,t) dx|², the probability of finding the particle still in its initial state</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⟨H⟩</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39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⟨H⟩</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is what a candidate expects if each phase factor is thought to cancel in the modulus squared, as it does for a single stationary state. With two terms the cross term ψ₁ψ₂cos((E₂ − E₁)t/ℏ) survives, so the density at any point where both functions are nonzero oscillates. B moves with the same cross term, weighted by ∫ψ₁xψ₂ dx; it is constant only in the special case where that integral vanishes, for example when ψ₁ and ψ₂ have the same parity, so it fails the words whatever the forms. C looks conserved because the state stays normalised, but normalisation is not overlap: up to an overall phase the integral is [1 + e^(−i(E₂−E₁)t/ℏ)]/2, whose squared modulus is cos²((E₂ − E₁)t/2ℏ). D is correct: ⟨H⟩ = (E₁ + E₂)/2 at all times, because Ĥ returns each term multiplied by its own energy and orthogonality removes the cross terms.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39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UQMI-03.05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Acting on square-integrable functions on −∞ &lt; x &lt; ∞ that vanish, together with their derivatives, as |x| → ∞, which one of these operators is Hermitian?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d/dx</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 d/dx</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 d²/dx²</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 d/dx</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 d/dx</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option is tested by moving the operator across ∫f*(Ôg) dx with integration by parts, the boundary terms vanishing because the functions do. A gives ∫f*g′ dx = −∫(f′)*g dx: one integration by parts flips the sign, so d/dx is anti-Hermitian. It is tempting because it is p̂ with the constant −iℏ removed, and that factor of i is exactly what restores Hermiticity. B fails twice over: moving d/dx across gives a minus sign, and differentiating the x produces an extra term, so its adjoint is −1 − x d/dx. C needs two integrations by parts, which leave d²/dx² itself Hermitian, but the i is complex-conjugated on the way across, so the adjoint is −i d²/dx². D is correct: ∫f*(ig′) dx = −i∫(f′)*g dx = ∫(if′)*g dx, the sign from the integration by parts cancelled by the conjugation of i. It is −p̂/ℏ.</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39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UQMI-03.09, UQMI-04.05   ·   U2</a:t>
            </a:r>
          </a:p>
        </p:txBody>
      </p:sp>
      <p:sp>
        <p:nvSpPr>
          <p:cNvPr id="13" name="text"/>
          <p:cNvSpPr txBox="1"/>
          <p:nvPr/>
        </p:nvSpPr>
        <p:spPr>
          <a:xfrm>
            <a:off x="558800" y="1346200"/>
            <a:ext cx="11074400" cy="21463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has Hamiltonian Ĥ = p̂²/(2m) + V(x̂), and [x̂, p̂] = iℏ. What is the commutator [x̂, Ĥ]?</a:t>
            </a:r>
          </a:p>
        </p:txBody>
      </p:sp>
      <p:sp>
        <p:nvSpPr>
          <p:cNvPr id="14" name="choice-letter"/>
          <p:cNvSpPr txBox="1"/>
          <p:nvPr/>
        </p:nvSpPr>
        <p:spPr>
          <a:xfrm>
            <a:off x="558800" y="17386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7386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iℏp̂/m</a:t>
            </a:r>
          </a:p>
        </p:txBody>
      </p:sp>
      <p:sp>
        <p:nvSpPr>
          <p:cNvPr id="16" name="choice-letter"/>
          <p:cNvSpPr txBox="1"/>
          <p:nvPr/>
        </p:nvSpPr>
        <p:spPr>
          <a:xfrm>
            <a:off x="558800" y="21069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1069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 because x̂ commutes with V(x̂)</a:t>
            </a:r>
          </a:p>
        </p:txBody>
      </p:sp>
      <p:sp>
        <p:nvSpPr>
          <p:cNvPr id="18" name="choice-letter"/>
          <p:cNvSpPr txBox="1"/>
          <p:nvPr/>
        </p:nvSpPr>
        <p:spPr>
          <a:xfrm>
            <a:off x="558800" y="24752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4752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iℏp̂/(2m)</a:t>
            </a:r>
          </a:p>
        </p:txBody>
      </p:sp>
      <p:sp>
        <p:nvSpPr>
          <p:cNvPr id="20" name="choice-letter"/>
          <p:cNvSpPr txBox="1"/>
          <p:nvPr/>
        </p:nvSpPr>
        <p:spPr>
          <a:xfrm>
            <a:off x="558800" y="28435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28435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−iℏp̂/m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39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iℏp̂/m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stops at the potential term. V(x̂) does commute with x̂, but the kinetic term does not, and it is the kinetic term that makes position and energy incompatible. C expands [x̂, p̂²] as p̂[x̂, p̂] alone and loses the second term; the product rule gives [x̂, p̂²] = p̂[x̂, p̂] + [x̂, p̂]p̂ = 2iℏp̂, and dividing by 2m leaves iℏp̂/m. D is the sign error made by starting from [p̂, x̂] = −iℏ with the operators in the wrong order. A is correct, and it is consistent with d⟨x⟩/dt = (i/ℏ)⟨[Ĥ, x̂]⟩ = ⟨p⟩/m.</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UQMI-04.09   ·   U4</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Position is measured once on each of N electrons, all prepared in the same state ψ, with a detector whose resolution is far finer than the spread of the results. The readings have sample standard deviation s, and their mean has standard error s/√N. N is increased from 100 to 10 000. Which statement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 and the standard error both fall by a factor of 10, because more data reduces every uncertainty.</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 stays close to σ_x of the state, while the standard error falls by a factor of 10.</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 and the standard error both stay the same, because the uncertainty principle fixes both.</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 grows, because each extra measurement disturbs the ensemble, while the standard error falls by a factor of 10.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39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s stays close to σ_x of the state, while the standard error falls by a factor of 10.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treats the spread of the readings as a measurement error that averaging removes. It is not: s estimates σ_x, a property of the prepared state, and more readings only pin that estimate down more precisely. C is right about s but wrong about the mean, whose standard error does fall as 1/√N, by √(10 000/100) = 10, so ⟨x⟩ can be located as precisely as patience allows without any conflict with σ_xσ_p ≥ ℏ/2. D pictures the measurements acting on one another, but each electron is measured once and then discarded, so every reading comes from a fresh copy of ψ. B is correct.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UQMI-02.09, UQMI-05.01, UQMI-05.04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has V(x) = 0 everywhere on −∞ &lt; x &lt; ∞. Which statement about the solutions of its time-independent Schrödinger equation is correct?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Only discrete energies are allowed, because ψ must be normalisable and only certain wavelengths fit.</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E &gt; 0 is allowed, and each is twofold degenerate, with solutions e^(ikx) and e^(−ikx) where k = √(2mE)/ℏ.</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E &gt; 0 is allowed, and each is non-degenerate, because states in one dimension are never degenerate.</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Negative energies are also allowed, with solutions e^(κx) and e^(−κx) where κ = √(−2mE)/ℏ.</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Every E &gt; 0 is allowed, and each is twofold degenerate, with solutions e^(ikx) and e^(−ikx) where k = √(2mE)/ℏ.</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carries over the logic of the bound-state problems, where a condition at the walls or at infinity picks out discrete energies. With V = 0 there are no walls and no solution vanishes at infinity, so nothing selects particular values of k and the spectrum is continuous. C quotes a genuine theorem outside its scope: non-degeneracy in one dimension is proved for normalisable bound states, and plane waves are not normalisable, so e^(ikx) and e^(−ikx) share each energy. D writes down correct solutions of the differential equation, but every combination of real exponentials grows without bound in at least one direction, so none can be normalised even in the delta-function sense or superposed into a state, and E &lt; 0 is excluded. B is correct.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UQMI-01.08, UQMI-06.03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is in the ground state ψ₁(x) = √(2/L) sin(πx/L) of an infinite square well occupying 0 &lt; x &lt; L. What is the probability that a measurement of position finds it in 0 &lt; x &lt; L/4?</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0.41</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0.25</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0.091</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0.045</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39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0.091</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the classical answer for a particle equally likely to be anywhere in the well, and also what comes from replacing sin² by its average value of ½; but ψ₁ is small near a wall, so the quarter of the well beside the wall holds much less than a quarter of the probability. A comes from a sign slip in ∫sin²u du = u/2 − (sin 2u)/4, which gives ¼ + 1/(2π). D uses 1/L instead of 2/L for |ψ₁|², forgetting what the normalisation constant is for. C is correct: P = (2/L)∫₀^(L/4) sin²(πx/L) dx = ¼ − 1/(2π) = 0.091.</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899734" y="711200"/>
            <a:ext cx="807833" cy="266700"/>
          </a:xfrm>
          <a:prstGeom prst="roundRect">
            <a:avLst>
              <a:gd name="adj" fmla="val 30000"/>
            </a:avLst>
          </a:prstGeom>
          <a:noFill/>
          <a:ln w="9525">
            <a:solidFill>
              <a:srgbClr val="102E29"/>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102E29"/>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solidFill>
            <a:srgbClr val="102E29"/>
          </a:solidFill>
          <a:ln>
            <a:no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UQMI-01.07, UQMI-01.08, UQMI-01.09, UQMI-02.08</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moving along the x-axis is in a stationary state of some potential V(x). Its wavefunction is ψ(x) = 0 for x &lt; 0; ψ(x) = Ax/a for 0 ≤ x ≤ a; and ψ(x) = A e^(−(x−a)/a) for x &gt; a, where a is a positive length and A is a positive real constant. ψ is continuous everywhere, but its slope jumps at x = 0 and at x = a.</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A = √(6/(5a)).</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probability that a measurement of position finds the particle in 0 &lt; x &lt; a/2, and the probability that it finds the particle at x &gt; a.</a:t>
            </a:r>
          </a:p>
        </p:txBody>
      </p:sp>
      <p:sp>
        <p:nvSpPr>
          <p:cNvPr id="20" name="part-ref"/>
          <p:cNvSpPr txBox="1"/>
          <p:nvPr/>
        </p:nvSpPr>
        <p:spPr>
          <a:xfrm>
            <a:off x="558800" y="33159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33159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5521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slope of ψ must be continuous wherever V is finite. Explain why, and explain why the jump in slope at x = 0 is nevertheless admissible.</a:t>
            </a:r>
          </a:p>
        </p:txBody>
      </p:sp>
      <p:sp>
        <p:nvSpPr>
          <p:cNvPr id="23" name="part-ref"/>
          <p:cNvSpPr txBox="1"/>
          <p:nvPr/>
        </p:nvSpPr>
        <p:spPr>
          <a:xfrm>
            <a:off x="558800" y="38900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38900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1262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jump in slope at x = a requires V(x) to contain a delta-function term gδ(x − a). Determine g in terms of ℏ, m and a, and say whether the spike is attractive or repulsive.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39</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splits the normalisation integral at x = a and evaluates the linear piece: ∫₀^a A²x²/a² dx = A²a/3</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evaluates the tail: ∫ₐ^∞ A²e^(−2(x−a)/a) dx = A²a/2</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sets A²(a/3 + a/2) = 5A²a/6 = 1, so A = √(6/(5a))</a:t>
            </a:r>
          </a:p>
        </p:txBody>
      </p:sp>
      <p:sp>
        <p:nvSpPr>
          <p:cNvPr id="21" name="ms-ref"/>
          <p:cNvSpPr txBox="1"/>
          <p:nvPr/>
        </p:nvSpPr>
        <p:spPr>
          <a:xfrm>
            <a:off x="558800" y="24993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2" name="ms-objective"/>
          <p:cNvSpPr txBox="1"/>
          <p:nvPr/>
        </p:nvSpPr>
        <p:spPr>
          <a:xfrm>
            <a:off x="11400482" y="24993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3" name="ms-tick"/>
          <p:cNvSpPr txBox="1"/>
          <p:nvPr/>
        </p:nvSpPr>
        <p:spPr>
          <a:xfrm>
            <a:off x="558800" y="27400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4" name="ms-point"/>
          <p:cNvSpPr txBox="1"/>
          <p:nvPr/>
        </p:nvSpPr>
        <p:spPr>
          <a:xfrm>
            <a:off x="812800" y="27400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P(0 &lt; x &lt; a/2) = A²∫₀^(a/2) x²/a² dx = A²a/24 = (6/5)(1/24) = 0.050</a:t>
            </a:r>
          </a:p>
        </p:txBody>
      </p:sp>
      <p:sp>
        <p:nvSpPr>
          <p:cNvPr id="25" name="ms-tick"/>
          <p:cNvSpPr txBox="1"/>
          <p:nvPr/>
        </p:nvSpPr>
        <p:spPr>
          <a:xfrm>
            <a:off x="558800" y="29933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6" name="ms-point"/>
          <p:cNvSpPr txBox="1"/>
          <p:nvPr/>
        </p:nvSpPr>
        <p:spPr>
          <a:xfrm>
            <a:off x="812800" y="29933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P(x &gt; a) = A²a/2 = 3/5 = 0.60</a:t>
            </a:r>
          </a:p>
        </p:txBody>
      </p:sp>
      <p:sp>
        <p:nvSpPr>
          <p:cNvPr id="27" name="text"/>
          <p:cNvSpPr txBox="1"/>
          <p:nvPr/>
        </p:nvSpPr>
        <p:spPr>
          <a:xfrm>
            <a:off x="812800" y="33229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part catches candidates who read a probability off |ψ|² at one point and multiply by the interval width, or who integrate ψ rather than |ψ|². The interval 0 &lt; x &lt; a/2 is half of the linear region yet holds only a twentieth of the probability.</a:t>
            </a:r>
          </a:p>
        </p:txBody>
      </p:sp>
      <p:sp>
        <p:nvSpPr>
          <p:cNvPr id="28" name="ms-ref"/>
          <p:cNvSpPr txBox="1"/>
          <p:nvPr/>
        </p:nvSpPr>
        <p:spPr>
          <a:xfrm>
            <a:off x="558800" y="38055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2 marks</a:t>
            </a:r>
          </a:p>
        </p:txBody>
      </p:sp>
      <p:sp>
        <p:nvSpPr>
          <p:cNvPr id="29" name="ms-objective"/>
          <p:cNvSpPr txBox="1"/>
          <p:nvPr/>
        </p:nvSpPr>
        <p:spPr>
          <a:xfrm>
            <a:off x="11400482" y="38055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0" name="ms-tick"/>
          <p:cNvSpPr txBox="1"/>
          <p:nvPr/>
        </p:nvSpPr>
        <p:spPr>
          <a:xfrm>
            <a:off x="558800" y="40462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0462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−(ℏ²/2m)ψ″ + Vψ = Eψ from x₀ − ε to x₀ + ε gives ψ′(x₀ + ε) − ψ′(x₀ − ε) = (2m/ℏ²)∫(V − E)ψ dx, which tends to zero as ε → 0 when V is finite, so ψ′ cannot jump at such a point</a:t>
            </a:r>
          </a:p>
        </p:txBody>
      </p:sp>
      <p:sp>
        <p:nvSpPr>
          <p:cNvPr id="32" name="ms-tick"/>
          <p:cNvSpPr txBox="1"/>
          <p:nvPr/>
        </p:nvSpPr>
        <p:spPr>
          <a:xfrm>
            <a:off x="558800" y="44894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3" name="ms-point"/>
          <p:cNvSpPr txBox="1"/>
          <p:nvPr/>
        </p:nvSpPr>
        <p:spPr>
          <a:xfrm>
            <a:off x="812800" y="44894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 = 0 for all x &lt; 0 is the wavefunction beside an infinite wall (V = ∞ for x &lt; 0); V is not finite there, so the slope may jump from 0 to A/a at x = 0 while ψ itself stays continuous</a:t>
            </a:r>
          </a:p>
        </p:txBody>
      </p:sp>
      <p:sp>
        <p:nvSpPr>
          <p:cNvPr id="34" name="text"/>
          <p:cNvSpPr txBox="1"/>
          <p:nvPr/>
        </p:nvSpPr>
        <p:spPr>
          <a:xfrm>
            <a:off x="812800" y="50088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state the rule without deriving it from the Schrödinger equation cannot say when it relaxes, and so often call the kink at the wall inadmissible too.</a:t>
            </a:r>
          </a:p>
        </p:txBody>
      </p:sp>
      <p:sp>
        <p:nvSpPr>
          <p:cNvPr id="35" name="panel"/>
          <p:cNvSpPr/>
          <p:nvPr/>
        </p:nvSpPr>
        <p:spPr>
          <a:xfrm>
            <a:off x="558800" y="558800"/>
            <a:ext cx="11074400" cy="12700"/>
          </a:xfrm>
          <a:prstGeom prst="rect">
            <a:avLst/>
          </a:prstGeom>
          <a:solidFill>
            <a:srgbClr val="2F4B45"/>
          </a:solidFill>
          <a:ln>
            <a:noFill/>
          </a:ln>
        </p:spPr>
      </p:sp>
      <p:sp>
        <p:nvSpPr>
          <p:cNvPr id="3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8" name="panel"/>
          <p:cNvSpPr/>
          <p:nvPr/>
        </p:nvSpPr>
        <p:spPr>
          <a:xfrm>
            <a:off x="558800" y="6273800"/>
            <a:ext cx="11074400" cy="12700"/>
          </a:xfrm>
          <a:prstGeom prst="rect">
            <a:avLst/>
          </a:prstGeom>
          <a:solidFill>
            <a:srgbClr val="2F4B45"/>
          </a:solidFill>
          <a:ln>
            <a:noFill/>
          </a:ln>
        </p:spPr>
      </p:sp>
      <p:sp>
        <p:nvSpPr>
          <p:cNvPr id="3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Previous</a:t>
            </a:r>
          </a:p>
        </p:txBody>
      </p:sp>
      <p:sp>
        <p:nvSpPr>
          <p:cNvPr id="4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Lesson menu</a:t>
            </a:r>
          </a:p>
        </p:txBody>
      </p:sp>
      <p:sp>
        <p:nvSpPr>
          <p:cNvPr id="4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1" action="ppaction://hlinksldjump"/>
              </a:rPr>
              <a:t>Next slide</a:t>
            </a:r>
          </a:p>
        </p:txBody>
      </p:sp>
      <p:sp>
        <p:nvSpPr>
          <p:cNvPr id="4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39</a:t>
            </a:r>
          </a:p>
        </p:txBody>
      </p:sp>
      <p:sp>
        <p:nvSpPr>
          <p:cNvPr id="4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slope changes from +A/a to −A/a, so Δψ′ = −2A/a, while integrating the Schrödinger equation across x = a gives Δψ′ = (2m/ℏ²)gψ(a) = (2m/ℏ²)gA</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 = −ℏ²/(ma): the spike is attractive, V(x) containing −(ℏ²/(ma))δ(x − a)</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is what separates answers. A cusp where the slope falls, at a point where ψ is positive, needs an attractive (negative) spike; candidates who remember only that a delta function makes a kink often give the right magnitude with the wrong sign.</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39</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653191" y="711200"/>
            <a:ext cx="1054376" cy="266700"/>
          </a:xfrm>
          <a:prstGeom prst="roundRect">
            <a:avLst>
              <a:gd name="adj" fmla="val 30000"/>
            </a:avLst>
          </a:prstGeom>
          <a:noFill/>
          <a:ln w="9525">
            <a:solidFill>
              <a:srgbClr val="102E29"/>
            </a:solidFill>
          </a:ln>
        </p:spPr>
      </p:sp>
      <p:sp>
        <p:nvSpPr>
          <p:cNvPr id="7" name="chip"/>
          <p:cNvSpPr txBox="1"/>
          <p:nvPr/>
        </p:nvSpPr>
        <p:spPr>
          <a:xfrm>
            <a:off x="9653191"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463989" y="711200"/>
            <a:ext cx="1087602" cy="266700"/>
          </a:xfrm>
          <a:prstGeom prst="roundRect">
            <a:avLst>
              <a:gd name="adj" fmla="val 30000"/>
            </a:avLst>
          </a:prstGeom>
          <a:noFill/>
          <a:ln w="9525">
            <a:solidFill>
              <a:srgbClr val="102E29"/>
            </a:solidFill>
          </a:ln>
        </p:spPr>
      </p:sp>
      <p:sp>
        <p:nvSpPr>
          <p:cNvPr id="9" name="chip"/>
          <p:cNvSpPr txBox="1"/>
          <p:nvPr/>
        </p:nvSpPr>
        <p:spPr>
          <a:xfrm>
            <a:off x="8463989"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50252" y="711200"/>
            <a:ext cx="1012137" cy="266700"/>
          </a:xfrm>
          <a:prstGeom prst="roundRect">
            <a:avLst>
              <a:gd name="adj" fmla="val 30000"/>
            </a:avLst>
          </a:prstGeom>
          <a:solidFill>
            <a:srgbClr val="102E29"/>
          </a:solidFill>
          <a:ln>
            <a:noFill/>
          </a:ln>
        </p:spPr>
      </p:sp>
      <p:sp>
        <p:nvSpPr>
          <p:cNvPr id="11" name="chip"/>
          <p:cNvSpPr txBox="1"/>
          <p:nvPr/>
        </p:nvSpPr>
        <p:spPr>
          <a:xfrm>
            <a:off x="7350252"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UQMI-04.08, UQMI-05.02, UQMI-05.05, UQMI-05.07, UQMI-05.08, UQMI-05.09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(mₑ = 9.109 × 10⁻³¹ kg) moves freely along the x-axis, V = 0. At t = 0 it is prepared as a Gaussian wave packet centred on wavenumber k₀, with position standard deviation σ₀ = 0.40 nm and σ_xσ_p = ℏ/2. The kinetic energy corresponding to the central wavenumber is E₀ = ℏ²k₀²/(2mₑ) = 1.50 eV. The width of the packet then evolves as σ_x(t) = σ₀√(1 + (ℏt/(2mₑσ₀²))²). Take ℏ = 1.055 × 10⁻³⁴ J s and 1 eV = 1.602 × 10⁻¹⁹ J.</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no single plane wave e^(ik₀x) can describe the electron, and how a superposition of plane waves overcomes the difficulty.</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dispersion relation of a free particle, show that the centre of the packet moves at v_g = ℏk₀/mₑ, twice the phase velocity of its central component.</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group velocity, the time at which σ_x has grown to 2σ₀, and the distance the centre of the packet travels in that time.</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electron is instead prepared with σ₀ = 0.80 nm, still with σ_xσ_p = ℏ/2 at t = 0. Predict, with a reason, the new time for the width to double.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39</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653191" y="711200"/>
            <a:ext cx="1054376" cy="266700"/>
          </a:xfrm>
          <a:prstGeom prst="roundRect">
            <a:avLst>
              <a:gd name="adj" fmla="val 30000"/>
            </a:avLst>
          </a:prstGeom>
          <a:noFill/>
          <a:ln w="9525">
            <a:solidFill>
              <a:srgbClr val="A9BDB6"/>
            </a:solidFill>
          </a:ln>
        </p:spPr>
      </p:sp>
      <p:sp>
        <p:nvSpPr>
          <p:cNvPr id="7" name="chip"/>
          <p:cNvSpPr txBox="1"/>
          <p:nvPr/>
        </p:nvSpPr>
        <p:spPr>
          <a:xfrm>
            <a:off x="9653191"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463989" y="711200"/>
            <a:ext cx="1087602" cy="266700"/>
          </a:xfrm>
          <a:prstGeom prst="roundRect">
            <a:avLst>
              <a:gd name="adj" fmla="val 30000"/>
            </a:avLst>
          </a:prstGeom>
          <a:noFill/>
          <a:ln w="9525">
            <a:solidFill>
              <a:srgbClr val="A9BDB6"/>
            </a:solidFill>
          </a:ln>
        </p:spPr>
      </p:sp>
      <p:sp>
        <p:nvSpPr>
          <p:cNvPr id="9" name="chip"/>
          <p:cNvSpPr txBox="1"/>
          <p:nvPr/>
        </p:nvSpPr>
        <p:spPr>
          <a:xfrm>
            <a:off x="8463989"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50252" y="711200"/>
            <a:ext cx="1012137" cy="266700"/>
          </a:xfrm>
          <a:prstGeom prst="roundRect">
            <a:avLst>
              <a:gd name="adj" fmla="val 30000"/>
            </a:avLst>
          </a:prstGeom>
          <a:noFill/>
          <a:ln w="9525">
            <a:solidFill>
              <a:srgbClr val="A9BDB6"/>
            </a:solidFill>
          </a:ln>
        </p:spPr>
      </p:sp>
      <p:sp>
        <p:nvSpPr>
          <p:cNvPr id="11" name="chip"/>
          <p:cNvSpPr txBox="1"/>
          <p:nvPr/>
        </p:nvSpPr>
        <p:spPr>
          <a:xfrm>
            <a:off x="7350252"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|e^(ik₀x)|² = 1 at every x, so ∫|ψ|² dx over the whole line diverges: the plane wave cannot be normalised and so is not a physical state</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Fourier superposition ψ(x) = (1/√(2π))∫φ(k)e^(ikx) dk with square-integrable φ(k) is normalisable, since ∫|ψ|² dx = ∫|φ|² dk (Plancherel's theorem); the price is a spread of wavenumbers, and so of momenta, about k₀</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this catches is saying only that a plane wave is not localised. The marks are for the divergent normalisation integral, and for seeing that the spread in k is what buys normalisability rather than a side effect of preparing the state.</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V = 0, ℏω = ℏ²k²/(2mₑ), so ω(k) = ℏk²/(2mₑ) and the phase velocity of the central component is v_p = ω/k = ℏk₀/(2mₑ)</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envelope moves at v_g = dω/dk evaluated at k₀, which is ℏk₀/mₑ = 2v_p and equals the classical speed p₀/mₑ</a:t>
            </a:r>
          </a:p>
        </p:txBody>
      </p:sp>
      <p:sp>
        <p:nvSpPr>
          <p:cNvPr id="26" name="text"/>
          <p:cNvSpPr txBox="1"/>
          <p:nvPr/>
        </p:nvSpPr>
        <p:spPr>
          <a:xfrm>
            <a:off x="812800" y="36658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set ℏω equal to ½mv² and then take v = ω/k obtain half the particle's speed. The part rewards knowing that a detector registers the envelope, and that the envelope moves at dω/dk.</a:t>
            </a:r>
          </a:p>
        </p:txBody>
      </p:sp>
      <p:sp>
        <p:nvSpPr>
          <p:cNvPr id="27" name="ms-ref"/>
          <p:cNvSpPr txBox="1"/>
          <p:nvPr/>
        </p:nvSpPr>
        <p:spPr>
          <a:xfrm>
            <a:off x="558800" y="4148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3 marks</a:t>
            </a:r>
          </a:p>
        </p:txBody>
      </p:sp>
      <p:sp>
        <p:nvSpPr>
          <p:cNvPr id="28" name="ms-objective"/>
          <p:cNvSpPr txBox="1"/>
          <p:nvPr/>
        </p:nvSpPr>
        <p:spPr>
          <a:xfrm>
            <a:off x="11400482" y="4148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3891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v_g = √(2E₀/mₑ) = √(2 × 1.50 × 1.602 × 10⁻¹⁹ J / 9.109 × 10⁻³¹ kg) = 7.26 × 10⁵ m s⁻¹</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σ_x = 2σ₀ when (ℏt/(2mₑσ₀²))² = 3, so t = 2√3 mₑσ₀²/ℏ = 2√3 × 9.109 × 10⁻³¹ kg × (0.40 × 10⁻⁹ m)² / 1.055 × 10⁻³⁴ J s = 4.79 × 10⁻¹⁵ s</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distance = v_g t = 7.26 × 10⁵ m s⁻¹ × 4.79 × 10⁻¹⁵ s = 3.5 × 10⁻⁹ m (3.5 nm)</a:t>
            </a:r>
          </a:p>
        </p:txBody>
      </p:sp>
      <p:sp>
        <p:nvSpPr>
          <p:cNvPr id="35" name="text"/>
          <p:cNvSpPr txBox="1"/>
          <p:nvPr/>
        </p:nvSpPr>
        <p:spPr>
          <a:xfrm>
            <a:off x="812800" y="52254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Setting ℏt/(2mₑσ₀²) = 2, instead of solving 1 + (ℏt/(2mₑσ₀²))² = 4, gives 5.5 × 10⁻¹⁵ s and is the commonest slip. The width has doubled when the squared ratio equals 3, not when the ratio equals 2.</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22 / 39</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9 marks</a:t>
            </a:r>
          </a:p>
        </p:txBody>
      </p:sp>
      <p:sp>
        <p:nvSpPr>
          <p:cNvPr id="6" name="panel"/>
          <p:cNvSpPr/>
          <p:nvPr/>
        </p:nvSpPr>
        <p:spPr>
          <a:xfrm>
            <a:off x="9653191" y="711200"/>
            <a:ext cx="1054376" cy="266700"/>
          </a:xfrm>
          <a:prstGeom prst="roundRect">
            <a:avLst>
              <a:gd name="adj" fmla="val 30000"/>
            </a:avLst>
          </a:prstGeom>
          <a:noFill/>
          <a:ln w="9525">
            <a:solidFill>
              <a:srgbClr val="A9BDB6"/>
            </a:solidFill>
          </a:ln>
        </p:spPr>
      </p:sp>
      <p:sp>
        <p:nvSpPr>
          <p:cNvPr id="7" name="chip"/>
          <p:cNvSpPr txBox="1"/>
          <p:nvPr/>
        </p:nvSpPr>
        <p:spPr>
          <a:xfrm>
            <a:off x="9653191"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463989" y="711200"/>
            <a:ext cx="1087602" cy="266700"/>
          </a:xfrm>
          <a:prstGeom prst="roundRect">
            <a:avLst>
              <a:gd name="adj" fmla="val 30000"/>
            </a:avLst>
          </a:prstGeom>
          <a:noFill/>
          <a:ln w="9525">
            <a:solidFill>
              <a:srgbClr val="A9BDB6"/>
            </a:solidFill>
          </a:ln>
        </p:spPr>
      </p:sp>
      <p:sp>
        <p:nvSpPr>
          <p:cNvPr id="9" name="chip"/>
          <p:cNvSpPr txBox="1"/>
          <p:nvPr/>
        </p:nvSpPr>
        <p:spPr>
          <a:xfrm>
            <a:off x="8463989"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50252" y="711200"/>
            <a:ext cx="1012137" cy="266700"/>
          </a:xfrm>
          <a:prstGeom prst="roundRect">
            <a:avLst>
              <a:gd name="adj" fmla="val 30000"/>
            </a:avLst>
          </a:prstGeom>
          <a:noFill/>
          <a:ln w="9525">
            <a:solidFill>
              <a:srgbClr val="A9BDB6"/>
            </a:solidFill>
          </a:ln>
        </p:spPr>
      </p:sp>
      <p:sp>
        <p:nvSpPr>
          <p:cNvPr id="11" name="chip"/>
          <p:cNvSpPr txBox="1"/>
          <p:nvPr/>
        </p:nvSpPr>
        <p:spPr>
          <a:xfrm>
            <a:off x="7350252"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packet spreads because ω is quadratic in k, so its components travel with a spread of group velocities σ_p/mₑ; with σ_p = ℏ/(2σ₀) halved, they separate half as fast, while the width to be doubled is twice as large</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doubling time scales as σ₀², so it becomes 4 times longer: 1.91 × 10⁻¹⁴ s</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trap is the intuition that a wider packet is less confined and so should spread at least as fast. A narrower packet spreads faster because confining it in x broadens it in k, a property of the Fourier transform rather than a disturbance.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39</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UQMI-03.07, UQMI-04.03, UQMI-04.04, UQMI-06.06, UQMI-06.07, UQMI-06.08, UQMI-06.09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(mₑ = 9.109 × 10⁻³¹ kg) is confined along one axis of a nanostructure modelled as an infinite square well on 0 &lt; x &lt; L, with L = 1.20 nm. Its energy eigenfunctions are ψₙ(x) = √(2/L) sin(nπx/L), with energies Eₙ = n²π²ℏ²/(2mₑL²). At t = 0 its state is Ψ(x,0) = √(2/3) ψ₁(x) + (i/√3) ψ₂(x). You may use ∫₀^L ψₙ x ψₙ dx = L/2 for every n, and ∫₀^L ψ₁ x ψ₂ dx = −16L/(9π²). Take ℏ = 1.055 × 10⁻³⁴ J s and 1 eV = 1.602 × 10⁻¹⁹ J.</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probabilities of obtaining E₁ and E₂ in a measurement of energy, and the expectation value ⟨H⟩ in electronvolts.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Write down Ψ(x,t), and show that ⟨x⟩(t) = L/2 − (32√2L/(27π²)) sin(ωt), where ω = (E₂ − E₁)/ℏ.</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period of the oscillation of ⟨x⟩, and its amplitude in nanometres.</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Suppose instead that Ψ(x,0) = √(2/3) ψ₁(x) + (1/√3) ψ₂(x). Predict which of P(E₁), P(E₂), ⟨H⟩, and the period and amplitude of ⟨x⟩(t) change, and what does change.</a:t>
            </a:r>
          </a:p>
        </p:txBody>
      </p:sp>
      <p:sp>
        <p:nvSpPr>
          <p:cNvPr id="26" name="part-ref"/>
          <p:cNvSpPr txBox="1"/>
          <p:nvPr/>
        </p:nvSpPr>
        <p:spPr>
          <a:xfrm>
            <a:off x="558800" y="48768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Describe</a:t>
            </a:r>
          </a:p>
        </p:txBody>
      </p:sp>
      <p:sp>
        <p:nvSpPr>
          <p:cNvPr id="27" name="part-marks"/>
          <p:cNvSpPr txBox="1"/>
          <p:nvPr/>
        </p:nvSpPr>
        <p:spPr>
          <a:xfrm>
            <a:off x="11009102" y="48768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130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Return to the original state. At t = 2.0 fs a measurement of energy on the electron returns E₂. Describe the state immediately afterwards, and how ⟨x⟩ and the result of a second energy measurement behave from then 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24 / 39</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P(E₁) = |√(2/3)|² = 2/3 and P(E₂) = |i/√3|² = 1/3, which sum to 1, so Ψ is normalised</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 π²ℏ²/(2mₑL²) = 4.19 × 10⁻²⁰ J = 0.261 eV, so ⟨H⟩ = (2/3)E₁ + (1/3)(4E₁) = 2E₁ = 0.523 eV</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Squaring i/√3 to −1/3, which leaves probabilities summing to 1/3, is the error to catch: |c|² is c*c, not c². A candidate who gives ⟨H⟩ as one of the eigenvalues has confused an average over identically prepared systems with the result of one measurement.</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Ψ(x,t) = √(2/3)ψ₁e^(−iE₁t/ℏ) + (i/√3)ψ₂e^(−iE₂t/ℏ), with each phase factor attached to its own term</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(2/3)(L/2) + (1/3)(L/2) + 2Re[c₁*c₂e^(−iωt)]∫ψ₁xψ₂ dx = L/2 + 2Re[(i√2/3)e^(−iωt)] × (−16L/(9π²))</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Re[i e^(−iωt)] = sin(ωt), so ⟨x⟩ = L/2 − (2√2/3)(16L/(9π²)) sin(ωt) = L/2 − (32√2L/(27π²)) sin(ωt)</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Pulling a single factor e^(−iEt/ℏ) out in front of the whole sum freezes |Ψ|² and removes the cross term from ⟨x⟩(t). The other slip is dropping the i in c₂, which gives a cosine and the wrong value of ⟨x⟩ at t = 0.</a:t>
            </a:r>
          </a:p>
        </p:txBody>
      </p:sp>
      <p:sp>
        <p:nvSpPr>
          <p:cNvPr id="29" name="ms-ref"/>
          <p:cNvSpPr txBox="1"/>
          <p:nvPr/>
        </p:nvSpPr>
        <p:spPr>
          <a:xfrm>
            <a:off x="558800" y="4211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211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 = 3E₁/ℏ = 3 × 4.19 × 10⁻²⁰ J / 1.055 × 10⁻³⁴ J s = 1.19 × 10¹⁵ rad s⁻¹, so the period is 2π/ω = 5.28 × 10⁻¹⁵ s</a:t>
            </a:r>
          </a:p>
        </p:txBody>
      </p:sp>
      <p:sp>
        <p:nvSpPr>
          <p:cNvPr id="33" name="ms-tick"/>
          <p:cNvSpPr txBox="1"/>
          <p:nvPr/>
        </p:nvSpPr>
        <p:spPr>
          <a:xfrm>
            <a:off x="558800" y="4705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amplitude = 32√2L/(27π²) = 0.170L = 0.204 nm</a:t>
            </a:r>
          </a:p>
        </p:txBody>
      </p:sp>
      <p:sp>
        <p:nvSpPr>
          <p:cNvPr id="35" name="text"/>
          <p:cNvSpPr txBox="1"/>
          <p:nvPr/>
        </p:nvSpPr>
        <p:spPr>
          <a:xfrm>
            <a:off x="812800" y="50355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E₂ alone, or E₁ + E₂, in place of the difference E₂ − E₁ is the error this part is set to catch: only the beat between the two phases is observable.</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39</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P(E₁), P(E₂) and ⟨H⟩ are unchanged because they depend only on |cₙ|²; the period and amplitude are unchanged because they depend only on E₂ − E₁ and on |c₁||c₂|</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the phase of the oscillation changes: ⟨x⟩(t) = L/2 − (32√2L/(27π²)) cos(ωt), so ⟨x⟩ starts at its minimum, 0.600 − 0.204 = 0.396 nm, instead of at the centre of the well</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a relative phase to leave everything untouched, because it cancels in each |cₙ|², miss that it enters the interference term. The converse error, predicting that the energy probabilities change, is just as common.</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Describe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state collapses to ψ₂, multiplied by a phase factor of no physical consequence and normalised, with no ψ₁ component remaining</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it is then stationary: ⟨x⟩ = L/2 = 0.600 nm at all later times, and a repeated energy measurement returns E₂ = 4E₁ = 1.05 eV with probability 1</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carrying on with the pre-measurement superposition, so that ⟨x⟩ keeps oscillating, or keeping a reduced ψ₁ component and renormalising. Collapse removes the other term entirely.</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39</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UQMI-07.03, UQMI-07.04, UQMI-07.05, UQMI-07.06, UQMI-07.07, UQMI-07.08</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is bound in a thin layer of material modelled as a symmetric finite square well: V(x) = 0 for |x| &lt; a and V(x) = V₀ for |x| &gt; a, with well width 2a = 0.80 nm and V₀ = 2.00 eV. Treat the electron as having the free-electron mass mₑ = 9.109 × 10⁻³¹ kg. For a bound state with 0 &lt; E &lt; V₀, write k = √(2mₑE)/ℏ, κ = √(2mₑ(V₀ − E))/ℏ, z = ka and z₀ = (a/ℏ)√(2mₑV₀). Take ℏ = 1.055 × 10⁻³⁴ J s and 1 eV = 1.602 × 10⁻¹⁹ J.</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Justify</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looking for bound states that are either even or odd in x, rather than of general form.</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solutions of the Schrödinger equation in each region, derive the condition that the energies of the even bound states must satisfy, written as a single equation in z and z₀ alone.</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z₀, and hence determine how many bound states the well has and the parity of each.</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even condition has its lowest root at z = 1.159. Compare the ground-state energy with that of an infinite square well of the same width, 0.80 nm, and account for the difference.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27 / 39</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V(−x) = V(x), so if ψ(x) solves the time-independent Schrödinger equation with energy E, then ψ(−x) solves it with the same E</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bound states in one dimension are non-degenerate, so ψ(−x) = λψ(x); reflecting twice gives λ² = 1, so λ = ±1 and every bound state is even or odd as a matter of theorem, not merely of choice</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say only that the well is symmetric, so the split is allowed, earn the first mark. The second needs non-degeneracy, which is what turns a convenient choice into a result.</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4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inside the well ψ = C cos(kx); for x &gt; a, ψ = De^(−κx), mirrored for x &lt; −a, the growing solution e^(+κx) being discarded because ψ must be normalisable</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continuity of ψ at x = a: C cos(ka) = De^(−κa)</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continuity of ψ′ at x = a, which holds because V is finite there: −kC sin(ka) = −κDe^(−κa); dividing the two conditions eliminates C and D and gives k tan(ka) = κ</a:t>
            </a:r>
          </a:p>
        </p:txBody>
      </p:sp>
      <p:sp>
        <p:nvSpPr>
          <p:cNvPr id="28" name="ms-tick"/>
          <p:cNvSpPr txBox="1"/>
          <p:nvPr/>
        </p:nvSpPr>
        <p:spPr>
          <a:xfrm>
            <a:off x="558800" y="4222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222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multiplying by a and using k² + κ² = 2mₑV₀/ℏ², so that (κa)² = z₀² − z², gives z tan z = √(z₀² − z²)</a:t>
            </a:r>
          </a:p>
        </p:txBody>
      </p:sp>
      <p:sp>
        <p:nvSpPr>
          <p:cNvPr id="30" name="text"/>
          <p:cNvSpPr txBox="1"/>
          <p:nvPr/>
        </p:nvSpPr>
        <p:spPr>
          <a:xfrm>
            <a:off x="812800" y="455231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order of the argument is what matters: normalisability removes e^(+κx) before any matching is done, and matching then fixes the amplitude ratio and the energy. Candidates who keep both exponentials are left with more unknowns than conditions, and candidates who stop at k tan(ka) = κ have not used k² + κ² = 2mₑV₀/ℏ² to remove κ.</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39</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z₀ = (0.40 × 10⁻⁹ m / 1.055 × 10⁻³⁴ J s) × √(2 × 9.109 × 10⁻³¹ kg × 2.00 × 1.602 × 10⁻¹⁹ J) = 2.90</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 even state exists for each nπ &lt; z₀ and an odd state for each (n + ½)π &lt; z₀, with n = 0, 1, 2, …; since π/2 &lt; 2.90 &lt; π there are two bound states, the even ground state and one odd state</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full width 0.80 nm in place of a doubles z₀ to 5.79 and predicts four states. Checking that 2z₀/π = 1.84 rounds up to 2 is a quick guard against that slip.</a:t>
            </a:r>
          </a:p>
        </p:txBody>
      </p:sp>
      <p:sp>
        <p:nvSpPr>
          <p:cNvPr id="20" name="ms-ref"/>
          <p:cNvSpPr txBox="1"/>
          <p:nvPr/>
        </p:nvSpPr>
        <p:spPr>
          <a:xfrm>
            <a:off x="558800" y="26771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3 marks</a:t>
            </a:r>
          </a:p>
        </p:txBody>
      </p:sp>
      <p:sp>
        <p:nvSpPr>
          <p:cNvPr id="21" name="ms-objective"/>
          <p:cNvSpPr txBox="1"/>
          <p:nvPr/>
        </p:nvSpPr>
        <p:spPr>
          <a:xfrm>
            <a:off x="11400482" y="26771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9178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V₀(z/z₀)² = 2.00 eV × (1.159/2.897)² = 0.320 eV (accept 0.319 eV from z₀ = 2.90)</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infinite well of width 2a: E = π²ℏ²/(2mₑ(2a)²) = 0.588 eV, so the finite-well ground state is lower, about 0.54 of the infinite-well value</a:t>
            </a:r>
          </a:p>
        </p:txBody>
      </p:sp>
      <p:sp>
        <p:nvSpPr>
          <p:cNvPr id="26" name="ms-tick"/>
          <p:cNvSpPr txBox="1"/>
          <p:nvPr/>
        </p:nvSpPr>
        <p:spPr>
          <a:xfrm>
            <a:off x="558800" y="34245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 leaks into the classically forbidden region over a decay length 1/κ = a/√(z₀² − z²) = 0.15 nm, so it fits a longer wavelength inside the well: ka = 1.159 rather than π/2 = 1.571, giving a smaller k and a lower energy</a:t>
            </a:r>
          </a:p>
        </p:txBody>
      </p:sp>
      <p:sp>
        <p:nvSpPr>
          <p:cNvPr id="28" name="text"/>
          <p:cNvSpPr txBox="1"/>
          <p:nvPr/>
        </p:nvSpPr>
        <p:spPr>
          <a:xfrm>
            <a:off x="812800" y="39439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argue that the finite-well level must be higher because the electron needs extra energy to enter the barrier. The comparison has to rest on the curvature of ψ inside the well, which the leakage reduces.</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39</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UQMI-08.04, UQMI-08.05, UQMI-08.08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scanning tunnelling microscope a sharp tungsten tip is held above a clean metal surface with a small bias voltage between them, and the tunnelling current I is recorded as a piezoelectric actuator withdraws the tip in equal steps. Δd is the increase in the tip-to-surface gap from its starting value d₀, which is not known accurately but is estimated to be about 0.5 nm. The gap is modelled as a rectangular barrier of height φ above the energy of the tunnelling electrons. In the thick-barrier limit I = I₀ exp(−2κd), with κ = √(2mₑφ)/ℏ, d = d₀ + Δd, and I₀ independent of d. Take mₑ = 9.109 × 10⁻³¹ kg, ℏ = 1.055 × 10⁻³⁴ J s and 1 eV = 1.602 × 10⁻¹⁹ J.</a:t>
            </a:r>
          </a:p>
        </p:txBody>
      </p:sp>
      <p:sp>
        <p:nvSpPr>
          <p:cNvPr id="14" name="text"/>
          <p:cNvSpPr txBox="1"/>
          <p:nvPr/>
        </p:nvSpPr>
        <p:spPr>
          <a:xfrm>
            <a:off x="558800" y="281178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Tunnelling current as the tip is withdrawn</a:t>
            </a:r>
          </a:p>
        </p:txBody>
      </p:sp>
      <p:graphicFrame>
        <p:nvGraphicFramePr>
          <p:cNvPr id="15" name="readings"/>
          <p:cNvGraphicFramePr>
            <a:graphicFrameLocks noGrp="1"/>
          </p:cNvGraphicFramePr>
          <p:nvPr/>
        </p:nvGraphicFramePr>
        <p:xfrm>
          <a:off x="558800" y="3040380"/>
          <a:ext cx="11023600" cy="584200"/>
        </p:xfrm>
        <a:graphic>
          <a:graphicData uri="http://schemas.openxmlformats.org/drawingml/2006/table">
            <a:tbl>
              <a:tblPr firstRow="1"/>
              <a:tblGrid>
                <a:gridCol w="1574800"/>
                <a:gridCol w="1574800"/>
                <a:gridCol w="1574800"/>
                <a:gridCol w="1574800"/>
                <a:gridCol w="1574800"/>
                <a:gridCol w="1574800"/>
                <a:gridCol w="1574800"/>
              </a:tblGrid>
              <a:tr h="292100">
                <a:tc>
                  <a:txBody>
                    <a:bodyPr/>
                    <a:lstStyle/>
                    <a:p>
                      <a:pPr marL="0" indent="0" algn="l">
                        <a:lnSpc>
                          <a:spcPct val="100000"/>
                        </a:lnSpc>
                        <a:buNone/>
                      </a:pPr>
                      <a:r>
                        <a:rPr lang="en-GB" sz="1000" b="1" i="0" dirty="0">
                          <a:solidFill>
                            <a:srgbClr val="F3EFDF"/>
                          </a:solidFill>
                          <a:latin typeface="Arial"/>
                          <a:cs typeface="Arial"/>
                        </a:rPr>
                        <a:t>Δd / pm</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25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75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100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125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I / nA</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1.85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1.13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0.644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0.388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0.222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380238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(a)(i)  Explain</a:t>
            </a:r>
          </a:p>
        </p:txBody>
      </p:sp>
      <p:sp>
        <p:nvSpPr>
          <p:cNvPr id="17" name="part-marks"/>
          <p:cNvSpPr txBox="1"/>
          <p:nvPr/>
        </p:nvSpPr>
        <p:spPr>
          <a:xfrm>
            <a:off x="11084694" y="380238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8" name="text"/>
          <p:cNvSpPr txBox="1"/>
          <p:nvPr/>
        </p:nvSpPr>
        <p:spPr>
          <a:xfrm>
            <a:off x="558800" y="40386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a plot of ln(I/nA) against Δd should give a straight line even though d₀ is not known.</a:t>
            </a:r>
          </a:p>
        </p:txBody>
      </p:sp>
      <p:sp>
        <p:nvSpPr>
          <p:cNvPr id="19" name="part-ref"/>
          <p:cNvSpPr txBox="1"/>
          <p:nvPr/>
        </p:nvSpPr>
        <p:spPr>
          <a:xfrm>
            <a:off x="558800" y="43764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(a)(ii)  State</a:t>
            </a:r>
          </a:p>
        </p:txBody>
      </p:sp>
      <p:sp>
        <p:nvSpPr>
          <p:cNvPr id="20" name="part-marks"/>
          <p:cNvSpPr txBox="1"/>
          <p:nvPr/>
        </p:nvSpPr>
        <p:spPr>
          <a:xfrm>
            <a:off x="11084694" y="43764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1" name="text"/>
          <p:cNvSpPr txBox="1"/>
          <p:nvPr/>
        </p:nvSpPr>
        <p:spPr>
          <a:xfrm>
            <a:off x="558800" y="46126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what the gradient of that line represents.</a:t>
            </a:r>
          </a:p>
        </p:txBody>
      </p:sp>
      <p:sp>
        <p:nvSpPr>
          <p:cNvPr id="22" name="part-ref"/>
          <p:cNvSpPr txBox="1"/>
          <p:nvPr/>
        </p:nvSpPr>
        <p:spPr>
          <a:xfrm>
            <a:off x="558800" y="49504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23" name="part-marks"/>
          <p:cNvSpPr txBox="1"/>
          <p:nvPr/>
        </p:nvSpPr>
        <p:spPr>
          <a:xfrm>
            <a:off x="11009102" y="49504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4" name="text"/>
          <p:cNvSpPr txBox="1"/>
          <p:nvPr/>
        </p:nvSpPr>
        <p:spPr>
          <a:xfrm>
            <a:off x="558800" y="51866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κ from the data.</a:t>
            </a:r>
          </a:p>
        </p:txBody>
      </p:sp>
      <p:sp>
        <p:nvSpPr>
          <p:cNvPr id="25" name="part-ref"/>
          <p:cNvSpPr txBox="1"/>
          <p:nvPr/>
        </p:nvSpPr>
        <p:spPr>
          <a:xfrm>
            <a:off x="558800" y="55245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6" name="part-marks"/>
          <p:cNvSpPr txBox="1"/>
          <p:nvPr/>
        </p:nvSpPr>
        <p:spPr>
          <a:xfrm>
            <a:off x="11009102" y="55245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7" name="text"/>
          <p:cNvSpPr txBox="1"/>
          <p:nvPr/>
        </p:nvSpPr>
        <p:spPr>
          <a:xfrm>
            <a:off x="558800" y="57607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barrier height φ in electronvolts.</a:t>
            </a:r>
          </a:p>
        </p:txBody>
      </p:sp>
      <p:sp>
        <p:nvSpPr>
          <p:cNvPr id="28" name="panel"/>
          <p:cNvSpPr/>
          <p:nvPr/>
        </p:nvSpPr>
        <p:spPr>
          <a:xfrm>
            <a:off x="558800" y="558800"/>
            <a:ext cx="11074400" cy="12700"/>
          </a:xfrm>
          <a:prstGeom prst="rect">
            <a:avLst/>
          </a:prstGeom>
          <a:solidFill>
            <a:srgbClr val="C6C8BB"/>
          </a:solidFill>
          <a:ln>
            <a:noFill/>
          </a:ln>
        </p:spPr>
      </p:sp>
      <p:sp>
        <p:nvSpPr>
          <p:cNvPr id="2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3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1" name="panel"/>
          <p:cNvSpPr/>
          <p:nvPr/>
        </p:nvSpPr>
        <p:spPr>
          <a:xfrm>
            <a:off x="558800" y="6273800"/>
            <a:ext cx="11074400" cy="12700"/>
          </a:xfrm>
          <a:prstGeom prst="rect">
            <a:avLst/>
          </a:prstGeom>
          <a:solidFill>
            <a:srgbClr val="C6C8BB"/>
          </a:solidFill>
          <a:ln>
            <a:noFill/>
          </a:ln>
        </p:spPr>
      </p:sp>
      <p:sp>
        <p:nvSpPr>
          <p:cNvPr id="3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Previous</a:t>
            </a:r>
          </a:p>
        </p:txBody>
      </p:sp>
      <p:sp>
        <p:nvSpPr>
          <p:cNvPr id="3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Lesson menu</a:t>
            </a:r>
          </a:p>
        </p:txBody>
      </p:sp>
      <p:sp>
        <p:nvSpPr>
          <p:cNvPr id="3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4" action="ppaction://hlinksldjump"/>
              </a:rPr>
              <a:t>Next slide</a:t>
            </a:r>
          </a:p>
        </p:txBody>
      </p:sp>
      <p:sp>
        <p:nvSpPr>
          <p:cNvPr id="3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30 / 39</a:t>
            </a:r>
          </a:p>
        </p:txBody>
      </p:sp>
      <p:sp>
        <p:nvSpPr>
          <p:cNvPr id="3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6" action="ppaction://hlinksldjump"/>
              </a:rPr>
              <a:t>Check mark scheme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the thick-barrier form is adequate for analysing these readings.</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stating your assumptions, the change in gap that would alter the current by 5%.</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31 / 39</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(a)(i)  Explain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ln I = (ln I₀ − 2κd₀) − 2κΔd, so ln I is linear in Δd, and the unknown d₀ only shifts the intercept</a:t>
            </a:r>
          </a:p>
        </p:txBody>
      </p:sp>
      <p:sp>
        <p:nvSpPr>
          <p:cNvPr id="17" name="text"/>
          <p:cNvSpPr txBox="1"/>
          <p:nvPr/>
        </p:nvSpPr>
        <p:spPr>
          <a:xfrm>
            <a:off x="812800" y="191643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think d₀ must be known before κ can be found have not separated the intercept from the gradient. The measurement is designed so that the gradient needs only changes in the gap.</a:t>
            </a:r>
          </a:p>
        </p:txBody>
      </p:sp>
      <p:sp>
        <p:nvSpPr>
          <p:cNvPr id="18" name="ms-ref"/>
          <p:cNvSpPr txBox="1"/>
          <p:nvPr/>
        </p:nvSpPr>
        <p:spPr>
          <a:xfrm>
            <a:off x="558800" y="23990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(a)(ii)  State — 1 mark</a:t>
            </a:r>
          </a:p>
        </p:txBody>
      </p:sp>
      <p:sp>
        <p:nvSpPr>
          <p:cNvPr id="19" name="ms-objective"/>
          <p:cNvSpPr txBox="1"/>
          <p:nvPr/>
        </p:nvSpPr>
        <p:spPr>
          <a:xfrm>
            <a:off x="11400482" y="23990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0" name="ms-tick"/>
          <p:cNvSpPr txBox="1"/>
          <p:nvPr/>
        </p:nvSpPr>
        <p:spPr>
          <a:xfrm>
            <a:off x="558800" y="26396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6396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gradient is −2κ</a:t>
            </a:r>
          </a:p>
        </p:txBody>
      </p:sp>
      <p:sp>
        <p:nvSpPr>
          <p:cNvPr id="22" name="text"/>
          <p:cNvSpPr txBox="1"/>
          <p:nvPr/>
        </p:nvSpPr>
        <p:spPr>
          <a:xfrm>
            <a:off x="812800" y="29692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Giving the gradient as −κ, by dropping the 2 that comes from squaring the amplitude to get a probability, is the slip this catches; it carries through to a barrier height four times too large.</a:t>
            </a:r>
          </a:p>
        </p:txBody>
      </p:sp>
      <p:sp>
        <p:nvSpPr>
          <p:cNvPr id="23" name="ms-ref"/>
          <p:cNvSpPr txBox="1"/>
          <p:nvPr/>
        </p:nvSpPr>
        <p:spPr>
          <a:xfrm>
            <a:off x="558800" y="34518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4" name="ms-objective"/>
          <p:cNvSpPr txBox="1"/>
          <p:nvPr/>
        </p:nvSpPr>
        <p:spPr>
          <a:xfrm>
            <a:off x="11400482" y="34518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5" name="ms-tick"/>
          <p:cNvSpPr txBox="1"/>
          <p:nvPr/>
        </p:nvSpPr>
        <p:spPr>
          <a:xfrm>
            <a:off x="558800" y="36925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6" name="ms-point"/>
          <p:cNvSpPr txBox="1"/>
          <p:nvPr/>
        </p:nvSpPr>
        <p:spPr>
          <a:xfrm>
            <a:off x="812800" y="36925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computes ln(I/nA) = 1.163, 0.615, 0.122, −0.440, −0.947, −1.505</a:t>
            </a:r>
          </a:p>
        </p:txBody>
      </p:sp>
      <p:sp>
        <p:nvSpPr>
          <p:cNvPr id="27" name="ms-tick"/>
          <p:cNvSpPr txBox="1"/>
          <p:nvPr/>
        </p:nvSpPr>
        <p:spPr>
          <a:xfrm>
            <a:off x="558800" y="39458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9458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of the best-fit straight line of ln(I/nA) against Δd = −0.0212 pm⁻¹ (accept −0.0205 to −0.0220 pm⁻¹), from a least-squares fit or from widely separated points on a drawn line rather than from adjacent readings</a:t>
            </a:r>
          </a:p>
        </p:txBody>
      </p:sp>
      <p:sp>
        <p:nvSpPr>
          <p:cNvPr id="29" name="ms-tick"/>
          <p:cNvSpPr txBox="1"/>
          <p:nvPr/>
        </p:nvSpPr>
        <p:spPr>
          <a:xfrm>
            <a:off x="558800" y="43891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κ = 0.0212 pm⁻¹ / 2 = 1.06 × 10¹⁰ m⁻¹ (accept 1.03 × 10¹⁰ to 1.10 × 10¹⁰ m⁻¹)</a:t>
            </a:r>
          </a:p>
        </p:txBody>
      </p:sp>
      <p:sp>
        <p:nvSpPr>
          <p:cNvPr id="31" name="text"/>
          <p:cNvSpPr txBox="1"/>
          <p:nvPr/>
        </p:nvSpPr>
        <p:spPr>
          <a:xfrm>
            <a:off x="812800" y="47186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Adjacent pairs of readings give gradients anywhere from −0.0197 to −0.0225 pm⁻¹, because the readings scatter by 1 to 2 per cent; the least-squares gradient, −0.02124 pm⁻¹, uses all six. Forgetting the factor of 2 doubles κ and quadruples the barrier height in (c).</a:t>
            </a:r>
          </a:p>
        </p:txBody>
      </p:sp>
      <p:sp>
        <p:nvSpPr>
          <p:cNvPr id="32" name="panel"/>
          <p:cNvSpPr/>
          <p:nvPr/>
        </p:nvSpPr>
        <p:spPr>
          <a:xfrm>
            <a:off x="558800" y="558800"/>
            <a:ext cx="11074400" cy="12700"/>
          </a:xfrm>
          <a:prstGeom prst="rect">
            <a:avLst/>
          </a:prstGeom>
          <a:solidFill>
            <a:srgbClr val="2F4B45"/>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2F4B45"/>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39</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 ℏ²κ²/(2mₑ) = (1.055 × 10⁻³⁴ J s × 1.06 × 10¹⁰ m⁻¹)² / (2 × 9.109 × 10⁻³¹ kg) = 6.9 × 10⁻¹⁹ J</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 4.3 eV (accept 4.0 to 4.6 eV when consistent with the value of κ from (b))</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squared κ makes this result sensitive: a 3% error in the gradient becomes a 6% error in φ. Candidates who leave φ in joules, or divide by e twice, are the ones this part catches.</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8930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the smallest gap 2κd ≈ 2 × 1.06 × 10¹⁰ m⁻¹ × 0.5 × 10⁻⁹ m ≈ 11 ≫ 1, so the exact rectangular-barrier transmission differs from the thick-barrier form only by corrections of relative order e^(−2κd), a few parts in 10⁵, and the prefactor that form discards does not depend on d, so it cannot change the gradient</a:t>
            </a:r>
          </a:p>
        </p:txBody>
      </p:sp>
      <p:sp>
        <p:nvSpPr>
          <p:cNvPr id="24" name="ms-tick"/>
          <p:cNvSpPr txBox="1"/>
          <p:nvPr/>
        </p:nvSpPr>
        <p:spPr>
          <a:xfrm>
            <a:off x="558800" y="35261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six values of ln I lie within about 0.02 of a straight line, which supports the model over this range; judgement: adequate for finding the gradient, but φ is an apparent barrier height, because the real barrier is not rectangular (image-charge forces round and lower it) and the tip geometry is not one-dimensional</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strong answer weighs both the size of 2κd and the residuals of the fit, and then limits the claim: the analysis gives an effective φ for a model barrier, not the work function of the surface directly.</a:t>
            </a:r>
          </a:p>
        </p:txBody>
      </p:sp>
      <p:sp>
        <p:nvSpPr>
          <p:cNvPr id="27" name="ms-ref"/>
          <p:cNvSpPr txBox="1"/>
          <p:nvPr/>
        </p:nvSpPr>
        <p:spPr>
          <a:xfrm>
            <a:off x="558800" y="47180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28" name="ms-objective"/>
          <p:cNvSpPr txBox="1"/>
          <p:nvPr/>
        </p:nvSpPr>
        <p:spPr>
          <a:xfrm>
            <a:off x="11400482" y="47180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9" name="ms-tick"/>
          <p:cNvSpPr txBox="1"/>
          <p:nvPr/>
        </p:nvSpPr>
        <p:spPr>
          <a:xfrm>
            <a:off x="558800" y="4958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958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assumes I₀ stays fixed and the change is small enough to linearise the exponential, so that |ΔI|/I ≈ 2κ|Δd|</a:t>
            </a:r>
          </a:p>
        </p:txBody>
      </p:sp>
      <p:sp>
        <p:nvSpPr>
          <p:cNvPr id="31" name="ms-tick"/>
          <p:cNvSpPr txBox="1"/>
          <p:nvPr/>
        </p:nvSpPr>
        <p:spPr>
          <a:xfrm>
            <a:off x="558800" y="5212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212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|Δd| ≈ 0.05 / (2.1 × 10¹⁰ m⁻¹) ≈ 2 × 10⁻¹² m (2 pm), a small fraction of an atomic diameter</a:t>
            </a:r>
          </a:p>
        </p:txBody>
      </p:sp>
      <p:sp>
        <p:nvSpPr>
          <p:cNvPr id="33" name="text"/>
          <p:cNvSpPr txBox="1"/>
          <p:nvPr/>
        </p:nvSpPr>
        <p:spPr>
          <a:xfrm>
            <a:off x="812800" y="55416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reading the change off the 25 pm spacing of the table instead of using the local slope. The estimate is what makes sub-atomic height resolution plausible: a change of a couple of picometres already gives a measurable change in current.</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39</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UQMI-02.06, UQMI-02.07, UQMI-08.01, UQMI-08.02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beam of electrons of mass mₑ and energy E travels in the +x direction towards a potential step: V(x) = 0 for x &lt; 0 and V(x) = V₀ for x &gt; 0, with V₀ real and positive. The electrons are described by stationary scattering states of the time-dependent Schrödinger equation iℏ ∂Ψ/∂t = −(ℏ²/2mₑ)∂²Ψ/∂x² + V(x)Ψ. Take mₑ = 9.109 × 10⁻³¹ kg, ℏ = 1.055 × 10⁻³⁴ J s and 1 eV = 1.602 × 10⁻¹⁹ J.</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the time-dependent Schrödinger equation and its complex conjugate, the continuity equation ∂ρ/∂t + ∂j/∂x = 0 for ρ = |Ψ|², obtaining an expression for the probability current j and stating where the reality of V is used.</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17627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E &gt; V₀, take ψ(x) = e^(ik₁x) + r e^(−ik₁x) for x &lt; 0 and ψ(x) = t e^(ik₂x) for x &gt; 0, where k₁ = √(2mₑE)/ℏ and k₂ = √(2mₑ(E − V₀))/ℏ. Explaining why there is no e^(−ik₂x) term, show that the reflection and transmission probabilities are R = ((k₁ − k₂)/(k₁ + k₂))² and T = 4k₁k₂/(k₁ + k₂)².</a:t>
            </a:r>
          </a:p>
        </p:txBody>
      </p:sp>
      <p:sp>
        <p:nvSpPr>
          <p:cNvPr id="20" name="part-ref"/>
          <p:cNvSpPr txBox="1"/>
          <p:nvPr/>
        </p:nvSpPr>
        <p:spPr>
          <a:xfrm>
            <a:off x="558800" y="39103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9103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1465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electrons with E = 6.0 eV incident on a step of V₀ = 4.5 eV, calculate R, T and |t|², and confirm that R + T = 1.</a:t>
            </a:r>
          </a:p>
        </p:txBody>
      </p:sp>
      <p:sp>
        <p:nvSpPr>
          <p:cNvPr id="23" name="part-ref"/>
          <p:cNvSpPr txBox="1"/>
          <p:nvPr/>
        </p:nvSpPr>
        <p:spPr>
          <a:xfrm>
            <a:off x="558800" y="44843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Sketch</a:t>
            </a:r>
          </a:p>
        </p:txBody>
      </p:sp>
      <p:sp>
        <p:nvSpPr>
          <p:cNvPr id="24" name="part-marks"/>
          <p:cNvSpPr txBox="1"/>
          <p:nvPr/>
        </p:nvSpPr>
        <p:spPr>
          <a:xfrm>
            <a:off x="11009102" y="44843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2059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electrons now have E = 3.0 eV, below the step. Sketch |ψ(x)|² against x from about x = −1 nm to x = +0.5 nm, for an incident wave of unit amplitude, marking the spacing of the maxima for x &lt; 0, the value of |ψ|² at x = 0, and the length over which |ψ|² falls by a factor of e for x &gt; 0.</a:t>
            </a:r>
          </a:p>
        </p:txBody>
      </p:sp>
      <p:sp>
        <p:nvSpPr>
          <p:cNvPr id="26" name="part-ref"/>
          <p:cNvSpPr txBox="1"/>
          <p:nvPr/>
        </p:nvSpPr>
        <p:spPr>
          <a:xfrm>
            <a:off x="558800" y="54546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7" name="part-marks"/>
          <p:cNvSpPr txBox="1"/>
          <p:nvPr/>
        </p:nvSpPr>
        <p:spPr>
          <a:xfrm>
            <a:off x="11009102" y="54546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6908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every electron is reflected when E &lt; V₀, even though |ψ|² is not zero inside the step.</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39</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the conjugate equation −iℏ ∂Ψ*/∂t = −(ℏ²/2mₑ)∂²Ψ*/∂x² + VΨ*, which uses V* = 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∂ρ/∂t = Ψ*∂Ψ/∂t + Ψ∂Ψ*/∂t; on substituting both equations the potential terms −(i/ℏ)V|Ψ|² and +(i/ℏ)V|Ψ|² cancel, because V is real</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∂ρ/∂t = (iℏ/2mₑ)(Ψ*∂²Ψ/∂x² − Ψ∂²Ψ*/∂x²) = (iℏ/2mₑ)∂/∂x(Ψ*∂Ψ/∂x − Ψ∂Ψ*/∂x), the terms in (∂Ψ*/∂x)(∂Ψ/∂x) cancelling</a:t>
            </a:r>
          </a:p>
        </p:txBody>
      </p:sp>
      <p:sp>
        <p:nvSpPr>
          <p:cNvPr id="21" name="ms-tick"/>
          <p:cNvSpPr txBox="1"/>
          <p:nvPr/>
        </p:nvSpPr>
        <p:spPr>
          <a:xfrm>
            <a:off x="558800" y="2346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346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∂ρ/∂t + ∂j/∂x = 0 with j = (ℏ/2imₑ)(Ψ*∂Ψ/∂x − Ψ∂Ψ*/∂x) = (ℏ/mₑ)Im(Ψ*∂Ψ/∂x)</a:t>
            </a:r>
          </a:p>
        </p:txBody>
      </p:sp>
      <p:sp>
        <p:nvSpPr>
          <p:cNvPr id="23" name="text"/>
          <p:cNvSpPr txBox="1"/>
          <p:nvPr/>
        </p:nvSpPr>
        <p:spPr>
          <a:xfrm>
            <a:off x="812800" y="2676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step candidates miss is recognising Ψ*∂²Ψ/∂x² − Ψ∂²Ψ*/∂x² as an exact derivative; without it no current can be identified. Candidates who never write V* = V have not shown where conservation of probability could fail, and a complex potential is exactly how absorption is modelled.</a:t>
            </a:r>
          </a:p>
        </p:txBody>
      </p:sp>
      <p:sp>
        <p:nvSpPr>
          <p:cNvPr id="24" name="ms-ref"/>
          <p:cNvSpPr txBox="1"/>
          <p:nvPr/>
        </p:nvSpPr>
        <p:spPr>
          <a:xfrm>
            <a:off x="558800" y="3159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4 marks</a:t>
            </a:r>
          </a:p>
        </p:txBody>
      </p:sp>
      <p:sp>
        <p:nvSpPr>
          <p:cNvPr id="25" name="ms-objective"/>
          <p:cNvSpPr txBox="1"/>
          <p:nvPr/>
        </p:nvSpPr>
        <p:spPr>
          <a:xfrm>
            <a:off x="11400482" y="3159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there is no e^(−ik₂x) term because no wave comes in from x = +∞: electrons are sent in from the left only</a:t>
            </a:r>
          </a:p>
        </p:txBody>
      </p:sp>
      <p:sp>
        <p:nvSpPr>
          <p:cNvPr id="28" name="ms-tick"/>
          <p:cNvSpPr txBox="1"/>
          <p:nvPr/>
        </p:nvSpPr>
        <p:spPr>
          <a:xfrm>
            <a:off x="558800" y="3653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continuity of ψ at x = 0 gives 1 + r = t, and continuity of ψ′, which holds because V is finite, gives ik₁(1 − r) = ik₂t</a:t>
            </a:r>
          </a:p>
        </p:txBody>
      </p:sp>
      <p:sp>
        <p:nvSpPr>
          <p:cNvPr id="30" name="ms-tick"/>
          <p:cNvSpPr txBox="1"/>
          <p:nvPr/>
        </p:nvSpPr>
        <p:spPr>
          <a:xfrm>
            <a:off x="558800" y="3906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3906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solving: r = (k₁ − k₂)/(k₁ + k₂) and t = 2k₁/(k₁ + k₂)</a:t>
            </a:r>
          </a:p>
        </p:txBody>
      </p:sp>
      <p:sp>
        <p:nvSpPr>
          <p:cNvPr id="32" name="ms-tick"/>
          <p:cNvSpPr txBox="1"/>
          <p:nvPr/>
        </p:nvSpPr>
        <p:spPr>
          <a:xfrm>
            <a:off x="558800" y="4159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3" name="ms-point"/>
          <p:cNvSpPr txBox="1"/>
          <p:nvPr/>
        </p:nvSpPr>
        <p:spPr>
          <a:xfrm>
            <a:off x="812800" y="4159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using the current from (a): j = (ℏk₁/mₑ)(1 − |r|²) for x &lt; 0, with no interference term, and j = (ℏk₂/mₑ)|t|² for x &gt; 0, so R = |r|² = ((k₁ − k₂)/(k₁ + k₂))² and T = (k₂/k₁)|t|² = 4k₁k₂/(k₁ + k₂)²</a:t>
            </a:r>
          </a:p>
        </p:txBody>
      </p:sp>
      <p:sp>
        <p:nvSpPr>
          <p:cNvPr id="34" name="text"/>
          <p:cNvSpPr txBox="1"/>
          <p:nvPr/>
        </p:nvSpPr>
        <p:spPr>
          <a:xfrm>
            <a:off x="812800" y="4679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T = |t|² is the error this part is built to catch. The current, not the density, counts particles crossing a point per unit time, so the speed ratio k₂/k₁ has to multiply |t|²; because T is printed in the prompt, a candidate who writes T = |t|² and then forces agreement earns nothing for the last line.</a:t>
            </a:r>
          </a:p>
        </p:txBody>
      </p:sp>
      <p:sp>
        <p:nvSpPr>
          <p:cNvPr id="35" name="panel"/>
          <p:cNvSpPr/>
          <p:nvPr/>
        </p:nvSpPr>
        <p:spPr>
          <a:xfrm>
            <a:off x="558800" y="558800"/>
            <a:ext cx="11074400" cy="12700"/>
          </a:xfrm>
          <a:prstGeom prst="rect">
            <a:avLst/>
          </a:prstGeom>
          <a:solidFill>
            <a:srgbClr val="2F4B45"/>
          </a:solidFill>
          <a:ln>
            <a:noFill/>
          </a:ln>
        </p:spPr>
      </p:sp>
      <p:sp>
        <p:nvSpPr>
          <p:cNvPr id="3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8" name="panel"/>
          <p:cNvSpPr/>
          <p:nvPr/>
        </p:nvSpPr>
        <p:spPr>
          <a:xfrm>
            <a:off x="558800" y="6273800"/>
            <a:ext cx="11074400" cy="12700"/>
          </a:xfrm>
          <a:prstGeom prst="rect">
            <a:avLst/>
          </a:prstGeom>
          <a:solidFill>
            <a:srgbClr val="2F4B45"/>
          </a:solidFill>
          <a:ln>
            <a:noFill/>
          </a:ln>
        </p:spPr>
      </p:sp>
      <p:sp>
        <p:nvSpPr>
          <p:cNvPr id="3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Previous</a:t>
            </a:r>
          </a:p>
        </p:txBody>
      </p:sp>
      <p:sp>
        <p:nvSpPr>
          <p:cNvPr id="4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Lesson menu</a:t>
            </a:r>
          </a:p>
        </p:txBody>
      </p:sp>
      <p:sp>
        <p:nvSpPr>
          <p:cNvPr id="4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1" action="ppaction://hlinksldjump"/>
              </a:rPr>
              <a:t>Next slide</a:t>
            </a:r>
          </a:p>
        </p:txBody>
      </p:sp>
      <p:sp>
        <p:nvSpPr>
          <p:cNvPr id="4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39</a:t>
            </a:r>
          </a:p>
        </p:txBody>
      </p:sp>
      <p:sp>
        <p:nvSpPr>
          <p:cNvPr id="4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k₂/k₁ = √((E − V₀)/E) = √(1.5/6.0) = 0.50, so R = (0.5/1.5)² = 1/9 = 0.11 and T = 4(0.5)/(1.5)² = 8/9 = 0.89, giving R + T = 1</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2/(1 + 0.5) = 4/3, so |t|² = 16/9 = 1.78, and T = (k₂/k₁)|t|² = 0.89 is less than 1</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value of |t|² greater than 1 is not an error: the transmitted electrons move at half the speed, so they bunch to a higher density while carrying less flux. Candidates who conclude that a probability has exceeded one have mistaken a density ratio for a flux ratio.</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Sketch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 &lt; 0: a standing-wave pattern oscillating between 0 and 4, with true zeros because |r| = 1, and maxima spaced π/k₁ = 0.35 nm apart (k₁ = 8.87 × 10⁹ m⁻¹)</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x = 0: matching gives t = 1 + r = 2k₁/(k₁ + iκ), so |ψ(0)|² = 4k₁²/(k₁² + κ²) = 4E/V₀ = 2.7, with the two sides joining with no jump in value or in slope</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 &gt; 0: a smooth decay |ψ(0)|²e^(−2κx) with no oscillation, falling by a factor of e in 1/(2κ) = 0.080 nm, where κ = √(2mₑ(V₀ − E))/ℏ = 6.27 × 10⁹ m⁻¹</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Common sketches either carry the oscillation on into the step or drop |ψ|² to zero at x = 0 as though the step were an infinite wall. Both miss the evanescent tail, which is the point of the part.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39</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x &gt; 0, ψ = te^(−κx) has the same complex phase at every x, so Ψ*∂Ψ/∂x = −κ|t|²e^(−2κx) is real and j = (ℏ/mₑ)Im(Ψ*∂Ψ/∂x) = 0: no probability flows into the step, so T = 0</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a stationary state ∂ρ/∂t = 0, so by the continuity equation j is the same at every x; zero on the right means (ℏk₁/mₑ)(1 − |r|²) = 0 on the left, so R = |r|² = 1, and the density in the step is a standing evanescent penetration rather than a flow of particles through it</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equate a nonzero density with transmission, or say that some electrons tunnel into the step and get through, are the target. The argument has to run through the current and the continuity equation derived in (a).</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39</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39 / 39</a:t>
            </a:r>
          </a:p>
        </p:txBody>
      </p:sp>
    </p:spTree>
  </p:cSld>
  <p:clrMapOvr>
    <a:masterClrMapping/>
  </p:clrMapOvr>
</p:sld>
</file>

<file path=ppt/slides/slide40.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CA3A7017-E78A-41A2-AE59-BE04B45B2CC8}"/>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6FBC8BAC-D853-4FD8-A42E-B719F9CF14BC}"/>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Midterm Examination</a:t>
            </a:r>
          </a:p>
        </p:txBody>
      </p:sp>
      <p:sp>
        <p:nvSpPr>
          <p:cNvPr id="3" name="interactive-menu-row-1">
            <a:extLst xmlns:a="http://schemas.openxmlformats.org/drawingml/2006/main">
              <a:ext uri="{FF2B5EF4-FFF2-40B4-BE49-F238E27FC236}">
                <a16:creationId xmlns:a16="http://schemas.microsoft.com/office/drawing/2014/main" id="{74F091E2-CA17-457D-A01C-DB00583E5E8C}"/>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2d631e7c79d4445" action="ppaction://hlinksldjump"/>
              </a:rPr>
              <a:t>1. University Quantum Mechanics I · Midterm Examination</a:t>
            </a:r>
          </a:p>
        </p:txBody>
      </p:sp>
      <p:sp>
        <p:nvSpPr>
          <p:cNvPr id="4" name="interactive-menu-row-2">
            <a:extLst xmlns:a="http://schemas.openxmlformats.org/drawingml/2006/main">
              <a:ext uri="{FF2B5EF4-FFF2-40B4-BE49-F238E27FC236}">
                <a16:creationId xmlns:a16="http://schemas.microsoft.com/office/drawing/2014/main" id="{5169B96D-99C2-4AF1-9FCD-81BFA8DDB209}"/>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1ca3a2089084fb3"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6EFD07BF-E325-4FDC-B4A3-6EF894528B8A}"/>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97d53cf42454996" action="ppaction://hlinksldjump"/>
              </a:rPr>
              <a:t>3. A</a:t>
            </a:r>
          </a:p>
        </p:txBody>
      </p:sp>
      <p:sp>
        <p:nvSpPr>
          <p:cNvPr id="6" name="interactive-menu-row-4">
            <a:extLst xmlns:a="http://schemas.openxmlformats.org/drawingml/2006/main">
              <a:ext uri="{FF2B5EF4-FFF2-40B4-BE49-F238E27FC236}">
                <a16:creationId xmlns:a16="http://schemas.microsoft.com/office/drawing/2014/main" id="{C9B7E9B2-163D-4C0C-A6DC-CF13F86A013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05ffb723844e17"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E3029D41-DED3-4F43-BBFA-21DB6E7643C3}"/>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290713954cc4a62" action="ppaction://hlinksldjump"/>
              </a:rPr>
              <a:t>5. C</a:t>
            </a:r>
          </a:p>
        </p:txBody>
      </p:sp>
      <p:sp>
        <p:nvSpPr>
          <p:cNvPr id="8" name="interactive-menu-row-6">
            <a:extLst xmlns:a="http://schemas.openxmlformats.org/drawingml/2006/main">
              <a:ext uri="{FF2B5EF4-FFF2-40B4-BE49-F238E27FC236}">
                <a16:creationId xmlns:a16="http://schemas.microsoft.com/office/drawing/2014/main" id="{8B61F368-8144-4A0B-A415-9A55CF438C10}"/>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56b1b524a8340d1"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CB21EC87-1AD8-4CC6-89DE-C8002B88D8D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08471628f164654" action="ppaction://hlinksldjump"/>
              </a:rPr>
              <a:t>7. D</a:t>
            </a:r>
          </a:p>
        </p:txBody>
      </p:sp>
      <p:sp>
        <p:nvSpPr>
          <p:cNvPr id="10" name="interactive-menu-row-8">
            <a:extLst xmlns:a="http://schemas.openxmlformats.org/drawingml/2006/main">
              <a:ext uri="{FF2B5EF4-FFF2-40B4-BE49-F238E27FC236}">
                <a16:creationId xmlns:a16="http://schemas.microsoft.com/office/drawing/2014/main" id="{283A2DDC-449D-4F5A-B2E0-60B340B4096A}"/>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ae9efa16c7a471a"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D68CC6FA-B762-4C41-8D0D-72AD0EB2651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299504469634604" action="ppaction://hlinksldjump"/>
              </a:rPr>
              <a:t>9. D</a:t>
            </a:r>
          </a:p>
        </p:txBody>
      </p:sp>
      <p:sp>
        <p:nvSpPr>
          <p:cNvPr id="12" name="interactive-menu-row-10">
            <a:extLst xmlns:a="http://schemas.openxmlformats.org/drawingml/2006/main">
              <a:ext uri="{FF2B5EF4-FFF2-40B4-BE49-F238E27FC236}">
                <a16:creationId xmlns:a16="http://schemas.microsoft.com/office/drawing/2014/main" id="{0F19B47F-96A7-4510-A208-2D51B06C49CD}"/>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c8f62c304954d8d"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539596AA-DCD0-44B9-8D81-5D2DE0394FFA}"/>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85aa90475f14ec5" action="ppaction://hlinksldjump"/>
              </a:rPr>
              <a:t>11. A</a:t>
            </a:r>
          </a:p>
        </p:txBody>
      </p:sp>
      <p:sp>
        <p:nvSpPr>
          <p:cNvPr id="14" name="interactive-menu-row-12">
            <a:extLst xmlns:a="http://schemas.openxmlformats.org/drawingml/2006/main">
              <a:ext uri="{FF2B5EF4-FFF2-40B4-BE49-F238E27FC236}">
                <a16:creationId xmlns:a16="http://schemas.microsoft.com/office/drawing/2014/main" id="{0E52E4FC-7FB7-495E-B984-A334257DB916}"/>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2e989844fbb4780"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7CC2C47F-933B-45F8-9EFF-C2643D8A931D}"/>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a390173150b497e" action="ppaction://hlinksldjump"/>
              </a:rPr>
              <a:t>13. B</a:t>
            </a:r>
          </a:p>
        </p:txBody>
      </p:sp>
      <p:sp>
        <p:nvSpPr>
          <p:cNvPr id="16" name="interactive-menu-row-14">
            <a:extLst xmlns:a="http://schemas.openxmlformats.org/drawingml/2006/main">
              <a:ext uri="{FF2B5EF4-FFF2-40B4-BE49-F238E27FC236}">
                <a16:creationId xmlns:a16="http://schemas.microsoft.com/office/drawing/2014/main" id="{050BB792-B5FB-4AE9-9F01-ED03F47FDD9F}"/>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77923022b7a4926"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CAD349FC-1730-4345-B15D-62D2BA18A3D7}"/>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bbb8cf560ba426e" action="ppaction://hlinksldjump"/>
              </a:rPr>
              <a:t>15. B</a:t>
            </a:r>
          </a:p>
        </p:txBody>
      </p:sp>
      <p:sp>
        <p:nvSpPr>
          <p:cNvPr id="18" name="interactive-menu-row-16">
            <a:extLst xmlns:a="http://schemas.openxmlformats.org/drawingml/2006/main">
              <a:ext uri="{FF2B5EF4-FFF2-40B4-BE49-F238E27FC236}">
                <a16:creationId xmlns:a16="http://schemas.microsoft.com/office/drawing/2014/main" id="{88BF583C-1212-4156-BC50-BB69BB886580}"/>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f2bdae483d242b0"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7DF0C287-8B0A-48AD-8494-D144914C3D4A}"/>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A5467B30-3FB7-477C-8320-CEBA62492861}"/>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f80ad3b076274985"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37CB10E5-C2A0-4A3F-993F-485142C24FFF}"/>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cb2dee0d49a42b2"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CA6795F4-6713-4493-A8C5-82AC4DDEAB66}"/>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ce2a0108f6e443f"/>
              </a:rPr>
              <a:t>Online lesson</a:t>
            </a:r>
          </a:p>
        </p:txBody>
      </p:sp>
    </p:spTree>
    <p:extLst>
      <p:ext uri="{BB962C8B-B14F-4D97-AF65-F5344CB8AC3E}">
        <p14:creationId xmlns:p14="http://schemas.microsoft.com/office/powerpoint/2010/main" val="1213570150"/>
      </p:ext>
    </p:extLst>
  </p:cSld>
</p:sld>
</file>

<file path=ppt/slides/slide41.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6D4F9B5E-ED82-41FC-9528-B10F7164BC80}"/>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055BAC4-1612-46A5-92B8-3E5E0274D3F6}"/>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Midterm Examination</a:t>
            </a:r>
          </a:p>
        </p:txBody>
      </p:sp>
      <p:sp>
        <p:nvSpPr>
          <p:cNvPr id="3" name="interactive-menu-row-1">
            <a:extLst xmlns:a="http://schemas.openxmlformats.org/drawingml/2006/main">
              <a:ext uri="{FF2B5EF4-FFF2-40B4-BE49-F238E27FC236}">
                <a16:creationId xmlns:a16="http://schemas.microsoft.com/office/drawing/2014/main" id="{CE910DCC-46C5-4829-8B45-BE4EC7E11B8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b2f1e381ad2443e" action="ppaction://hlinksldjump"/>
              </a:rPr>
              <a:t>17. C</a:t>
            </a:r>
          </a:p>
        </p:txBody>
      </p:sp>
      <p:sp>
        <p:nvSpPr>
          <p:cNvPr id="4" name="interactive-menu-row-2">
            <a:extLst xmlns:a="http://schemas.openxmlformats.org/drawingml/2006/main">
              <a:ext uri="{FF2B5EF4-FFF2-40B4-BE49-F238E27FC236}">
                <a16:creationId xmlns:a16="http://schemas.microsoft.com/office/drawing/2014/main" id="{01B629F3-56D3-4487-AB07-D2ADD855B36C}"/>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e52bac778174206"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D9F75CC8-6122-42AC-8195-B422FDC20179}"/>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bc3efaad5c84194"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CC1A5A18-B213-40FD-8C05-87E81661D3B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831dee4523d4349" action="ppaction://hlinksldjump"/>
              </a:rPr>
              <a:t>20. Answer 9 (cont.)</a:t>
            </a:r>
          </a:p>
        </p:txBody>
      </p:sp>
      <p:sp>
        <p:nvSpPr>
          <p:cNvPr id="7" name="interactive-menu-row-5">
            <a:extLst xmlns:a="http://schemas.openxmlformats.org/drawingml/2006/main">
              <a:ext uri="{FF2B5EF4-FFF2-40B4-BE49-F238E27FC236}">
                <a16:creationId xmlns:a16="http://schemas.microsoft.com/office/drawing/2014/main" id="{9F984CF0-296B-4D18-BEFD-25532CB38BAA}"/>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eee37976569479f" action="ppaction://hlinksldjump"/>
              </a:rPr>
              <a:t>21. Question 10</a:t>
            </a:r>
          </a:p>
        </p:txBody>
      </p:sp>
      <p:sp>
        <p:nvSpPr>
          <p:cNvPr id="8" name="interactive-menu-row-6">
            <a:extLst xmlns:a="http://schemas.openxmlformats.org/drawingml/2006/main">
              <a:ext uri="{FF2B5EF4-FFF2-40B4-BE49-F238E27FC236}">
                <a16:creationId xmlns:a16="http://schemas.microsoft.com/office/drawing/2014/main" id="{C2CB3BCB-904A-475F-83A0-CFF6029DA56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f235320e6364b93" action="ppaction://hlinksldjump"/>
              </a:rPr>
              <a:t>22. Answer 10</a:t>
            </a:r>
          </a:p>
        </p:txBody>
      </p:sp>
      <p:sp>
        <p:nvSpPr>
          <p:cNvPr id="9" name="interactive-menu-row-7">
            <a:extLst xmlns:a="http://schemas.openxmlformats.org/drawingml/2006/main">
              <a:ext uri="{FF2B5EF4-FFF2-40B4-BE49-F238E27FC236}">
                <a16:creationId xmlns:a16="http://schemas.microsoft.com/office/drawing/2014/main" id="{E8B5DE0D-79BA-46B7-8A4F-CFD347ED4A85}"/>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3b3263019bd4a15" action="ppaction://hlinksldjump"/>
              </a:rPr>
              <a:t>23. Answer 10 (cont.)</a:t>
            </a:r>
          </a:p>
        </p:txBody>
      </p:sp>
      <p:sp>
        <p:nvSpPr>
          <p:cNvPr id="10" name="interactive-menu-row-8">
            <a:extLst xmlns:a="http://schemas.openxmlformats.org/drawingml/2006/main">
              <a:ext uri="{FF2B5EF4-FFF2-40B4-BE49-F238E27FC236}">
                <a16:creationId xmlns:a16="http://schemas.microsoft.com/office/drawing/2014/main" id="{133AA311-48AE-4801-A8C5-3EFC1938FBD7}"/>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bd10e8b0f1b4261" action="ppaction://hlinksldjump"/>
              </a:rPr>
              <a:t>24. Question 11</a:t>
            </a:r>
          </a:p>
        </p:txBody>
      </p:sp>
      <p:sp>
        <p:nvSpPr>
          <p:cNvPr id="11" name="interactive-menu-row-9">
            <a:extLst xmlns:a="http://schemas.openxmlformats.org/drawingml/2006/main">
              <a:ext uri="{FF2B5EF4-FFF2-40B4-BE49-F238E27FC236}">
                <a16:creationId xmlns:a16="http://schemas.microsoft.com/office/drawing/2014/main" id="{EABC3339-7E2B-4B99-90EC-1905FA436303}"/>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345015f10974e6f" action="ppaction://hlinksldjump"/>
              </a:rPr>
              <a:t>25. Answer 11</a:t>
            </a:r>
          </a:p>
        </p:txBody>
      </p:sp>
      <p:sp>
        <p:nvSpPr>
          <p:cNvPr id="12" name="interactive-menu-row-10">
            <a:extLst xmlns:a="http://schemas.openxmlformats.org/drawingml/2006/main">
              <a:ext uri="{FF2B5EF4-FFF2-40B4-BE49-F238E27FC236}">
                <a16:creationId xmlns:a16="http://schemas.microsoft.com/office/drawing/2014/main" id="{9CD8DE10-9977-431C-9C62-938530EC2270}"/>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2bc60e3098c4cb1" action="ppaction://hlinksldjump"/>
              </a:rPr>
              <a:t>26. Answer 11 (cont.)</a:t>
            </a:r>
          </a:p>
        </p:txBody>
      </p:sp>
      <p:sp>
        <p:nvSpPr>
          <p:cNvPr id="13" name="interactive-menu-row-11">
            <a:extLst xmlns:a="http://schemas.openxmlformats.org/drawingml/2006/main">
              <a:ext uri="{FF2B5EF4-FFF2-40B4-BE49-F238E27FC236}">
                <a16:creationId xmlns:a16="http://schemas.microsoft.com/office/drawing/2014/main" id="{347D4817-5B97-4651-AFB0-29A6800217F7}"/>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72376b992fa4007" action="ppaction://hlinksldjump"/>
              </a:rPr>
              <a:t>27. Question 12</a:t>
            </a:r>
          </a:p>
        </p:txBody>
      </p:sp>
      <p:sp>
        <p:nvSpPr>
          <p:cNvPr id="14" name="interactive-menu-row-12">
            <a:extLst xmlns:a="http://schemas.openxmlformats.org/drawingml/2006/main">
              <a:ext uri="{FF2B5EF4-FFF2-40B4-BE49-F238E27FC236}">
                <a16:creationId xmlns:a16="http://schemas.microsoft.com/office/drawing/2014/main" id="{E82BE092-448A-4B15-8468-3A731C3A1158}"/>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cdace31f8744461" action="ppaction://hlinksldjump"/>
              </a:rPr>
              <a:t>28. Answer 12</a:t>
            </a:r>
          </a:p>
        </p:txBody>
      </p:sp>
      <p:sp>
        <p:nvSpPr>
          <p:cNvPr id="15" name="interactive-menu-row-13">
            <a:extLst xmlns:a="http://schemas.openxmlformats.org/drawingml/2006/main">
              <a:ext uri="{FF2B5EF4-FFF2-40B4-BE49-F238E27FC236}">
                <a16:creationId xmlns:a16="http://schemas.microsoft.com/office/drawing/2014/main" id="{8F99193E-9C42-40AC-84EF-3BD8D28F2A35}"/>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60558899c12432f" action="ppaction://hlinksldjump"/>
              </a:rPr>
              <a:t>29. Answer 12 (cont.)</a:t>
            </a:r>
          </a:p>
        </p:txBody>
      </p:sp>
      <p:sp>
        <p:nvSpPr>
          <p:cNvPr id="16" name="interactive-menu-row-14">
            <a:extLst xmlns:a="http://schemas.openxmlformats.org/drawingml/2006/main">
              <a:ext uri="{FF2B5EF4-FFF2-40B4-BE49-F238E27FC236}">
                <a16:creationId xmlns:a16="http://schemas.microsoft.com/office/drawing/2014/main" id="{B8743D01-C43B-4C2D-BCF4-01AA86AE1B3B}"/>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cd7093a3b7d4b50" action="ppaction://hlinksldjump"/>
              </a:rPr>
              <a:t>30. Question 13</a:t>
            </a:r>
          </a:p>
        </p:txBody>
      </p:sp>
      <p:sp>
        <p:nvSpPr>
          <p:cNvPr id="17" name="interactive-menu-row-15">
            <a:extLst xmlns:a="http://schemas.openxmlformats.org/drawingml/2006/main">
              <a:ext uri="{FF2B5EF4-FFF2-40B4-BE49-F238E27FC236}">
                <a16:creationId xmlns:a16="http://schemas.microsoft.com/office/drawing/2014/main" id="{A12EC41E-C0E3-430C-AD09-5EFB79149B9F}"/>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b3152c81a984d21" action="ppaction://hlinksldjump"/>
              </a:rPr>
              <a:t>31. Question 13 (cont.)</a:t>
            </a:r>
          </a:p>
        </p:txBody>
      </p:sp>
      <p:sp>
        <p:nvSpPr>
          <p:cNvPr id="18" name="interactive-menu-row-16">
            <a:extLst xmlns:a="http://schemas.openxmlformats.org/drawingml/2006/main">
              <a:ext uri="{FF2B5EF4-FFF2-40B4-BE49-F238E27FC236}">
                <a16:creationId xmlns:a16="http://schemas.microsoft.com/office/drawing/2014/main" id="{D45BFA2E-873A-43AA-AA62-2EFC259982B3}"/>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7a43b9665c45ff" action="ppaction://hlinksldjump"/>
              </a:rPr>
              <a:t>32. Answer 13</a:t>
            </a:r>
          </a:p>
        </p:txBody>
      </p:sp>
      <p:sp>
        <p:nvSpPr>
          <p:cNvPr id="19" name="interactive-menu-help">
            <a:extLst xmlns:a="http://schemas.openxmlformats.org/drawingml/2006/main">
              <a:ext uri="{FF2B5EF4-FFF2-40B4-BE49-F238E27FC236}">
                <a16:creationId xmlns:a16="http://schemas.microsoft.com/office/drawing/2014/main" id="{D57C499A-2C88-4515-BDB2-34299F0BEB21}"/>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1086AB25-3FE9-4A6F-B0BC-7C4FA7FD290C}"/>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7768e0142f084657"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120D4A8B-7662-49B6-B373-349964171D0B}"/>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f05cb598dde4a2f"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767F849E-671C-4520-BA7F-C24853875588}"/>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01cec35d84d441de"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95BDEF07-B16C-484F-B37C-888055F68269}"/>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fa5509b7fb224195"/>
              </a:rPr>
              <a:t>Online lesson</a:t>
            </a:r>
          </a:p>
        </p:txBody>
      </p:sp>
    </p:spTree>
    <p:extLst>
      <p:ext uri="{BB962C8B-B14F-4D97-AF65-F5344CB8AC3E}">
        <p14:creationId xmlns:p14="http://schemas.microsoft.com/office/powerpoint/2010/main" val="246924109"/>
      </p:ext>
    </p:extLst>
  </p:cSld>
</p:sld>
</file>

<file path=ppt/slides/slide42.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4" name="interactive-menu-title">
            <a:extLst xmlns:a="http://schemas.openxmlformats.org/drawingml/2006/main">
              <a:ext uri="{FF2B5EF4-FFF2-40B4-BE49-F238E27FC236}">
                <a16:creationId xmlns:a16="http://schemas.microsoft.com/office/drawing/2014/main" id="{39DA1CE9-0CD6-4A8C-B026-4AB86D23DFB6}"/>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85298502-0F4F-41DB-A4C1-29E56114752F}"/>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 · Midterm Examination</a:t>
            </a:r>
          </a:p>
        </p:txBody>
      </p:sp>
      <p:sp>
        <p:nvSpPr>
          <p:cNvPr id="3" name="interactive-menu-row-1">
            <a:extLst xmlns:a="http://schemas.openxmlformats.org/drawingml/2006/main">
              <a:ext uri="{FF2B5EF4-FFF2-40B4-BE49-F238E27FC236}">
                <a16:creationId xmlns:a16="http://schemas.microsoft.com/office/drawing/2014/main" id="{F6F3E18E-3C4E-4383-B89E-1C354C5ADEF9}"/>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6ab2f201510425b" action="ppaction://hlinksldjump"/>
              </a:rPr>
              <a:t>33. Answer 13 (cont.)</a:t>
            </a:r>
          </a:p>
        </p:txBody>
      </p:sp>
      <p:sp>
        <p:nvSpPr>
          <p:cNvPr id="4" name="interactive-menu-row-2">
            <a:extLst xmlns:a="http://schemas.openxmlformats.org/drawingml/2006/main">
              <a:ext uri="{FF2B5EF4-FFF2-40B4-BE49-F238E27FC236}">
                <a16:creationId xmlns:a16="http://schemas.microsoft.com/office/drawing/2014/main" id="{B1272957-A337-465A-8AEA-43EF0A742EE8}"/>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ee0e9132194bc3" action="ppaction://hlinksldjump"/>
              </a:rPr>
              <a:t>34. Question 14</a:t>
            </a:r>
          </a:p>
        </p:txBody>
      </p:sp>
      <p:sp>
        <p:nvSpPr>
          <p:cNvPr id="5" name="interactive-menu-row-3">
            <a:extLst xmlns:a="http://schemas.openxmlformats.org/drawingml/2006/main">
              <a:ext uri="{FF2B5EF4-FFF2-40B4-BE49-F238E27FC236}">
                <a16:creationId xmlns:a16="http://schemas.microsoft.com/office/drawing/2014/main" id="{DEA157B4-B8BD-4EF8-A033-86EEAD507694}"/>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eca51d37f1e4d98" action="ppaction://hlinksldjump"/>
              </a:rPr>
              <a:t>35. Answer 14</a:t>
            </a:r>
          </a:p>
        </p:txBody>
      </p:sp>
      <p:sp>
        <p:nvSpPr>
          <p:cNvPr id="6" name="interactive-menu-row-4">
            <a:extLst xmlns:a="http://schemas.openxmlformats.org/drawingml/2006/main">
              <a:ext uri="{FF2B5EF4-FFF2-40B4-BE49-F238E27FC236}">
                <a16:creationId xmlns:a16="http://schemas.microsoft.com/office/drawing/2014/main" id="{8AFA6C65-0847-4008-809D-A628B068FEBC}"/>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47f072959364309" action="ppaction://hlinksldjump"/>
              </a:rPr>
              <a:t>36. Answer 14 (cont.)</a:t>
            </a:r>
          </a:p>
        </p:txBody>
      </p:sp>
      <p:sp>
        <p:nvSpPr>
          <p:cNvPr id="7" name="interactive-menu-row-5">
            <a:extLst xmlns:a="http://schemas.openxmlformats.org/drawingml/2006/main">
              <a:ext uri="{FF2B5EF4-FFF2-40B4-BE49-F238E27FC236}">
                <a16:creationId xmlns:a16="http://schemas.microsoft.com/office/drawing/2014/main" id="{9D9C60BD-79E3-448E-ACC1-F812C0693045}"/>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0140792da924f15" action="ppaction://hlinksldjump"/>
              </a:rPr>
              <a:t>37. Answer 14 (cont.)</a:t>
            </a:r>
          </a:p>
        </p:txBody>
      </p:sp>
      <p:sp>
        <p:nvSpPr>
          <p:cNvPr id="8" name="interactive-menu-row-6">
            <a:extLst xmlns:a="http://schemas.openxmlformats.org/drawingml/2006/main">
              <a:ext uri="{FF2B5EF4-FFF2-40B4-BE49-F238E27FC236}">
                <a16:creationId xmlns:a16="http://schemas.microsoft.com/office/drawing/2014/main" id="{D12F5901-4648-4379-945B-B30BA2A115BB}"/>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2f0a45f4fbc4cd8" action="ppaction://hlinksldjump"/>
              </a:rPr>
              <a:t>38. Command words</a:t>
            </a:r>
          </a:p>
        </p:txBody>
      </p:sp>
      <p:sp>
        <p:nvSpPr>
          <p:cNvPr id="9" name="interactive-menu-row-7">
            <a:extLst xmlns:a="http://schemas.openxmlformats.org/drawingml/2006/main">
              <a:ext uri="{FF2B5EF4-FFF2-40B4-BE49-F238E27FC236}">
                <a16:creationId xmlns:a16="http://schemas.microsoft.com/office/drawing/2014/main" id="{BFDBC9E9-F4EF-4FE6-BEDE-A277A68065D2}"/>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2b62041addd42c6" action="ppaction://hlinksldjump"/>
              </a:rPr>
              <a:t>39. Command words</a:t>
            </a:r>
          </a:p>
        </p:txBody>
      </p:sp>
      <p:sp>
        <p:nvSpPr>
          <p:cNvPr id="10" name="interactive-menu-help">
            <a:extLst xmlns:a="http://schemas.openxmlformats.org/drawingml/2006/main">
              <a:ext uri="{FF2B5EF4-FFF2-40B4-BE49-F238E27FC236}">
                <a16:creationId xmlns:a16="http://schemas.microsoft.com/office/drawing/2014/main" id="{20635806-5211-4A5F-95D4-6353C466417A}"/>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1" name="interactive-menu-resume">
            <a:extLst xmlns:a="http://schemas.openxmlformats.org/drawingml/2006/main">
              <a:ext uri="{FF2B5EF4-FFF2-40B4-BE49-F238E27FC236}">
                <a16:creationId xmlns:a16="http://schemas.microsoft.com/office/drawing/2014/main" id="{EA49C915-3BE7-4D26-B56F-72C6A9CE7098}"/>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4a215e4710484f24" action="ppaction://hlinksldjump"/>
              </a:rPr>
              <a:t>Start lesson</a:t>
            </a:r>
          </a:p>
        </p:txBody>
      </p:sp>
      <p:sp>
        <p:nvSpPr>
          <p:cNvPr id="12" name="interactive-menu-previous">
            <a:extLst xmlns:a="http://schemas.openxmlformats.org/drawingml/2006/main">
              <a:ext uri="{FF2B5EF4-FFF2-40B4-BE49-F238E27FC236}">
                <a16:creationId xmlns:a16="http://schemas.microsoft.com/office/drawing/2014/main" id="{CE27CA31-E11B-422C-A217-BDC2E5F2D87C}"/>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b5266fd573649de" action="ppaction://hlinksldjump"/>
              </a:rPr>
              <a:t>Previous menu</a:t>
            </a:r>
          </a:p>
        </p:txBody>
      </p:sp>
      <p:sp>
        <p:nvSpPr>
          <p:cNvPr id="13" name="interactive-online-source">
            <a:extLst xmlns:a="http://schemas.openxmlformats.org/drawingml/2006/main">
              <a:ext uri="{FF2B5EF4-FFF2-40B4-BE49-F238E27FC236}">
                <a16:creationId xmlns:a16="http://schemas.microsoft.com/office/drawing/2014/main" id="{3E4CB22C-0304-4024-A4E7-B6FE6E05829F}"/>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abcfc6632b342ad"/>
              </a:rPr>
              <a:t>Online lesson</a:t>
            </a:r>
          </a:p>
        </p:txBody>
      </p:sp>
    </p:spTree>
    <p:extLst>
      <p:ext uri="{BB962C8B-B14F-4D97-AF65-F5344CB8AC3E}">
        <p14:creationId xmlns:p14="http://schemas.microsoft.com/office/powerpoint/2010/main" val="129509250"/>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42</Slides>
  <Notes>39</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Quantum Mechanics I · Midterm Examination</dc:title>
  <dc:subject>University Quantum Mechanics I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