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62.xml" ContentType="application/vnd.openxmlformats-officedocument.presentationml.slide+xml"/>
  <Override PartName="/ppt/notesSlides/interactive-notesSlide1.xml" ContentType="application/vnd.openxmlformats-officedocument.presentationml.notesSlide+xml"/>
  <Override PartName="/ppt/slides/slide63.xml" ContentType="application/vnd.openxmlformats-officedocument.presentationml.slide+xml"/>
  <Override PartName="/ppt/notesSlides/interactive-notesSlide2.xml" ContentType="application/vnd.openxmlformats-officedocument.presentationml.notesSlide+xml"/>
  <Override PartName="/ppt/slides/slide64.xml" ContentType="application/vnd.openxmlformats-officedocument.presentationml.slide+xml"/>
  <Override PartName="/ppt/notesSlides/interactive-notesSlide3.xml" ContentType="application/vnd.openxmlformats-officedocument.presentationml.notesSlide+xml"/>
  <Override PartName="/ppt/slides/slide65.xml" ContentType="application/vnd.openxmlformats-officedocument.presentationml.slide+xml"/>
  <Override PartName="/ppt/notesSlides/interactive-notesSlide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6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xmlns:r="http://schemas.openxmlformats.org/officeDocument/2006/relationships" id="317" r:id="rIdGioMenu1"/>
    <p:sldId xmlns:r="http://schemas.openxmlformats.org/officeDocument/2006/relationships" id="318" r:id="rIdGioMenu2"/>
    <p:sldId xmlns:r="http://schemas.openxmlformats.org/officeDocument/2006/relationships" id="319" r:id="rIdGioMenu3"/>
    <p:sldId xmlns:r="http://schemas.openxmlformats.org/officeDocument/2006/relationships" id="320" r:id="rIdGioMenu4"/>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notesMaster" Target="notesMasters/notesMaster1.xml"/><Relationship Id="rId64" Type="http://schemas.openxmlformats.org/officeDocument/2006/relationships/theme" Target="theme/theme1.xml"/><Relationship Id="rIdGioMenu1" Type="http://schemas.openxmlformats.org/officeDocument/2006/relationships/slide" Target="/ppt/slides/slide62.xml"/><Relationship Id="rIdGioMenu2" Type="http://schemas.openxmlformats.org/officeDocument/2006/relationships/slide" Target="/ppt/slides/slide63.xml"/><Relationship Id="rIdGioMenu3" Type="http://schemas.openxmlformats.org/officeDocument/2006/relationships/slide" Target="/ppt/slides/slide64.xml"/><Relationship Id="rIdGioMenu4" Type="http://schemas.openxmlformats.org/officeDocument/2006/relationships/slide" Target="/ppt/slides/slide65.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867616555fca40c4" Type="http://schemas.openxmlformats.org/officeDocument/2006/relationships/slide" Target="/ppt/slides/slide62.xml"/><Relationship Id="Rfa64e8190e3d48ce"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bc3ae3f9bb4b41df" Type="http://schemas.openxmlformats.org/officeDocument/2006/relationships/slide" Target="/ppt/slides/slide63.xml"/><Relationship Id="R42134a8607ae47be"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3f5540598f454523" Type="http://schemas.openxmlformats.org/officeDocument/2006/relationships/slide" Target="/ppt/slides/slide64.xml"/><Relationship Id="Rca633f4c797a4961" Type="http://schemas.openxmlformats.org/officeDocument/2006/relationships/notesMaster" Target="/ppt/notesMasters/notesMaster1.xml"/></Relationships>
</file>

<file path=ppt/notesSlides/_rels/interactive-notesSlide4.xml.rels>&#65279;<?xml version="1.0" encoding="utf-8"?><Relationships xmlns="http://schemas.openxmlformats.org/package/2006/relationships"><Relationship Id="R768684a1e1014761" Type="http://schemas.openxmlformats.org/officeDocument/2006/relationships/slide" Target="/ppt/slides/slide65.xml"/><Relationship Id="R76f8f32e299c4a0c"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Quantum Mechanics II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λ = l(l + 1) with l = 1, 3, 5, …, because the odd series must still terminate to stay finite at θ = 0, where the axis lies along the surface normal.</a:t>
            </a:r>
          </a:p>
          <a:p>
            <a:pPr marL="0" indent="0">
              <a:buNone/>
            </a:pPr>
            <a:r>
              <a:rPr lang="en-GB" sz="1200" dirty="0"/>
              <a:t>[Distractors] C is correct. With the even series excluded, the solution is a series of odd powers alone, and unless it stops, its coefficients fall off only as 1/k at large k, so it diverges at x = +1 just as at x = −1. The pole θ = 0, where the molecule stands straight up, lies inside the allowed region, so the series must terminate, and a series of odd powers terminates only when λ = l(l + 1) with l odd. The allowed states are P₁, P₃, P₅ and so on, each of which vanishes at x = 0, with E = ℏ²l(l + 1)/(2I) for odd l only. D is the tempting error. On the full sphere, for any λ, one combination of the even and odd series stays finite at θ = 0 and diverges only at θ = π, so excluding θ = π seems to lift the restriction. But unless λ = l(l + 1) with l odd, that combination does not vanish at the wall, and the odd series the wall does allow has definite parity, so it diverges at both poles or at neither. A keeps the free rotor's spectrum, forgetting that the new boundary condition removes solutions: the even polynomials P₀, P₂, P₄ and so on are nonzero at x = 0, so half of the free rotor's m = 0 levels are lost. B mistakes a node for a symmetry. The wall allows only solutions that vanish at x = 0, which for polynomials of definite parity means the odd ones, with P_l(−x) = −P_l(x); the even polynomials, symmetric about the equator, are nonzero there and are exactly the ones the wall excludes.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Levels of the same n but different l separate, with the lowest l pushed down most, while each keeps its (2l + 1)-fold degeneracy in m; the quantum Runge-Lenz vector is no longer conserved.</a:t>
            </a:r>
          </a:p>
          <a:p>
            <a:pPr marL="0" indent="0">
              <a:buNone/>
            </a:pPr>
            <a:r>
              <a:rPr lang="en-GB" sz="1200" dirty="0"/>
              <a:t>[Distractors] B is correct. The potential is still central, so L² and L_z commute with H and the 2l + 1 states of each l stay degenerate. The extra term can be absorbed into the centrifugal term, ℏ²l(l + 1)/(2mr²) − β/r² = ℏ²l′(l′ + 1)/(2mr²), with l − l′ ≈ (2mβ/ℏ²)/(2l + 1), so the radial equation is still hydrogenic but with a non-integer l′, and E = −Ry/(n_r + l′ + 1)² = −Ry/(n − δ_l)²: the quantum-defect form, with δ_l largest for s states. The extra symmetry of the pure 1/r potential, generated by the Runge-Lenz vector, is gone, and the l-degeneracy with it. A mistakes a change in the radial form of the potential for a loss of spherical symmetry; only a non-central term, such as an external field, can split m. C starts from the right observation, that the term adds to the centrifugal barrier, but how far it moves the effective l depends on l itself, so the shift differs from one l to the next. D uses the wrong expectation value: by the Feynman-Hellmann route of Unit 6, ⟨1/r²⟩ = 1/[n³(l + ½)a₀²] depends on l, so the first-order shifts −β⟨1/r²⟩ already differ, and are largest for l = 0.</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It precesses at 263.3 GHz, in the opposite sense to the proton spins, while S_z, which commutes with H, stays constant.</a:t>
            </a:r>
          </a:p>
          <a:p>
            <a:pPr marL="0" indent="0">
              <a:buNone/>
            </a:pPr>
            <a:r>
              <a:rPr lang="en-GB" sz="1200" dirty="0"/>
              <a:t>[Distractors] The Heisenberg equation gives dS_x/dt = (i/ℏ)(−γB)[S_z, S_x] = γBS_y and dS_y/dt = −γBS_x, while [H, S_z] = 0, so S_z is conserved and the transverse components rotate about z at the rate |γ|B, in a sense set by the sign of γ. The proton data fix B = 2π(400.0 MHz)/γ_p = 9.395 T, and the electron then precesses at |γ_e|B/2π = 400.0 MHz × (1.761 × 10¹¹)/(2.675 × 10⁸) = 263.3 GHz; because γ_e and γ_p have opposite signs, it turns the other way: D. A treats the Larmor frequency as a property of the field alone, but ω = |γ|B, and the electron's gyromagnetic ratio is 658 times the proton's, which is why electron-spin resonance in this magnet needs microwaves rather than radio waves. B has the right rate but drops the sign of γ: the electron's moment is antiparallel to its spin and the proton's parallel, so the torque turns the two spins in opposite senses. C is the half-angle trap. The two spinor components do acquire phases e^(±iγBt/2), but ⟨S⟩ is turned by their relative phase, γBt, so a vector operator precesses at the full rate |γ|B.</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1.08 GHz</a:t>
            </a:r>
          </a:p>
          <a:p>
            <a:pPr marL="0" indent="0">
              <a:buNone/>
            </a:pPr>
            <a:r>
              <a:rPr lang="en-GB" sz="1200" dirty="0"/>
              <a:t>[Distractors] Between two levels of the same n the formula gives a splitting [Eₙ²/(2mc²)] × 4n[1/(j₁ + ½) − 1/(j₂ + ½)], which falls as n⁻³ times the bracket in j. For 2p it is (E₂²/2mc²) × 8 × (1 − ½) = 4E₂²/(2mc²), and for 3d it is (E₃²/2mc²) × 12 × (½ − ⅓) = 2E₃²/(2mc²), so the ratio is ½ × (E₃/E₂)² = ½ × 16/81 = 8/81, and the 3d splitting is 10.97 GHz × 8/81 = 1.08 GHz (A). B, 3.25 GHz, is the 3p₃/₂–3p₁/₂ splitting: it treats every fine-structure doublet as a j = ½, 3/2 pair, when the d levels have j = 3/2 and 5/2. C scales the 2p splitting by (2/3)², as the Bohr energies scale, treating fine structure as a fixed fraction of |Eₙ|; the factor 4n makes it fall as n⁻³, and the j values change the bracket as well. D drops the factor n from 4n/(j + ½), so it scales as n⁻⁴ and is too small by a factor 3/2. Because the energies depend on n and j only, 3d₃/₂ coincides with 3p₃/₂, so this 1.08 GHz is also the gap between that pair and the highest n = 3 level.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0.933 GHz</a:t>
            </a:r>
          </a:p>
          <a:p>
            <a:pPr marL="0" indent="0">
              <a:buNone/>
            </a:pPr>
            <a:r>
              <a:rPr lang="en-GB" sz="1200" dirty="0"/>
              <a:t>[Distractors] In a weak field j and m_j stay good and the shift is g_J μ_B B m_j, with the Landé factor given by the projection theorem, g_J = 1 + [j(j + 1) + s(s + 1) − l(l + 1)]/[2j(j + 1)]. For l = 1 and j = ½ this is 1 + (¾ + ¾ − 2)/(3/2) = 2/3, so the m_j = ±½ sublevels are split by (2/3)μ_B B = (2/3)(5.788 × 10⁻⁵ eV T⁻¹)(0.10 T) = 3.86 × 10⁻⁶ eV, or 0.933 GHz (C). A takes the spin g-factor of 2, which is right for 2s₁/₂ but not for a state whose spin is partly antiparallel to its orbital angular momentum. B takes the orbital g-factor of 1 and ignores the spin altogether. D uses 4/3, the factor for 2p₃/₂, reached by taking j = l + ½ or by a sign slip in the projection formula. The splitting is comparable with the 1.06 GHz Lamb shift, but that does not matter here: the Zeeman term commutes with L², so it cannot mix 2p₁/₂ with 2s₁/₂, and the splitting it must be weak against is the 10.97 GHz separation from 2p₃/₂.</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−0.9925 eV</a:t>
            </a:r>
          </a:p>
          <a:p>
            <a:pPr marL="0" indent="0">
              <a:buNone/>
            </a:pPr>
            <a:r>
              <a:rPr lang="en-GB" sz="1200" dirty="0"/>
              <a:t>[Distractors] Orthogonality removes the cross terms, so ⟨H⟩ = (1 − ε²)E₀ + ε²E₁ = 0.99(−1.00 eV) + 0.01(−0.25 eV) = −0.9925 eV (B). The error, ε²(E₁ − E₀) = 0.0075 eV, is second order in the 10% admixture of amplitude, which is why a variational energy is far more accurate than the trial state that produced it. A weights the energies by the amplitudes rather than their squares, √0.99 E₀ + 0.10E₁ = −1.020 eV. It lies below E₀, which the variational theorem forbids for any admissible trial state, so it should be rejected on sight. C also weights by amplitudes, as (1 − ε)E₀ + εE₁, and so makes the error first order: 0.075 eV, ten times too large. D supposes that a 1% admixture is too small to register. The energy is insensitive to it, but not blind, and the shift is always upwards.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7.0 kHz</a:t>
            </a:r>
          </a:p>
          <a:p>
            <a:pPr marL="0" indent="0">
              <a:buNone/>
            </a:pPr>
            <a:r>
              <a:rPr lang="en-GB" sz="1200" dirty="0"/>
              <a:t>[Distractors] A smooth turning point contributes a phase of π/4 to the WKB condition and a hard wall, where ψ must vanish, contributes π/2, so (1/ℏ)∫₀^a p dx = (n + ¾)π with n = 0, 1, 2, …. For the half-trap the integral is a quarter of the area 2πE/ω enclosed by the full oscillator's phase-space ellipse, πE/(2ω), so E = (2n + 3/2)ℏω, and the first excited state, n = 1, has E = 3.5ℏω, or E/h = 3.5 × 2.0 kHz = 7.0 kHz (D). The result is exact: the allowed states are the odd states of the full oscillator, the ones that vanish at x = 0. A, 3.0 kHz, is tempting in two ways. It is the full trap's first excited state, (n + ½)ℏω with n = 1, found by ignoring the wall, and it is also the correct formula applied to the ground state, n = 0, instead of the first excited state. C, 6.0 kHz, applies the rule (n + ½)π, correct between two smooth turning points, to a region bounded by one smooth turning point and one wall, and so gives (2n + 1)ℏω. B, 5.0 kHz, uses (n + ¼)π, which treats the wall as contributing no phase at all; it gives (2n + ½)ℏω, the even states of the full oscillator, which satisfy ψ′(0) = 0 rather than ψ(0) = 0. These phase corrections matter most for the lowest states, where they are a large fraction of the total.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0.45</a:t>
            </a:r>
          </a:p>
          <a:p>
            <a:pPr marL="0" indent="0">
              <a:buNone/>
            </a:pPr>
            <a:r>
              <a:rPr lang="en-GB" sz="1200" dirty="0"/>
              <a:t>[Distractors] The Landau-Zener probability is P = exp(−2π|H₁₂|²/(ℏα)), where α is the rate at which the diabatic energies cross, so the exponent is inversely proportional to the rate. Doubling α halves the exponent, and P becomes √0.20 = 0.45 (A). B doubles the probability, treating it as proportional to the rate, which would soon carry it past 1. C halves it, the answer of a candidate who expects a faster sweep to be more adiabatic when the opposite is true: a faster sweep gives the system less time to follow its instantaneous eigenstate. D squares the probability, which is what halving the sweep rate would do. The exponential dependence on 1/α is what makes a modest slowing of the sweep so effective at suppressing the jump.</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Emission of two electric-dipole photons together, through virtual intermediate p states, sharing the 10.2 eV between them.</a:t>
            </a:r>
          </a:p>
          <a:p>
            <a:pPr marL="0" indent="0">
              <a:buNone/>
            </a:pPr>
            <a:r>
              <a:rPr lang="en-GB" sz="1200" dirty="0"/>
              <a:t>[Distractors] C is correct: the dominant decay is two-photon emission, a second-order process through virtual p states, with a rate of about 8 s⁻¹; because the energy can be shared in any proportion, the photons form a continuum rather than a line. A is ruled out exactly, not merely slowed. The dipole operator is odd, 1s and 2s are both even, and Δl = ±1 is required, so the matrix element vanishes whatever the radial functions look like. B names an allowed transition, but its rate carries a factor ω³, and at 1.06 GHz rather than the 2.47 × 10¹⁵ Hz of Lyman-α that factor is smaller by about 10¹⁹, leaving a rate of order 10⁻⁹ s⁻¹. D is the subtle one. Parity and angular momentum do permit a magnetic-dipole transition, but its operator, −(μ_B/ℏ)(L + 2S), does not act on r, so between 2s and 1s it is multiplied by the overlap of two orthogonal radial functions and vanishes; relativistic corrections restore a rate of only about 2.5 × 10⁻⁶ s⁻¹. A state with no allowed one-photon decay is emptied by the fastest of the slower processes, and for hydrogen 2s that is two-photon emission.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A deep minimum in the total cross-section, because (4π/k²)sin²δ₀ vanishes, so the gas becomes nearly transparent to the electrons.</a:t>
            </a:r>
          </a:p>
          <a:p>
            <a:pPr marL="0" indent="0">
              <a:buNone/>
            </a:pPr>
            <a:r>
              <a:rPr lang="en-GB" sz="1200" dirty="0"/>
              <a:t>[Distractors] The s-wave cross-section is σ₀ = (4π/k²)sin²δ₀, which vanishes when δ₀ = π: a well that pulls the wave in by exactly half a wavelength leaves the outgoing wave indistinguishable from an unscattered one. With the higher partial waves small, the total cross-section has a deep minimum, the Ramsauer-Townsend effect (B). A describes δ₀ = π/2, where sin²δ₀ = 1 and the s wave scatters as strongly as unitarity allows. C misreads Levinson's theorem, which relates the phase shift at zero energy to the number of bound states; bound states have negative energy, and a phase shift passing through π at a positive energy creates none. D borrows a classical picture that fails twice over: phase shifts of 0 and π are physically identical for scattering, and even a genuine hard sphere at low energy scatters 4πR², not πR².</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diagonalise a 4 × 4 matrix spend ten minutes on what the identity for S² does in one line. Those who drop the ½ from S₁ ⋅ S₂ = (S² − S₁² − S₂²)/2 find eigenvalues twice too large.</a:t>
            </a:r>
          </a:p>
          <a:p>
            <a:pPr marL="0" indent="0">
              <a:buNone/>
            </a:pPr>
            <a:r>
              <a:rPr lang="en-GB" sz="1200" dirty="0"/>
              <a:t>[Examiner note (b)] The relative sign of |↓↑⟩ in the singlet decides everything. A candidate who adds probabilities, a half from each coupled state, instead of amplitudes finds P constant at ½ and misses the swap entirely.</a:t>
            </a:r>
          </a:p>
          <a:p>
            <a:pPr marL="0" indent="0">
              <a:buNone/>
            </a:pPr>
            <a:r>
              <a:rPr lang="en-GB" sz="1200" dirty="0"/>
              <a:t>[Examiner note (c)] Using h instead of ℏ gives 6.5 ns. The swap takes half a period of the triplet-singlet beat, whose angular frequency is J/ℏ.</a:t>
            </a:r>
          </a:p>
          <a:p>
            <a:pPr marL="0" indent="0">
              <a:buNone/>
            </a:pPr>
            <a:r>
              <a:rPr lang="en-GB" sz="1200" dirty="0"/>
              <a:t>[Examiner note (d)] The cross terms vanish because the two components carry orthogonal states of spin 2, not because the coefficients happen to be real. At the moment of maximal mixing the pair as a whole is in a pure state: a mixed part does not mean a mixed whole.</a:t>
            </a:r>
          </a:p>
          <a:p>
            <a:pPr marL="0" indent="0">
              <a:buNone/>
            </a:pPr>
            <a:r>
              <a:rPr lang="en-GB" sz="1200" dirty="0"/>
              <a:t>[Examiner note (e)] The answer that the spin is secretly up or down, and simply not yet known, is the error this part catches. The randomness of spin 1 comes from its entanglement with spin 2, and no measurement on one side can reveal it.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diagonalise a 4 × 4 matrix spend ten minutes on what the identity for S² does in one line. Those who drop the ½ from S₁ ⋅ S₂ = (S² − S₁² − S₂²)/2 find eigenvalues twice too large.</a:t>
            </a:r>
          </a:p>
          <a:p>
            <a:pPr marL="0" indent="0">
              <a:buNone/>
            </a:pPr>
            <a:r>
              <a:rPr lang="en-GB" sz="1200" dirty="0"/>
              <a:t>[Examiner note (b)] The relative sign of |↓↑⟩ in the singlet decides everything. A candidate who adds probabilities, a half from each coupled state, instead of amplitudes finds P constant at ½ and misses the swap entirely.</a:t>
            </a:r>
          </a:p>
          <a:p>
            <a:pPr marL="0" indent="0">
              <a:buNone/>
            </a:pPr>
            <a:r>
              <a:rPr lang="en-GB" sz="1200" dirty="0"/>
              <a:t>[Examiner note (c)] Using h instead of ℏ gives 6.5 ns. The swap takes half a period of the triplet-singlet beat, whose angular frequency is J/ℏ.</a:t>
            </a:r>
          </a:p>
          <a:p>
            <a:pPr marL="0" indent="0">
              <a:buNone/>
            </a:pPr>
            <a:r>
              <a:rPr lang="en-GB" sz="1200" dirty="0"/>
              <a:t>[Examiner note (d)] The cross terms vanish because the two components carry orthogonal states of spin 2, not because the coefficients happen to be real. At the moment of maximal mixing the pair as a whole is in a pure state: a mixed part does not mean a mixed whole.</a:t>
            </a:r>
          </a:p>
          <a:p>
            <a:pPr marL="0" indent="0">
              <a:buNone/>
            </a:pPr>
            <a:r>
              <a:rPr lang="en-GB" sz="1200" dirty="0"/>
              <a:t>[Examiner note (e)] The answer that the spin is secretly up or down, and simply not yet known, is the error this part catches. The randomness of spin 1 comes from its entanglement with spin 2, and no measurement on one side can reveal it.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Omitting the effective mass gives ε = 0.94 meV, over forty times too small. The threefold degeneracy of the first excited level, on which the rest of the question turns, should be noticed here.</a:t>
            </a:r>
          </a:p>
          <a:p>
            <a:pPr marL="0" indent="0">
              <a:buNone/>
            </a:pPr>
            <a:r>
              <a:rPr lang="en-GB" sz="1200" dirty="0"/>
              <a:t>[Examiner note (b)] The free-electron Bohr magneton gives μ_B B = 0.087 meV, too small by the factor mₑ/m* ≈ 43; the small effective mass is why orbital magnetic effects are so large in InAs. The ratio should be taken to the gap, not to the level energy.</a:t>
            </a:r>
          </a:p>
          <a:p>
            <a:pPr marL="0" indent="0">
              <a:buNone/>
            </a:pPr>
            <a:r>
              <a:rPr lang="en-GB" sz="1200" dirty="0"/>
              <a:t>[Examiner note (c)] The sign of the second term is the trap: ∫u₂u₁′dx = −8/(3L), so the two contributions add rather than cancel. A candidate who finds the element zero, or who applies the non-degenerate formula to ψ₂₁₁ alone and finds no shift, concludes wrongly that the level does not split.</a:t>
            </a:r>
          </a:p>
          <a:p>
            <a:pPr marL="0" indent="0">
              <a:buNone/>
            </a:pPr>
            <a:r>
              <a:rPr lang="en-GB" sz="1200" dirty="0"/>
              <a:t>[Examiner note (d)] The symmetry used must belong to the cube as well as to the field. The walls break full rotational symmetry about z, so L_z does not commute with H₀ and m is not an exact quantum number; a candidate who labels the states by exact m = ±1 cannot explain why the splitting is 0.961μ*B rather than μ*B.</a:t>
            </a:r>
          </a:p>
          <a:p>
            <a:pPr marL="0" indent="0">
              <a:buNone/>
            </a:pPr>
            <a:r>
              <a:rPr lang="en-GB" sz="1200" dirty="0"/>
              <a:t>[Examiner note (e)] The expected error is to suppose that a cube, being less symmetric than a sphere, must split differently for different field directions. At first order within a threefold level of a cube the splitting is isotropic; the anisotropy appears only at higher order in B.</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Omitting the effective mass gives ε = 0.94 meV, over forty times too small. The threefold degeneracy of the first excited level, on which the rest of the question turns, should be noticed here.</a:t>
            </a:r>
          </a:p>
          <a:p>
            <a:pPr marL="0" indent="0">
              <a:buNone/>
            </a:pPr>
            <a:r>
              <a:rPr lang="en-GB" sz="1200" dirty="0"/>
              <a:t>[Examiner note (b)] The free-electron Bohr magneton gives μ_B B = 0.087 meV, too small by the factor mₑ/m* ≈ 43; the small effective mass is why orbital magnetic effects are so large in InAs. The ratio should be taken to the gap, not to the level energy.</a:t>
            </a:r>
          </a:p>
          <a:p>
            <a:pPr marL="0" indent="0">
              <a:buNone/>
            </a:pPr>
            <a:r>
              <a:rPr lang="en-GB" sz="1200" dirty="0"/>
              <a:t>[Examiner note (c)] The sign of the second term is the trap: ∫u₂u₁′dx = −8/(3L), so the two contributions add rather than cancel. A candidate who finds the element zero, or who applies the non-degenerate formula to ψ₂₁₁ alone and finds no shift, concludes wrongly that the level does not split.</a:t>
            </a:r>
          </a:p>
          <a:p>
            <a:pPr marL="0" indent="0">
              <a:buNone/>
            </a:pPr>
            <a:r>
              <a:rPr lang="en-GB" sz="1200" dirty="0"/>
              <a:t>[Examiner note (d)] The symmetry used must belong to the cube as well as to the field. The walls break full rotational symmetry about z, so L_z does not commute with H₀ and m is not an exact quantum number; a candidate who labels the states by exact m = ±1 cannot explain why the splitting is 0.961μ*B rather than μ*B.</a:t>
            </a:r>
          </a:p>
          <a:p>
            <a:pPr marL="0" indent="0">
              <a:buNone/>
            </a:pPr>
            <a:r>
              <a:rPr lang="en-GB" sz="1200" dirty="0"/>
              <a:t>[Examiner note (e)] The expected error is to suppose that a cube, being less symmetric than a sphere, must split differently for different field directions. At first order within a threefold level of a cube the splitting is isotropic; the anisotropy appears only at higher order in B.</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Omitting the effective mass gives ε = 0.94 meV, over forty times too small. The threefold degeneracy of the first excited level, on which the rest of the question turns, should be noticed here.</a:t>
            </a:r>
          </a:p>
          <a:p>
            <a:pPr marL="0" indent="0">
              <a:buNone/>
            </a:pPr>
            <a:r>
              <a:rPr lang="en-GB" sz="1200" dirty="0"/>
              <a:t>[Examiner note (b)] The free-electron Bohr magneton gives μ_B B = 0.087 meV, too small by the factor mₑ/m* ≈ 43; the small effective mass is why orbital magnetic effects are so large in InAs. The ratio should be taken to the gap, not to the level energy.</a:t>
            </a:r>
          </a:p>
          <a:p>
            <a:pPr marL="0" indent="0">
              <a:buNone/>
            </a:pPr>
            <a:r>
              <a:rPr lang="en-GB" sz="1200" dirty="0"/>
              <a:t>[Examiner note (c)] The sign of the second term is the trap: ∫u₂u₁′dx = −8/(3L), so the two contributions add rather than cancel. A candidate who finds the element zero, or who applies the non-degenerate formula to ψ₂₁₁ alone and finds no shift, concludes wrongly that the level does not split.</a:t>
            </a:r>
          </a:p>
          <a:p>
            <a:pPr marL="0" indent="0">
              <a:buNone/>
            </a:pPr>
            <a:r>
              <a:rPr lang="en-GB" sz="1200" dirty="0"/>
              <a:t>[Examiner note (d)] The symmetry used must belong to the cube as well as to the field. The walls break full rotational symmetry about z, so L_z does not commute with H₀ and m is not an exact quantum number; a candidate who labels the states by exact m = ±1 cannot explain why the splitting is 0.961μ*B rather than μ*B.</a:t>
            </a:r>
          </a:p>
          <a:p>
            <a:pPr marL="0" indent="0">
              <a:buNone/>
            </a:pPr>
            <a:r>
              <a:rPr lang="en-GB" sz="1200" dirty="0"/>
              <a:t>[Examiner note (e)] The expected error is to suppose that a cube, being less symmetric than a sphere, must split differently for different field directions. At first order within a threefold level of a cube the splitting is isotropic; the anisotropy appears only at higher order in B.</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include the m_l = 1 component have forgotten that z cannot change m_l. The √3 is the Clebsch-Gordan weight √(1/3) multiplying the 3a₀ of the uncoupled element.</a:t>
            </a:r>
          </a:p>
          <a:p>
            <a:pPr marL="0" indent="0">
              <a:buNone/>
            </a:pPr>
            <a:r>
              <a:rPr lang="en-GB" sz="1200" dirty="0"/>
              <a:t>[Examiner note (b)] The textbook linear Stark effect belongs to a hydrogen atom without fine structure or Lamb shift. A state of definite parity has no first-order shift in any field too weak to overcome the splitting that isolates it.</a:t>
            </a:r>
          </a:p>
          <a:p>
            <a:pPr marL="0" indent="0">
              <a:buNone/>
            </a:pPr>
            <a:r>
              <a:rPr lang="en-GB" sz="1200" dirty="0"/>
              <a:t>[Examiner note (c)] Non-degenerate perturbation theory used at every field gives a quadratic shift that grows without limit. The 2 × 2 solution shows the crossover from quadratic to linear, near 240 V cm⁻¹, which is the scale the word 'weak' refers to.</a:t>
            </a:r>
          </a:p>
          <a:p>
            <a:pPr marL="0" indent="0">
              <a:buNone/>
            </a:pPr>
            <a:r>
              <a:rPr lang="en-GB" sz="1200" dirty="0"/>
              <a:t>[Examiner note (d)] The admixture is a probability, (V/L)², not an amplitude. A candidate who multiplies the 2p rate by V/L finds 0.38 μs, some 240 times too short; one who mixes angular frequency for L with ordinary frequency for V is out by (2π)².</a:t>
            </a:r>
          </a:p>
          <a:p>
            <a:pPr marL="0" indent="0">
              <a:buNone/>
            </a:pPr>
            <a:r>
              <a:rPr lang="en-GB" sz="1200" dirty="0"/>
              <a:t>[Examiner note (e)] A justification must size what it neglects. 'The 2p₃/₂ level is far away' earns nothing until the larger matrix element has been set against the larger detuning.</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include the m_l = 1 component have forgotten that z cannot change m_l. The √3 is the Clebsch-Gordan weight √(1/3) multiplying the 3a₀ of the uncoupled element.</a:t>
            </a:r>
          </a:p>
          <a:p>
            <a:pPr marL="0" indent="0">
              <a:buNone/>
            </a:pPr>
            <a:r>
              <a:rPr lang="en-GB" sz="1200" dirty="0"/>
              <a:t>[Examiner note (b)] The textbook linear Stark effect belongs to a hydrogen atom without fine structure or Lamb shift. A state of definite parity has no first-order shift in any field too weak to overcome the splitting that isolates it.</a:t>
            </a:r>
          </a:p>
          <a:p>
            <a:pPr marL="0" indent="0">
              <a:buNone/>
            </a:pPr>
            <a:r>
              <a:rPr lang="en-GB" sz="1200" dirty="0"/>
              <a:t>[Examiner note (c)] Non-degenerate perturbation theory used at every field gives a quadratic shift that grows without limit. The 2 × 2 solution shows the crossover from quadratic to linear, near 240 V cm⁻¹, which is the scale the word 'weak' refers to.</a:t>
            </a:r>
          </a:p>
          <a:p>
            <a:pPr marL="0" indent="0">
              <a:buNone/>
            </a:pPr>
            <a:r>
              <a:rPr lang="en-GB" sz="1200" dirty="0"/>
              <a:t>[Examiner note (d)] The admixture is a probability, (V/L)², not an amplitude. A candidate who multiplies the 2p rate by V/L finds 0.38 μs, some 240 times too short; one who mixes angular frequency for L with ordinary frequency for V is out by (2π)².</a:t>
            </a:r>
          </a:p>
          <a:p>
            <a:pPr marL="0" indent="0">
              <a:buNone/>
            </a:pPr>
            <a:r>
              <a:rPr lang="en-GB" sz="1200" dirty="0"/>
              <a:t>[Examiner note (e)] A justification must size what it neglects. 'The 2p₃/₂ level is far away' earns nothing until the larger matrix element has been set against the larger detuning.</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include the m_l = 1 component have forgotten that z cannot change m_l. The √3 is the Clebsch-Gordan weight √(1/3) multiplying the 3a₀ of the uncoupled element.</a:t>
            </a:r>
          </a:p>
          <a:p>
            <a:pPr marL="0" indent="0">
              <a:buNone/>
            </a:pPr>
            <a:r>
              <a:rPr lang="en-GB" sz="1200" dirty="0"/>
              <a:t>[Examiner note (b)] The textbook linear Stark effect belongs to a hydrogen atom without fine structure or Lamb shift. A state of definite parity has no first-order shift in any field too weak to overcome the splitting that isolates it.</a:t>
            </a:r>
          </a:p>
          <a:p>
            <a:pPr marL="0" indent="0">
              <a:buNone/>
            </a:pPr>
            <a:r>
              <a:rPr lang="en-GB" sz="1200" dirty="0"/>
              <a:t>[Examiner note (c)] Non-degenerate perturbation theory used at every field gives a quadratic shift that grows without limit. The 2 × 2 solution shows the crossover from quadratic to linear, near 240 V cm⁻¹, which is the scale the word 'weak' refers to.</a:t>
            </a:r>
          </a:p>
          <a:p>
            <a:pPr marL="0" indent="0">
              <a:buNone/>
            </a:pPr>
            <a:r>
              <a:rPr lang="en-GB" sz="1200" dirty="0"/>
              <a:t>[Examiner note (d)] The admixture is a probability, (V/L)², not an amplitude. A candidate who multiplies the 2p rate by V/L finds 0.38 μs, some 240 times too short; one who mixes angular frequency for L with ordinary frequency for V is out by (2π)².</a:t>
            </a:r>
          </a:p>
          <a:p>
            <a:pPr marL="0" indent="0">
              <a:buNone/>
            </a:pPr>
            <a:r>
              <a:rPr lang="en-GB" sz="1200" dirty="0"/>
              <a:t>[Examiner note (e)] A justification must size what it neglects. 'The 2p₃/₂ level is far away' earns nothing until the larger matrix element has been set against the larger detuning.</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use −(ℏ²/2μ)d²ψ/dr² alone, dropping the (2/r)dψ/dr term of the three-dimensional Laplacian, find a negative kinetic energy, which should stop them at once.</a:t>
            </a:r>
          </a:p>
          <a:p>
            <a:pPr marL="0" indent="0">
              <a:buNone/>
            </a:pPr>
            <a:r>
              <a:rPr lang="en-GB" sz="1200" dirty="0"/>
              <a:t>[Examiner note (b)] Checking ⟨V⟩ = 2⟨T⟩ at the minimum catches an arithmetic slip before the bound is quoted. A candidate who substitutes a wrong β into ⟨H⟩ still obtains an upper bound, only a poorer one, so the check matters.</a:t>
            </a:r>
          </a:p>
          <a:p>
            <a:pPr marL="0" indent="0">
              <a:buNone/>
            </a:pPr>
            <a:r>
              <a:rPr lang="en-GB" sz="1200" dirty="0"/>
              <a:t>[Examiner note (c)] A bound below 0.645 GeV would signal an error: the theorem allows a trial energy only above the exact one. It says nothing about how far above, which is why the exact value is needed to judge the trial function.</a:t>
            </a:r>
          </a:p>
          <a:p>
            <a:pPr marL="0" indent="0">
              <a:buNone/>
            </a:pPr>
            <a:r>
              <a:rPr lang="en-GB" sz="1200" dirty="0"/>
              <a:t>[Examiner note (d)] The tempting answer is that a Gaussian is 'more like an oscillator'. The decisive difference is at r = 0: a cusp belongs to a 1/r potential, and paying for one where the potential is smooth wastes kinetic energy.</a:t>
            </a:r>
          </a:p>
          <a:p>
            <a:pPr marL="0" indent="0">
              <a:buNone/>
            </a:pPr>
            <a:r>
              <a:rPr lang="en-GB" sz="1200" dirty="0"/>
              <a:t>[Examiner note (e)] This is the sentence that separates the answers: a variational energy certifies an upper bound and nothing else. A 0.3% energy can accompany a 15% error in a local property of the state.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use −(ℏ²/2μ)d²ψ/dr² alone, dropping the (2/r)dψ/dr term of the three-dimensional Laplacian, find a negative kinetic energy, which should stop them at once.</a:t>
            </a:r>
          </a:p>
          <a:p>
            <a:pPr marL="0" indent="0">
              <a:buNone/>
            </a:pPr>
            <a:r>
              <a:rPr lang="en-GB" sz="1200" dirty="0"/>
              <a:t>[Examiner note (b)] Checking ⟨V⟩ = 2⟨T⟩ at the minimum catches an arithmetic slip before the bound is quoted. A candidate who substitutes a wrong β into ⟨H⟩ still obtains an upper bound, only a poorer one, so the check matters.</a:t>
            </a:r>
          </a:p>
          <a:p>
            <a:pPr marL="0" indent="0">
              <a:buNone/>
            </a:pPr>
            <a:r>
              <a:rPr lang="en-GB" sz="1200" dirty="0"/>
              <a:t>[Examiner note (c)] A bound below 0.645 GeV would signal an error: the theorem allows a trial energy only above the exact one. It says nothing about how far above, which is why the exact value is needed to judge the trial function.</a:t>
            </a:r>
          </a:p>
          <a:p>
            <a:pPr marL="0" indent="0">
              <a:buNone/>
            </a:pPr>
            <a:r>
              <a:rPr lang="en-GB" sz="1200" dirty="0"/>
              <a:t>[Examiner note (d)] The tempting answer is that a Gaussian is 'more like an oscillator'. The decisive difference is at r = 0: a cusp belongs to a 1/r potential, and paying for one where the potential is smooth wastes kinetic energy.</a:t>
            </a:r>
          </a:p>
          <a:p>
            <a:pPr marL="0" indent="0">
              <a:buNone/>
            </a:pPr>
            <a:r>
              <a:rPr lang="en-GB" sz="1200" dirty="0"/>
              <a:t>[Examiner note (e)] This is the sentence that separates the answers: a variational energy certifies an upper bound and nothing else. A 0.3% energy can accompany a 15% error in a local property of the state.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often say the excited state decays because it is unstable. In this theory it is an eigenstate and nothing makes it decay; the marks are for seeing that A is borrowed from equilibrium with Planck's law.</a:t>
            </a:r>
          </a:p>
          <a:p>
            <a:pPr marL="0" indent="0">
              <a:buNone/>
            </a:pPr>
            <a:r>
              <a:rPr lang="en-GB" sz="1200" dirty="0"/>
              <a:t>[Examiner note (b)] Candidates who include y and z components, or take |⟨0|x|1⟩|² = ℏ/(mₑω) without the 2, double the rate. The disappearance of ℏ is the check: a harmonically bound charge radiates as it does classically.</a:t>
            </a:r>
          </a:p>
          <a:p>
            <a:pPr marL="0" indent="0">
              <a:buNone/>
            </a:pPr>
            <a:r>
              <a:rPr lang="en-GB" sz="1200" dirty="0"/>
              <a:t>[Examiner note (c)] A sum rule exhausted by one line is a strong statement. Candidates who expect the oscillator to absorb at 2ω as well have forgotten what the dipole operator can do in one step.</a:t>
            </a:r>
          </a:p>
          <a:p>
            <a:pPr marL="0" indent="0">
              <a:buNone/>
            </a:pPr>
            <a:r>
              <a:rPr lang="en-GB" sz="1200" dirty="0"/>
              <a:t>[Examiner note (d)] The ratio of the two lifetimes is the oscillator strength. A value above 1 would contradict the sum rule and signals a slip in ω, most often a wavelength left in nanometres or a frequency used in place of an angular frequency.</a:t>
            </a:r>
          </a:p>
          <a:p>
            <a:pPr marL="0" indent="0">
              <a:buNone/>
            </a:pPr>
            <a:r>
              <a:rPr lang="en-GB" sz="1200" dirty="0"/>
              <a:t>[Examiner note (e)] Candidates who quote 1/τ as the width in hertz are out by 2π. The comparison is the reason the natural width of an allowed optical line is seen only once the Doppler width has been removed.</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often say the excited state decays because it is unstable. In this theory it is an eigenstate and nothing makes it decay; the marks are for seeing that A is borrowed from equilibrium with Planck's law.</a:t>
            </a:r>
          </a:p>
          <a:p>
            <a:pPr marL="0" indent="0">
              <a:buNone/>
            </a:pPr>
            <a:r>
              <a:rPr lang="en-GB" sz="1200" dirty="0"/>
              <a:t>[Examiner note (b)] Candidates who include y and z components, or take |⟨0|x|1⟩|² = ℏ/(mₑω) without the 2, double the rate. The disappearance of ℏ is the check: a harmonically bound charge radiates as it does classically.</a:t>
            </a:r>
          </a:p>
          <a:p>
            <a:pPr marL="0" indent="0">
              <a:buNone/>
            </a:pPr>
            <a:r>
              <a:rPr lang="en-GB" sz="1200" dirty="0"/>
              <a:t>[Examiner note (c)] A sum rule exhausted by one line is a strong statement. Candidates who expect the oscillator to absorb at 2ω as well have forgotten what the dipole operator can do in one step.</a:t>
            </a:r>
          </a:p>
          <a:p>
            <a:pPr marL="0" indent="0">
              <a:buNone/>
            </a:pPr>
            <a:r>
              <a:rPr lang="en-GB" sz="1200" dirty="0"/>
              <a:t>[Examiner note (d)] The ratio of the two lifetimes is the oscillator strength. A value above 1 would contradict the sum rule and signals a slip in ω, most often a wavelength left in nanometres or a frequency used in place of an angular frequency.</a:t>
            </a:r>
          </a:p>
          <a:p>
            <a:pPr marL="0" indent="0">
              <a:buNone/>
            </a:pPr>
            <a:r>
              <a:rPr lang="en-GB" sz="1200" dirty="0"/>
              <a:t>[Examiner note (e)] Candidates who quote 1/τ as the width in hertz are out by 2π. The comparison is the reason the natural width of an allowed optical line is seen only once the Doppler width has been removed.</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often say the excited state decays because it is unstable. In this theory it is an eigenstate and nothing makes it decay; the marks are for seeing that A is borrowed from equilibrium with Planck's law.</a:t>
            </a:r>
          </a:p>
          <a:p>
            <a:pPr marL="0" indent="0">
              <a:buNone/>
            </a:pPr>
            <a:r>
              <a:rPr lang="en-GB" sz="1200" dirty="0"/>
              <a:t>[Examiner note (b)] Candidates who include y and z components, or take |⟨0|x|1⟩|² = ℏ/(mₑω) without the 2, double the rate. The disappearance of ℏ is the check: a harmonically bound charge radiates as it does classically.</a:t>
            </a:r>
          </a:p>
          <a:p>
            <a:pPr marL="0" indent="0">
              <a:buNone/>
            </a:pPr>
            <a:r>
              <a:rPr lang="en-GB" sz="1200" dirty="0"/>
              <a:t>[Examiner note (c)] A sum rule exhausted by one line is a strong statement. Candidates who expect the oscillator to absorb at 2ω as well have forgotten what the dipole operator can do in one step.</a:t>
            </a:r>
          </a:p>
          <a:p>
            <a:pPr marL="0" indent="0">
              <a:buNone/>
            </a:pPr>
            <a:r>
              <a:rPr lang="en-GB" sz="1200" dirty="0"/>
              <a:t>[Examiner note (d)] The ratio of the two lifetimes is the oscillator strength. A value above 1 would contradict the sum rule and signals a slip in ω, most often a wavelength left in nanometres or a frequency used in place of an angular frequency.</a:t>
            </a:r>
          </a:p>
          <a:p>
            <a:pPr marL="0" indent="0">
              <a:buNone/>
            </a:pPr>
            <a:r>
              <a:rPr lang="en-GB" sz="1200" dirty="0"/>
              <a:t>[Examiner note (e)] Candidates who quote 1/τ as the width in hertz are out by 2π. The comparison is the reason the natural width of an allowed optical line is seen only once the Doppler width has been removed.</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drive is part of the Hamiltonian in this frame, so the eigenvalues are ±ℏΩ_eff/2, not ±ℏΔ/2. A candidate who forgets it places n̂ along z and finds no geometric phase at all.</a:t>
            </a:r>
          </a:p>
          <a:p>
            <a:pPr marL="0" indent="0">
              <a:buNone/>
            </a:pPr>
            <a:r>
              <a:rPr lang="en-GB" sz="1200" dirty="0"/>
              <a:t>[Examiner note (b)] The rate of change must be compared with the square of the gap divided by ℏ, not with the gap. Candidates who compare 2π/T with Ω_eff reach a condition of the right order but cannot show where the factor Ω/Ω_eff comes from.</a:t>
            </a:r>
          </a:p>
          <a:p>
            <a:pPr marL="0" indent="0">
              <a:buNone/>
            </a:pPr>
            <a:r>
              <a:rPr lang="en-GB" sz="1200" dirty="0"/>
              <a:t>[Examiner note (c)] The solid angle of a cone is 2π(1 − cos θ), not πθ². A candidate who notes that 40π is zero modulo 2π misses the point: it is the drift of the dynamic phase with Ω_eff and T that has to be removed before the geometric phase can be seen.</a:t>
            </a:r>
          </a:p>
          <a:p>
            <a:pPr marL="0" indent="0">
              <a:buNone/>
            </a:pPr>
            <a:r>
              <a:rPr lang="en-GB" sz="1200" dirty="0"/>
              <a:t>[Examiner note (d)] Candidates who expect the echo to cancel both phases have not seen that the two reversals, of the eigenstate labels and of the circuit, together leave the geometric phase adding. Independence of T is the experimental signature that the phase is geometric.</a:t>
            </a:r>
          </a:p>
          <a:p>
            <a:pPr marL="0" indent="0">
              <a:buNone/>
            </a:pPr>
            <a:r>
              <a:rPr lang="en-GB" sz="1200" dirty="0"/>
              <a:t>[Examiner note (e)] Surface-dependent Berry phases are the error this part is set to catch. The phase is defined modulo 2π only because the flux of the monopole at the degeneracy is quantised.</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drive is part of the Hamiltonian in this frame, so the eigenvalues are ±ℏΩ_eff/2, not ±ℏΔ/2. A candidate who forgets it places n̂ along z and finds no geometric phase at all.</a:t>
            </a:r>
          </a:p>
          <a:p>
            <a:pPr marL="0" indent="0">
              <a:buNone/>
            </a:pPr>
            <a:r>
              <a:rPr lang="en-GB" sz="1200" dirty="0"/>
              <a:t>[Examiner note (b)] The rate of change must be compared with the square of the gap divided by ℏ, not with the gap. Candidates who compare 2π/T with Ω_eff reach a condition of the right order but cannot show where the factor Ω/Ω_eff comes from.</a:t>
            </a:r>
          </a:p>
          <a:p>
            <a:pPr marL="0" indent="0">
              <a:buNone/>
            </a:pPr>
            <a:r>
              <a:rPr lang="en-GB" sz="1200" dirty="0"/>
              <a:t>[Examiner note (c)] The solid angle of a cone is 2π(1 − cos θ), not πθ². A candidate who notes that 40π is zero modulo 2π misses the point: it is the drift of the dynamic phase with Ω_eff and T that has to be removed before the geometric phase can be seen.</a:t>
            </a:r>
          </a:p>
          <a:p>
            <a:pPr marL="0" indent="0">
              <a:buNone/>
            </a:pPr>
            <a:r>
              <a:rPr lang="en-GB" sz="1200" dirty="0"/>
              <a:t>[Examiner note (d)] Candidates who expect the echo to cancel both phases have not seen that the two reversals, of the eigenstate labels and of the circuit, together leave the geometric phase adding. Independence of T is the experimental signature that the phase is geometric.</a:t>
            </a:r>
          </a:p>
          <a:p>
            <a:pPr marL="0" indent="0">
              <a:buNone/>
            </a:pPr>
            <a:r>
              <a:rPr lang="en-GB" sz="1200" dirty="0"/>
              <a:t>[Examiner note (e)] Surface-dependent Berry phases are the error this part is set to catch. The phase is defined modulo 2π only because the flux of the monopole at the degeneracy is quantised.</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The drive is part of the Hamiltonian in this frame, so the eigenvalues are ±ℏΩ_eff/2, not ±ℏΔ/2. A candidate who forgets it places n̂ along z and finds no geometric phase at all.</a:t>
            </a:r>
          </a:p>
          <a:p>
            <a:pPr marL="0" indent="0">
              <a:buNone/>
            </a:pPr>
            <a:r>
              <a:rPr lang="en-GB" sz="1200" dirty="0"/>
              <a:t>[Examiner note (b)] The rate of change must be compared with the square of the gap divided by ℏ, not with the gap. Candidates who compare 2π/T with Ω_eff reach a condition of the right order but cannot show where the factor Ω/Ω_eff comes from.</a:t>
            </a:r>
          </a:p>
          <a:p>
            <a:pPr marL="0" indent="0">
              <a:buNone/>
            </a:pPr>
            <a:r>
              <a:rPr lang="en-GB" sz="1200" dirty="0"/>
              <a:t>[Examiner note (c)] The solid angle of a cone is 2π(1 − cos θ), not πθ². A candidate who notes that 40π is zero modulo 2π misses the point: it is the drift of the dynamic phase with Ω_eff and T that has to be removed before the geometric phase can be seen.</a:t>
            </a:r>
          </a:p>
          <a:p>
            <a:pPr marL="0" indent="0">
              <a:buNone/>
            </a:pPr>
            <a:r>
              <a:rPr lang="en-GB" sz="1200" dirty="0"/>
              <a:t>[Examiner note (d)] Candidates who expect the echo to cancel both phases have not seen that the two reversals, of the eigenstate labels and of the circuit, together leave the geometric phase adding. Independence of T is the experimental signature that the phase is geometric.</a:t>
            </a:r>
          </a:p>
          <a:p>
            <a:pPr marL="0" indent="0">
              <a:buNone/>
            </a:pPr>
            <a:r>
              <a:rPr lang="en-GB" sz="1200" dirty="0"/>
              <a:t>[Examiner note (e)] Surface-dependent Berry phases are the error this part is set to catch. The phase is defined modulo 2π only because the flux of the monopole at the degeneracy is quantised.</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keep only the diagonal elements find ν_c independent of B; those who use the weak-field linear result find a shift proportional to m_F = 0, which is zero, and miss the quadratic term the maser has to control.</a:t>
            </a:r>
          </a:p>
          <a:p>
            <a:pPr marL="0" indent="0">
              <a:buNone/>
            </a:pPr>
            <a:r>
              <a:rPr lang="en-GB" sz="1200" dirty="0"/>
              <a:t>[Examiner note (b)] A plot against I² gives a gradient in mHz mA⁻², which cannot yield ν_hfs without an independent calibration of the solenoid, and the residual field makes it curve slightly. The Zeeman frequency is the atoms' own magnetometer.</a:t>
            </a:r>
          </a:p>
          <a:p>
            <a:pPr marL="0" indent="0">
              <a:buNone/>
            </a:pPr>
            <a:r>
              <a:rPr lang="en-GB" sz="1200" dirty="0"/>
              <a:t>[Examiner note (c)] Candidates who keep f_Z in kilohertz and δν in millihertz must carry the factor of 10⁻⁹ through; an answer near 1.4 MHz or 1.4 THz signals a lost 10³. That a millihertz shift of the maser returns the gigahertz hyperfine frequency is a strong test of the model.</a:t>
            </a:r>
          </a:p>
          <a:p>
            <a:pPr marL="0" indent="0">
              <a:buNone/>
            </a:pPr>
            <a:r>
              <a:rPr lang="en-GB" sz="1200" dirty="0"/>
              <a:t>[Examiner note (d)] Candidates who require the whole quadratic shift, rather than its change, to stay below 10⁻¹⁵ conclude that the field must be almost zero. It is the fluctuation that matters, and the derivative 4f_Z/ν_hfs converts a field fluctuation into a frequency fluctuation.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keep only the diagonal elements find ν_c independent of B; those who use the weak-field linear result find a shift proportional to m_F = 0, which is zero, and miss the quadratic term the maser has to control.</a:t>
            </a:r>
          </a:p>
          <a:p>
            <a:pPr marL="0" indent="0">
              <a:buNone/>
            </a:pPr>
            <a:r>
              <a:rPr lang="en-GB" sz="1200" dirty="0"/>
              <a:t>[Examiner note (b)] A plot against I² gives a gradient in mHz mA⁻², which cannot yield ν_hfs without an independent calibration of the solenoid, and the residual field makes it curve slightly. The Zeeman frequency is the atoms' own magnetometer.</a:t>
            </a:r>
          </a:p>
          <a:p>
            <a:pPr marL="0" indent="0">
              <a:buNone/>
            </a:pPr>
            <a:r>
              <a:rPr lang="en-GB" sz="1200" dirty="0"/>
              <a:t>[Examiner note (c)] Candidates who keep f_Z in kilohertz and δν in millihertz must carry the factor of 10⁻⁹ through; an answer near 1.4 MHz or 1.4 THz signals a lost 10³. That a millihertz shift of the maser returns the gigahertz hyperfine frequency is a strong test of the model.</a:t>
            </a:r>
          </a:p>
          <a:p>
            <a:pPr marL="0" indent="0">
              <a:buNone/>
            </a:pPr>
            <a:r>
              <a:rPr lang="en-GB" sz="1200" dirty="0"/>
              <a:t>[Examiner note (d)] Candidates who require the whole quadratic shift, rather than its change, to stay below 10⁻¹⁵ conclude that the field must be almost zero. It is the fluctuation that matters, and the derivative 4f_Z/ν_hfs converts a field fluctuation into a frequency fluctuation.</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count states on the whole sphere of radius k lose the dΩ, and those who use 2π/L rather than (2π/L)³ for the k-space volume per state lose a factor of L². Either leaves the cross-section depending on the box.</a:t>
            </a:r>
          </a:p>
          <a:p>
            <a:pPr marL="0" indent="0">
              <a:buNone/>
            </a:pPr>
            <a:r>
              <a:rPr lang="en-GB" sz="1200" dirty="0"/>
              <a:t>[Examiner note (b)] The box must cancel. A candidate whose cross-section still contains L has mishandled one of the three places L enters: the normalisation of the states, the density of states, or the flux.</a:t>
            </a:r>
          </a:p>
          <a:p>
            <a:pPr marL="0" indent="0">
              <a:buNone/>
            </a:pPr>
            <a:r>
              <a:rPr lang="en-GB" sz="1200" dirty="0"/>
              <a:t>[Examiner note (c)] Candidates who expand e^(−iq⋅r) in partial waves spend a page on what the angular integral does in a line. ∫₀^∞ e^(−λr) sin(qr) dr = q/(q² + λ²) is the whole of the radial work.</a:t>
            </a:r>
          </a:p>
          <a:p>
            <a:pPr marL="0" indent="0">
              <a:buNone/>
            </a:pPr>
            <a:r>
              <a:rPr lang="en-GB" sz="1200" dirty="0"/>
              <a:t>[Examiner note (d)] That the first Born approximation reproduces Rutherford's formula exactly is a special property of the Coulomb potential, not evidence that the approximation is good. The divergence of the total cross-section without screening is why a finite a was needed.</a:t>
            </a:r>
          </a:p>
          <a:p>
            <a:pPr marL="0" indent="0">
              <a:buNone/>
            </a:pPr>
            <a:r>
              <a:rPr lang="en-GB" sz="1200" dirty="0"/>
              <a:t>[Examiner note (e)] Candidates who conclude that the optical theorem fails in the Born approximation have compared quantities of different order in V. The real amplitude is consistent with a positive cross-section once each side is taken at the same order.</a:t>
            </a:r>
          </a:p>
          <a:p>
            <a:pPr marL="0" indent="0">
              <a:buNone/>
            </a:pPr>
            <a:r>
              <a:rPr lang="en-GB" sz="1200" dirty="0"/>
              <a:t>[Examiner note (f)] The criterion compares the strength of the potential with ℏv, not the range with the wavelength; high energy helps only because v grows. Iron fails at 2 keV because Z enters linearly.</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count states on the whole sphere of radius k lose the dΩ, and those who use 2π/L rather than (2π/L)³ for the k-space volume per state lose a factor of L². Either leaves the cross-section depending on the box.</a:t>
            </a:r>
          </a:p>
          <a:p>
            <a:pPr marL="0" indent="0">
              <a:buNone/>
            </a:pPr>
            <a:r>
              <a:rPr lang="en-GB" sz="1200" dirty="0"/>
              <a:t>[Examiner note (b)] The box must cancel. A candidate whose cross-section still contains L has mishandled one of the three places L enters: the normalisation of the states, the density of states, or the flux.</a:t>
            </a:r>
          </a:p>
          <a:p>
            <a:pPr marL="0" indent="0">
              <a:buNone/>
            </a:pPr>
            <a:r>
              <a:rPr lang="en-GB" sz="1200" dirty="0"/>
              <a:t>[Examiner note (c)] Candidates who expand e^(−iq⋅r) in partial waves spend a page on what the angular integral does in a line. ∫₀^∞ e^(−λr) sin(qr) dr = q/(q² + λ²) is the whole of the radial work.</a:t>
            </a:r>
          </a:p>
          <a:p>
            <a:pPr marL="0" indent="0">
              <a:buNone/>
            </a:pPr>
            <a:r>
              <a:rPr lang="en-GB" sz="1200" dirty="0"/>
              <a:t>[Examiner note (d)] That the first Born approximation reproduces Rutherford's formula exactly is a special property of the Coulomb potential, not evidence that the approximation is good. The divergence of the total cross-section without screening is why a finite a was needed.</a:t>
            </a:r>
          </a:p>
          <a:p>
            <a:pPr marL="0" indent="0">
              <a:buNone/>
            </a:pPr>
            <a:r>
              <a:rPr lang="en-GB" sz="1200" dirty="0"/>
              <a:t>[Examiner note (e)] Candidates who conclude that the optical theorem fails in the Born approximation have compared quantities of different order in V. The real amplitude is consistent with a positive cross-section once each side is taken at the same order.</a:t>
            </a:r>
          </a:p>
          <a:p>
            <a:pPr marL="0" indent="0">
              <a:buNone/>
            </a:pPr>
            <a:r>
              <a:rPr lang="en-GB" sz="1200" dirty="0"/>
              <a:t>[Examiner note (f)] The criterion compares the strength of the potential with ℏv, not the range with the wavelength; high energy helps only because v grows. Iron fails at 2 keV because Z enters linearly.</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count states on the whole sphere of radius k lose the dΩ, and those who use 2π/L rather than (2π/L)³ for the k-space volume per state lose a factor of L². Either leaves the cross-section depending on the box.</a:t>
            </a:r>
          </a:p>
          <a:p>
            <a:pPr marL="0" indent="0">
              <a:buNone/>
            </a:pPr>
            <a:r>
              <a:rPr lang="en-GB" sz="1200" dirty="0"/>
              <a:t>[Examiner note (b)] The box must cancel. A candidate whose cross-section still contains L has mishandled one of the three places L enters: the normalisation of the states, the density of states, or the flux.</a:t>
            </a:r>
          </a:p>
          <a:p>
            <a:pPr marL="0" indent="0">
              <a:buNone/>
            </a:pPr>
            <a:r>
              <a:rPr lang="en-GB" sz="1200" dirty="0"/>
              <a:t>[Examiner note (c)] Candidates who expand e^(−iq⋅r) in partial waves spend a page on what the angular integral does in a line. ∫₀^∞ e^(−λr) sin(qr) dr = q/(q² + λ²) is the whole of the radial work.</a:t>
            </a:r>
          </a:p>
          <a:p>
            <a:pPr marL="0" indent="0">
              <a:buNone/>
            </a:pPr>
            <a:r>
              <a:rPr lang="en-GB" sz="1200" dirty="0"/>
              <a:t>[Examiner note (d)] That the first Born approximation reproduces Rutherford's formula exactly is a special property of the Coulomb potential, not evidence that the approximation is good. The divergence of the total cross-section without screening is why a finite a was needed.</a:t>
            </a:r>
          </a:p>
          <a:p>
            <a:pPr marL="0" indent="0">
              <a:buNone/>
            </a:pPr>
            <a:r>
              <a:rPr lang="en-GB" sz="1200" dirty="0"/>
              <a:t>[Examiner note (e)] Candidates who conclude that the optical theorem fails in the Born approximation have compared quantities of different order in V. The real amplitude is consistent with a positive cross-section once each side is taken at the same order.</a:t>
            </a:r>
          </a:p>
          <a:p>
            <a:pPr marL="0" indent="0">
              <a:buNone/>
            </a:pPr>
            <a:r>
              <a:rPr lang="en-GB" sz="1200" dirty="0"/>
              <a:t>[Examiner note (f)] The criterion compares the strength of the potential with ℏv, not the range with the wavelength; high energy helps only because v grows. Iron fails at 2 keV because Z enters linearly.</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look for the barrier at the zeros of V confuse x = L, where V returns to zero, with the top. The barrier height grows as L², which is why the escape rate is so sensitive to the parameters that set L.</a:t>
            </a:r>
          </a:p>
          <a:p>
            <a:pPr marL="0" indent="0">
              <a:buNone/>
            </a:pPr>
            <a:r>
              <a:rPr lang="en-GB" sz="1200" dirty="0"/>
              <a:t>[Examiner note (b)] The sketch must show that the wavefunction beyond the barrier does not decay: an outgoing wave carries probability away, which is what makes the state metastable rather than bound.</a:t>
            </a:r>
          </a:p>
          <a:p>
            <a:pPr marL="0" indent="0">
              <a:buNone/>
            </a:pPr>
            <a:r>
              <a:rPr lang="en-GB" sz="1200" dirty="0"/>
              <a:t>[Examiner note (c)] Candidates who integrate from x = 0 to 2L/3 treat the top of the barrier as a turning point. The WKB integral runs between the two points where V = E, which at E = 0 are x = 0 and x = L.</a:t>
            </a:r>
          </a:p>
          <a:p>
            <a:pPr marL="0" indent="0">
              <a:buNone/>
            </a:pPr>
            <a:r>
              <a:rPr lang="en-GB" sz="1200" dirty="0"/>
              <a:t>[Examiner note (d)] An exponent of 21.6 gives a factor of 4 × 10⁻¹⁰, so a candidate who writes e^(−7.2) has dropped V_b/ℏω = 3.0. The factor of 90 in the prefactor is equivalent to changing the exponent by 4.5, a large correction for a method whose exponent is right.</a:t>
            </a:r>
          </a:p>
          <a:p>
            <a:pPr marL="0" indent="0">
              <a:buNone/>
            </a:pPr>
            <a:r>
              <a:rPr lang="en-GB" sz="1200" dirty="0"/>
              <a:t>[Examiner note (e)] The 'failure of the prefactor' for the lowest state is the energy dependence of the exponent near the bottom of the well. Candidates who blame the attempt frequency alone miss that a shift of ½ℏω in E changes the exponent by more than 4.</a:t>
            </a:r>
          </a:p>
          <a:p>
            <a:pPr marL="0" indent="0">
              <a:buNone/>
            </a:pPr>
            <a:r>
              <a:rPr lang="en-GB" sz="1200" dirty="0"/>
              <a:t>[Examiner note (f)] An estimate without its assumptions earns two of the three marks. Comparing exponents ignores the prefactors, which move the crossover only logarithmically.</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look for the barrier at the zeros of V confuse x = L, where V returns to zero, with the top. The barrier height grows as L², which is why the escape rate is so sensitive to the parameters that set L.</a:t>
            </a:r>
          </a:p>
          <a:p>
            <a:pPr marL="0" indent="0">
              <a:buNone/>
            </a:pPr>
            <a:r>
              <a:rPr lang="en-GB" sz="1200" dirty="0"/>
              <a:t>[Examiner note (b)] The sketch must show that the wavefunction beyond the barrier does not decay: an outgoing wave carries probability away, which is what makes the state metastable rather than bound.</a:t>
            </a:r>
          </a:p>
          <a:p>
            <a:pPr marL="0" indent="0">
              <a:buNone/>
            </a:pPr>
            <a:r>
              <a:rPr lang="en-GB" sz="1200" dirty="0"/>
              <a:t>[Examiner note (c)] Candidates who integrate from x = 0 to 2L/3 treat the top of the barrier as a turning point. The WKB integral runs between the two points where V = E, which at E = 0 are x = 0 and x = L.</a:t>
            </a:r>
          </a:p>
          <a:p>
            <a:pPr marL="0" indent="0">
              <a:buNone/>
            </a:pPr>
            <a:r>
              <a:rPr lang="en-GB" sz="1200" dirty="0"/>
              <a:t>[Examiner note (d)] An exponent of 21.6 gives a factor of 4 × 10⁻¹⁰, so a candidate who writes e^(−7.2) has dropped V_b/ℏω = 3.0. The factor of 90 in the prefactor is equivalent to changing the exponent by 4.5, a large correction for a method whose exponent is right.</a:t>
            </a:r>
          </a:p>
          <a:p>
            <a:pPr marL="0" indent="0">
              <a:buNone/>
            </a:pPr>
            <a:r>
              <a:rPr lang="en-GB" sz="1200" dirty="0"/>
              <a:t>[Examiner note (e)] The 'failure of the prefactor' for the lowest state is the energy dependence of the exponent near the bottom of the well. Candidates who blame the attempt frequency alone miss that a shift of ½ℏω in E changes the exponent by more than 4.</a:t>
            </a:r>
          </a:p>
          <a:p>
            <a:pPr marL="0" indent="0">
              <a:buNone/>
            </a:pPr>
            <a:r>
              <a:rPr lang="en-GB" sz="1200" dirty="0"/>
              <a:t>[Examiner note (f)] An estimate without its assumptions earns two of the three marks. Comparing exponents ignores the prefactors, which move the crossover only logarithmically.</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look for the barrier at the zeros of V confuse x = L, where V returns to zero, with the top. The barrier height grows as L², which is why the escape rate is so sensitive to the parameters that set L.</a:t>
            </a:r>
          </a:p>
          <a:p>
            <a:pPr marL="0" indent="0">
              <a:buNone/>
            </a:pPr>
            <a:r>
              <a:rPr lang="en-GB" sz="1200" dirty="0"/>
              <a:t>[Examiner note (b)] The sketch must show that the wavefunction beyond the barrier does not decay: an outgoing wave carries probability away, which is what makes the state metastable rather than bound.</a:t>
            </a:r>
          </a:p>
          <a:p>
            <a:pPr marL="0" indent="0">
              <a:buNone/>
            </a:pPr>
            <a:r>
              <a:rPr lang="en-GB" sz="1200" dirty="0"/>
              <a:t>[Examiner note (c)] Candidates who integrate from x = 0 to 2L/3 treat the top of the barrier as a turning point. The WKB integral runs between the two points where V = E, which at E = 0 are x = 0 and x = L.</a:t>
            </a:r>
          </a:p>
          <a:p>
            <a:pPr marL="0" indent="0">
              <a:buNone/>
            </a:pPr>
            <a:r>
              <a:rPr lang="en-GB" sz="1200" dirty="0"/>
              <a:t>[Examiner note (d)] An exponent of 21.6 gives a factor of 4 × 10⁻¹⁰, so a candidate who writes e^(−7.2) has dropped V_b/ℏω = 3.0. The factor of 90 in the prefactor is equivalent to changing the exponent by 4.5, a large correction for a method whose exponent is right.</a:t>
            </a:r>
          </a:p>
          <a:p>
            <a:pPr marL="0" indent="0">
              <a:buNone/>
            </a:pPr>
            <a:r>
              <a:rPr lang="en-GB" sz="1200" dirty="0"/>
              <a:t>[Examiner note (e)] The 'failure of the prefactor' for the lowest state is the energy dependence of the exponent near the bottom of the well. Candidates who blame the attempt frequency alone miss that a shift of ½ℏω in E changes the exponent by more than 4.</a:t>
            </a:r>
          </a:p>
          <a:p>
            <a:pPr marL="0" indent="0">
              <a:buNone/>
            </a:pPr>
            <a:r>
              <a:rPr lang="en-GB" sz="1200" dirty="0"/>
              <a:t>[Examiner note (f)] An estimate without its assumptions earns two of the three marks. Comparing exponents ignores the prefactors, which move the crossover only logarithmically.</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d1fe854aeb7449b4"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8c71dc8dab934a30"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06f3d2f776be49e9"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ecdd06bc4af84dcf"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a9e131d043f54889"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f8d5ba067be74f56"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BA505AC-B9EF-4428-97B2-F75927CCE9C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288828F-F579-4294-9AC0-89710AB34E3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DCE2402-2888-4BA5-AF69-F9395C83BDF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425C68E-9437-4C20-9E99-69B4F2FCB56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593A88D-DD82-4B0D-B74B-67D2A12A13B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CEB832C-351E-4290-9BCD-C4575E08608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26B07EF-EB80-4666-9E64-A7B10FBE687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AC34273-AA77-405C-8B1B-085F96B3291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7404138-C8C9-4750-A6BF-346DA7E92FD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2A9D9FB-65A7-49D5-9C20-BC7525190A4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87487f1030124cb2" Type="http://schemas.openxmlformats.org/officeDocument/2006/relationships/theme" Target="/ppt/slideMasters/theme/interactive-theme2.xml"/><Relationship Id="R43ef22eebe5c4a93" Type="http://schemas.openxmlformats.org/officeDocument/2006/relationships/slideLayout" Target="/ppt/slideLayouts/interactive-slideLayout1.xml"/><Relationship Id="Rd8c78c5f30d14d2e" Type="http://schemas.openxmlformats.org/officeDocument/2006/relationships/slideLayout" Target="/ppt/slideLayouts/interactive-slideLayout2.xml"/><Relationship Id="R8711189908204297" Type="http://schemas.openxmlformats.org/officeDocument/2006/relationships/slideLayout" Target="/ppt/slideLayouts/interactive-slideLayout3.xml"/><Relationship Id="R4f8250b92b2645f4" Type="http://schemas.openxmlformats.org/officeDocument/2006/relationships/slideLayout" Target="/ppt/slideLayouts/interactive-slideLayout4.xml"/><Relationship Id="Rcef5535fe8b74192" Type="http://schemas.openxmlformats.org/officeDocument/2006/relationships/slideLayout" Target="/ppt/slideLayouts/interactive-slideLayout5.xml"/><Relationship Id="Re79e47886d934c0c"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3ef22eebe5c4a93"/>
    <p:sldLayoutId xmlns:r="http://schemas.openxmlformats.org/officeDocument/2006/relationships" id="2147483650" r:id="Rd8c78c5f30d14d2e"/>
    <p:sldLayoutId xmlns:r="http://schemas.openxmlformats.org/officeDocument/2006/relationships" id="2147483651" r:id="R8711189908204297"/>
    <p:sldLayoutId xmlns:r="http://schemas.openxmlformats.org/officeDocument/2006/relationships" id="2147483652" r:id="R4f8250b92b2645f4"/>
    <p:sldLayoutId xmlns:r="http://schemas.openxmlformats.org/officeDocument/2006/relationships" id="2147483653" r:id="Rcef5535fe8b74192"/>
    <p:sldLayoutId xmlns:r="http://schemas.openxmlformats.org/officeDocument/2006/relationships" id="2147483654" r:id="Re79e47886d934c0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62.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62.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62.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62.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62.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62.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62.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62.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62.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62.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62.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62.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62.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62.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62.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62.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62.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26" Type="http://schemas.openxmlformats.org/officeDocument/2006/relationships/slide" Target="/ppt/slides/slide17.xml"/><Relationship Id="rIdGioNav27" Type="http://schemas.openxmlformats.org/officeDocument/2006/relationships/slide" Target="/ppt/slides/slide62.xml"/><Relationship Id="rIdGioNav28"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21" Type="http://schemas.openxmlformats.org/officeDocument/2006/relationships/slide" Target="/ppt/slides/slide18.xml"/><Relationship Id="rIdGioNav22" Type="http://schemas.openxmlformats.org/officeDocument/2006/relationships/slide" Target="/ppt/slides/slide62.xml"/><Relationship Id="rIdGioNav23" Type="http://schemas.openxmlformats.org/officeDocument/2006/relationships/slide" Target="/ppt/slides/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26" Type="http://schemas.openxmlformats.org/officeDocument/2006/relationships/slide" Target="/ppt/slides/slide19.xml"/><Relationship Id="rIdGioNav27" Type="http://schemas.openxmlformats.org/officeDocument/2006/relationships/slide" Target="/ppt/slides/slide62.xml"/><Relationship Id="rIdGioNav28" Type="http://schemas.openxmlformats.org/officeDocument/2006/relationships/slide" Target="/ppt/slides/slide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21" Type="http://schemas.openxmlformats.org/officeDocument/2006/relationships/slide" Target="/ppt/slides/slide20.xml"/><Relationship Id="rIdGioNav22" Type="http://schemas.openxmlformats.org/officeDocument/2006/relationships/slide" Target="/ppt/slides/slide62.xml"/><Relationship Id="rIdGioNav23"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33" Type="http://schemas.openxmlformats.org/officeDocument/2006/relationships/slide" Target="/ppt/slides/slide21.xml"/><Relationship Id="rIdGioNav34" Type="http://schemas.openxmlformats.org/officeDocument/2006/relationships/slide" Target="/ppt/slides/slide62.xml"/><Relationship Id="rIdGioNav35" Type="http://schemas.openxmlformats.org/officeDocument/2006/relationships/slide" Target="/ppt/slides/slide23.xml"/><Relationship Id="rIdGioNav37" Type="http://schemas.openxmlformats.org/officeDocument/2006/relationships/slide" Target="/ppt/slides/slide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38" Type="http://schemas.openxmlformats.org/officeDocument/2006/relationships/slide" Target="/ppt/slides/slide22.xml"/><Relationship Id="rIdGioNav39" Type="http://schemas.openxmlformats.org/officeDocument/2006/relationships/slide" Target="/ppt/slides/slide62.xml"/><Relationship Id="rIdGioNav40" Type="http://schemas.openxmlformats.org/officeDocument/2006/relationships/slide" Target="/ppt/slides/slide24.xml"/><Relationship Id="rIdGioNav42" Type="http://schemas.openxmlformats.org/officeDocument/2006/relationships/slide" Target="/ppt/slid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33" Type="http://schemas.openxmlformats.org/officeDocument/2006/relationships/slide" Target="/ppt/slides/slide23.xml"/><Relationship Id="rIdGioNav34" Type="http://schemas.openxmlformats.org/officeDocument/2006/relationships/slide" Target="/ppt/slides/slide62.xml"/><Relationship Id="rIdGioNav35" Type="http://schemas.openxmlformats.org/officeDocument/2006/relationships/slide" Target="/ppt/slides/slide25.xml"/><Relationship Id="rIdGioNav37" Type="http://schemas.openxmlformats.org/officeDocument/2006/relationships/slide" Target="/ppt/slid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30" Type="http://schemas.openxmlformats.org/officeDocument/2006/relationships/slide" Target="/ppt/slides/slide24.xml"/><Relationship Id="rIdGioNav31" Type="http://schemas.openxmlformats.org/officeDocument/2006/relationships/slide" Target="/ppt/slides/slide62.xml"/><Relationship Id="rIdGioNav32" Type="http://schemas.openxmlformats.org/officeDocument/2006/relationships/slide" Target="/ppt/slides/slide26.xml"/><Relationship Id="rIdGioNav34" Type="http://schemas.openxmlformats.org/officeDocument/2006/relationships/slide" Target="/ppt/slides/slide2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20" Type="http://schemas.openxmlformats.org/officeDocument/2006/relationships/slide" Target="/ppt/slides/slide25.xml"/><Relationship Id="rIdGioNav21" Type="http://schemas.openxmlformats.org/officeDocument/2006/relationships/slide" Target="/ppt/slides/slide62.xml"/><Relationship Id="rIdGioNav22" Type="http://schemas.openxmlformats.org/officeDocument/2006/relationships/slide" Target="/ppt/slides/slide27.xml"/><Relationship Id="rIdGioNav24" Type="http://schemas.openxmlformats.org/officeDocument/2006/relationships/slide" Target="/ppt/slides/slide2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31" Type="http://schemas.openxmlformats.org/officeDocument/2006/relationships/slide" Target="/ppt/slides/slide26.xml"/><Relationship Id="rIdGioNav32" Type="http://schemas.openxmlformats.org/officeDocument/2006/relationships/slide" Target="/ppt/slides/slide62.xml"/><Relationship Id="rIdGioNav33" Type="http://schemas.openxmlformats.org/officeDocument/2006/relationships/slide" Target="/ppt/slides/slide28.xml"/><Relationship Id="rIdGioNav35" Type="http://schemas.openxmlformats.org/officeDocument/2006/relationships/slide" Target="/ppt/slid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33" Type="http://schemas.openxmlformats.org/officeDocument/2006/relationships/slide" Target="/ppt/slides/slide27.xml"/><Relationship Id="rIdGioNav34" Type="http://schemas.openxmlformats.org/officeDocument/2006/relationships/slide" Target="/ppt/slides/slide62.xml"/><Relationship Id="rIdGioNav35" Type="http://schemas.openxmlformats.org/officeDocument/2006/relationships/slide" Target="/ppt/slides/slide29.xml"/><Relationship Id="rIdGioNav37" Type="http://schemas.openxmlformats.org/officeDocument/2006/relationships/slide" Target="/ppt/slides/slide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24" Type="http://schemas.openxmlformats.org/officeDocument/2006/relationships/slide" Target="/ppt/slides/slide28.xml"/><Relationship Id="rIdGioNav25" Type="http://schemas.openxmlformats.org/officeDocument/2006/relationships/slide" Target="/ppt/slides/slide62.xml"/><Relationship Id="rIdGioNav26" Type="http://schemas.openxmlformats.org/officeDocument/2006/relationships/slide" Target="/ppt/slides/slide30.xml"/><Relationship Id="rIdGioNav28" Type="http://schemas.openxmlformats.org/officeDocument/2006/relationships/slide" Target="/ppt/slides/slide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33" Type="http://schemas.openxmlformats.org/officeDocument/2006/relationships/slide" Target="/ppt/slides/slide29.xml"/><Relationship Id="rIdGioNav34" Type="http://schemas.openxmlformats.org/officeDocument/2006/relationships/slide" Target="/ppt/slides/slide62.xml"/><Relationship Id="rIdGioNav35" Type="http://schemas.openxmlformats.org/officeDocument/2006/relationships/slide" Target="/ppt/slides/slide31.xml"/><Relationship Id="rIdGioNav37" Type="http://schemas.openxmlformats.org/officeDocument/2006/relationships/slide" Target="/ppt/slides/slide3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31" Type="http://schemas.openxmlformats.org/officeDocument/2006/relationships/slide" Target="/ppt/slides/slide30.xml"/><Relationship Id="rIdGioNav32" Type="http://schemas.openxmlformats.org/officeDocument/2006/relationships/slide" Target="/ppt/slides/slide62.xml"/><Relationship Id="rIdGioNav33" Type="http://schemas.openxmlformats.org/officeDocument/2006/relationships/slide" Target="/ppt/slides/slide32.xml"/><Relationship Id="rIdGioNav35" Type="http://schemas.openxmlformats.org/officeDocument/2006/relationships/slide" Target="/ppt/slid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35" Type="http://schemas.openxmlformats.org/officeDocument/2006/relationships/slide" Target="/ppt/slides/slide31.xml"/><Relationship Id="rIdGioNav36" Type="http://schemas.openxmlformats.org/officeDocument/2006/relationships/slide" Target="/ppt/slides/slide62.xml"/><Relationship Id="rIdGioNav37" Type="http://schemas.openxmlformats.org/officeDocument/2006/relationships/slide" Target="/ppt/slides/slide33.xml"/><Relationship Id="rIdGioNav39" Type="http://schemas.openxmlformats.org/officeDocument/2006/relationships/slide" Target="/ppt/slid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24" Type="http://schemas.openxmlformats.org/officeDocument/2006/relationships/slide" Target="/ppt/slides/slide32.xml"/><Relationship Id="rIdGioNav25" Type="http://schemas.openxmlformats.org/officeDocument/2006/relationships/slide" Target="/ppt/slides/slide62.xml"/><Relationship Id="rIdGioNav26" Type="http://schemas.openxmlformats.org/officeDocument/2006/relationships/slide" Target="/ppt/slides/slide34.xml"/><Relationship Id="rIdGioNav28" Type="http://schemas.openxmlformats.org/officeDocument/2006/relationships/slide" Target="/ppt/slid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33" Type="http://schemas.openxmlformats.org/officeDocument/2006/relationships/slide" Target="/ppt/slides/slide33.xml"/><Relationship Id="rIdGioNav34" Type="http://schemas.openxmlformats.org/officeDocument/2006/relationships/slide" Target="/ppt/slides/slide62.xml"/><Relationship Id="rIdGioNav35" Type="http://schemas.openxmlformats.org/officeDocument/2006/relationships/slide" Target="/ppt/slides/slide35.xml"/><Relationship Id="rIdGioNav37" Type="http://schemas.openxmlformats.org/officeDocument/2006/relationships/slide" Target="/ppt/slides/slide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40" Type="http://schemas.openxmlformats.org/officeDocument/2006/relationships/slide" Target="/ppt/slides/slide34.xml"/><Relationship Id="rIdGioNav41" Type="http://schemas.openxmlformats.org/officeDocument/2006/relationships/slide" Target="/ppt/slides/slide62.xml"/><Relationship Id="rIdGioNav42" Type="http://schemas.openxmlformats.org/officeDocument/2006/relationships/slide" Target="/ppt/slides/slide36.xml"/><Relationship Id="rIdGioNav44" Type="http://schemas.openxmlformats.org/officeDocument/2006/relationships/slide" Target="/ppt/slid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33" Type="http://schemas.openxmlformats.org/officeDocument/2006/relationships/slide" Target="/ppt/slides/slide35.xml"/><Relationship Id="rIdGioNav34" Type="http://schemas.openxmlformats.org/officeDocument/2006/relationships/slide" Target="/ppt/slides/slide62.xml"/><Relationship Id="rIdGioNav35" Type="http://schemas.openxmlformats.org/officeDocument/2006/relationships/slide" Target="/ppt/slides/slide37.xml"/><Relationship Id="rIdGioNav37" Type="http://schemas.openxmlformats.org/officeDocument/2006/relationships/slide" Target="/ppt/slides/slide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30" Type="http://schemas.openxmlformats.org/officeDocument/2006/relationships/slide" Target="/ppt/slides/slide36.xml"/><Relationship Id="rIdGioNav31" Type="http://schemas.openxmlformats.org/officeDocument/2006/relationships/slide" Target="/ppt/slides/slide62.xml"/><Relationship Id="rIdGioNav32" Type="http://schemas.openxmlformats.org/officeDocument/2006/relationships/slide" Target="/ppt/slides/slide38.xml"/><Relationship Id="rIdGioNav34" Type="http://schemas.openxmlformats.org/officeDocument/2006/relationships/slide" Target="/ppt/slides/slide3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20" Type="http://schemas.openxmlformats.org/officeDocument/2006/relationships/slide" Target="/ppt/slides/slide37.xml"/><Relationship Id="rIdGioNav21" Type="http://schemas.openxmlformats.org/officeDocument/2006/relationships/slide" Target="/ppt/slides/slide62.xml"/><Relationship Id="rIdGioNav22" Type="http://schemas.openxmlformats.org/officeDocument/2006/relationships/slide" Target="/ppt/slides/slide39.xml"/><Relationship Id="rIdGioNav24" Type="http://schemas.openxmlformats.org/officeDocument/2006/relationships/slide" Target="/ppt/slides/slide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31" Type="http://schemas.openxmlformats.org/officeDocument/2006/relationships/slide" Target="/ppt/slides/slide38.xml"/><Relationship Id="rIdGioNav32" Type="http://schemas.openxmlformats.org/officeDocument/2006/relationships/slide" Target="/ppt/slides/slide62.xml"/><Relationship Id="rIdGioNav33" Type="http://schemas.openxmlformats.org/officeDocument/2006/relationships/slide" Target="/ppt/slides/slide40.xml"/><Relationship Id="rIdGioNav35" Type="http://schemas.openxmlformats.org/officeDocument/2006/relationships/slide" Target="/ppt/slid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GioNav33" Type="http://schemas.openxmlformats.org/officeDocument/2006/relationships/slide" Target="/ppt/slides/slide39.xml"/><Relationship Id="rIdGioNav34" Type="http://schemas.openxmlformats.org/officeDocument/2006/relationships/slide" Target="/ppt/slides/slide62.xml"/><Relationship Id="rIdGioNav35" Type="http://schemas.openxmlformats.org/officeDocument/2006/relationships/slide" Target="/ppt/slides/slide41.xml"/><Relationship Id="rIdGioNav37" Type="http://schemas.openxmlformats.org/officeDocument/2006/relationships/slide" Target="/ppt/slides/slide3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GioNav24" Type="http://schemas.openxmlformats.org/officeDocument/2006/relationships/slide" Target="/ppt/slides/slide40.xml"/><Relationship Id="rIdGioNav25" Type="http://schemas.openxmlformats.org/officeDocument/2006/relationships/slide" Target="/ppt/slides/slide62.xml"/><Relationship Id="rIdGioNav26" Type="http://schemas.openxmlformats.org/officeDocument/2006/relationships/slide" Target="/ppt/slides/slide42.xml"/><Relationship Id="rIdGioNav28" Type="http://schemas.openxmlformats.org/officeDocument/2006/relationships/slide" Target="/ppt/slides/slide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GioNav33" Type="http://schemas.openxmlformats.org/officeDocument/2006/relationships/slide" Target="/ppt/slides/slide41.xml"/><Relationship Id="rIdGioNav34" Type="http://schemas.openxmlformats.org/officeDocument/2006/relationships/slide" Target="/ppt/slides/slide62.xml"/><Relationship Id="rIdGioNav35" Type="http://schemas.openxmlformats.org/officeDocument/2006/relationships/slide" Target="/ppt/slides/slide43.xml"/><Relationship Id="rIdGioNav37" Type="http://schemas.openxmlformats.org/officeDocument/2006/relationships/slide" Target="/ppt/slides/slide4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GioNav31" Type="http://schemas.openxmlformats.org/officeDocument/2006/relationships/slide" Target="/ppt/slides/slide42.xml"/><Relationship Id="rIdGioNav32" Type="http://schemas.openxmlformats.org/officeDocument/2006/relationships/slide" Target="/ppt/slides/slide62.xml"/><Relationship Id="rIdGioNav33" Type="http://schemas.openxmlformats.org/officeDocument/2006/relationships/slide" Target="/ppt/slides/slide44.xml"/><Relationship Id="rIdGioNav35" Type="http://schemas.openxmlformats.org/officeDocument/2006/relationships/slide" Target="/ppt/slid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GioNav33" Type="http://schemas.openxmlformats.org/officeDocument/2006/relationships/slide" Target="/ppt/slides/slide43.xml"/><Relationship Id="rIdGioNav34" Type="http://schemas.openxmlformats.org/officeDocument/2006/relationships/slide" Target="/ppt/slides/slide62.xml"/><Relationship Id="rIdGioNav35" Type="http://schemas.openxmlformats.org/officeDocument/2006/relationships/slide" Target="/ppt/slides/slide45.xml"/><Relationship Id="rIdGioNav37" Type="http://schemas.openxmlformats.org/officeDocument/2006/relationships/slide" Target="/ppt/slides/slide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GioNav24" Type="http://schemas.openxmlformats.org/officeDocument/2006/relationships/slide" Target="/ppt/slides/slide44.xml"/><Relationship Id="rIdGioNav25" Type="http://schemas.openxmlformats.org/officeDocument/2006/relationships/slide" Target="/ppt/slides/slide62.xml"/><Relationship Id="rIdGioNav26" Type="http://schemas.openxmlformats.org/officeDocument/2006/relationships/slide" Target="/ppt/slides/slide46.xml"/><Relationship Id="rIdGioNav28" Type="http://schemas.openxmlformats.org/officeDocument/2006/relationships/slide" Target="/ppt/slides/slide4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GioNav20" Type="http://schemas.openxmlformats.org/officeDocument/2006/relationships/slide" Target="/ppt/slides/slide45.xml"/><Relationship Id="rIdGioNav21" Type="http://schemas.openxmlformats.org/officeDocument/2006/relationships/slide" Target="/ppt/slides/slide62.xml"/><Relationship Id="rIdGioNav22" Type="http://schemas.openxmlformats.org/officeDocument/2006/relationships/slide" Target="/ppt/slides/slide47.xml"/><Relationship Id="rIdGioNav24" Type="http://schemas.openxmlformats.org/officeDocument/2006/relationships/slide" Target="/ppt/slides/slide4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GioNav29" Type="http://schemas.openxmlformats.org/officeDocument/2006/relationships/slide" Target="/ppt/slides/slide46.xml"/><Relationship Id="rIdGioNav30" Type="http://schemas.openxmlformats.org/officeDocument/2006/relationships/slide" Target="/ppt/slides/slide62.xml"/><Relationship Id="rIdGioNav31" Type="http://schemas.openxmlformats.org/officeDocument/2006/relationships/slide" Target="/ppt/slides/slide48.xml"/><Relationship Id="rIdGioNav33" Type="http://schemas.openxmlformats.org/officeDocument/2006/relationships/slide" Target="/ppt/slides/slide4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GioNav33" Type="http://schemas.openxmlformats.org/officeDocument/2006/relationships/slide" Target="/ppt/slides/slide47.xml"/><Relationship Id="rIdGioNav34" Type="http://schemas.openxmlformats.org/officeDocument/2006/relationships/slide" Target="/ppt/slides/slide62.xml"/><Relationship Id="rIdGioNav35" Type="http://schemas.openxmlformats.org/officeDocument/2006/relationships/slide" Target="/ppt/slides/slide49.xml"/><Relationship Id="rIdGioNav37" Type="http://schemas.openxmlformats.org/officeDocument/2006/relationships/slide" Target="/ppt/slides/slide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GioNav33" Type="http://schemas.openxmlformats.org/officeDocument/2006/relationships/slide" Target="/ppt/slides/slide48.xml"/><Relationship Id="rIdGioNav34" Type="http://schemas.openxmlformats.org/officeDocument/2006/relationships/slide" Target="/ppt/slides/slide62.xml"/><Relationship Id="rIdGioNav35" Type="http://schemas.openxmlformats.org/officeDocument/2006/relationships/slide" Target="/ppt/slides/slide50.xml"/><Relationship Id="rIdGioNav37" Type="http://schemas.openxmlformats.org/officeDocument/2006/relationships/slide" Target="/ppt/slides/slide4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GioNav30" Type="http://schemas.openxmlformats.org/officeDocument/2006/relationships/slide" Target="/ppt/slides/slide49.xml"/><Relationship Id="rIdGioNav31" Type="http://schemas.openxmlformats.org/officeDocument/2006/relationships/slide" Target="/ppt/slides/slide62.xml"/><Relationship Id="rIdGioNav32" Type="http://schemas.openxmlformats.org/officeDocument/2006/relationships/slide" Target="/ppt/slides/slide51.xml"/><Relationship Id="rIdGioNav34" Type="http://schemas.openxmlformats.org/officeDocument/2006/relationships/slide" Target="/ppt/slides/slide5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GioNav23" Type="http://schemas.openxmlformats.org/officeDocument/2006/relationships/slide" Target="/ppt/slides/slide50.xml"/><Relationship Id="rIdGioNav24" Type="http://schemas.openxmlformats.org/officeDocument/2006/relationships/slide" Target="/ppt/slides/slide62.xml"/><Relationship Id="rIdGioNav25" Type="http://schemas.openxmlformats.org/officeDocument/2006/relationships/slide" Target="/ppt/slides/slide52.xml"/><Relationship Id="rIdGioNav27" Type="http://schemas.openxmlformats.org/officeDocument/2006/relationships/slide" Target="/ppt/slides/slide5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GioNav42" Type="http://schemas.openxmlformats.org/officeDocument/2006/relationships/slide" Target="/ppt/slides/slide51.xml"/><Relationship Id="rIdGioNav43" Type="http://schemas.openxmlformats.org/officeDocument/2006/relationships/slide" Target="/ppt/slides/slide62.xml"/><Relationship Id="rIdGioNav44" Type="http://schemas.openxmlformats.org/officeDocument/2006/relationships/slide" Target="/ppt/slides/slide53.xml"/><Relationship Id="rIdGioNav46" Type="http://schemas.openxmlformats.org/officeDocument/2006/relationships/slide" Target="/ppt/slides/slide5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GioNav31" Type="http://schemas.openxmlformats.org/officeDocument/2006/relationships/slide" Target="/ppt/slides/slide52.xml"/><Relationship Id="rIdGioNav32" Type="http://schemas.openxmlformats.org/officeDocument/2006/relationships/slide" Target="/ppt/slides/slide62.xml"/><Relationship Id="rIdGioNav33" Type="http://schemas.openxmlformats.org/officeDocument/2006/relationships/slide" Target="/ppt/slides/slide54.xml"/><Relationship Id="rIdGioNav35" Type="http://schemas.openxmlformats.org/officeDocument/2006/relationships/slide" Target="/ppt/slides/slide5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GioNav26" Type="http://schemas.openxmlformats.org/officeDocument/2006/relationships/slide" Target="/ppt/slides/slide53.xml"/><Relationship Id="rIdGioNav27" Type="http://schemas.openxmlformats.org/officeDocument/2006/relationships/slide" Target="/ppt/slides/slide62.xml"/><Relationship Id="rIdGioNav28" Type="http://schemas.openxmlformats.org/officeDocument/2006/relationships/slide" Target="/ppt/slides/slide55.xml"/><Relationship Id="rIdGioNav30" Type="http://schemas.openxmlformats.org/officeDocument/2006/relationships/slide" Target="/ppt/slides/slide5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GioNav30" Type="http://schemas.openxmlformats.org/officeDocument/2006/relationships/slide" Target="/ppt/slides/slide54.xml"/><Relationship Id="rIdGioNav31" Type="http://schemas.openxmlformats.org/officeDocument/2006/relationships/slide" Target="/ppt/slides/slide62.xml"/><Relationship Id="rIdGioNav32" Type="http://schemas.openxmlformats.org/officeDocument/2006/relationships/slide" Target="/ppt/slides/slide56.xml"/><Relationship Id="rIdGioNav34" Type="http://schemas.openxmlformats.org/officeDocument/2006/relationships/slide" Target="/ppt/slides/slide5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GioNav23" Type="http://schemas.openxmlformats.org/officeDocument/2006/relationships/slide" Target="/ppt/slides/slide55.xml"/><Relationship Id="rIdGioNav24" Type="http://schemas.openxmlformats.org/officeDocument/2006/relationships/slide" Target="/ppt/slides/slide62.xml"/><Relationship Id="rIdGioNav25" Type="http://schemas.openxmlformats.org/officeDocument/2006/relationships/slide" Target="/ppt/slides/slide57.xml"/><Relationship Id="rIdGioNav27" Type="http://schemas.openxmlformats.org/officeDocument/2006/relationships/slide" Target="/ppt/slides/slide5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GioNav31" Type="http://schemas.openxmlformats.org/officeDocument/2006/relationships/slide" Target="/ppt/slides/slide56.xml"/><Relationship Id="rIdGioNav32" Type="http://schemas.openxmlformats.org/officeDocument/2006/relationships/slide" Target="/ppt/slides/slide62.xml"/><Relationship Id="rIdGioNav33" Type="http://schemas.openxmlformats.org/officeDocument/2006/relationships/slide" Target="/ppt/slides/slide58.xml"/><Relationship Id="rIdGioNav35" Type="http://schemas.openxmlformats.org/officeDocument/2006/relationships/slide" Target="/ppt/slides/slide5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GioNav33" Type="http://schemas.openxmlformats.org/officeDocument/2006/relationships/slide" Target="/ppt/slides/slide57.xml"/><Relationship Id="rIdGioNav34" Type="http://schemas.openxmlformats.org/officeDocument/2006/relationships/slide" Target="/ppt/slides/slide62.xml"/><Relationship Id="rIdGioNav35" Type="http://schemas.openxmlformats.org/officeDocument/2006/relationships/slide" Target="/ppt/slides/slide59.xml"/><Relationship Id="rIdGioNav37" Type="http://schemas.openxmlformats.org/officeDocument/2006/relationships/slide" Target="/ppt/slides/slide5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GioNav35" Type="http://schemas.openxmlformats.org/officeDocument/2006/relationships/slide" Target="/ppt/slides/slide58.xml"/><Relationship Id="rIdGioNav36" Type="http://schemas.openxmlformats.org/officeDocument/2006/relationships/slide" Target="/ppt/slides/slide62.xml"/><Relationship Id="rIdGioNav37" Type="http://schemas.openxmlformats.org/officeDocument/2006/relationships/slide" Target="/ppt/slides/slide60.xml"/><Relationship Id="rIdGioNav39" Type="http://schemas.openxmlformats.org/officeDocument/2006/relationships/slide" Target="/ppt/slides/slide5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GioNav33" Type="http://schemas.openxmlformats.org/officeDocument/2006/relationships/slide" Target="/ppt/slides/slide59.xml"/><Relationship Id="rIdGioNav34" Type="http://schemas.openxmlformats.org/officeDocument/2006/relationships/slide" Target="/ppt/slides/slide62.xml"/><Relationship Id="rIdGioNav35" Type="http://schemas.openxmlformats.org/officeDocument/2006/relationships/slide" Target="/ppt/slides/slide6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GioNav11" Type="http://schemas.openxmlformats.org/officeDocument/2006/relationships/slide" Target="/ppt/slides/slide60.xml"/><Relationship Id="rIdGioNav12" Type="http://schemas.openxmlformats.org/officeDocument/2006/relationships/slide" Target="/ppt/slides/slide62.xml"/><Relationship Id="rIdGioNav13" Type="http://schemas.openxmlformats.org/officeDocument/2006/relationships/slide" Target="/ppt/slides/slide61.xml"/></Relationships>
</file>

<file path=ppt/slides/_rels/slide62.xml.rels>&#65279;<?xml version="1.0" encoding="utf-8"?><Relationships xmlns="http://schemas.openxmlformats.org/package/2006/relationships"><Relationship Id="Ree23508629ce4d31" Type="http://schemas.openxmlformats.org/officeDocument/2006/relationships/slideLayout" Target="/ppt/slideLayouts/interactive-slideLayout6.xml"/><Relationship Id="Rd4e1263f60664fc3" Type="http://schemas.openxmlformats.org/officeDocument/2006/relationships/slide" Target="/ppt/slides/slide1.xml"/><Relationship Id="R089e4a29b37c4e38" Type="http://schemas.openxmlformats.org/officeDocument/2006/relationships/slide" Target="/ppt/slides/slide2.xml"/><Relationship Id="Re6843e6793924b49" Type="http://schemas.openxmlformats.org/officeDocument/2006/relationships/slide" Target="/ppt/slides/slide3.xml"/><Relationship Id="R96177b9f6fa949c6" Type="http://schemas.openxmlformats.org/officeDocument/2006/relationships/slide" Target="/ppt/slides/slide4.xml"/><Relationship Id="R1a934e613bad4e09" Type="http://schemas.openxmlformats.org/officeDocument/2006/relationships/slide" Target="/ppt/slides/slide5.xml"/><Relationship Id="R6b12a96ec0174ce5" Type="http://schemas.openxmlformats.org/officeDocument/2006/relationships/slide" Target="/ppt/slides/slide6.xml"/><Relationship Id="R15ae1c893115433b" Type="http://schemas.openxmlformats.org/officeDocument/2006/relationships/slide" Target="/ppt/slides/slide7.xml"/><Relationship Id="R9674eb2f03944d9c" Type="http://schemas.openxmlformats.org/officeDocument/2006/relationships/slide" Target="/ppt/slides/slide8.xml"/><Relationship Id="R2e4d7104f824445b" Type="http://schemas.openxmlformats.org/officeDocument/2006/relationships/slide" Target="/ppt/slides/slide9.xml"/><Relationship Id="R073460b66a794c7c" Type="http://schemas.openxmlformats.org/officeDocument/2006/relationships/slide" Target="/ppt/slides/slide10.xml"/><Relationship Id="R9b52cf092c00433c" Type="http://schemas.openxmlformats.org/officeDocument/2006/relationships/slide" Target="/ppt/slides/slide11.xml"/><Relationship Id="Rca0b0416021d41c2" Type="http://schemas.openxmlformats.org/officeDocument/2006/relationships/slide" Target="/ppt/slides/slide12.xml"/><Relationship Id="R1a86c78dab14401d" Type="http://schemas.openxmlformats.org/officeDocument/2006/relationships/slide" Target="/ppt/slides/slide13.xml"/><Relationship Id="R7a35a1cc26a94813" Type="http://schemas.openxmlformats.org/officeDocument/2006/relationships/slide" Target="/ppt/slides/slide14.xml"/><Relationship Id="R7bdb12db965b4d4e" Type="http://schemas.openxmlformats.org/officeDocument/2006/relationships/slide" Target="/ppt/slides/slide15.xml"/><Relationship Id="R3b228c95811849fe" Type="http://schemas.openxmlformats.org/officeDocument/2006/relationships/slide" Target="/ppt/slides/slide16.xml"/><Relationship Id="R3bb41afdb75345a3" Type="http://schemas.openxmlformats.org/officeDocument/2006/relationships/slide" Target="/ppt/slides/slide1.xml"/><Relationship Id="R7f99d768595e4b0a" Type="http://schemas.openxmlformats.org/officeDocument/2006/relationships/slide" Target="/ppt/slides/slide63.xml"/><Relationship Id="Rd092f34c48e04249" Type="http://schemas.openxmlformats.org/officeDocument/2006/relationships/hyperlink" Target="https://giophysics.com/lessons/powerpoints/" TargetMode="External"/><Relationship Id="R4a91d3f91fdb4a1a" Type="http://schemas.openxmlformats.org/officeDocument/2006/relationships/notesSlide" Target="/ppt/notesSlides/interactive-notesSlide1.xml"/></Relationships>
</file>

<file path=ppt/slides/_rels/slide63.xml.rels>&#65279;<?xml version="1.0" encoding="utf-8"?><Relationships xmlns="http://schemas.openxmlformats.org/package/2006/relationships"><Relationship Id="R1c9e2be762104ce8" Type="http://schemas.openxmlformats.org/officeDocument/2006/relationships/slideLayout" Target="/ppt/slideLayouts/interactive-slideLayout6.xml"/><Relationship Id="Re69b9812f94448d4" Type="http://schemas.openxmlformats.org/officeDocument/2006/relationships/slide" Target="/ppt/slides/slide17.xml"/><Relationship Id="Rc52d6ea7ad8f48ad" Type="http://schemas.openxmlformats.org/officeDocument/2006/relationships/slide" Target="/ppt/slides/slide18.xml"/><Relationship Id="Rc2190c604ef144e3" Type="http://schemas.openxmlformats.org/officeDocument/2006/relationships/slide" Target="/ppt/slides/slide19.xml"/><Relationship Id="R1540cc1f0e47475f" Type="http://schemas.openxmlformats.org/officeDocument/2006/relationships/slide" Target="/ppt/slides/slide20.xml"/><Relationship Id="Ra099f8d3c3ad4c9c" Type="http://schemas.openxmlformats.org/officeDocument/2006/relationships/slide" Target="/ppt/slides/slide21.xml"/><Relationship Id="R04e4d47864d44729" Type="http://schemas.openxmlformats.org/officeDocument/2006/relationships/slide" Target="/ppt/slides/slide22.xml"/><Relationship Id="R75835a096f9e4570" Type="http://schemas.openxmlformats.org/officeDocument/2006/relationships/slide" Target="/ppt/slides/slide23.xml"/><Relationship Id="Rc5723b4e2e564145" Type="http://schemas.openxmlformats.org/officeDocument/2006/relationships/slide" Target="/ppt/slides/slide24.xml"/><Relationship Id="R28648e68b303494c" Type="http://schemas.openxmlformats.org/officeDocument/2006/relationships/slide" Target="/ppt/slides/slide25.xml"/><Relationship Id="R17d19ce57a3f491b" Type="http://schemas.openxmlformats.org/officeDocument/2006/relationships/slide" Target="/ppt/slides/slide26.xml"/><Relationship Id="R449c5a8b6ea547c8" Type="http://schemas.openxmlformats.org/officeDocument/2006/relationships/slide" Target="/ppt/slides/slide27.xml"/><Relationship Id="R5d19a99ff2b4445d" Type="http://schemas.openxmlformats.org/officeDocument/2006/relationships/slide" Target="/ppt/slides/slide28.xml"/><Relationship Id="Rf68188e0eed44842" Type="http://schemas.openxmlformats.org/officeDocument/2006/relationships/slide" Target="/ppt/slides/slide29.xml"/><Relationship Id="R7a370d6512574e83" Type="http://schemas.openxmlformats.org/officeDocument/2006/relationships/slide" Target="/ppt/slides/slide30.xml"/><Relationship Id="R351b87ee27bd4e2f" Type="http://schemas.openxmlformats.org/officeDocument/2006/relationships/slide" Target="/ppt/slides/slide31.xml"/><Relationship Id="R0babaf09b25949b2" Type="http://schemas.openxmlformats.org/officeDocument/2006/relationships/slide" Target="/ppt/slides/slide32.xml"/><Relationship Id="Rb00982284bd64dbb" Type="http://schemas.openxmlformats.org/officeDocument/2006/relationships/slide" Target="/ppt/slides/slide1.xml"/><Relationship Id="R6e505047a1f240a6" Type="http://schemas.openxmlformats.org/officeDocument/2006/relationships/slide" Target="/ppt/slides/slide62.xml"/><Relationship Id="Ra8217b9659b74f6c" Type="http://schemas.openxmlformats.org/officeDocument/2006/relationships/slide" Target="/ppt/slides/slide64.xml"/><Relationship Id="R632d6c8ddf6a48df" Type="http://schemas.openxmlformats.org/officeDocument/2006/relationships/hyperlink" Target="https://giophysics.com/lessons/powerpoints/" TargetMode="External"/><Relationship Id="Rf534fb0f2cd64978" Type="http://schemas.openxmlformats.org/officeDocument/2006/relationships/notesSlide" Target="/ppt/notesSlides/interactive-notesSlide2.xml"/></Relationships>
</file>

<file path=ppt/slides/_rels/slide64.xml.rels>&#65279;<?xml version="1.0" encoding="utf-8"?><Relationships xmlns="http://schemas.openxmlformats.org/package/2006/relationships"><Relationship Id="Rce896e9016194681" Type="http://schemas.openxmlformats.org/officeDocument/2006/relationships/slideLayout" Target="/ppt/slideLayouts/interactive-slideLayout6.xml"/><Relationship Id="Ra6a51ae9842c451a" Type="http://schemas.openxmlformats.org/officeDocument/2006/relationships/slide" Target="/ppt/slides/slide33.xml"/><Relationship Id="Re642c961473e42a6" Type="http://schemas.openxmlformats.org/officeDocument/2006/relationships/slide" Target="/ppt/slides/slide34.xml"/><Relationship Id="Re6279d11cf134c2a" Type="http://schemas.openxmlformats.org/officeDocument/2006/relationships/slide" Target="/ppt/slides/slide35.xml"/><Relationship Id="Rcbdff4d3a63b4fa5" Type="http://schemas.openxmlformats.org/officeDocument/2006/relationships/slide" Target="/ppt/slides/slide36.xml"/><Relationship Id="R61190499a0374037" Type="http://schemas.openxmlformats.org/officeDocument/2006/relationships/slide" Target="/ppt/slides/slide37.xml"/><Relationship Id="R54d1478599dd4557" Type="http://schemas.openxmlformats.org/officeDocument/2006/relationships/slide" Target="/ppt/slides/slide38.xml"/><Relationship Id="R37eb9b7f5d9a447d" Type="http://schemas.openxmlformats.org/officeDocument/2006/relationships/slide" Target="/ppt/slides/slide39.xml"/><Relationship Id="R2cdeea360953461d" Type="http://schemas.openxmlformats.org/officeDocument/2006/relationships/slide" Target="/ppt/slides/slide40.xml"/><Relationship Id="R740ed79699d3474e" Type="http://schemas.openxmlformats.org/officeDocument/2006/relationships/slide" Target="/ppt/slides/slide41.xml"/><Relationship Id="Rab478c78f2d34d33" Type="http://schemas.openxmlformats.org/officeDocument/2006/relationships/slide" Target="/ppt/slides/slide42.xml"/><Relationship Id="R97a6a120b7dd4740" Type="http://schemas.openxmlformats.org/officeDocument/2006/relationships/slide" Target="/ppt/slides/slide43.xml"/><Relationship Id="Red671e27036f4fcd" Type="http://schemas.openxmlformats.org/officeDocument/2006/relationships/slide" Target="/ppt/slides/slide44.xml"/><Relationship Id="Rfeaa103552544edd" Type="http://schemas.openxmlformats.org/officeDocument/2006/relationships/slide" Target="/ppt/slides/slide45.xml"/><Relationship Id="R1fe1c03a544d4fc2" Type="http://schemas.openxmlformats.org/officeDocument/2006/relationships/slide" Target="/ppt/slides/slide46.xml"/><Relationship Id="Rbd18397bb0154eea" Type="http://schemas.openxmlformats.org/officeDocument/2006/relationships/slide" Target="/ppt/slides/slide47.xml"/><Relationship Id="R80be53e66c924535" Type="http://schemas.openxmlformats.org/officeDocument/2006/relationships/slide" Target="/ppt/slides/slide48.xml"/><Relationship Id="R6c1bc89768cc45ea" Type="http://schemas.openxmlformats.org/officeDocument/2006/relationships/slide" Target="/ppt/slides/slide1.xml"/><Relationship Id="Rb5fc202b51844786" Type="http://schemas.openxmlformats.org/officeDocument/2006/relationships/slide" Target="/ppt/slides/slide63.xml"/><Relationship Id="R285da0895fb94f3e" Type="http://schemas.openxmlformats.org/officeDocument/2006/relationships/slide" Target="/ppt/slides/slide65.xml"/><Relationship Id="R605c13b986ae47d7" Type="http://schemas.openxmlformats.org/officeDocument/2006/relationships/hyperlink" Target="https://giophysics.com/lessons/powerpoints/" TargetMode="External"/><Relationship Id="R1aefc03a69e64f8a" Type="http://schemas.openxmlformats.org/officeDocument/2006/relationships/notesSlide" Target="/ppt/notesSlides/interactive-notesSlide3.xml"/></Relationships>
</file>

<file path=ppt/slides/_rels/slide65.xml.rels>&#65279;<?xml version="1.0" encoding="utf-8"?><Relationships xmlns="http://schemas.openxmlformats.org/package/2006/relationships"><Relationship Id="R9620c60701a24c21" Type="http://schemas.openxmlformats.org/officeDocument/2006/relationships/slideLayout" Target="/ppt/slideLayouts/interactive-slideLayout6.xml"/><Relationship Id="R6c09f151c3a24833" Type="http://schemas.openxmlformats.org/officeDocument/2006/relationships/slide" Target="/ppt/slides/slide49.xml"/><Relationship Id="Rffbb2e3bea3c4a33" Type="http://schemas.openxmlformats.org/officeDocument/2006/relationships/slide" Target="/ppt/slides/slide50.xml"/><Relationship Id="Rad56c8517743485a" Type="http://schemas.openxmlformats.org/officeDocument/2006/relationships/slide" Target="/ppt/slides/slide51.xml"/><Relationship Id="R31743d7d15c04509" Type="http://schemas.openxmlformats.org/officeDocument/2006/relationships/slide" Target="/ppt/slides/slide52.xml"/><Relationship Id="Rcf03165048be4710" Type="http://schemas.openxmlformats.org/officeDocument/2006/relationships/slide" Target="/ppt/slides/slide53.xml"/><Relationship Id="R63230cb0836d466f" Type="http://schemas.openxmlformats.org/officeDocument/2006/relationships/slide" Target="/ppt/slides/slide54.xml"/><Relationship Id="Rd4bb5a2433b64da8" Type="http://schemas.openxmlformats.org/officeDocument/2006/relationships/slide" Target="/ppt/slides/slide55.xml"/><Relationship Id="Rf6ded35fef124ffb" Type="http://schemas.openxmlformats.org/officeDocument/2006/relationships/slide" Target="/ppt/slides/slide56.xml"/><Relationship Id="R86d136f1427f4244" Type="http://schemas.openxmlformats.org/officeDocument/2006/relationships/slide" Target="/ppt/slides/slide57.xml"/><Relationship Id="Re7542ab37ad74c4c" Type="http://schemas.openxmlformats.org/officeDocument/2006/relationships/slide" Target="/ppt/slides/slide58.xml"/><Relationship Id="R7b5e95c301ba4e0e" Type="http://schemas.openxmlformats.org/officeDocument/2006/relationships/slide" Target="/ppt/slides/slide59.xml"/><Relationship Id="R91801ff45f114d9e" Type="http://schemas.openxmlformats.org/officeDocument/2006/relationships/slide" Target="/ppt/slides/slide60.xml"/><Relationship Id="R2f868f08ade74023" Type="http://schemas.openxmlformats.org/officeDocument/2006/relationships/slide" Target="/ppt/slides/slide61.xml"/><Relationship Id="R0b3bff2723cd45fb" Type="http://schemas.openxmlformats.org/officeDocument/2006/relationships/slide" Target="/ppt/slides/slide1.xml"/><Relationship Id="R34b0d3d3975c4ae3" Type="http://schemas.openxmlformats.org/officeDocument/2006/relationships/slide" Target="/ppt/slides/slide64.xml"/><Relationship Id="R8077949296ab47b7" Type="http://schemas.openxmlformats.org/officeDocument/2006/relationships/hyperlink" Target="https://giophysics.com/lessons/powerpoints/" TargetMode="External"/><Relationship Id="Rdad39274225e44d8" Type="http://schemas.openxmlformats.org/officeDocument/2006/relationships/notesSlide" Target="/ppt/notesSlides/interactive-notesSlide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105664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Quantum Mechanics II · Final Examination</a:t>
            </a:r>
          </a:p>
        </p:txBody>
      </p:sp>
      <p:sp>
        <p:nvSpPr>
          <p:cNvPr id="5" name="text"/>
          <p:cNvSpPr txBox="1"/>
          <p:nvPr/>
        </p:nvSpPr>
        <p:spPr>
          <a:xfrm>
            <a:off x="558800" y="2566670"/>
            <a:ext cx="11074400" cy="8255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The whole of Quantum Mechanics II, weighted towards the second half of the course: external fields and hyperfine structure, the variational principle, WKB, time-dependent perturbation theory and radiation, Berry's phase, and scattering. The spherical harmonics, hydrogen, spin in fields, density operators, angular momentum, perturbation theory and identical particles from the first half are sampled throughout.</a:t>
            </a:r>
          </a:p>
        </p:txBody>
      </p:sp>
      <p:sp>
        <p:nvSpPr>
          <p:cNvPr id="6" name="panel"/>
          <p:cNvSpPr/>
          <p:nvPr/>
        </p:nvSpPr>
        <p:spPr>
          <a:xfrm>
            <a:off x="558800" y="3620770"/>
            <a:ext cx="11074400" cy="12700"/>
          </a:xfrm>
          <a:prstGeom prst="rect">
            <a:avLst/>
          </a:prstGeom>
          <a:solidFill>
            <a:srgbClr val="C6C8BB"/>
          </a:solidFill>
          <a:ln>
            <a:noFill/>
          </a:ln>
        </p:spPr>
      </p:sp>
      <p:sp>
        <p:nvSpPr>
          <p:cNvPr id="7" name="fact-label"/>
          <p:cNvSpPr txBox="1"/>
          <p:nvPr/>
        </p:nvSpPr>
        <p:spPr>
          <a:xfrm>
            <a:off x="558800" y="3798570"/>
            <a:ext cx="1320800" cy="379730"/>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798570"/>
            <a:ext cx="97536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cumulative university final: conceptual multiple choice, structured problems, a data-analysis question and two extended derivations</a:t>
            </a:r>
          </a:p>
        </p:txBody>
      </p:sp>
      <p:sp>
        <p:nvSpPr>
          <p:cNvPr id="9" name="fact-label"/>
          <p:cNvSpPr txBox="1"/>
          <p:nvPr/>
        </p:nvSpPr>
        <p:spPr>
          <a:xfrm>
            <a:off x="558800" y="426720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426720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118 in total — all Core course</a:t>
            </a:r>
          </a:p>
        </p:txBody>
      </p:sp>
      <p:sp>
        <p:nvSpPr>
          <p:cNvPr id="11" name="fact-label"/>
          <p:cNvSpPr txBox="1"/>
          <p:nvPr/>
        </p:nvSpPr>
        <p:spPr>
          <a:xfrm>
            <a:off x="558800" y="454596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454596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150 minutes · 19 questions</a:t>
            </a:r>
          </a:p>
        </p:txBody>
      </p:sp>
      <p:sp>
        <p:nvSpPr>
          <p:cNvPr id="13" name="fact-label"/>
          <p:cNvSpPr txBox="1"/>
          <p:nvPr/>
        </p:nvSpPr>
        <p:spPr>
          <a:xfrm>
            <a:off x="558800" y="482473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482473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Recall 1   ·   Routine 8   ·   Demanding 7   ·   Discriminating 3</a:t>
            </a:r>
          </a:p>
        </p:txBody>
      </p:sp>
      <p:sp>
        <p:nvSpPr>
          <p:cNvPr id="15" name="fact-label"/>
          <p:cNvSpPr txBox="1"/>
          <p:nvPr/>
        </p:nvSpPr>
        <p:spPr>
          <a:xfrm>
            <a:off x="558800" y="5103495"/>
            <a:ext cx="1320800" cy="379730"/>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5103495"/>
            <a:ext cx="97536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UQMII-01, UQMII-02, UQMII-03, UQMII-04, UQMII-05, UQMII-06, UQMII-07, UQMII-08, UQMII-09, UQMII-10, UQMII-11, UQMII-12, UQMII-13, UQMII-14, UQMII-15</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61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UQMII-01.02   ·   U1</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linear molecule attached by one end to a flat surface is modelled as a rigid rotor, of moment of inertia I about the attached end, that turns freely except that its axis cannot point into the surface. The polar angle θ of the axis, measured from the outward normal to the surface, is therefore confined to 0 ≤ θ ≤ π/2, and the surface acts as a hard wall: the wavefunction must vanish at θ = π/2, where the axis would lie in the surface. The rotor's Hamiltonian is H = L²/(2I). For m = 0, with x = cos θ and λ = 2IE/ℏ², the angular equation is Legendre's equation, and of its power-series solutions about x = 0 only the series of odd powers of x vanishes at x = 0, as the wall requires. Which values of λ are allowed?</a:t>
            </a:r>
          </a:p>
        </p:txBody>
      </p:sp>
      <p:sp>
        <p:nvSpPr>
          <p:cNvPr id="14" name="choice-letter"/>
          <p:cNvSpPr txBox="1"/>
          <p:nvPr/>
        </p:nvSpPr>
        <p:spPr>
          <a:xfrm>
            <a:off x="558800" y="281178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81178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λ = l(l + 1) with l = 0, 1, 2, …, the free rotor's values, because the wall changes a boundary condition but not Legendre's equation.</a:t>
            </a:r>
          </a:p>
        </p:txBody>
      </p:sp>
      <p:sp>
        <p:nvSpPr>
          <p:cNvPr id="16" name="choice-letter"/>
          <p:cNvSpPr txBox="1"/>
          <p:nvPr/>
        </p:nvSpPr>
        <p:spPr>
          <a:xfrm>
            <a:off x="558800" y="318008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318008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λ = l(l + 1) with l = 0, 2, 4, …, because only the even polynomials are symmetric about the equator, where the wall lies.</a:t>
            </a:r>
          </a:p>
        </p:txBody>
      </p:sp>
      <p:sp>
        <p:nvSpPr>
          <p:cNvPr id="18" name="choice-letter"/>
          <p:cNvSpPr txBox="1"/>
          <p:nvPr/>
        </p:nvSpPr>
        <p:spPr>
          <a:xfrm>
            <a:off x="558800" y="354838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54838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λ = l(l + 1) with l = 1, 3, 5, …, because the odd series must still terminate to stay finite at θ = 0, where the axis lies along the surface normal.</a:t>
            </a:r>
          </a:p>
        </p:txBody>
      </p:sp>
      <p:sp>
        <p:nvSpPr>
          <p:cNvPr id="20" name="choice-letter"/>
          <p:cNvSpPr txBox="1"/>
          <p:nvPr/>
        </p:nvSpPr>
        <p:spPr>
          <a:xfrm>
            <a:off x="558800" y="407543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407543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Any λ ≥ 0, because the series need only be finite for 0 ≤ θ ≤ π/2, and the pole θ = π, where an unterminated series diverges, lies outside that range.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61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λ = l(l + 1) with l = 1, 3, 5, …, because the odd series must still terminate to stay finite at θ = 0, where the axis lies along the surface normal.</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89865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 is correct. With the even series excluded, the solution is a series of odd powers alone, and unless it stops, its coefficients fall off only as 1/k at large k, so it diverges at x = +1 just as at x = −1. The pole θ = 0, where the molecule stands straight up, lies inside the allowed region, so the series must terminate, and a series of odd powers terminates only when λ = l(l + 1) with l odd. The allowed states are P₁, P₃, P₅ and so on, each of which vanishes at x = 0, with E = ℏ²l(l + 1)/(2I) for odd l only. D is the tempting error. On the full sphere, for any λ, one combination of the even and odd series stays finite at θ = 0 and diverges only at θ = π, so excluding θ = π seems to lift the restriction. But unless λ = l(l + 1) with l odd, that combination does not vanish at the wall, and the odd series the wall does allow has definite parity, so it diverges at both poles or at neither. A keeps the free rotor's spectrum, forgetting that the new boundary condition removes solutions: the even polynomials P₀, P₂, P₄ and so on are nonzero at x = 0, so half of the free rotor's m = 0 levels are lost. B mistakes a node for a symmetry. The wall allows only solutions that vanish at x = 0, which for polynomials of definite parity means the odd ones, with P_l(−x) = −P_l(x); the even polynomials, symmetric about the equator, are nonzero there and are exactly the ones the wall excludes.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61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UQMII-02.09, UQMII-07.07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crude model of a valence electron outside a closed-shell core replaces the Coulomb potential by V(r) = −k/r − β/r², where k = e²/(4πε₀) and β is a small positive constant representing the extra attraction felt by an electron that penetrates the core. Compared with hydrogen, which statement about the bound-state spectrum is correct?</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degeneracy in m is lifted, because the extra term breaks the symmetry that protected it.</a:t>
            </a:r>
          </a:p>
        </p:txBody>
      </p:sp>
      <p:sp>
        <p:nvSpPr>
          <p:cNvPr id="16" name="choice-letter"/>
          <p:cNvSpPr txBox="1"/>
          <p:nvPr/>
        </p:nvSpPr>
        <p:spPr>
          <a:xfrm>
            <a:off x="558800" y="253619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Levels of the same n but different l separate, with the lowest l pushed down most, while each keeps its (2l + 1)-fold degeneracy in m; the quantum Runge-Lenz vector is no longer conserved.</a:t>
            </a:r>
          </a:p>
        </p:txBody>
      </p:sp>
      <p:sp>
        <p:nvSpPr>
          <p:cNvPr id="18" name="choice-letter"/>
          <p:cNvSpPr txBox="1"/>
          <p:nvPr/>
        </p:nvSpPr>
        <p:spPr>
          <a:xfrm>
            <a:off x="558800" y="306324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06324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No degeneracy is lifted: the extra term simply adds to the centrifugal term ℏ²l(l + 1)/(2mr²), and so shifts every level of a given n by the same amount.</a:t>
            </a:r>
          </a:p>
        </p:txBody>
      </p:sp>
      <p:sp>
        <p:nvSpPr>
          <p:cNvPr id="20" name="choice-letter"/>
          <p:cNvSpPr txBox="1"/>
          <p:nvPr/>
        </p:nvSpPr>
        <p:spPr>
          <a:xfrm>
            <a:off x="558800" y="359029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59029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l-degeneracy survives at first order in β, because ⟨1/r²⟩ is the same for every state of a given n, and is lifted only at second order.</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61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Levels of the same n but different l separate, with the lowest l pushed down most, while each keeps its (2l + 1)-fold degeneracy in m; the quantum Runge-Lenz vector is no longer conserved.</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51892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is correct. The potential is still central, so L² and L_z commute with H and the 2l + 1 states of each l stay degenerate. The extra term can be absorbed into the centrifugal term, ℏ²l(l + 1)/(2mr²) − β/r² = ℏ²l′(l′ + 1)/(2mr²), with l − l′ ≈ (2mβ/ℏ²)/(2l + 1), so the radial equation is still hydrogenic but with a non-integer l′, and E = −Ry/(n_r + l′ + 1)² = −Ry/(n − δ_l)²: the quantum-defect form, with δ_l largest for s states. The extra symmetry of the pure 1/r potential, generated by the Runge-Lenz vector, is gone, and the l-degeneracy with it. A mistakes a change in the radial form of the potential for a loss of spherical symmetry; only a non-central term, such as an external field, can split m. C starts from the right observation, that the term adds to the centrifugal barrier, but how far it moves the effective l depends on l itself, so the shift differs from one l to the next. D uses the wrong expectation value: by the Feynman-Hellmann route of Unit 6, ⟨1/r²⟩ = 1/[n³(l + ½)a₀²] depends on l, so the first-order shifts −β⟨1/r²⟩ already differ, and are largest for l = 0.</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61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UQMII-03.01, UQMII-03.03   ·   U2</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a nuclear magnetic resonance magnet whose field B points along +z, the spins of protons at rest precess at 400.0 MHz. A particle at rest whose magnetic moment is μ = γS has the Hamiltonian H = −γBS_z, and each spin component obeys the Heisenberg equation dS/dt = (i/ℏ)[H, S]; γ = +2.675 × 10⁸ rad s⁻¹ T⁻¹ for the proton and γ = −1.761 × 10¹¹ rad s⁻¹ T⁻¹ for the electron. A free electron is now held at rest in the same magnet. Which statement about the precession of its spin is correct?</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 precesses at 400.0 MHz, in the same sense as the proton spins, because the Larmor frequency is set by the field alone.</a:t>
            </a:r>
          </a:p>
        </p:txBody>
      </p:sp>
      <p:sp>
        <p:nvSpPr>
          <p:cNvPr id="16" name="choice-letter"/>
          <p:cNvSpPr txBox="1"/>
          <p:nvPr/>
        </p:nvSpPr>
        <p:spPr>
          <a:xfrm>
            <a:off x="558800" y="275082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 precesses at 263.3 GHz, in the same sense as the proton spins, because every moment precesses in the sense fixed by the direction of B.</a:t>
            </a:r>
          </a:p>
        </p:txBody>
      </p:sp>
      <p:sp>
        <p:nvSpPr>
          <p:cNvPr id="18" name="choice-letter"/>
          <p:cNvSpPr txBox="1"/>
          <p:nvPr/>
        </p:nvSpPr>
        <p:spPr>
          <a:xfrm>
            <a:off x="558800" y="327787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27787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 precesses at 131.7 GHz, in the opposite sense to the proton spins, because the two spinor components acquire phases of only ±γBt/2.</a:t>
            </a:r>
          </a:p>
        </p:txBody>
      </p:sp>
      <p:sp>
        <p:nvSpPr>
          <p:cNvPr id="20" name="choice-letter"/>
          <p:cNvSpPr txBox="1"/>
          <p:nvPr/>
        </p:nvSpPr>
        <p:spPr>
          <a:xfrm>
            <a:off x="558800" y="38049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8049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 precesses at 263.3 GHz, in the opposite sense to the proton spins, while S_z, which commutes with H, stays constant.</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61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It precesses at 263.3 GHz, in the opposite sense to the proton spins, while S_z, which commutes with H, stays constant.</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51892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Heisenberg equation gives dS_x/dt = (i/ℏ)(−γB)[S_z, S_x] = γBS_y and dS_y/dt = −γBS_x, while [H, S_z] = 0, so S_z is conserved and the transverse components rotate about z at the rate |γ|B, in a sense set by the sign of γ. The proton data fix B = 2π(400.0 MHz)/γ_p = 9.395 T, and the electron then precesses at |γ_e|B/2π = 400.0 MHz × (1.761 × 10¹¹)/(2.675 × 10⁸) = 263.3 GHz; because γ_e and γ_p have opposite signs, it turns the other way: D. A treats the Larmor frequency as a property of the field alone, but ω = |γ|B, and the electron's gyromagnetic ratio is 658 times the proton's, which is why electron-spin resonance in this magnet needs microwaves rather than radio waves. B has the right rate but drops the sign of γ: the electron's moment is antiparallel to its spin and the proton's parallel, so the torque turns the two spins in opposite senses. C is the half-angle trap. The two spinor components do acquire phases e^(±iγBt/2), but ⟨S⟩ is turned by their relative phase, γBt, so a vector operator precesses at the full rate |γ|B.</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61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UQMII-08.01, UQMII-08.06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hydrogen the fine-structure shifts are E_fs = −[Eₙ²/(2mc²)][4n/(j + ½) − 3], where Eₙ = −13.6 eV/n², so they are smaller than the Bohr energies by a factor of order α² and depend on n and j only. The 2p₃/₂–2p₁/₂ splitting is measured to be 10.97 GHz. What splitting does the formula then predict between the 3d₅/₂ and 3d₃/₂ levels?</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1.08 GHz</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3.25 GHz</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4.88 GHz</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0.722 GHz</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61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1.08 GHz</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Between two levels of the same n the formula gives a splitting [Eₙ²/(2mc²)] × 4n[1/(j₁ + ½) − 1/(j₂ + ½)], which falls as n⁻³ times the bracket in j. For 2p it is (E₂²/2mc²) × 8 × (1 − ½) = 4E₂²/(2mc²), and for 3d it is (E₃²/2mc²) × 12 × (½ − ⅓) = 2E₃²/(2mc²), so the ratio is ½ × (E₃/E₂)² = ½ × 16/81 = 8/81, and the 3d splitting is 10.97 GHz × 8/81 = 1.08 GHz (A). B, 3.25 GHz, is the 3p₃/₂–3p₁/₂ splitting: it treats every fine-structure doublet as a j = ½, 3/2 pair, when the d levels have j = 3/2 and 5/2. C scales the 2p splitting by (2/3)², as the Bohr energies scale, treating fine structure as a fixed fraction of |Eₙ|; the factor 4n makes it fall as n⁻³, and the j values change the bracket as well. D drops the factor n from 4n/(j + ½), so it scales as n⁻⁴ and is too small by a factor 3/2. Because the energies depend on n and j only, 3d₃/₂ coincides with 3p₃/₂, so this 1.08 GHz is also the gap between that pair and the highest n = 3 level.</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61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UQMII-09.01, UQMII-09.02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hydrogen atom in the 2p₁/₂ level is placed in a magnetic field of 0.10 T, which is weak compared with the 10.97 GHz fine-structure splitting of n = 2. By what frequency are its two m_j sublevels split? Take μ_B = 5.788 × 10⁻⁵ eV T⁻¹ and h = 4.136 × 10⁻¹⁵ eV s.</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2.80 GHz</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1.40 GHz</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0.933 GHz</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1.87 GHz</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61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0.933 GHz</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a weak field j and m_j stay good and the shift is g_J μ_B B m_j, with the Landé factor given by the projection theorem, g_J = 1 + [j(j + 1) + s(s + 1) − l(l + 1)]/[2j(j + 1)]. For l = 1 and j = ½ this is 1 + (¾ + ¾ − 2)/(3/2) = 2/3, so the m_j = ±½ sublevels are split by (2/3)μ_B B = (2/3)(5.788 × 10⁻⁵ eV T⁻¹)(0.10 T) = 3.86 × 10⁻⁶ eV, or 0.933 GHz (C). A takes the spin g-factor of 2, which is right for 2s₁/₂ but not for a state whose spin is partly antiparallel to its orbital angular momentum. B takes the orbital g-factor of 1 and ignores the spin altogether. D uses 4/3, the factor for 2p₃/₂, reached by taking j = l + ½ or by a sign slip in the projection formula. The splitting is comparable with the 1.06 GHz Lamb shift, but that does not matter here: the Zeeman term commutes with L², so it cannot mix 2p₁/₂ with 2s₁/₂, and the splitting it must be weak against is the 10.97 GHz separation from 2p₃/₂.</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61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UQMII-10.01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system has exact ground and first excited energies E₀ = −1.00 eV and E₁ = −0.25 eV, with normalised eigenstates ψ₀ and ψ₁. A normalised trial state is φ = √(1 − ε²) ψ₀ + εψ₁ with ε = 0.10, so that 1% of its weight lies in the wrong state. What is ⟨φ|H|φ⟩?</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−1.020 eV</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−0.9925 eV</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−0.925 eV</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−1.000 eV</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61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−0.9925 eV</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Orthogonality removes the cross terms, so ⟨H⟩ = (1 − ε²)E₀ + ε²E₁ = 0.99(−1.00 eV) + 0.01(−0.25 eV) = −0.9925 eV (B). The error, ε²(E₁ − E₀) = 0.0075 eV, is second order in the 10% admixture of amplitude, which is why a variational energy is far more accurate than the trial state that produced it. A weights the energies by the amplitudes rather than their squares, √0.99 E₀ + 0.10E₁ = −1.020 eV. It lies below E₀, which the variational theorem forbids for any admissible trial state, so it should be rejected on sight. C also weights by amplitudes, as (1 − ε)E₀ + εE₁, and so makes the error first order: 0.075 eV, ten times too large. D supposes that a 1% admixture is too small to register. The energy is insensitive to it, but not blind, and the shift is always upwards.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61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UQMII-11.06, UQMII-11.07   ·   U2</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cold atom of mass m is held along x in a harmonic trap whose angular frequency ω satisfies ω/2π = 2.0 kHz. A thin repulsive light sheet is then switched on at the trap centre and is modelled as an impenetrable wall at x = 0, so that the atom moves in V(x) = ½mω²x² for x &gt; 0 only. WKB quantisation is applied using the connection-formula phase at the smooth turning point and the condition ψ = 0 at the wall. What energy does it predict for the first excited state of this half-trap, expressed as the frequency E/h and measured from the bottom of the trap?</a:t>
            </a:r>
          </a:p>
        </p:txBody>
      </p:sp>
      <p:sp>
        <p:nvSpPr>
          <p:cNvPr id="14" name="choice-letter"/>
          <p:cNvSpPr txBox="1"/>
          <p:nvPr/>
        </p:nvSpPr>
        <p:spPr>
          <a:xfrm>
            <a:off x="558800" y="259715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59715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3.0 kHz</a:t>
            </a:r>
          </a:p>
        </p:txBody>
      </p:sp>
      <p:sp>
        <p:nvSpPr>
          <p:cNvPr id="16" name="choice-letter"/>
          <p:cNvSpPr txBox="1"/>
          <p:nvPr/>
        </p:nvSpPr>
        <p:spPr>
          <a:xfrm>
            <a:off x="558800" y="296545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96545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5.0 kHz</a:t>
            </a:r>
          </a:p>
        </p:txBody>
      </p:sp>
      <p:sp>
        <p:nvSpPr>
          <p:cNvPr id="18" name="choice-letter"/>
          <p:cNvSpPr txBox="1"/>
          <p:nvPr/>
        </p:nvSpPr>
        <p:spPr>
          <a:xfrm>
            <a:off x="558800" y="333375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33375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6.0 kHz</a:t>
            </a:r>
          </a:p>
        </p:txBody>
      </p:sp>
      <p:sp>
        <p:nvSpPr>
          <p:cNvPr id="20" name="choice-letter"/>
          <p:cNvSpPr txBox="1"/>
          <p:nvPr/>
        </p:nvSpPr>
        <p:spPr>
          <a:xfrm>
            <a:off x="558800" y="370205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70205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7.0 kHz</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61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7.0 kHz</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70878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smooth turning point contributes a phase of π/4 to the WKB condition and a hard wall, where ψ must vanish, contributes π/2, so (1/ℏ)∫₀^a p dx = (n + ¾)π with n = 0, 1, 2, …. For the half-trap the integral is a quarter of the area 2πE/ω enclosed by the full oscillator's phase-space ellipse, πE/(2ω), so E = (2n + 3/2)ℏω, and the first excited state, n = 1, has E = 3.5ℏω, or E/h = 3.5 × 2.0 kHz = 7.0 kHz (D). The result is exact: the allowed states are the odd states of the full oscillator, the ones that vanish at x = 0. A, 3.0 kHz, is tempting in two ways. It is the full trap's first excited state, (n + ½)ℏω with n = 1, found by ignoring the wall, and it is also the correct formula applied to the ground state, n = 0, instead of the first excited state. C, 6.0 kHz, applies the rule (n + ½)π, correct between two smooth turning points, to a region bounded by one smooth turning point and one wall, and so gives (2n + 1)ℏω. B, 5.0 kHz, uses (n + ¼)π, which treats the wall as contributing no phase at all; it gives (2n + ½)ℏω, the even states of the full oscillator, which satisfy ψ′(0) = 0 rather than ψ(0) = 0. These phase corrections matter most for the lowest states, where they are a large fraction of the total.</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61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UQMII-14.04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two-level system is swept at a constant rate through an avoided crossing. The probability of a diabatic passage, in which the system stays in its initial diabatic state and so jumps the gap, is measured to be 0.20. According to the Landau-Zener formula, what is this probability when the sweep rate is doubled?</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0.45</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0.40</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0.10</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0.040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61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0.45</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Landau-Zener probability is P = exp(−2π|H₁₂|²/(ℏα)), where α is the rate at which the diabatic energies cross, so the exponent is inversely proportional to the rate. Doubling α halves the exponent, and P becomes √0.20 = 0.45 (A). B doubles the probability, treating it as proportional to the rate, which would soon carry it past 1. C halves it, the answer of a candidate who expects a faster sweep to be more adiabatic when the opposite is true: a faster sweep gives the system less time to follow its instantaneous eigenstate. D squares the probability, which is what halving the sweep rate would do. The exponential dependence on 1/α is what makes a modest slowing of the sweep so effective at suppressing the jump.</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61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UQMII-12.09, UQMII-13.05, UQMII-13.08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hydrogen atom is prepared in the 2s₁/₂ state, isolated and in zero field. It lives for about 0.12 s, whereas 2p lives for 1.6 ns. Which process is responsible for its decay?</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Emission of one electric-dipole photon to 1s, slowed because the 2s radial function has a node.</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Emission of one electric-dipole photon to 2p₁/₂, which lies 1.06 GHz below 2s₁/₂ because of the Lamb shift.</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Emission of two electric-dipole photons together, through virtual intermediate p states, sharing the 10.2 eV between them.</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Emission of one magnetic-dipole photon to 1s, allowed because parity is unchanged and Δl = 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61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Emission of two electric-dipole photons together, through virtual intermediate p states, sharing the 10.2 eV between them.</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51892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 is correct: the dominant decay is two-photon emission, a second-order process through virtual p states, with a rate of about 8 s⁻¹; because the energy can be shared in any proportion, the photons form a continuum rather than a line. A is ruled out exactly, not merely slowed. The dipole operator is odd, 1s and 2s are both even, and Δl = ±1 is required, so the matrix element vanishes whatever the radial functions look like. B names an allowed transition, but its rate carries a factor ω³, and at 1.06 GHz rather than the 2.47 × 10¹⁵ Hz of Lyman-α that factor is smaller by about 10¹⁹, leaving a rate of order 10⁻⁹ s⁻¹. D is the subtle one. Parity and angular momentum do permit a magnetic-dipole transition, but its operator, −(μ_B/ℏ)(L + 2S), does not act on r, so between 2s and 1s it is multiplied by the overlap of two orthogonal radial functions and vanishes; relativistic corrections restore a rate of only about 2.5 × 10⁻⁶ s⁻¹. A state with no allowed one-photon decay is emptied by the fastest of the slower processes, and for hydrogen 2s that is two-photon emission.</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61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UQMII-15.04, UQMII-15.07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Slow electrons scatter from atoms of a noble gas, which are modelled as spherically symmetric attractive wells. At the energies of interest only the s wave is appreciably scattered, and at one energy its phase shift passes through δ₀ = π. What is observed near that energy?</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peak in the total cross-section, reaching the unitarity limit 4π/k².</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deep minimum in the total cross-section, because (4π/k²)sin²δ₀ vanishes, so the gas becomes nearly transparent to the electrons.</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new bound state appearing at exactly that energy, because Levinson's theorem requires one whenever δ₀ reaches π.</a:t>
            </a:r>
          </a:p>
        </p:txBody>
      </p:sp>
      <p:sp>
        <p:nvSpPr>
          <p:cNvPr id="20" name="choice-letter"/>
          <p:cNvSpPr txBox="1"/>
          <p:nvPr/>
        </p:nvSpPr>
        <p:spPr>
          <a:xfrm>
            <a:off x="558800" y="327279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cross-section equal to the geometric value πR², because a phase shift of π reflects the wave as a hard sphere of the well's radius would.</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20 / 61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A deep minimum in the total cross-section, because (4π/k²)sin²δ₀ vanishes, so the gas becomes nearly transparent to the electrons.</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s-wave cross-section is σ₀ = (4π/k²)sin²δ₀, which vanishes when δ₀ = π: a well that pulls the wave in by exactly half a wavelength leaves the outgoing wave indistinguishable from an unscattered one. With the higher partial waves small, the total cross-section has a deep minimum, the Ramsauer-Townsend effect (B). A describes δ₀ = π/2, where sin²δ₀ = 1 and the s wave scatters as strongly as unitarity allows. C misreads Levinson's theorem, which relates the phase shift at zero energy to the number of bound states; bound states have negative energy, and a phase shift passing through π at a positive energy creates none. D borrows a classical picture that fails twice over: phase shifts of 0 and π are physically identical for scattering, and even a genuine hard sphere at low energy scatters 4πR², not πR².</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21 / 61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815785" y="711200"/>
            <a:ext cx="807833" cy="266700"/>
          </a:xfrm>
          <a:prstGeom prst="roundRect">
            <a:avLst>
              <a:gd name="adj" fmla="val 30000"/>
            </a:avLst>
          </a:prstGeom>
          <a:noFill/>
          <a:ln w="9525">
            <a:solidFill>
              <a:srgbClr val="102E29"/>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102E29"/>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solidFill>
            <a:srgbClr val="102E29"/>
          </a:solidFill>
          <a:ln>
            <a:no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UQMII-04.04, UQMII-04.07, UQMII-05.04</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Two electrons, each held in one of a pair of neighbouring quantum dots, interact through the exchange Hamiltonian H = (J/ℏ²)S₁ ⋅ S₂, with J = 2.0 μeV. Their orbital states are frozen, so only the spins evolve. Write |↑↓⟩ for spin 1 up and spin 2 down along z, and similarly for the other product states. Take ℏ = 1.055 × 10⁻³⁴ J s and 1 eV = 1.602 × 10⁻¹⁹ J.</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4041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eigenvalues of H are J/4 for each of the three triplet states and −3J/4 for the singlet.</a:t>
            </a:r>
          </a:p>
        </p:txBody>
      </p:sp>
      <p:sp>
        <p:nvSpPr>
          <p:cNvPr id="17" name="part-ref"/>
          <p:cNvSpPr txBox="1"/>
          <p:nvPr/>
        </p:nvSpPr>
        <p:spPr>
          <a:xfrm>
            <a:off x="558800" y="27419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27419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297815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At t = 0 the spins are prepared in |↑↓⟩. By expressing this state in the coupled basis, determine the probability P(t) that a measurement at time t finds the spins in |↓↑⟩.</a:t>
            </a:r>
          </a:p>
        </p:txBody>
      </p:sp>
      <p:sp>
        <p:nvSpPr>
          <p:cNvPr id="20" name="part-ref"/>
          <p:cNvSpPr txBox="1"/>
          <p:nvPr/>
        </p:nvSpPr>
        <p:spPr>
          <a:xfrm>
            <a:off x="558800" y="351409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84694" y="351409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2" name="text"/>
          <p:cNvSpPr txBox="1"/>
          <p:nvPr/>
        </p:nvSpPr>
        <p:spPr>
          <a:xfrm>
            <a:off x="558800" y="37503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shortest time after which the two spins have completely exchanged their states.</a:t>
            </a:r>
          </a:p>
        </p:txBody>
      </p:sp>
      <p:sp>
        <p:nvSpPr>
          <p:cNvPr id="23" name="part-ref"/>
          <p:cNvSpPr txBox="1"/>
          <p:nvPr/>
        </p:nvSpPr>
        <p:spPr>
          <a:xfrm>
            <a:off x="558800" y="40881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40881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3243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reduced density matrix of spin 1 at time t and its purity Tr ρ₁², and hence the earliest time at which spin 1 is maximally mixed.</a:t>
            </a:r>
          </a:p>
        </p:txBody>
      </p:sp>
      <p:sp>
        <p:nvSpPr>
          <p:cNvPr id="26" name="part-ref"/>
          <p:cNvSpPr txBox="1"/>
          <p:nvPr/>
        </p:nvSpPr>
        <p:spPr>
          <a:xfrm>
            <a:off x="558800" y="46621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Explain</a:t>
            </a:r>
          </a:p>
        </p:txBody>
      </p:sp>
      <p:sp>
        <p:nvSpPr>
          <p:cNvPr id="27" name="part-marks"/>
          <p:cNvSpPr txBox="1"/>
          <p:nvPr/>
        </p:nvSpPr>
        <p:spPr>
          <a:xfrm>
            <a:off x="11009102" y="46621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89839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At that time an experimenter measures spin 1 alone, along any axis they choose. Explain why no such measurement can distinguish it from a spin drawn from an ensemble prepared half in |↑⟩ and half in |↓⟩, and what kind of measurement would reveal the difference.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22 / 61</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S² = (S₁ + S₂)² = S₁² + S₂² + 2S₁ ⋅ S₂, so S₁ ⋅ S₂ = (S² − S₁² − S₂²)/2 = (ℏ²/2)[s(s + 1) − 3/2] on states of total spin s</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 = 1 (the three triplet states) gives S₁ ⋅ S₂ = ℏ²/4 and E = J/4; s = 0 (the singlet) gives S₁ ⋅ S₂ = −3ℏ²/4 and E = −3J/4, a triplet-singlet splitting of J</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diagonalise a 4 × 4 matrix spend ten minutes on what the identity for S² does in one line. Those who drop the ½ from S₁ ⋅ S₂ = (S² − S₁² − S₂²)/2 find eigenvalues twice too large.</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 = (|T₀⟩ + |S⟩)/√2, with |T₀⟩ = (|↑↓⟩ + |↓↑⟩)/√2 and |S⟩ = (|↑↓⟩ − |↓↑⟩)/√2</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each coupled state evolves with its own energy: |ψ(t)⟩ = [e^(−iJt/4ℏ)|T₀⟩ + e^(3iJt/4ℏ)|S⟩]/√2, so ⟨↓↑|ψ(t)⟩ = [e^(−iJt/4ℏ) − e^(3iJt/4ℏ)]/2</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P(t) = |1 − e^(iJt/ℏ)|²/4 = sin²(Jt/2ℏ), oscillating between 0 and 1</a:t>
            </a:r>
          </a:p>
        </p:txBody>
      </p:sp>
      <p:sp>
        <p:nvSpPr>
          <p:cNvPr id="28" name="text"/>
          <p:cNvSpPr txBox="1"/>
          <p:nvPr/>
        </p:nvSpPr>
        <p:spPr>
          <a:xfrm>
            <a:off x="812800" y="37293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relative sign of |↓↑⟩ in the singlet decides everything. A candidate who adds probabilities, a half from each coupled state, instead of amplitudes finds P constant at ½ and misses the swap entirely.</a:t>
            </a:r>
          </a:p>
        </p:txBody>
      </p:sp>
      <p:sp>
        <p:nvSpPr>
          <p:cNvPr id="29" name="ms-ref"/>
          <p:cNvSpPr txBox="1"/>
          <p:nvPr/>
        </p:nvSpPr>
        <p:spPr>
          <a:xfrm>
            <a:off x="558800" y="42119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1 mark</a:t>
            </a:r>
          </a:p>
        </p:txBody>
      </p:sp>
      <p:sp>
        <p:nvSpPr>
          <p:cNvPr id="30" name="ms-objective"/>
          <p:cNvSpPr txBox="1"/>
          <p:nvPr/>
        </p:nvSpPr>
        <p:spPr>
          <a:xfrm>
            <a:off x="11400482" y="42119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4526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526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 = 1 first when Jt/2ℏ = π/2, at t = πℏ/J = π × 1.055 × 10⁻³⁴ J s/(2.0 × 10⁻⁶ × 1.602 × 10⁻¹⁹ J) = 1.03 × 10⁻⁹ s, about 1.0 ns</a:t>
            </a:r>
          </a:p>
        </p:txBody>
      </p:sp>
      <p:sp>
        <p:nvSpPr>
          <p:cNvPr id="33" name="text"/>
          <p:cNvSpPr txBox="1"/>
          <p:nvPr/>
        </p:nvSpPr>
        <p:spPr>
          <a:xfrm>
            <a:off x="812800" y="478218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h instead of ℏ gives 6.5 ns. The swap takes half a period of the triplet-singlet beat, whose angular frequency is J/ℏ.</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61</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|ψ(t)⟩ = a|↑↓⟩ + b|↓↑⟩ with |a|² = cos²(Jt/2ℏ) and |b|² = sin²(Jt/2ℏ); tracing over spin 2 removes the cross terms because they carry ⟨↓|↑⟩ = 0 for spin 2, so ρ₁ = cos²(Jt/2ℏ)|↑⟩⟨↑| + sin²(Jt/2ℏ)|↓⟩⟨↓|</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Tr ρ₁² = cos⁴(Jt/2ℏ) + sin⁴(Jt/2ℏ) = 1 − ½sin²(Jt/ℏ), which reaches its minimum of ½ when Jt/ℏ = π/2</a:t>
            </a:r>
          </a:p>
        </p:txBody>
      </p:sp>
      <p:sp>
        <p:nvSpPr>
          <p:cNvPr id="19" name="ms-tick"/>
          <p:cNvSpPr txBox="1"/>
          <p:nvPr/>
        </p:nvSpPr>
        <p:spPr>
          <a:xfrm>
            <a:off x="558800" y="22834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πℏ/(2J) = 0.52 ns, half the swap time: ρ₁ = I/2, its Bloch vector (0, 0, cos(Jt/ℏ)) is at the centre of the ball, and the pair is in the maximally entangled pure state (|↑↓⟩ − i|↓↑⟩)/√2, up to an overall phase, with entanglement entropy ln 2</a:t>
            </a:r>
          </a:p>
        </p:txBody>
      </p:sp>
      <p:sp>
        <p:nvSpPr>
          <p:cNvPr id="21" name="text"/>
          <p:cNvSpPr txBox="1"/>
          <p:nvPr/>
        </p:nvSpPr>
        <p:spPr>
          <a:xfrm>
            <a:off x="812800" y="2802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cross terms vanish because the two components carry orthogonal states of spin 2, not because the coefficients happen to be real. At the moment of maximal mixing the pair as a whole is in a pure state: a mixed part does not mean a mixed whole.</a:t>
            </a:r>
          </a:p>
        </p:txBody>
      </p:sp>
      <p:sp>
        <p:nvSpPr>
          <p:cNvPr id="22" name="ms-ref"/>
          <p:cNvSpPr txBox="1"/>
          <p:nvPr/>
        </p:nvSpPr>
        <p:spPr>
          <a:xfrm>
            <a:off x="558800" y="3285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Explain — 2 marks</a:t>
            </a:r>
          </a:p>
        </p:txBody>
      </p:sp>
      <p:sp>
        <p:nvSpPr>
          <p:cNvPr id="23" name="ms-objective"/>
          <p:cNvSpPr txBox="1"/>
          <p:nvPr/>
        </p:nvSpPr>
        <p:spPr>
          <a:xfrm>
            <a:off x="11400482" y="3285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every outcome probability for a measurement on spin 1 alone is Tr(ρ₁Π) for the projector Π of that outcome, and both preparations have ρ₁ = I/2, so every axis gives ½ and ½: preparations with the same density operator cannot be told apart by any measurement on that system</a:t>
            </a:r>
          </a:p>
        </p:txBody>
      </p:sp>
      <p:sp>
        <p:nvSpPr>
          <p:cNvPr id="26" name="ms-tick"/>
          <p:cNvSpPr txBox="1"/>
          <p:nvPr/>
        </p:nvSpPr>
        <p:spPr>
          <a:xfrm>
            <a:off x="558800" y="39693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difference lies only in correlations between the two spins, which need joint measurements: the entangled state has ⟨σ_x ⊗ σ_y⟩ = +1, whereas a mixture of |↑↓⟩ and |↓↑⟩ has zero transverse correlations (a measurement in the Bell basis would also distinguish them)</a:t>
            </a:r>
          </a:p>
        </p:txBody>
      </p:sp>
      <p:sp>
        <p:nvSpPr>
          <p:cNvPr id="28" name="text"/>
          <p:cNvSpPr txBox="1"/>
          <p:nvPr/>
        </p:nvSpPr>
        <p:spPr>
          <a:xfrm>
            <a:off x="812800" y="4488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answer that the spin is secretly up or down, and simply not yet known, is the error this part catches. The randomness of spin 1 comes from its entanglement with spin 2, and no measurement on one side can reveal it.</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24 / 61</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UQMII-06.05, UQMII-06.06, UQMII-06.07</a:t>
            </a:r>
          </a:p>
        </p:txBody>
      </p:sp>
      <p:sp>
        <p:nvSpPr>
          <p:cNvPr id="13" name="text"/>
          <p:cNvSpPr txBox="1"/>
          <p:nvPr/>
        </p:nvSpPr>
        <p:spPr>
          <a:xfrm>
            <a:off x="558800" y="1346200"/>
            <a:ext cx="11074400" cy="171704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in a cubic InAs nanocrystal is modelled as a particle of charge −e and effective mass m* = 0.023mₑ in a cubical infinite well of side L = 20 nm centred on the origin, −L/2 &lt; x, y, z &lt; L/2. Spin is ignored, since its Zeeman energy is the same for every orbital state. The unperturbed states are ψ_(n₁n₂n₃) = u_(n₁)(x)u_(n₂)(y)u_(n₃)(z), with energies (n₁² + n₂² + n₃²)ε, where ε = π²ℏ²/(2m*L²), u₁(x) = √(2/L) cos(πx/L) and u₂(x) = √(2/L) sin(2πx/L). A uniform magnetic field B = 1.5 T is applied along z. In the symmetric gauge, and to first order in B, it adds H′ = (μ*B/ℏ)L_z, where μ* = eℏ/(2m*) is the effective magneton and L_z = −iℏ(x ∂/∂y − y ∂/∂x); the term in B² is neglected. You may use ∫u₁(x) x u₂(x) dx = 16L/(9π²) and ∫u₁(du₂/dx) dx = 8/(3L) = −∫u₂(du₁/dx) dx, each integral running from −L/2 to L/2. Take mₑ = 9.109 × 10⁻³¹ kg, ℏ = 1.055 × 10⁻³⁴ J s, e = 1.602 × 10⁻¹⁹ C and 1 eV = 1.602 × 10⁻¹⁹ J.</a:t>
            </a:r>
          </a:p>
        </p:txBody>
      </p:sp>
      <p:sp>
        <p:nvSpPr>
          <p:cNvPr id="14" name="part-ref"/>
          <p:cNvSpPr txBox="1"/>
          <p:nvPr/>
        </p:nvSpPr>
        <p:spPr>
          <a:xfrm>
            <a:off x="558800" y="32410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32410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4772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ε in meV, and the energies and degeneracies of the ground level and of the first excited level.</a:t>
            </a:r>
          </a:p>
        </p:txBody>
      </p:sp>
      <p:sp>
        <p:nvSpPr>
          <p:cNvPr id="17" name="part-ref"/>
          <p:cNvSpPr txBox="1"/>
          <p:nvPr/>
        </p:nvSpPr>
        <p:spPr>
          <a:xfrm>
            <a:off x="558800" y="38150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38150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40513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μ*B in meV, and its ratio to the spacing 3ε that separates the first excited level from the levels on either side of it.</a:t>
            </a:r>
          </a:p>
        </p:txBody>
      </p:sp>
      <p:sp>
        <p:nvSpPr>
          <p:cNvPr id="20" name="part-ref"/>
          <p:cNvSpPr txBox="1"/>
          <p:nvPr/>
        </p:nvSpPr>
        <p:spPr>
          <a:xfrm>
            <a:off x="558800" y="43891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43891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6253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the integrals given, determine the matrix of H′ in the first excited level, its eigenvalues in meV, and the good states.</a:t>
            </a:r>
          </a:p>
        </p:txBody>
      </p:sp>
      <p:sp>
        <p:nvSpPr>
          <p:cNvPr id="23" name="part-ref"/>
          <p:cNvSpPr txBox="1"/>
          <p:nvPr/>
        </p:nvSpPr>
        <p:spPr>
          <a:xfrm>
            <a:off x="558800" y="49631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Explain</a:t>
            </a:r>
          </a:p>
        </p:txBody>
      </p:sp>
      <p:sp>
        <p:nvSpPr>
          <p:cNvPr id="24" name="part-marks"/>
          <p:cNvSpPr txBox="1"/>
          <p:nvPr/>
        </p:nvSpPr>
        <p:spPr>
          <a:xfrm>
            <a:off x="11009102" y="49631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51993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how the rotation through 90° about the z-axis identifies these good states without any diagonalisation.</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25 / 61</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Show that</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field is turned, at the same strength, to lie along the body diagonal n̂ = (1, 1, 1)/√3, so that H′ = (μ*B/ℏ)n̂⋅L. Show that the first excited level splits in exactly the same way, into shifts of +3.63 meV, 0 and −3.63 meV.</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26 / 61</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ε = π²ℏ²/(2m*L²) = π²(1.055 × 10⁻³⁴ J s)²/(2 × 0.023 × 9.109 × 10⁻³¹ kg × (20 × 10⁻⁹ m)²) = 6.55 × 10⁻²¹ J = 40.9 meV</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ground level ψ₁₁₁ lies at 3ε = 123 meV and is non-degenerate; the first excited level lies at 6ε = 245 meV and is threefold degenerate, spanned by ψ₂₁₁, ψ₁₂₁ and ψ₁₁₂</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Omitting the effective mass gives ε = 0.94 meV, over forty times too small. The threefold degeneracy of the first excited level, on which the rest of the question turns, should be noticed here.</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μ*B = eℏB/(2m*) = (1.602 × 10⁻¹⁹ C)(1.055 × 10⁻³⁴ J s)(1.5 T)/(2 × 0.023 × 9.109 × 10⁻³¹ kg) = 6.05 × 10⁻²² J = 3.78 meV</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μ*B/3ε = 3.78 meV/123 meV = 0.031 ≪ 1, so admixtures from outside the level are at most a few per cent and second-order shifts at most about (μ*B)²/3ε ≈ 0.1 meV: first-order theory within the degenerate level is adequate</a:t>
            </a:r>
          </a:p>
        </p:txBody>
      </p:sp>
      <p:sp>
        <p:nvSpPr>
          <p:cNvPr id="26" name="text"/>
          <p:cNvSpPr txBox="1"/>
          <p:nvPr/>
        </p:nvSpPr>
        <p:spPr>
          <a:xfrm>
            <a:off x="812800" y="3855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free-electron Bohr magneton gives μ_B B = 0.087 meV, too small by the factor mₑ/m* ≈ 43; the small effective mass is why orbital magnetic effects are so large in InAs. The ratio should be taken to the gap, not to the level energy.</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27 / 61</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diagonal elements vanish because each ψ is real, and ψ₁₁₂ is uncoupled because L_z leaves the z factor alone and ⟨u₂|u₁⟩ = 0; the one independent element is ⟨ψ₂₁₁|L_z|ψ₁₂₁⟩ = −iℏ[⟨u₂|x|u₁⟩⟨u₁|u₂′⟩ − ⟨u₂|u₁′⟩⟨u₁|y|u₂⟩] = −iℏ × 2 × (16L/9π²)(8/3L) = −iℏ(256/27π²) = −0.961iℏ</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the basis (ψ₂₁₁, ψ₁₂₁, ψ₁₁₂), H′ = 0.961μ*B [[0, −i, 0], [i, 0, 0], [0, 0, 0]], with eigenvalues +0.961μ*B = +3.63 meV, 0 and −3.63 meV</a:t>
            </a:r>
          </a:p>
        </p:txBody>
      </p:sp>
      <p:sp>
        <p:nvSpPr>
          <p:cNvPr id="19" name="ms-tick"/>
          <p:cNvSpPr txBox="1"/>
          <p:nvPr/>
        </p:nvSpPr>
        <p:spPr>
          <a:xfrm>
            <a:off x="558800" y="22834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good states are (ψ₂₁₁ + iψ₁₂₁)/√2, raised by 3.63 meV, (ψ₂₁₁ − iψ₁₂₁)/√2, lowered by 3.63 meV, and ψ₁₁₂, unshifted, so the level at 245 meV splits into three levels spanning 7.26 meV</a:t>
            </a:r>
          </a:p>
        </p:txBody>
      </p:sp>
      <p:sp>
        <p:nvSpPr>
          <p:cNvPr id="21" name="text"/>
          <p:cNvSpPr txBox="1"/>
          <p:nvPr/>
        </p:nvSpPr>
        <p:spPr>
          <a:xfrm>
            <a:off x="812800" y="2802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sign of the second term is the trap: ∫u₂u₁′dx = −8/(3L), so the two contributions add rather than cancel. A candidate who finds the element zero, or who applies the non-degenerate formula to ψ₂₁₁ alone and finds no shift, concludes wrongly that the level does not split.</a:t>
            </a:r>
          </a:p>
        </p:txBody>
      </p:sp>
      <p:sp>
        <p:nvSpPr>
          <p:cNvPr id="22" name="ms-ref"/>
          <p:cNvSpPr txBox="1"/>
          <p:nvPr/>
        </p:nvSpPr>
        <p:spPr>
          <a:xfrm>
            <a:off x="558800" y="3285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Explain — 2 marks</a:t>
            </a:r>
          </a:p>
        </p:txBody>
      </p:sp>
      <p:sp>
        <p:nvSpPr>
          <p:cNvPr id="23" name="ms-objective"/>
          <p:cNvSpPr txBox="1"/>
          <p:nvPr/>
        </p:nvSpPr>
        <p:spPr>
          <a:xfrm>
            <a:off x="11400482" y="3285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rotation R, which sends ψ(x, y, z) to ψ(y, −x, z), maps the cube onto itself and so commutes with H₀, and it commutes with L_z, the generator of rotations about z, and so with H′; because u₁ is even and u₂ odd, it takes ψ₂₁₁ to ψ₁₂₁, ψ₁₂₁ to −ψ₂₁₁ and ψ₁₁₂ to itself</a:t>
            </a:r>
          </a:p>
        </p:txBody>
      </p:sp>
      <p:sp>
        <p:nvSpPr>
          <p:cNvPr id="26" name="ms-tick"/>
          <p:cNvSpPr txBox="1"/>
          <p:nvPr/>
        </p:nvSpPr>
        <p:spPr>
          <a:xfrm>
            <a:off x="558800" y="39693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within the level its eigenstates are (ψ₂₁₁ ± iψ₁₂₁)/√2, with eigenvalues ∓i, and ψ₁₁₂, with eigenvalue 1; the three eigenvalues are distinct, so H′ has no element between these states and they are the good states, the analogues of m = +1, −1 and 0</a:t>
            </a:r>
          </a:p>
        </p:txBody>
      </p:sp>
      <p:sp>
        <p:nvSpPr>
          <p:cNvPr id="28" name="text"/>
          <p:cNvSpPr txBox="1"/>
          <p:nvPr/>
        </p:nvSpPr>
        <p:spPr>
          <a:xfrm>
            <a:off x="812800" y="4488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symmetry used must belong to the cube as well as to the field. The walls break full rotational symmetry about z, so L_z does not commute with H₀ and m is not an exact quantum number; a candidate who labels the states by exact m = ±1 cannot explain why the splitting is 0.961μ*B rather than μ*B.</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28 / 61</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cube is unchanged by the cyclic relabelling x → y → z, so L_x couples only ψ₁₂₁ and ψ₁₁₂, and L_y only ψ₁₁₂ and ψ₂₁₁, with the same magnitude as L_z; in the basis (ψ₂₁₁, ψ₁₂₁, ψ₁₁₂) every element is (L_k)_ij = −iℏcε_kij, with c = 256/27π² = 0.961</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these are c times the matrices of an l = 1 angular momentum in the Cartesian basis, so n̂⋅L has the characteristic equation λ(λ² − c²ℏ²) = 0 and the eigenvalues 0 and ±cℏ for every unit vector n̂: the shifts are 0 and ±0.961μ*B = ±3.63 meV whatever the direction of B</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expected error is to suppose that a cube, being less symmetric than a sphere, must split differently for different field directions. At first order within a threefold level of a cube the splitting is isotropic; the anisotropy appears only at higher order in B.</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29 / 61</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UQMII-05.07, UQMII-09.06, UQMII-13.05</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hydrogen atom in the n = 2 shell is placed in a uniform static electric field F along z; hyperfine structure is ignored. Without the field, 2s₁/₂ lies above 2p₁/₂ by the Lamb shift, L = h × 1057.8 MHz, and 2p₃/₂ lies h × 10.97 GHz above 2p₁/₂. The perturbation is H′ = eFz. In the uncoupled basis ⟨2s|z|2p, m_l = 0⟩ = −3a₀, with a₀ = 5.29 × 10⁻¹¹ m, and in the convention used here |2p₁/₂, m_j = +½⟩ = √(2/3)|m_l = 1⟩|↓⟩ − √(1/3)|m_l = 0⟩|↑⟩ and |2s₁/₂, m_j = +½⟩ = |2s⟩|↑⟩. The 2p lifetime is 1.60 ns, and an isolated 2s atom lives for 0.122 s. Take h = 6.626 × 10⁻³⁴ J s and e = 1.602 × 10⁻¹⁹ C.</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H′ couples |2s₁/₂, +½⟩ to |2p₁/₂, +½⟩ and to no other 2p₁/₂ state, with a matrix element of magnitude √3 ea₀F.</a:t>
            </a:r>
          </a:p>
        </p:txBody>
      </p:sp>
      <p:sp>
        <p:nvSpPr>
          <p:cNvPr id="17" name="part-ref"/>
          <p:cNvSpPr txBox="1"/>
          <p:nvPr/>
        </p:nvSpPr>
        <p:spPr>
          <a:xfrm>
            <a:off x="558800" y="31711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Explain</a:t>
            </a:r>
          </a:p>
        </p:txBody>
      </p:sp>
      <p:sp>
        <p:nvSpPr>
          <p:cNvPr id="18" name="part-marks"/>
          <p:cNvSpPr txBox="1"/>
          <p:nvPr/>
        </p:nvSpPr>
        <p:spPr>
          <a:xfrm>
            <a:off x="11009102" y="31711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4074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the 2s₁/₂ level has no linear Stark shift in a weak field, although the n = 2 level of hydrogen is often said to show a linear Stark effect of ±3ea₀F.</a:t>
            </a:r>
          </a:p>
        </p:txBody>
      </p:sp>
      <p:sp>
        <p:nvSpPr>
          <p:cNvPr id="20" name="part-ref"/>
          <p:cNvSpPr txBox="1"/>
          <p:nvPr/>
        </p:nvSpPr>
        <p:spPr>
          <a:xfrm>
            <a:off x="558800" y="39433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9433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1795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Neglecting 2p₃/₂, determine the energies of the two m_j = +½ states as functions of F, measured from the midpoint between 2s₁/₂ and 2p₁/₂, and the field at which the coupling equals half the Lamb shift.</a:t>
            </a:r>
          </a:p>
        </p:txBody>
      </p:sp>
      <p:sp>
        <p:nvSpPr>
          <p:cNvPr id="23" name="part-ref"/>
          <p:cNvSpPr txBox="1"/>
          <p:nvPr/>
        </p:nvSpPr>
        <p:spPr>
          <a:xfrm>
            <a:off x="558800" y="47155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7155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9517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2s-like state decays through the 2p₁/₂ component that the field mixes into it. Calculate its lifetime in a field of 2.0 V cm⁻¹.</a:t>
            </a:r>
          </a:p>
        </p:txBody>
      </p:sp>
      <p:sp>
        <p:nvSpPr>
          <p:cNvPr id="26" name="part-ref"/>
          <p:cNvSpPr txBox="1"/>
          <p:nvPr/>
        </p:nvSpPr>
        <p:spPr>
          <a:xfrm>
            <a:off x="558800" y="52895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Justify</a:t>
            </a:r>
          </a:p>
        </p:txBody>
      </p:sp>
      <p:sp>
        <p:nvSpPr>
          <p:cNvPr id="27" name="part-marks"/>
          <p:cNvSpPr txBox="1"/>
          <p:nvPr/>
        </p:nvSpPr>
        <p:spPr>
          <a:xfrm>
            <a:off x="11009102" y="52895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5257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the neglect in (d) of the 2p₃/₂ level and of the natural width of the 2p state.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30 / 61</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z does not act on spin and, being proportional to rY₁⁰, cannot change m_l, so it conserves m_j: |2s₁/₂, +½⟩ couples only to m_j = +½, and within |2p₁/₂, +½⟩ only the |m_l = 0⟩|↑⟩ component contributes</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⟨2s₁/₂, +½|eFz|2p₁/₂, +½⟩ = eF × (−√(1/3)) × (−3a₀) = √3 ea₀F</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include the m_l = 1 component have forgotten that z cannot change m_l. The √3 is the Clebsch-Gordan weight √(1/3) multiplying the 3a₀ of the uncoupled element.</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Explain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08292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Lamb shift separates 2s₁/₂ from 2p₁/₂, so in a weak field the two 2s₁/₂ states (m_j = ±½) are degenerate only with each other and both have definite (even) parity; every first-order matrix element between them, ⟨2s₁/₂|eFz|2s₁/₂⟩, vanishes because z is odd, so the leading shift is second order and, dominated by 2p₁/₂, about 3e²a₀²F²/L</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linear effect ±3ea₀F assumes 2s and 2p₀ exactly degenerate, so that the field mixes them at first order; with the Lamb shift present the shift becomes linear only once √3 ea₀F is large compared with L, and reaches ±3ea₀F only when the field also overwhelms the 10.97 GHz fine structure</a:t>
            </a:r>
          </a:p>
        </p:txBody>
      </p:sp>
      <p:sp>
        <p:nvSpPr>
          <p:cNvPr id="26" name="text"/>
          <p:cNvSpPr txBox="1"/>
          <p:nvPr/>
        </p:nvSpPr>
        <p:spPr>
          <a:xfrm>
            <a:off x="812800" y="4235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textbook linear Stark effect belongs to a hydrogen atom without fine structure or Lamb shift. A state of definite parity has no first-order shift in any field too weak to overcome the splitting that isolates it.</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31 / 61</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the basis {|2s₁/₂, +½⟩, |2p₁/₂, +½⟩} the Hamiltonian is [[L/2, V], [V, −L/2]], with V = √3 ea₀F</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 ±√(L²/4 + 3e²a₀²F²): for √3 ea₀F ≪ L the 2s-like level rises quadratically, by 3e²a₀²F²/L, and for √3 ea₀F ≫ L the shifts become linear, ±√3 ea₀F</a:t>
            </a:r>
          </a:p>
        </p:txBody>
      </p:sp>
      <p:sp>
        <p:nvSpPr>
          <p:cNvPr id="19" name="ms-tick"/>
          <p:cNvSpPr txBox="1"/>
          <p:nvPr/>
        </p:nvSpPr>
        <p:spPr>
          <a:xfrm>
            <a:off x="558800" y="2283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 = L/2 at F = L/(2√3 ea₀) = (6.626 × 10⁻³⁴ × 1057.8 × 10⁶ J)/(2√3 × 1.602 × 10⁻¹⁹ C × 5.29 × 10⁻¹¹ m) = 2.39 × 10⁴ V m⁻¹, about 240 V cm⁻¹</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Non-degenerate perturbation theory used at every field gives a quadratic shift that grows without limit. The 2 × 2 solution shows the crossover from quadratic to linear, near 240 V cm⁻¹, which is the scale the word 'weak' refers to.</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3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F = 200 V m⁻¹, V/h = √3 ea₀F/h = √3 × 1.602 × 10⁻¹⁹ × 5.29 × 10⁻¹¹ × 200/(6.626 × 10⁻³⁴) Hz = 4.43 MHz</a:t>
            </a:r>
          </a:p>
        </p:txBody>
      </p:sp>
      <p:sp>
        <p:nvSpPr>
          <p:cNvPr id="26" name="ms-tick"/>
          <p:cNvSpPr txBox="1"/>
          <p:nvPr/>
        </p:nvSpPr>
        <p:spPr>
          <a:xfrm>
            <a:off x="558800" y="35896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admixed 2p probability is (V/L)² = (4.43/1057.8)² = 1.75 × 10⁻⁵, so the decay rate is 1.75 × 10⁻⁵/(1.60 × 10⁻⁹ s) = 1.10 × 10⁴ s⁻¹, beside which the field-free rate 1/(0.122 s) = 8.2 s⁻¹ is negligible</a:t>
            </a:r>
          </a:p>
        </p:txBody>
      </p:sp>
      <p:sp>
        <p:nvSpPr>
          <p:cNvPr id="28" name="ms-tick"/>
          <p:cNvSpPr txBox="1"/>
          <p:nvPr/>
        </p:nvSpPr>
        <p:spPr>
          <a:xfrm>
            <a:off x="558800" y="4032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032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τ = 1/(1.10 × 10⁴ s⁻¹) = 91 μs, about 1300 times shorter than the field-free lifetime: a field of a few V cm⁻¹ quenches the metastable state</a:t>
            </a:r>
          </a:p>
        </p:txBody>
      </p:sp>
      <p:sp>
        <p:nvSpPr>
          <p:cNvPr id="30" name="text"/>
          <p:cNvSpPr txBox="1"/>
          <p:nvPr/>
        </p:nvSpPr>
        <p:spPr>
          <a:xfrm>
            <a:off x="812800" y="4362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admixture is a probability, (V/L)², not an amplitude. A candidate who multiplies the 2p rate by V/L finds 0.38 μs, some 240 times too short; one who mixes angular frequency for L with ordinary frequency for V is out by (2π)².</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32 / 61</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Justify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|2p₃/₂, +½⟩ = √(1/3)|m_l = 1⟩|↓⟩ + √(2/3)|m_l = 0⟩|↑⟩, orthogonal to the 2p₁/₂ state, is coupled by √6 ea₀F, twice as strongly in square, but it lies 10.97 − 1.06 = 9.91 GHz from 2s₁/₂, so its admixture is 2 × (1.058/9.91)² ≈ 0.023 of the 2p₁/₂ one: it adds about 2% to the rate</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2p natural width is Γ/2π = 1/(2π × 1.60 ns) = 99.5 MHz; including it replaces L² by L² + (ℏΓ/2)², a fractional change of (49.7/1057.8)² ≈ 0.2%, so neither neglect changes the 91 μs by more than a few per cent</a:t>
            </a:r>
          </a:p>
        </p:txBody>
      </p:sp>
      <p:sp>
        <p:nvSpPr>
          <p:cNvPr id="19" name="text"/>
          <p:cNvSpPr txBox="1"/>
          <p:nvPr/>
        </p:nvSpPr>
        <p:spPr>
          <a:xfrm>
            <a:off x="812800" y="254952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justification must size what it neglects. 'The 2p₃/₂ level is far away' earns nothing until the larger matrix element has been set against the larger detuning.</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33 / 61</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UQMII-10.01, UQMII-10.02, UQMII-10.06</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heavy quark and antiquark bound in a meson are modelled non-relativistically as one particle of reduced mass μ, with μc² = 0.75 GeV, in the linear confining potential V(r) = σr, with σ = 0.90 GeV fm⁻¹. Only l = 0 is considered. The exact ground-state energy is E₀ = 2.3381ε₀, where ε₀ = (ℏ²σ²/2μ)^(1/3) and −2.3381 is the first zero of the Airy function Ai; for any s state of this potential it can also be shown that |ψ(0)|² = μσ/(2πℏ²) exactly. Take ℏc = 0.1973 GeV fm, and ∫₀^∞ rⁿ e^(−βr) dr = n!/βⁿ⁺¹.</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for the normalised trial function ψ_β(r) = √(β³/π) e^(−βr), ⟨H⟩ = ℏ²β²/(2μ) + 3σ/(2β).</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value of β that minimises ⟨H⟩, and show that the resulting bound is E_exp = 3(3/4)^(2/3)ε₀ = 2.476ε₀.</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668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ε₀, the exponential bound and the exact ground-state energy in GeV, and the percentage by which the bound exceeds the exact value.</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Explain</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5389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Gaussian trial function e^(−αr²), optimised in the same way, gives 2.3448ε₀, within 0.3% of the exact value, although an exponential is the exact ground state of hydrogen. Explain why the Gaussian does so much better in this potential.</a:t>
            </a:r>
          </a:p>
        </p:txBody>
      </p:sp>
      <p:sp>
        <p:nvSpPr>
          <p:cNvPr id="26" name="part-ref"/>
          <p:cNvSpPr txBox="1"/>
          <p:nvPr/>
        </p:nvSpPr>
        <p:spPr>
          <a:xfrm>
            <a:off x="558800" y="50749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27" name="part-marks"/>
          <p:cNvSpPr txBox="1"/>
          <p:nvPr/>
        </p:nvSpPr>
        <p:spPr>
          <a:xfrm>
            <a:off x="11009102" y="50749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8" name="text"/>
          <p:cNvSpPr txBox="1"/>
          <p:nvPr/>
        </p:nvSpPr>
        <p:spPr>
          <a:xfrm>
            <a:off x="558800" y="531114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meson's decay rate to a lepton pair is proportional to |ψ(0)|². The optimal Gaussian trial, ψ = (2α/π)^(3/4) e^(−αr²), has α^(3/2) = (μσ/3ℏ²)√(2/π). A student proposes using it to predict |ψ(0)|², arguing that an energy within 0.3% of the exact value shows the trial state to be accurate. Evaluate this proposal.</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34 / 61</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(ℏ²/2μ)∫|∇ψ|² d³r, and |∇ψ|² = β²|ψ|² for this function, so ⟨T⟩ = ℏ²β²/(2μ) (equivalently, from the full radial Laplacian with the integrals given)</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(β³/π) × 4π∫₀^∞ r³e^(−2βr) dr = 4β³ × 3!/(2β)⁴ = 3/(2β), so ⟨V⟩ = 3σ/(2β)</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use −(ℏ²/2μ)d²ψ/dr² alone, dropping the (2/r)dψ/dr term of the three-dimensional Laplacian, find a negative kinetic energy, which should stop them at once.</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d⟨H⟩/dβ = ℏ²β/μ − 3σ/(2β²) = 0 gives β³ = 3μσ/(2ℏ²)</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the minimum 3σ/(2β) = ℏ²β²/μ, twice the kinetic term (the virial theorem for a linear potential), so ⟨H⟩ = 3ℏ²β²/(2μ)</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substituting β² = (3μσ/2ℏ²)^(2/3) gives E_exp = 3(ℏ²/2μ)^(1/3)(3σ/4)^(2/3) = 3(3/4)^(2/3)ε₀ = 2.476ε₀</a:t>
            </a:r>
          </a:p>
        </p:txBody>
      </p:sp>
      <p:sp>
        <p:nvSpPr>
          <p:cNvPr id="28" name="text"/>
          <p:cNvSpPr txBox="1"/>
          <p:nvPr/>
        </p:nvSpPr>
        <p:spPr>
          <a:xfrm>
            <a:off x="812800" y="37293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Checking ⟨V⟩ = 2⟨T⟩ at the minimum catches an arithmetic slip before the bound is quoted. A candidate who substitutes a wrong β into ⟨H⟩ still obtains an upper bound, only a poorer one, so the check matters.</a:t>
            </a:r>
          </a:p>
        </p:txBody>
      </p:sp>
      <p:sp>
        <p:nvSpPr>
          <p:cNvPr id="29" name="ms-ref"/>
          <p:cNvSpPr txBox="1"/>
          <p:nvPr/>
        </p:nvSpPr>
        <p:spPr>
          <a:xfrm>
            <a:off x="558800" y="42119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30" name="ms-objective"/>
          <p:cNvSpPr txBox="1"/>
          <p:nvPr/>
        </p:nvSpPr>
        <p:spPr>
          <a:xfrm>
            <a:off x="11400482" y="42119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4526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526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ε₀ = [(ℏc)²σ²/(2μc²)]^(1/3) = [(0.1973 GeV fm)² × (0.90 GeV fm⁻¹)²/(1.50 GeV)]^(1/3) = 0.276 GeV</a:t>
            </a:r>
          </a:p>
        </p:txBody>
      </p:sp>
      <p:sp>
        <p:nvSpPr>
          <p:cNvPr id="33" name="ms-tick"/>
          <p:cNvSpPr txBox="1"/>
          <p:nvPr/>
        </p:nvSpPr>
        <p:spPr>
          <a:xfrm>
            <a:off x="558800" y="47059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059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E_exp = 2.476 × 0.276 GeV = 0.683 GeV against E₀ = 2.3381 × 0.276 GeV = 0.645 GeV: the bound is 5.9% high, and above the exact value, as it must be</a:t>
            </a:r>
          </a:p>
        </p:txBody>
      </p:sp>
      <p:sp>
        <p:nvSpPr>
          <p:cNvPr id="35" name="text"/>
          <p:cNvSpPr txBox="1"/>
          <p:nvPr/>
        </p:nvSpPr>
        <p:spPr>
          <a:xfrm>
            <a:off x="812800" y="52254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bound below 0.645 GeV would signal an error: the theorem allows a trial energy only above the exact one. It says nothing about how far above, which is why the exact value is needed to judge the trial function.</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35 / 61</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a potential that is finite at r = 0, the s-wave equation gives u = rψ = c₁r + c₃r³ + … with no r² term, so ψ has zero slope at the origin; the exponential's cusp, ψ ≈ 1 − βr, is right only where a 1/r singularity balances it, and here it costs kinetic energy for nothing, whereas the Gaussian is smooth at the origin</a:t>
            </a:r>
          </a:p>
        </p:txBody>
      </p:sp>
      <p:sp>
        <p:nvSpPr>
          <p:cNvPr id="17" name="ms-tick"/>
          <p:cNvSpPr txBox="1"/>
          <p:nvPr/>
        </p:nvSpPr>
        <p:spPr>
          <a:xfrm>
            <a:off x="558800" y="22199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2199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energy is decided by the shape of ψ where |ψ|²r² is large; the exact function decays as exp[−(2/3)(r/l)^(3/2)] with l = (ℏ²/2μσ)^(1/3), between the two trials, and the Gaussian's smooth, rounded peak matches the bulk of the exact function far better than the exponential's cusp</a:t>
            </a:r>
          </a:p>
        </p:txBody>
      </p:sp>
      <p:sp>
        <p:nvSpPr>
          <p:cNvPr id="19" name="text"/>
          <p:cNvSpPr txBox="1"/>
          <p:nvPr/>
        </p:nvSpPr>
        <p:spPr>
          <a:xfrm>
            <a:off x="812800" y="2739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tempting answer is that a Gaussian is 'more like an oscillator'. The decisive difference is at r = 0: a cusp belongs to a 1/r potential, and paying for one where the potential is smooth wastes kinetic energy.</a:t>
            </a:r>
          </a:p>
        </p:txBody>
      </p:sp>
      <p:sp>
        <p:nvSpPr>
          <p:cNvPr id="20" name="ms-ref"/>
          <p:cNvSpPr txBox="1"/>
          <p:nvPr/>
        </p:nvSpPr>
        <p:spPr>
          <a:xfrm>
            <a:off x="558800" y="32219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3 marks</a:t>
            </a:r>
          </a:p>
        </p:txBody>
      </p:sp>
      <p:sp>
        <p:nvSpPr>
          <p:cNvPr id="21" name="ms-objective"/>
          <p:cNvSpPr txBox="1"/>
          <p:nvPr/>
        </p:nvSpPr>
        <p:spPr>
          <a:xfrm>
            <a:off x="11400482" y="32219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462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462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|ψ(0)|² = (2α/π)^(3/2) = (2/π)^(3/2)(μσ/3ℏ²)√(2/π) = 4μσ/(3π²ℏ²)</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against the exact μσ/(2πℏ²) the ratio is 8/(3π) = 0.85, so the Gaussian predicts a decay rate 15% too low; the exponential trial, with β³ = 3μσ/(2ℏ²), gives β³/π = 3μσ/(2πℏ²), three times too high</a:t>
            </a:r>
          </a:p>
        </p:txBody>
      </p:sp>
      <p:sp>
        <p:nvSpPr>
          <p:cNvPr id="26" name="ms-tick"/>
          <p:cNvSpPr txBox="1"/>
          <p:nvPr/>
        </p:nvSpPr>
        <p:spPr>
          <a:xfrm>
            <a:off x="558800" y="415925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15925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proposal should be rejected: ⟨H⟩ is stationary under variations of ψ, so a first-order error in ψ gives only a second-order error in E, while |ψ(0)|² has no such protection and is wrong at first order; an accurate energy certifies an upper bound on E, not the wavefunction, least of all its value at one point, where the weight r²|ψ|² contributes nothing to E</a:t>
            </a:r>
          </a:p>
        </p:txBody>
      </p:sp>
      <p:sp>
        <p:nvSpPr>
          <p:cNvPr id="28" name="text"/>
          <p:cNvSpPr txBox="1"/>
          <p:nvPr/>
        </p:nvSpPr>
        <p:spPr>
          <a:xfrm>
            <a:off x="812800" y="48685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This is the sentence that separates the answers: a variational energy certifies an upper bound and nothing else. A 0.3% energy can accompany a 15% error in a local property of the state.</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61</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UQMII-13.03, UQMII-13.06, UQMII-13.07</a:t>
            </a:r>
          </a:p>
        </p:txBody>
      </p:sp>
      <p:sp>
        <p:nvSpPr>
          <p:cNvPr id="13" name="text"/>
          <p:cNvSpPr txBox="1"/>
          <p:nvPr/>
        </p:nvSpPr>
        <p:spPr>
          <a:xfrm>
            <a:off x="558800" y="1346200"/>
            <a:ext cx="11074400" cy="150241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For spontaneous emission by an electron from an upper state |b⟩ to a lower state |a⟩ at angular frequency ω, Einstein's detailed-balance argument with the Planck spectrum gives A = ω³|⟨a|er|b⟩|²/(3πε₀ℏc³). The absorption oscillator strength from a non-degenerate state |a⟩ to a level b is f = (2mₑω/3ℏ)Σ|⟨b|r|a⟩|², summed over the degenerate states of b, and for one electron the Thomas-Reiche-Kuhn sum rule gives Σf = 1 over all levels b. As a model, take an electron bound in the isotropic three-dimensional harmonic potential ½mₑω²r², with states |n_x, n_y, n_z⟩ and ⟨0|x|1⟩ = √(ℏ/2mₑω) for each Cartesian direction. Take e = 1.602 × 10⁻¹⁹ C, mₑ = 9.109 × 10⁻³¹ kg, ε₀ = 8.854 × 10⁻¹² F m⁻¹, c = 2.998 × 10⁸ m s⁻¹, k_B = 1.381 × 10⁻²³ J K⁻¹ and 1 u = 1.661 × 10⁻²⁷ kg.</a:t>
            </a:r>
          </a:p>
        </p:txBody>
      </p:sp>
      <p:sp>
        <p:nvSpPr>
          <p:cNvPr id="14" name="part-ref"/>
          <p:cNvSpPr txBox="1"/>
          <p:nvPr/>
        </p:nvSpPr>
        <p:spPr>
          <a:xfrm>
            <a:off x="558800" y="30264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Explain</a:t>
            </a:r>
          </a:p>
        </p:txBody>
      </p:sp>
      <p:sp>
        <p:nvSpPr>
          <p:cNvPr id="15" name="part-marks"/>
          <p:cNvSpPr txBox="1"/>
          <p:nvPr/>
        </p:nvSpPr>
        <p:spPr>
          <a:xfrm>
            <a:off x="11009102" y="30264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2626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an atom treated by perturbation theory in a classical field would, in an excited state with no applied field, never decay, and how Einstein's argument nevertheless fixes A.</a:t>
            </a:r>
          </a:p>
        </p:txBody>
      </p:sp>
      <p:sp>
        <p:nvSpPr>
          <p:cNvPr id="17" name="part-ref"/>
          <p:cNvSpPr txBox="1"/>
          <p:nvPr/>
        </p:nvSpPr>
        <p:spPr>
          <a:xfrm>
            <a:off x="558800" y="37985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7985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40347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for the oscillator the rate from |1, 0, 0⟩ to |0, 0, 0⟩ is A = e²ω²/(6πε₀mₑc³), and comment on the absence of ℏ.</a:t>
            </a:r>
          </a:p>
        </p:txBody>
      </p:sp>
      <p:sp>
        <p:nvSpPr>
          <p:cNvPr id="20" name="part-ref"/>
          <p:cNvSpPr txBox="1"/>
          <p:nvPr/>
        </p:nvSpPr>
        <p:spPr>
          <a:xfrm>
            <a:off x="558800" y="43726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43726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6088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absorption oscillator strength from |0, 0, 0⟩ to the first excited level, and state what the Thomas-Reiche-Kuhn sum rule then implies for every other transition from the ground state.</a:t>
            </a:r>
          </a:p>
        </p:txBody>
      </p:sp>
      <p:sp>
        <p:nvSpPr>
          <p:cNvPr id="23" name="part-ref"/>
          <p:cNvSpPr txBox="1"/>
          <p:nvPr/>
        </p:nvSpPr>
        <p:spPr>
          <a:xfrm>
            <a:off x="558800" y="51447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51447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538099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sodium resonance lines near 589.0 nm (3s to 3p) have statistical weights in the same 1 : 3 ratio as the oscillator's, so for them A = f × e²ω²/(6πε₀mₑc³). The measured 3p lifetime is 16.2 ns. Calculate the oscillator's lifetime at 589.0 nm, and hence the oscillator strength of the sodium resonance transition.</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37 / 61</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15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Compare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Compare the natural linewidth of the sodium line with its Doppler width in a vapour at 500 K, for which the full width at half maximum is Δν_D = (ν/c)√(8k_BT ln 2/M), with M = 22.99 u.</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38 / 61</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no applied field the perturbation er ⋅ E is zero, and the excited state is an eigenstate of the atomic Hamiltonian, so it is stationary: the semiclassical theory has no spontaneous emission</a:t>
            </a:r>
          </a:p>
        </p:txBody>
      </p:sp>
      <p:sp>
        <p:nvSpPr>
          <p:cNvPr id="17" name="ms-tick"/>
          <p:cNvSpPr txBox="1"/>
          <p:nvPr/>
        </p:nvSpPr>
        <p:spPr>
          <a:xfrm>
            <a:off x="558800" y="20300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equilibrium with thermal radiation, absorption at the rate Bρ(ω) must balance stimulated emission plus spontaneous emission, A + Bρ(ω), between Boltzmann-populated levels; with Planck's ρ(ω) this forces A = (ℏω³/π²c³)B, and B is computed from the golden rule in a classical field (the quantum-electrodynamic derivation, which gives the same A, is quoted)</a:t>
            </a:r>
          </a:p>
        </p:txBody>
      </p:sp>
      <p:sp>
        <p:nvSpPr>
          <p:cNvPr id="19" name="text"/>
          <p:cNvSpPr txBox="1"/>
          <p:nvPr/>
        </p:nvSpPr>
        <p:spPr>
          <a:xfrm>
            <a:off x="812800" y="2739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often say the excited state decays because it is unstable. In this theory it is an eigenstate and nothing makes it decay; the marks are for seeing that A is borrowed from equilibrium with Planck's law.</a:t>
            </a:r>
          </a:p>
        </p:txBody>
      </p:sp>
      <p:sp>
        <p:nvSpPr>
          <p:cNvPr id="20" name="ms-ref"/>
          <p:cNvSpPr txBox="1"/>
          <p:nvPr/>
        </p:nvSpPr>
        <p:spPr>
          <a:xfrm>
            <a:off x="558800" y="32219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1" name="ms-objective"/>
          <p:cNvSpPr txBox="1"/>
          <p:nvPr/>
        </p:nvSpPr>
        <p:spPr>
          <a:xfrm>
            <a:off x="11400482" y="32219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4626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4626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only the x component connects the two states: |⟨0,0,0|r|1,0,0⟩|² = |⟨0|x|1⟩|² = ℏ/(2mₑω), the y and z components vanishing because they would have to change n_y or n_z</a:t>
            </a:r>
          </a:p>
        </p:txBody>
      </p:sp>
      <p:sp>
        <p:nvSpPr>
          <p:cNvPr id="24" name="ms-tick"/>
          <p:cNvSpPr txBox="1"/>
          <p:nvPr/>
        </p:nvSpPr>
        <p:spPr>
          <a:xfrm>
            <a:off x="558800" y="3905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905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 ω³e²(ℏ/2mₑω)/(3πε₀ℏc³) = e²ω²/(6πε₀mₑc³); ℏ cancels, and the result is exactly the classical radiation-damping rate of a charged oscillator, as the correspondence principle requires</a:t>
            </a:r>
          </a:p>
        </p:txBody>
      </p:sp>
      <p:sp>
        <p:nvSpPr>
          <p:cNvPr id="26" name="text"/>
          <p:cNvSpPr txBox="1"/>
          <p:nvPr/>
        </p:nvSpPr>
        <p:spPr>
          <a:xfrm>
            <a:off x="812800" y="4425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include y and z components, or take |⟨0|x|1⟩|² = ℏ/(mₑω) without the 2, double the rate. The disappearance of ℏ is the check: a harmonically bound charge radiates as it does classically.</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39 / 61</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first excited level has three states, |1,0,0⟩, |0,1,0⟩ and |0,0,1⟩, each with |⟨b|r|0,0,0⟩|² = ℏ/(2mₑω), so f = (2mₑω/3ℏ) × 3ℏ/(2mₑω) = 1</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this one transition exhausts the sum rule, so every other transition from the ground state has f = 0, consistent with the dipole operator changing a single quantum number by one</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sum rule exhausted by one line is a strong statement. Candidates who expect the oscillator to absorb at 2ω as well have forgotten what the dipole operator can do in one step.</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3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ω = 2πc/λ = 2π × 2.998 × 10⁸ m s⁻¹/(589.0 × 10⁻⁹ m) = 3.198 × 10¹⁵ rad s⁻¹</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 e²ω²/(6πε₀mₑc³) = 6.41 × 10⁷ s⁻¹, so the oscillator lifetime is 15.6 ns</a:t>
            </a:r>
          </a:p>
        </p:txBody>
      </p:sp>
      <p:sp>
        <p:nvSpPr>
          <p:cNvPr id="26" name="ms-tick"/>
          <p:cNvSpPr txBox="1"/>
          <p:nvPr/>
        </p:nvSpPr>
        <p:spPr>
          <a:xfrm>
            <a:off x="558800" y="35896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 = A_Na/A_osc = 15.6 ns/16.2 ns = 0.96: the single 3s–3p transition carries about 96% of the one-electron sum, the rest going to 3s–np with n ≥ 4 and to the continuum</a:t>
            </a:r>
          </a:p>
        </p:txBody>
      </p:sp>
      <p:sp>
        <p:nvSpPr>
          <p:cNvPr id="28" name="text"/>
          <p:cNvSpPr txBox="1"/>
          <p:nvPr/>
        </p:nvSpPr>
        <p:spPr>
          <a:xfrm>
            <a:off x="812800" y="41090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ratio of the two lifetimes is the oscillator strength. A value above 1 would contradict the sum rule and signals a slip in ω, most often a wavelength left in nanometres or a frequency used in place of an angular frequency.</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40 / 61</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Compare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natural width Δν = 1/(2πτ) = 1/(2π × 16.2 × 10⁻⁹ s) = 9.8 MHz, a Lorentzian full width</a:t>
            </a:r>
          </a:p>
        </p:txBody>
      </p:sp>
      <p:sp>
        <p:nvSpPr>
          <p:cNvPr id="17" name="ms-tick"/>
          <p:cNvSpPr txBox="1"/>
          <p:nvPr/>
        </p:nvSpPr>
        <p:spPr>
          <a:xfrm>
            <a:off x="558800" y="184023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Δν_D = [1/(589.0 × 10⁻⁹ m)] × √(8 × 1.381 × 10⁻²³ J K⁻¹ × 500 K × ln 2/(22.99 × 1.661 × 10⁻²⁷ kg)) = (1.698 × 10⁶ m⁻¹)(1.00 × 10³ m s⁻¹) = 1.70 GHz, about 170 times wider, so the vapour line is Doppler-dominated and the natural width shows only in the far wings or in Doppler-free or cold-atom measurements</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quote 1/τ as the width in hertz are out by 2π. The comparison is the reason the natural width of an allowed optical line is seen only once the Doppler width has been removed.</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41 / 61</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solidFill>
            <a:srgbClr val="102E29"/>
          </a:solidFill>
          <a:ln>
            <a:no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UQMII-14.02, UQMII-14.05, UQMII-14.06, UQMII-14.07</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superconducting qubit is driven close to resonance. In the frame rotating with the drive its Hamiltonian is H(φ) = (ℏ/2)[Δσ_z + Ω(cos φ σ_x + sin φ σ_y)], where the detuning is Δ/2π = 3.0 MHz, the Rabi frequency is Ω/2π = 4.0 MHz, and φ is the phase of the drive, which can be ramped. Equivalently H = (ℏΩ_eff/2) n̂ ⋅ σ, with Ω_eff = √(Δ² + Ω²) and n̂ = (sin θ cos φ, sin θ sin φ, cos θ). In the experiment φ is ramped at a constant rate from 0 to 2π in a time T = 4.0 μs, so that n̂ traces a circle on a cone about the z-axis.</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State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eigenvalues of H, and the angle θ between n̂ and the z-axis.</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adiabatic condition for the ramp becomes T ≫ πΩ/(Δ² + Ω²), and evaluate the right-hand side.</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7668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geometric phase acquired in one circuit by each of the two eigenstates, and the difference between their dynamic phases.</a:t>
            </a:r>
          </a:p>
        </p:txBody>
      </p:sp>
      <p:sp>
        <p:nvSpPr>
          <p:cNvPr id="23" name="part-ref"/>
          <p:cNvSpPr txBox="1"/>
          <p:nvPr/>
        </p:nvSpPr>
        <p:spPr>
          <a:xfrm>
            <a:off x="558800" y="41046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Predict</a:t>
            </a:r>
          </a:p>
        </p:txBody>
      </p:sp>
      <p:sp>
        <p:nvSpPr>
          <p:cNvPr id="24" name="part-marks"/>
          <p:cNvSpPr txBox="1"/>
          <p:nvPr/>
        </p:nvSpPr>
        <p:spPr>
          <a:xfrm>
            <a:off x="11009102" y="41046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4086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a spin-echo version, the qubit starts in an equal superposition of the two eigenstates at φ = 0, is taken once round the circuit, has its two eigenstates exchanged by a π pulse, and is then taken round the circuit in the opposite sense in the same time T. Predict the relative phase between the two components at the end, and how it changes if T is doubled or if Δ/2π is raised to 6.0 MHz with Ω unchanged.</a:t>
            </a:r>
          </a:p>
        </p:txBody>
      </p:sp>
      <p:sp>
        <p:nvSpPr>
          <p:cNvPr id="26" name="part-ref"/>
          <p:cNvSpPr txBox="1"/>
          <p:nvPr/>
        </p:nvSpPr>
        <p:spPr>
          <a:xfrm>
            <a:off x="558800" y="50749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Explain</a:t>
            </a:r>
          </a:p>
        </p:txBody>
      </p:sp>
      <p:sp>
        <p:nvSpPr>
          <p:cNvPr id="27" name="part-marks"/>
          <p:cNvSpPr txBox="1"/>
          <p:nvPr/>
        </p:nvSpPr>
        <p:spPr>
          <a:xfrm>
            <a:off x="11009102" y="50749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3111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same circuit also bounds the rest of the sphere, a cap of solid angle 4π minus the one used in (c). Explain why that cap gives the same phase factor, and what this has to do with the degeneracy of H at Δ = Ω = 0.</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42 / 61</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State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 ±ℏΩ_eff/2 = ±(ℏ/2)√(Δ² + Ω²), that is ±h × 2.5 MHz, a gap of h × 5.0 MHz; the two levels meet only at Δ = Ω = 0</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cos θ = Δ/Ω_eff = 3/5 (sin θ = 4/5), so θ = 53.1°</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drive is part of the Hamiltonian in this frame, so the eigenvalues are ±ℏΩ_eff/2, not ±ℏΔ/2. A candidate who forgets it places n̂ along z and finds no geometric phase at all.</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28930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dH/dt = (2π/T)∂H/∂φ = (2π/T)(ℏΩ/2)(−sin φ σ_x + cos φ σ_y); the unit vector (−sin φ, cos φ, 0) is perpendicular to n̂, so its matrix element between the eigenstates along ±n̂ has magnitude 1, and |⟨−|dH/dt|+⟩| = πℏΩ/T</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condition ℏ|⟨−|dH/dt|+⟩| ≪ (E₊ − E₋)² becomes πℏ²Ω/T ≪ ℏ²(Δ² + Ω²), so T ≫ πΩ/(Δ² + Ω²) = π(2π × 4.0 × 10⁶ s⁻¹)/(2π × 5.0 × 10⁶ s⁻¹)² = 80 ns, and the 4.0 μs ramp is fifty times longer</a:t>
            </a:r>
          </a:p>
        </p:txBody>
      </p:sp>
      <p:sp>
        <p:nvSpPr>
          <p:cNvPr id="26" name="text"/>
          <p:cNvSpPr txBox="1"/>
          <p:nvPr/>
        </p:nvSpPr>
        <p:spPr>
          <a:xfrm>
            <a:off x="812800" y="3855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rate of change must be compared with the square of the gap divided by ℏ, not with the gap. Candidates who compare 2π/T with Ω_eff reach a condition of the right order but cannot show where the factor Ω/Ω_eff comes from.</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43 / 61</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 sweeps a cone of half-angle θ, enclosing a solid angle 2π(1 − cos θ) = 2π × 2/5 = 0.8π sr</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geometric phase is minus half the solid angle, −0.4π rad (−72°), for the state along +n̂ (the upper level) and +0.4π rad for the state along −n̂, so the two differ by 0.8π</a:t>
            </a:r>
          </a:p>
        </p:txBody>
      </p:sp>
      <p:sp>
        <p:nvSpPr>
          <p:cNvPr id="19" name="ms-tick"/>
          <p:cNvSpPr txBox="1"/>
          <p:nvPr/>
        </p:nvSpPr>
        <p:spPr>
          <a:xfrm>
            <a:off x="558800" y="22834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dynamic phases differ by Ω_eff T = 2π × 5.0 MHz × 4.0 μs = 40π rad, twenty full turns, proportional to both T and Ω_eff: a 1% error in Ω_eff shifts it by 0.4π, as much as the geometric phase itself</a:t>
            </a:r>
          </a:p>
        </p:txBody>
      </p:sp>
      <p:sp>
        <p:nvSpPr>
          <p:cNvPr id="21" name="text"/>
          <p:cNvSpPr txBox="1"/>
          <p:nvPr/>
        </p:nvSpPr>
        <p:spPr>
          <a:xfrm>
            <a:off x="812800" y="2802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solid angle of a cone is 2π(1 − cos θ), not πθ². A candidate who notes that 40π is zero modulo 2π misses the point: it is the drift of the dynamic phase with Ω_eff and T that has to be removed before the geometric phase can be seen.</a:t>
            </a:r>
          </a:p>
        </p:txBody>
      </p:sp>
      <p:sp>
        <p:nvSpPr>
          <p:cNvPr id="22" name="ms-ref"/>
          <p:cNvSpPr txBox="1"/>
          <p:nvPr/>
        </p:nvSpPr>
        <p:spPr>
          <a:xfrm>
            <a:off x="558800" y="3285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Predict — 2 marks</a:t>
            </a:r>
          </a:p>
        </p:txBody>
      </p:sp>
      <p:sp>
        <p:nvSpPr>
          <p:cNvPr id="23" name="ms-objective"/>
          <p:cNvSpPr txBox="1"/>
          <p:nvPr/>
        </p:nvSpPr>
        <p:spPr>
          <a:xfrm>
            <a:off x="11400482" y="3285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52615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each component spends time T in each eigenstate, so the dynamic phases cancel, while exchanging the eigenstates and reversing the sense of the circuit each reverse the sign of a component's geometric phase, so the geometric phases add: the relative phase is 2 × 0.8π = 1.6π rad (288°, equivalently −0.4π), unchanged when T is doubled as long as the ramp stays adiabatic</a:t>
            </a:r>
          </a:p>
        </p:txBody>
      </p:sp>
      <p:sp>
        <p:nvSpPr>
          <p:cNvPr id="26" name="ms-tick"/>
          <p:cNvSpPr txBox="1"/>
          <p:nvPr/>
        </p:nvSpPr>
        <p:spPr>
          <a:xfrm>
            <a:off x="558800" y="41592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1592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Δ/2π = 6.0 MHz, cos θ = 6/√52 = 0.832 and the relative phase becomes 4π(1 − 0.832) = 0.67π rad (121°): it depends only on the geometry of the circuit</a:t>
            </a:r>
          </a:p>
        </p:txBody>
      </p:sp>
      <p:sp>
        <p:nvSpPr>
          <p:cNvPr id="28" name="text"/>
          <p:cNvSpPr txBox="1"/>
          <p:nvPr/>
        </p:nvSpPr>
        <p:spPr>
          <a:xfrm>
            <a:off x="812800" y="46786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expect the echo to cancel both phases have not seen that the two reversals, of the eigenstate labels and of the circuit, together leave the geometric phase adding. Independence of T is the experimental signature that the phase is geometric.</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44 / 61</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seen from the other cap the circuit runs in the opposite sense, so for the +n̂ state γ = +½(4π − 0.8π) = 2π − 0.4π, which equals −0.4π modulo 2π: e^(iγ) is the same whichever surface is used</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Berry curvature is the field of a monopole at the degeneracy, the origin of the space of (Ω cos φ, Ω sin φ, Δ), where the two eigenvalues meet; its total flux for a spin-half is 2π in magnitude, a multiple of 2π, which is why the phase of a closed circuit, the flux through it, is unambiguous</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Surface-dependent Berry phases are the error this part is set to catch. The phase is defined modulo 2π only because the flux of the monopole at the degeneracy is quantised.</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45 / 61</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UQMII-09.07, UQMII-09.08, UQMII-09.09</a:t>
            </a:r>
          </a:p>
        </p:txBody>
      </p:sp>
      <p:sp>
        <p:nvSpPr>
          <p:cNvPr id="13" name="text"/>
          <p:cNvSpPr txBox="1"/>
          <p:nvPr/>
        </p:nvSpPr>
        <p:spPr>
          <a:xfrm>
            <a:off x="558800" y="1346200"/>
            <a:ext cx="11074400" cy="150241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hydrogen maser oscillates on the transition from F = 1, m_F = 0 to F = 0 in the hyperfine structure of the ground state, whose zero-field frequency is ν_hfs. A small static field B along z is applied by a solenoid around the storage bulb, but the ambient field is not fully cancelled. The field inside the bulb is measured by the Zeeman frequency f_Z, the low-frequency transition between neighbouring F = 1 sublevels, which in these weak fields is f_Z = μ_B B/h. For each solenoid current the maser's output is compared with a reference oscillator, giving a frequency offset δν that also contains a constant but unknown contribution from the reference and from collisions with the bulb wall. With g_e = 2 and the proton's magnetic moment neglected, the ground-state Hamiltonian is H = A S_e ⋅ S_p/ℏ² + (2μ_B B/ℏ)S_ez, where A = hν_hfs. Take μ_B = 9.274 × 10⁻²⁴ J T⁻¹ and h = 6.626 × 10⁻³⁴ J s.</a:t>
            </a:r>
          </a:p>
        </p:txBody>
      </p:sp>
      <p:sp>
        <p:nvSpPr>
          <p:cNvPr id="14" name="text"/>
          <p:cNvSpPr txBox="1"/>
          <p:nvPr/>
        </p:nvSpPr>
        <p:spPr>
          <a:xfrm>
            <a:off x="558800" y="302641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Maser frequency offset and in-situ Zeeman frequency for six solenoid currents</a:t>
            </a:r>
          </a:p>
        </p:txBody>
      </p:sp>
      <p:graphicFrame>
        <p:nvGraphicFramePr>
          <p:cNvPr id="15" name="readings"/>
          <p:cNvGraphicFramePr>
            <a:graphicFrameLocks noGrp="1"/>
          </p:cNvGraphicFramePr>
          <p:nvPr/>
        </p:nvGraphicFramePr>
        <p:xfrm>
          <a:off x="558800" y="3255010"/>
          <a:ext cx="11074400" cy="2044700"/>
        </p:xfrm>
        <a:graphic>
          <a:graphicData uri="http://schemas.openxmlformats.org/drawingml/2006/table">
            <a:tbl>
              <a:tblPr firstRow="1"/>
              <a:tblGrid>
                <a:gridCol w="2768600"/>
                <a:gridCol w="2768600"/>
                <a:gridCol w="2768600"/>
                <a:gridCol w="2768600"/>
              </a:tblGrid>
              <a:tr h="292100">
                <a:tc>
                  <a:txBody>
                    <a:bodyPr/>
                    <a:lstStyle/>
                    <a:p>
                      <a:pPr marL="0" indent="0" algn="l">
                        <a:lnSpc>
                          <a:spcPct val="100000"/>
                        </a:lnSpc>
                        <a:buNone/>
                      </a:pPr>
                      <a:r>
                        <a:rPr lang="en-GB" sz="1000" b="1" i="0" dirty="0">
                          <a:solidFill>
                            <a:srgbClr val="F3EFDF"/>
                          </a:solidFill>
                          <a:latin typeface="Arial"/>
                          <a:cs typeface="Arial"/>
                        </a:rPr>
                        <a:t>Run</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Solenoid current I / mA</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Zeeman frequency f_Z / kHz</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Frequency offset δν / mHz</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1</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3.74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0.70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4.17</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4.92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1.30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5.87</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1.60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7.13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6.0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1.90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8.57</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46 / 61</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Working in the m_F = 0 subspace spanned by |↑⇓⟩ and |↓⇑⟩ (electron spin first), show that the frequency of the F = 1, m_F = 0 to F = 0 transition is ν_c = √(ν_hfs² + 4f_Z²) ≈ ν_hfs + 2f_Z²/ν_hfs.</a:t>
            </a:r>
          </a:p>
        </p:txBody>
      </p:sp>
      <p:sp>
        <p:nvSpPr>
          <p:cNvPr id="16" name="part-ref"/>
          <p:cNvSpPr txBox="1"/>
          <p:nvPr/>
        </p:nvSpPr>
        <p:spPr>
          <a:xfrm>
            <a:off x="558800" y="21183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Describe</a:t>
            </a:r>
          </a:p>
        </p:txBody>
      </p:sp>
      <p:sp>
        <p:nvSpPr>
          <p:cNvPr id="17" name="part-marks"/>
          <p:cNvSpPr txBox="1"/>
          <p:nvPr/>
        </p:nvSpPr>
        <p:spPr>
          <a:xfrm>
            <a:off x="11009102" y="21183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3545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Describe how the readings should be plotted to test this model and to extract ν_hfs, and explain why the solenoid current should not be used as the measure of the field.</a:t>
            </a:r>
          </a:p>
        </p:txBody>
      </p:sp>
      <p:sp>
        <p:nvSpPr>
          <p:cNvPr id="19" name="part-ref"/>
          <p:cNvSpPr txBox="1"/>
          <p:nvPr/>
        </p:nvSpPr>
        <p:spPr>
          <a:xfrm>
            <a:off x="558800" y="2890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0" name="part-marks"/>
          <p:cNvSpPr txBox="1"/>
          <p:nvPr/>
        </p:nvSpPr>
        <p:spPr>
          <a:xfrm>
            <a:off x="11009102" y="2890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1" name="text"/>
          <p:cNvSpPr txBox="1"/>
          <p:nvPr/>
        </p:nvSpPr>
        <p:spPr>
          <a:xfrm>
            <a:off x="558800" y="3126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gradient of your graph and hence a value of ν_hfs, and comment on its agreement with the accepted 1420.406 MHz.</a:t>
            </a:r>
          </a:p>
        </p:txBody>
      </p:sp>
      <p:sp>
        <p:nvSpPr>
          <p:cNvPr id="22" name="part-ref"/>
          <p:cNvSpPr txBox="1"/>
          <p:nvPr/>
        </p:nvSpPr>
        <p:spPr>
          <a:xfrm>
            <a:off x="558800" y="3464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Estimate</a:t>
            </a:r>
          </a:p>
        </p:txBody>
      </p:sp>
      <p:sp>
        <p:nvSpPr>
          <p:cNvPr id="23" name="part-marks"/>
          <p:cNvSpPr txBox="1"/>
          <p:nvPr/>
        </p:nvSpPr>
        <p:spPr>
          <a:xfrm>
            <a:off x="11009102" y="3464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4" name="text"/>
          <p:cNvSpPr txBox="1"/>
          <p:nvPr/>
        </p:nvSpPr>
        <p:spPr>
          <a:xfrm>
            <a:off x="558800" y="37007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maser is normally operated at f_Z = 0.80 kHz. Estimate how constant f_Z, and hence the field, must be kept if field fluctuations are to change the maser frequency by less than 1 part in 10¹⁵, stating your assumptions.</a:t>
            </a:r>
          </a:p>
        </p:txBody>
      </p:sp>
      <p:sp>
        <p:nvSpPr>
          <p:cNvPr id="25" name="panel"/>
          <p:cNvSpPr/>
          <p:nvPr/>
        </p:nvSpPr>
        <p:spPr>
          <a:xfrm>
            <a:off x="558800" y="558800"/>
            <a:ext cx="11074400" cy="12700"/>
          </a:xfrm>
          <a:prstGeom prst="rect">
            <a:avLst/>
          </a:prstGeom>
          <a:solidFill>
            <a:srgbClr val="C6C8BB"/>
          </a:solidFill>
          <a:ln>
            <a:noFill/>
          </a:ln>
        </p:spPr>
      </p:sp>
      <p:sp>
        <p:nvSpPr>
          <p:cNvPr id="2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8" name="panel"/>
          <p:cNvSpPr/>
          <p:nvPr/>
        </p:nvSpPr>
        <p:spPr>
          <a:xfrm>
            <a:off x="558800" y="6273800"/>
            <a:ext cx="11074400" cy="12700"/>
          </a:xfrm>
          <a:prstGeom prst="rect">
            <a:avLst/>
          </a:prstGeom>
          <a:solidFill>
            <a:srgbClr val="C6C8BB"/>
          </a:solidFill>
          <a:ln>
            <a:noFill/>
          </a:ln>
        </p:spPr>
      </p:sp>
      <p:sp>
        <p:nvSpPr>
          <p:cNvPr id="2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9" action="ppaction://hlinksldjump"/>
              </a:rPr>
              <a:t>Previous</a:t>
            </a:r>
          </a:p>
        </p:txBody>
      </p:sp>
      <p:sp>
        <p:nvSpPr>
          <p:cNvPr id="3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Lesson menu</a:t>
            </a:r>
          </a:p>
        </p:txBody>
      </p:sp>
      <p:sp>
        <p:nvSpPr>
          <p:cNvPr id="3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1" action="ppaction://hlinksldjump"/>
              </a:rPr>
              <a:t>Next slide</a:t>
            </a:r>
          </a:p>
        </p:txBody>
      </p:sp>
      <p:sp>
        <p:nvSpPr>
          <p:cNvPr id="3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47 / 61</a:t>
            </a:r>
          </a:p>
        </p:txBody>
      </p:sp>
      <p:sp>
        <p:nvSpPr>
          <p:cNvPr id="3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3" action="ppaction://hlinksldjump"/>
              </a:rPr>
              <a:t>Check mark scheme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S_e ⋅ S_p = S_ez S_pz + ½(S_e₊ S_p₋ + S_e₋ S_p₊) has diagonal elements −ℏ²/4 and off-diagonal elements ℏ²/2 in this subspace, while the Zeeman term adds +μ_B B to |↑⇓⟩ and −μ_B B to |↓⇑⟩</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matrix [[−A/4 + μ_B B, A/2], [A/2, −A/4 − μ_B B]] has eigenvalues −A/4 ± √(A²/4 + μ_B²B²), which at B = 0 are A/4 (F = 1) and −3A/4 (F = 0)</a:t>
            </a:r>
          </a:p>
        </p:txBody>
      </p:sp>
      <p:sp>
        <p:nvSpPr>
          <p:cNvPr id="19" name="ms-tick"/>
          <p:cNvSpPr txBox="1"/>
          <p:nvPr/>
        </p:nvSpPr>
        <p:spPr>
          <a:xfrm>
            <a:off x="558800" y="2283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hν_c = 2√(A²/4 + μ_B²B²), so ν_c = √(ν_hfs² + 4f_Z²) ≈ ν_hfs + 2f_Z²/ν_hfs when f_Z ≪ ν_hfs: the clock transition has no term linear in B</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keep only the diagonal elements find ν_c independent of B; those who use the weak-field linear result find a shift proportional to m_F = 0, which is zero, and miss the quadratic term the maser has to control.</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Describe — 2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plot δν against f_Z²: the model predicts a straight line δν = c + (2/ν_hfs)f_Z², the unknown constant offset c appearing only in the intercept and the gradient being 2/ν_hfs</a:t>
            </a:r>
          </a:p>
        </p:txBody>
      </p:sp>
      <p:sp>
        <p:nvSpPr>
          <p:cNvPr id="26" name="ms-tick"/>
          <p:cNvSpPr txBox="1"/>
          <p:nvPr/>
        </p:nvSpPr>
        <p:spPr>
          <a:xfrm>
            <a:off x="558800" y="3779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is not proportional to I, because the uncancelled ambient field adds to the solenoid's (here f_Z = 0.10 kHz + 0.30 kHz mA⁻¹ × I, a residual of about 7 nT), and the solenoid's calibration inside the bulb is not known; f_Z measures the field the atoms actually experience</a:t>
            </a:r>
          </a:p>
        </p:txBody>
      </p:sp>
      <p:sp>
        <p:nvSpPr>
          <p:cNvPr id="28" name="text"/>
          <p:cNvSpPr txBox="1"/>
          <p:nvPr/>
        </p:nvSpPr>
        <p:spPr>
          <a:xfrm>
            <a:off x="812800" y="4298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plot against I² gives a gradient in mHz mA⁻², which cannot yield ν_hfs without an independent calibration of the solenoid, and the residual field makes it curve slightly. The Zeeman frequency is the atoms' own magnetometer.</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48 / 61</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f_Z² = 0.160, 0.490, 1.00, 1.69, 2.56 and 3.61 kHz², and the six points lie on a straight line with intercept c ≈ 3.50 mHz</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gradient = 1.41 mHz kHz⁻² (accept 1.39 to 1.42 mHz kHz⁻²), which is 1.41 × 10⁻⁹ Hz⁻¹</a:t>
            </a:r>
          </a:p>
        </p:txBody>
      </p:sp>
      <p:sp>
        <p:nvSpPr>
          <p:cNvPr id="19" name="ms-tick"/>
          <p:cNvSpPr txBox="1"/>
          <p:nvPr/>
        </p:nvSpPr>
        <p:spPr>
          <a:xfrm>
            <a:off x="558800" y="20935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ν_hfs = 2/gradient = 2/(1.41 × 10⁻⁹ Hz⁻¹) = 1.42 × 10⁹ Hz (accept 1.41 to 1.44 GHz), agreeing with 1420.406 MHz within the half-per-cent uncertainty of the gradient, which confirms the quadratic Zeeman model; the neglected proton moment would change the gradient by only about 0.6%</a:t>
            </a:r>
          </a:p>
        </p:txBody>
      </p:sp>
      <p:sp>
        <p:nvSpPr>
          <p:cNvPr id="21" name="text"/>
          <p:cNvSpPr txBox="1"/>
          <p:nvPr/>
        </p:nvSpPr>
        <p:spPr>
          <a:xfrm>
            <a:off x="812800" y="2802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keep f_Z in kilohertz and δν in millihertz must carry the factor of 10⁻⁹ through; an answer near 1.4 MHz or 1.4 THz signals a lost 10³. That a millihertz shift of the maser returns the gigahertz hyperfine frequency is a strong test of the model.</a:t>
            </a:r>
          </a:p>
        </p:txBody>
      </p:sp>
      <p:sp>
        <p:nvSpPr>
          <p:cNvPr id="22" name="ms-ref"/>
          <p:cNvSpPr txBox="1"/>
          <p:nvPr/>
        </p:nvSpPr>
        <p:spPr>
          <a:xfrm>
            <a:off x="558800" y="3285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Estimate — 2 marks</a:t>
            </a:r>
          </a:p>
        </p:txBody>
      </p:sp>
      <p:sp>
        <p:nvSpPr>
          <p:cNvPr id="23" name="ms-objective"/>
          <p:cNvSpPr txBox="1"/>
          <p:nvPr/>
        </p:nvSpPr>
        <p:spPr>
          <a:xfrm>
            <a:off x="11400482" y="3285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dν_c/df_Z = 4f_Z/ν_hfs = 4 × 800 Hz/(1.4204 × 10⁹ Hz) = 2.25 × 10⁻⁶, and the tolerance 10⁻¹⁵ × 1.42 × 10⁹ Hz = 1.4 × 10⁻⁶ Hz allows a change in f_Z of about 0.63 Hz</a:t>
            </a:r>
          </a:p>
        </p:txBody>
      </p:sp>
      <p:sp>
        <p:nvSpPr>
          <p:cNvPr id="26" name="ms-tick"/>
          <p:cNvSpPr txBox="1"/>
          <p:nvPr/>
        </p:nvSpPr>
        <p:spPr>
          <a:xfrm>
            <a:off x="558800" y="39693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that is a fractional stability of δf_Z/f_Z ≈ 8 × 10⁻⁴: the field of about 57 nT must be held to about 0.05 nT, assuming the quadratic law of (a) holds and every other frequency shift stays constant</a:t>
            </a:r>
          </a:p>
        </p:txBody>
      </p:sp>
      <p:sp>
        <p:nvSpPr>
          <p:cNvPr id="28" name="text"/>
          <p:cNvSpPr txBox="1"/>
          <p:nvPr/>
        </p:nvSpPr>
        <p:spPr>
          <a:xfrm>
            <a:off x="812800" y="4488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require the whole quadratic shift, rather than its change, to stay below 10⁻¹⁵ conclude that the field must be almost zero. It is the fluctuation that matters, and the derivative 4f_Z/ν_hfs converts a field fluctuation into a frequency fluctuation.</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49 / 61</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   Topics UQMII-12.06, UQMII-15.02, UQMII-15.05, UQMII-15.08, UQMII-15.09</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of mass m and energy E = ℏ²k²/2m is scattered elastically by a potential V(r) that vanishes at large r. To apply Fermi's golden rule, the system is placed in a cubic box of side L with periodic boundary conditions, so that the plane-wave states ⟨r|k⟩ = e^(ik⋅r)/L^(3/2) are normalised and the incident state carries a probability current density ℏk/(mL³). The golden rule gives the rate Γ = (2π/ℏ)|⟨f|V|i⟩|²ρ(E) into a group of final states whose density per unit energy is ρ(E). Write Ṽ(q) = ∫e^(−iq⋅r)V(r) d³r. Take mₑ = 9.109 × 10⁻³¹ kg, e = 1.602 × 10⁻¹⁹ C, c = 2.998 × 10⁸ m s⁻¹ and α = 1/137.0.</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8333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from the periodic boundary conditions, the density of final states per unit energy ρ(E) for plane waves whose wavevectors point into a small solid angle dΩ.</a:t>
            </a:r>
          </a:p>
        </p:txBody>
      </p:sp>
      <p:sp>
        <p:nvSpPr>
          <p:cNvPr id="17" name="part-ref"/>
          <p:cNvSpPr txBox="1"/>
          <p:nvPr/>
        </p:nvSpPr>
        <p:spPr>
          <a:xfrm>
            <a:off x="558800" y="3369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3369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6055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the golden rule, derive the differential cross-section dσ/dΩ for elastic scattering in terms of Ṽ(q), where q = k_f − k_i, and confirm that it does not depend on L.</a:t>
            </a:r>
          </a:p>
        </p:txBody>
      </p:sp>
      <p:sp>
        <p:nvSpPr>
          <p:cNvPr id="20" name="part-ref"/>
          <p:cNvSpPr txBox="1"/>
          <p:nvPr/>
        </p:nvSpPr>
        <p:spPr>
          <a:xfrm>
            <a:off x="558800" y="41414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41414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3776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the screened Coulomb potential V(r) = (g/r)e^(−r/a), show that Ṽ(q) = 4πg/(q² + 1/a²).</a:t>
            </a:r>
          </a:p>
        </p:txBody>
      </p:sp>
      <p:sp>
        <p:nvSpPr>
          <p:cNvPr id="23" name="part-ref"/>
          <p:cNvSpPr txBox="1"/>
          <p:nvPr/>
        </p:nvSpPr>
        <p:spPr>
          <a:xfrm>
            <a:off x="558800" y="47155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47155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9517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Take the limit a → ∞ with g = Z₁Z₂e²/(4πε₀). Determine dσ/dΩ as a function of the scattering angle θ, and compare it with Rutherford's classical result, dσ/dΩ = g²/(16E² sin⁴(θ/2)).</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50 / 61</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Explain</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first Born amplitude, f(θ) = −(m/2πℏ²)Ṽ(q), is real for this potential, so Im f(0) = 0, yet the total cross-section it gives is positive. Explain why this does not contradict the optical theorem, σ = (4π/k) Im f(0).</a:t>
            </a:r>
          </a:p>
        </p:txBody>
      </p:sp>
      <p:sp>
        <p:nvSpPr>
          <p:cNvPr id="16" name="part-ref"/>
          <p:cNvSpPr txBox="1"/>
          <p:nvPr/>
        </p:nvSpPr>
        <p:spPr>
          <a:xfrm>
            <a:off x="558800" y="21183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Estimate</a:t>
            </a:r>
          </a:p>
        </p:txBody>
      </p:sp>
      <p:sp>
        <p:nvSpPr>
          <p:cNvPr id="17" name="part-marks"/>
          <p:cNvSpPr txBox="1"/>
          <p:nvPr/>
        </p:nvSpPr>
        <p:spPr>
          <a:xfrm>
            <a:off x="11009102" y="21183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8" name="text"/>
          <p:cNvSpPr txBox="1"/>
          <p:nvPr/>
        </p:nvSpPr>
        <p:spPr>
          <a:xfrm>
            <a:off x="558800" y="235458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a Coulomb-like potential of strength g = Ze²/(4πε₀), the first Born approximation is reliable when g/(ℏv) = Zαc/v ≪ 1, where v is the speed of the incident particle. Estimate whether the Born cross-section can be trusted for electrons of kinetic energy 2.0 keV scattered by neutral helium (Z = 2) and by neutral iron (Z = 26), stating your assumptions.</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51 / 61</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periodic boundary conditions allow k = (2π/L)(n_x, n_y, n_z) with integer n_x, n_y and n_z, one state for each volume (2π/L)³ = (2π)³/L³ of k-space</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states with wavevectors in a shell k to k + dk inside dΩ number dN = L³k² dk dΩ/(2π)³</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E = ℏ²k²/2m, dE = ℏ²k dk/m, so ρ(E) = dN/dE = L³mk dΩ/(8π³ℏ²)</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count states on the whole sphere of radius k lose the dΩ, and those who use 2π/L rather than (2π/L)³ for the k-space volume per state lose a factor of L². Either leaves the cross-section depending on the box.</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3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⟨k_f|V|k_i⟩ = L⁻³∫e^(−i(k_f − k_i)⋅r)V(r) d³r = Ṽ(q)/L³, with |k_f| = |k_i| = k by energy conservation</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rate into dΩ is dΓ = (2π/ℏ)(|Ṽ|²/L⁶)(L³mk dΩ/8π³ℏ²) = mk|Ṽ(q)|² dΩ/(4π²ℏ³L³)</a:t>
            </a:r>
          </a:p>
        </p:txBody>
      </p:sp>
      <p:sp>
        <p:nvSpPr>
          <p:cNvPr id="28" name="ms-tick"/>
          <p:cNvSpPr txBox="1"/>
          <p:nvPr/>
        </p:nvSpPr>
        <p:spPr>
          <a:xfrm>
            <a:off x="558800" y="3653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653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dividing by the incident current density ℏk/(mL³) gives dσ/dΩ = (m/2πℏ²)²|Ṽ(q)|², in which L³ has cancelled between the matrix element, the density of states and the flux</a:t>
            </a:r>
          </a:p>
        </p:txBody>
      </p:sp>
      <p:sp>
        <p:nvSpPr>
          <p:cNvPr id="30" name="text"/>
          <p:cNvSpPr txBox="1"/>
          <p:nvPr/>
        </p:nvSpPr>
        <p:spPr>
          <a:xfrm>
            <a:off x="812800" y="41725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box must cancel. A candidate whose cross-section still contains L has mishandled one of the three places L enters: the normalisation of the states, the density of states, or the flux.</a:t>
            </a:r>
          </a:p>
        </p:txBody>
      </p:sp>
      <p:sp>
        <p:nvSpPr>
          <p:cNvPr id="31" name="ms-ref"/>
          <p:cNvSpPr txBox="1"/>
          <p:nvPr/>
        </p:nvSpPr>
        <p:spPr>
          <a:xfrm>
            <a:off x="558800" y="46551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2 marks</a:t>
            </a:r>
          </a:p>
        </p:txBody>
      </p:sp>
      <p:sp>
        <p:nvSpPr>
          <p:cNvPr id="32" name="ms-objective"/>
          <p:cNvSpPr txBox="1"/>
          <p:nvPr/>
        </p:nvSpPr>
        <p:spPr>
          <a:xfrm>
            <a:off x="11400482" y="46551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33" name="ms-tick"/>
          <p:cNvSpPr txBox="1"/>
          <p:nvPr/>
        </p:nvSpPr>
        <p:spPr>
          <a:xfrm>
            <a:off x="558800" y="48958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8958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a central potential, integrating over the angle between q and r with ∫₋₁¹ e^(−iqru) du = 2 sin(qr)/(qr) gives Ṽ(q) = (4π/q)∫₀^∞ rV(r) sin(qr) dr</a:t>
            </a:r>
          </a:p>
        </p:txBody>
      </p:sp>
      <p:sp>
        <p:nvSpPr>
          <p:cNvPr id="35" name="ms-tick"/>
          <p:cNvSpPr txBox="1"/>
          <p:nvPr/>
        </p:nvSpPr>
        <p:spPr>
          <a:xfrm>
            <a:off x="558800" y="51492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51492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Ṽ(q) = (4πg/q)∫₀^∞ e^(−r/a) sin(qr) dr = (4πg/q) × q/(q² + 1/a²) = 4πg/(q² + 1/a²)</a:t>
            </a:r>
          </a:p>
        </p:txBody>
      </p:sp>
      <p:sp>
        <p:nvSpPr>
          <p:cNvPr id="37" name="text"/>
          <p:cNvSpPr txBox="1"/>
          <p:nvPr/>
        </p:nvSpPr>
        <p:spPr>
          <a:xfrm>
            <a:off x="812800" y="54787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expand e^(−iq⋅r) in partial waves spend a page on what the angular integral does in a line. ∫₀^∞ e^(−λr) sin(qr) dr = q/(q² + λ²) is the whole of the radial work.</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52 / 61</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elastic scattering through θ, q = |k_f − k_i| = 2k sin(θ/2), so dσ/dΩ = (m/2πℏ²)²(4πg)²/q⁴ = 4m²g²/(ℏ⁴q⁴) = m²g²/(4ℏ⁴k⁴ sin⁴(θ/2))</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ℏ²k² = 2mE this is g²/(16E² sin⁴(θ/2)), identical to Rutherford's result; the total cross-section diverges at small θ, which a finite screening length a removes</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That the first Born approximation reproduces Rutherford's formula exactly is a special property of the Coulomb potential, not evidence that the approximation is good. The divergence of the total cross-section without screening is why a finite a was needed.</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Explain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Born cross-section is of second order in V, so the optical theorem relates it to the imaginary part of the forward amplitude at second order; the first-order amplitude is real for a real potential, and Im f(0) first appears in the second Born term</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theorem holds order by order in V: the first Born approximation conserves probability only to first order, and its failure to satisfy the optical theorem on its own is a statement about the order of the approximation, not a violation of unitarity</a:t>
            </a:r>
          </a:p>
        </p:txBody>
      </p:sp>
      <p:sp>
        <p:nvSpPr>
          <p:cNvPr id="26" name="text"/>
          <p:cNvSpPr txBox="1"/>
          <p:nvPr/>
        </p:nvSpPr>
        <p:spPr>
          <a:xfrm>
            <a:off x="812800" y="40455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conclude that the optical theorem fails in the Born approximation have compared quantities of different order in V. The real amplitude is consistent with a positive cross-section once each side is taken at the same order.</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53 / 61</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Estimate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 = √(2E/mₑ) = √(2 × 2.0 × 10³ × 1.602 × 10⁻¹⁹ J/9.109 × 10⁻³¹ kg) = 2.65 × 10⁷ m s⁻¹, so v/c = 0.088 and non-relativistic kinematics are adequate</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Zαc/v = Z × (1/137.0)/0.0885 = 0.0825Z, which is 0.17 for helium and 2.1 for iron</a:t>
            </a:r>
          </a:p>
        </p:txBody>
      </p:sp>
      <p:sp>
        <p:nvSpPr>
          <p:cNvPr id="19" name="ms-tick"/>
          <p:cNvSpPr txBox="1"/>
          <p:nvPr/>
        </p:nvSpPr>
        <p:spPr>
          <a:xfrm>
            <a:off x="558800" y="228346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Born cross-section is adequate for helium, with corrections of order Zαc/v, about 17%, but fails for iron, where partial waves or an exact treatment are needed; the estimate assumes that the scattering that matters happens close to the nucleus, where screening is weak, and ignores exchange with, and excitation of, the atomic electrons</a:t>
            </a:r>
          </a:p>
        </p:txBody>
      </p:sp>
      <p:sp>
        <p:nvSpPr>
          <p:cNvPr id="21" name="text"/>
          <p:cNvSpPr txBox="1"/>
          <p:nvPr/>
        </p:nvSpPr>
        <p:spPr>
          <a:xfrm>
            <a:off x="812800" y="2992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criterion compares the strength of the potential with ℏv, not the range with the wavelength; high energy helps only because v grows. Iron fails at 2 keV because Z enters linearly.</a:t>
            </a:r>
          </a:p>
        </p:txBody>
      </p:sp>
      <p:sp>
        <p:nvSpPr>
          <p:cNvPr id="22" name="panel"/>
          <p:cNvSpPr/>
          <p:nvPr/>
        </p:nvSpPr>
        <p:spPr>
          <a:xfrm>
            <a:off x="558800" y="558800"/>
            <a:ext cx="11074400" cy="12700"/>
          </a:xfrm>
          <a:prstGeom prst="rect">
            <a:avLst/>
          </a:prstGeom>
          <a:solidFill>
            <a:srgbClr val="2F4B45"/>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2F4B45"/>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54 / 61</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0" action="ppaction://hlinksldjump"/>
              </a:rPr>
              <a:t>Return to question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Model, solve and check the limits   ·   Topics UQMII-11.04, UQMII-11.09</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of mass m moves in one dimension in the potential V(x) = ½mω²x²(1 − x/L), the model used for the phase of a current-biased Josephson junction. V has a minimum at x = 0 and a barrier beyond which, for x &gt; L, it falls without limit, so the ground state of the well is metastable and escapes by tunnelling. For the numerical parts take ω/2π = 8.0 GHz, with L such that the barrier height is V_b = 3.0ℏω. A full treatment, matching the Gaussian ground state of the well onto the decaying WKB solution under the barrier, gives the escape rate Γ = (ω/2π)√(864πV_b/ℏω) exp(−36V_b/5ℏω), which is quoted here. You may use ∫₀¹ u√(1 − u) du = 4/15. Take ℏ = 1.055 × 10⁻³⁴ J s and k_B = 1.381 × 10⁻²³ J K⁻¹.</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0480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top of the barrier lies at x = 2L/3 and that V_b = (2/27)mω²L².</a:t>
            </a:r>
          </a:p>
        </p:txBody>
      </p:sp>
      <p:sp>
        <p:nvSpPr>
          <p:cNvPr id="17" name="part-ref"/>
          <p:cNvSpPr txBox="1"/>
          <p:nvPr/>
        </p:nvSpPr>
        <p:spPr>
          <a:xfrm>
            <a:off x="558800" y="33858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Sketch</a:t>
            </a:r>
          </a:p>
        </p:txBody>
      </p:sp>
      <p:sp>
        <p:nvSpPr>
          <p:cNvPr id="18" name="part-marks"/>
          <p:cNvSpPr txBox="1"/>
          <p:nvPr/>
        </p:nvSpPr>
        <p:spPr>
          <a:xfrm>
            <a:off x="11009102" y="33858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6220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Sketch V(x) from x = −L/3 to x = 4L/3, marking V_b, the ground-state energy ½ℏω and the classical turning points at that energy, and on the same axes sketch the magnitude of the metastable ground-state wavefunction.</a:t>
            </a:r>
          </a:p>
        </p:txBody>
      </p:sp>
      <p:sp>
        <p:nvSpPr>
          <p:cNvPr id="20" name="part-ref"/>
          <p:cNvSpPr txBox="1"/>
          <p:nvPr/>
        </p:nvSpPr>
        <p:spPr>
          <a:xfrm>
            <a:off x="558800" y="41579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Derive</a:t>
            </a:r>
          </a:p>
        </p:txBody>
      </p:sp>
      <p:sp>
        <p:nvSpPr>
          <p:cNvPr id="21" name="part-marks"/>
          <p:cNvSpPr txBox="1"/>
          <p:nvPr/>
        </p:nvSpPr>
        <p:spPr>
          <a:xfrm>
            <a:off x="11009102" y="41579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3942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the WKB tunnelling exponent 2S/ℏ = (2/ℏ)∫√(2m(V − E)) dx taken across the barrier, derive its value for an energy E → 0 at the bottom of the well, and express it in terms of V_b/ℏω.</a:t>
            </a:r>
          </a:p>
        </p:txBody>
      </p:sp>
      <p:sp>
        <p:nvSpPr>
          <p:cNvPr id="23" name="part-ref"/>
          <p:cNvSpPr txBox="1"/>
          <p:nvPr/>
        </p:nvSpPr>
        <p:spPr>
          <a:xfrm>
            <a:off x="558800" y="49301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9301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51663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for V_b = 3.0ℏω, the naive escape rate Γ₀ = (ω/2π)exp(−2S/ℏ), which pictures the particle striking the barrier once per classical period, and the quoted rate Γ.</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55 / 61</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19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Evaluated between its turning points at the actual ground-state energy E = ½ℏω, the barrier integral gives 2S/ℏ = 17.15 for these parameters. Evaluate the naive estimate in the light of this: identify which of its approximations causes most of the discrepancy, and explain why the difficulty is worst for the lowest state.</a:t>
            </a:r>
          </a:p>
        </p:txBody>
      </p:sp>
      <p:sp>
        <p:nvSpPr>
          <p:cNvPr id="16" name="part-ref"/>
          <p:cNvSpPr txBox="1"/>
          <p:nvPr/>
        </p:nvSpPr>
        <p:spPr>
          <a:xfrm>
            <a:off x="558800" y="23164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Estimate</a:t>
            </a:r>
          </a:p>
        </p:txBody>
      </p:sp>
      <p:sp>
        <p:nvSpPr>
          <p:cNvPr id="17" name="part-marks"/>
          <p:cNvSpPr txBox="1"/>
          <p:nvPr/>
        </p:nvSpPr>
        <p:spPr>
          <a:xfrm>
            <a:off x="11009102" y="23164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8" name="text"/>
          <p:cNvSpPr txBox="1"/>
          <p:nvPr/>
        </p:nvSpPr>
        <p:spPr>
          <a:xfrm>
            <a:off x="558800" y="25527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Thermal activation over the barrier occurs at a rate of order (ω/2π)exp(−V_b/k_BT). Estimate the temperature below which escape is dominated by tunnelling, stating your assumptions, and say what an experiment would observe below it.</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56 / 61</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dV/dx = mω²(x − 3x²/2L) = mω²x(1 − 3x/2L), which vanishes at x = 0, the minimum, and at x = 2L/3, the maximum</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V(2L/3) = ½mω²(4L²/9)(1/3) = (2/27)mω²L²</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look for the barrier at the zeros of V confuse x = L, where V returns to zero, with the top. The barrier height grows as L², which is why the escape rate is so sensitive to the parameters that set L.</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Sketch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89306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 a parabolic minimum at x = 0 with V rising for x &lt; 0, a maximum V_b at x = 2L/3, back to zero at x = L and falling without limit beyond; the line E = ½ℏω = V_b/6 meets V at two points inside the well, near x ≈ −0.15L and x ≈ 0.17L, and once more on the outer slope just inside x = L (near 0.97L)</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|ψ|: a Gaussian-like hump centred in the well, decaying roughly exponentially through the barrier by several orders of magnitude, then emerging beyond the outer turning point as a small outgoing oscillatory wave that does not decay, with a wavelength that shortens as V falls</a:t>
            </a:r>
          </a:p>
        </p:txBody>
      </p:sp>
      <p:sp>
        <p:nvSpPr>
          <p:cNvPr id="26" name="text"/>
          <p:cNvSpPr txBox="1"/>
          <p:nvPr/>
        </p:nvSpPr>
        <p:spPr>
          <a:xfrm>
            <a:off x="812800" y="40455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sketch must show that the wavefunction beyond the barrier does not decay: an outgoing wave carries probability away, which is what makes the state metastable rather than bound.</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57 / 61</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E → 0 the turning points bounding the barrier are x = 0 and x = L, where V = 0, and between them √(2mV) = mωx√(1 − x/L)</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∫₀^L mωx√(1 − x/L) dx = mωL²∫₀¹ u√(1 − u) du = (4/15)mωL², so 2S/ℏ = (8/15)mωL²/ℏ</a:t>
            </a:r>
          </a:p>
        </p:txBody>
      </p:sp>
      <p:sp>
        <p:nvSpPr>
          <p:cNvPr id="19" name="ms-tick"/>
          <p:cNvSpPr txBox="1"/>
          <p:nvPr/>
        </p:nvSpPr>
        <p:spPr>
          <a:xfrm>
            <a:off x="558800" y="20935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from (a), mω²L² = (27/2)V_b, so mωL²/ℏ = (27/2)V_b/ℏω and 2S/ℏ = (8/15)(27/2)V_b/ℏω = 36V_b/(5ℏω) = 7.2V_b/ℏω, the exponent of the quoted result</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integrate from x = 0 to 2L/3 treat the top of the barrier as a turning point. The WKB integral runs between the two points where V = E, which at E = 0 are x = 0 and x = L.</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2S/ℏ = 7.2 × 3.0 = 21.6 and e^(−21.6) = 4.2 × 10⁻¹⁰, so Γ₀ = 8.0 × 10⁹ s⁻¹ × 4.2 × 10⁻¹⁰ = 3.3 s⁻¹</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√(864π × 3.0) = 90, so Γ = 90 × 3.3 s⁻¹ = 3.0 × 10² s⁻¹, a lifetime of 3.3 ms: the naive estimate is too low by a factor of about 90</a:t>
            </a:r>
          </a:p>
        </p:txBody>
      </p:sp>
      <p:sp>
        <p:nvSpPr>
          <p:cNvPr id="28" name="text"/>
          <p:cNvSpPr txBox="1"/>
          <p:nvPr/>
        </p:nvSpPr>
        <p:spPr>
          <a:xfrm>
            <a:off x="812800" y="39192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 exponent of 21.6 gives a factor of 4 × 10⁻¹⁰, so a candidate who writes e^(−7.2) has dropped V_b/ℏω = 3.0. The factor of 90 in the prefactor is equivalent to changing the exponent by 4.5, a large correction for a method whose exponent is right.</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58 / 61</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(ω/2π)e^(−17.15) = 8.0 × 10⁹ s⁻¹ × 3.6 × 10⁻⁸ = 2.9 × 10² s⁻¹, within about 5% of the quoted 3.0 × 10² s⁻¹</a:t>
            </a:r>
          </a:p>
        </p:txBody>
      </p:sp>
      <p:sp>
        <p:nvSpPr>
          <p:cNvPr id="17" name="ms-tick"/>
          <p:cNvSpPr txBox="1"/>
          <p:nvPr/>
        </p:nvSpPr>
        <p:spPr>
          <a:xfrm>
            <a:off x="558800" y="184023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 most of the factor of 90 comes from setting E = 0 in the exponent: E₀ = ½ℏω = V_b/6 is not small compared with V_b, and lowering the exponent by 4.45 multiplies the rate by about 86; the √(V_b/ℏω) in the quoted prefactor is this energy dependence of the exponent, expanded about E = 0</a:t>
            </a:r>
          </a:p>
        </p:txBody>
      </p:sp>
      <p:sp>
        <p:nvSpPr>
          <p:cNvPr id="19" name="ms-tick"/>
          <p:cNvSpPr txBox="1"/>
          <p:nvPr/>
        </p:nvSpPr>
        <p:spPr>
          <a:xfrm>
            <a:off x="558800" y="2473325"/>
            <a:ext cx="254000" cy="75946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near the bottom of the well the classically allowed region is only about one zero-point width across, so neither the WKB wavefunction nor the classical attempt frequency is valid there, and the slope of the exponent, d(2S/ℏ)/dE, grows logarithmically as E falls towards the bottom of the well, so the exponent cannot simply be taken at E = 0; for highly excited states the Gamow form with the true energy works, but the ground state needs its Gaussian matched onto the WKB tail</a:t>
            </a:r>
          </a:p>
        </p:txBody>
      </p:sp>
      <p:sp>
        <p:nvSpPr>
          <p:cNvPr id="21" name="text"/>
          <p:cNvSpPr txBox="1"/>
          <p:nvPr/>
        </p:nvSpPr>
        <p:spPr>
          <a:xfrm>
            <a:off x="812800" y="33724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'failure of the prefactor' for the lowest state is the energy dependence of the exponent near the bottom of the well. Candidates who blame the attempt frequency alone miss that a shift of ½ℏω in E changes the exponent by more than 4.</a:t>
            </a:r>
          </a:p>
        </p:txBody>
      </p:sp>
      <p:sp>
        <p:nvSpPr>
          <p:cNvPr id="22" name="ms-ref"/>
          <p:cNvSpPr txBox="1"/>
          <p:nvPr/>
        </p:nvSpPr>
        <p:spPr>
          <a:xfrm>
            <a:off x="558800" y="38550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Estimate — 3 marks</a:t>
            </a:r>
          </a:p>
        </p:txBody>
      </p:sp>
      <p:sp>
        <p:nvSpPr>
          <p:cNvPr id="23" name="ms-objective"/>
          <p:cNvSpPr txBox="1"/>
          <p:nvPr/>
        </p:nvSpPr>
        <p:spPr>
          <a:xfrm>
            <a:off x="11400482" y="38550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4" name="ms-tick"/>
          <p:cNvSpPr txBox="1"/>
          <p:nvPr/>
        </p:nvSpPr>
        <p:spPr>
          <a:xfrm>
            <a:off x="558800" y="40957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40957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comparing exponents, and assuming the prefactors are of comparable size, tunnelling wins when V_b/k_BT &gt; 7.2V_b/ℏω, that is below k_BT* = ℏω/7.2</a:t>
            </a:r>
          </a:p>
        </p:txBody>
      </p:sp>
      <p:sp>
        <p:nvSpPr>
          <p:cNvPr id="26" name="ms-tick"/>
          <p:cNvSpPr txBox="1"/>
          <p:nvPr/>
        </p:nvSpPr>
        <p:spPr>
          <a:xfrm>
            <a:off x="558800" y="453898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453898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ℏω = 1.055 × 10⁻³⁴ J s × 2π × 8.0 × 10⁹ s⁻¹ = 5.30 × 10⁻²⁴ J, so ℏω/k_B = 0.384 K and T* ≈ 53 mK (a fuller treatment gives ℏω/(2πk_B) = 61 mK, the same order)</a:t>
            </a:r>
          </a:p>
        </p:txBody>
      </p:sp>
      <p:sp>
        <p:nvSpPr>
          <p:cNvPr id="28" name="ms-tick"/>
          <p:cNvSpPr txBox="1"/>
          <p:nvPr/>
        </p:nvSpPr>
        <p:spPr>
          <a:xfrm>
            <a:off x="558800" y="498221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98221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below T* the escape rate stops falling with temperature and levels off at the tunnelling rate, the signature of macroscopic quantum tunnelling; at 53 mK, k_BT ≈ 0.14ℏω, so the excited levels of the well are scarcely populated, justifying the ground-state treatment, and dissipation is neglected throughout</a:t>
            </a:r>
          </a:p>
        </p:txBody>
      </p:sp>
      <p:sp>
        <p:nvSpPr>
          <p:cNvPr id="30" name="text"/>
          <p:cNvSpPr txBox="1"/>
          <p:nvPr/>
        </p:nvSpPr>
        <p:spPr>
          <a:xfrm>
            <a:off x="812800" y="569150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 estimate without its assumptions earns two of the three marks. Comparing exponents ignores the prefactors, which move the crossover only logarithmically.</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QUANTUM MECHANICS II · FINAL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59 / 61</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60 / 61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QUANTUM MECHANICS II · FINAL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61 / 61</a:t>
            </a:r>
          </a:p>
        </p:txBody>
      </p:sp>
    </p:spTree>
  </p:cSld>
  <p:clrMapOvr>
    <a:masterClrMapping/>
  </p:clrMapOvr>
</p:sld>
</file>

<file path=ppt/slides/slide62.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FB68A5FF-EB96-4E64-996E-C619A15EB668}"/>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49810A11-87F2-4616-9D38-8BA7EA668DF0}"/>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II · Final Examination</a:t>
            </a:r>
          </a:p>
        </p:txBody>
      </p:sp>
      <p:sp>
        <p:nvSpPr>
          <p:cNvPr id="3" name="interactive-menu-row-1">
            <a:extLst xmlns:a="http://schemas.openxmlformats.org/drawingml/2006/main">
              <a:ext uri="{FF2B5EF4-FFF2-40B4-BE49-F238E27FC236}">
                <a16:creationId xmlns:a16="http://schemas.microsoft.com/office/drawing/2014/main" id="{935AF636-4498-41CC-875D-1A0F54DD85CB}"/>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4e1263f60664fc3" action="ppaction://hlinksldjump"/>
              </a:rPr>
              <a:t>1. University Quantum Mechanics II · Final Examination</a:t>
            </a:r>
          </a:p>
        </p:txBody>
      </p:sp>
      <p:sp>
        <p:nvSpPr>
          <p:cNvPr id="4" name="interactive-menu-row-2">
            <a:extLst xmlns:a="http://schemas.openxmlformats.org/drawingml/2006/main">
              <a:ext uri="{FF2B5EF4-FFF2-40B4-BE49-F238E27FC236}">
                <a16:creationId xmlns:a16="http://schemas.microsoft.com/office/drawing/2014/main" id="{F264025C-A8A1-4BD0-9B03-5D415E7E9231}"/>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89e4a29b37c4e38"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ECE41B67-4C49-4D97-86C6-5360364F5B90}"/>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6843e6793924b49" action="ppaction://hlinksldjump"/>
              </a:rPr>
              <a:t>3. C</a:t>
            </a:r>
          </a:p>
        </p:txBody>
      </p:sp>
      <p:sp>
        <p:nvSpPr>
          <p:cNvPr id="6" name="interactive-menu-row-4">
            <a:extLst xmlns:a="http://schemas.openxmlformats.org/drawingml/2006/main">
              <a:ext uri="{FF2B5EF4-FFF2-40B4-BE49-F238E27FC236}">
                <a16:creationId xmlns:a16="http://schemas.microsoft.com/office/drawing/2014/main" id="{544F5D7B-9334-426D-A8E4-9B2044B55A57}"/>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6177b9f6fa949c6"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191B745D-0E70-4856-B4AE-75F47D340C0B}"/>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a934e613bad4e09" action="ppaction://hlinksldjump"/>
              </a:rPr>
              <a:t>5. B</a:t>
            </a:r>
          </a:p>
        </p:txBody>
      </p:sp>
      <p:sp>
        <p:nvSpPr>
          <p:cNvPr id="8" name="interactive-menu-row-6">
            <a:extLst xmlns:a="http://schemas.openxmlformats.org/drawingml/2006/main">
              <a:ext uri="{FF2B5EF4-FFF2-40B4-BE49-F238E27FC236}">
                <a16:creationId xmlns:a16="http://schemas.microsoft.com/office/drawing/2014/main" id="{6667FDDF-3D3E-43F7-879A-B70A7F26B1F2}"/>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b12a96ec0174ce5"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55E30F82-E9C8-4180-9B65-02EC718034AF}"/>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5ae1c893115433b" action="ppaction://hlinksldjump"/>
              </a:rPr>
              <a:t>7. D</a:t>
            </a:r>
          </a:p>
        </p:txBody>
      </p:sp>
      <p:sp>
        <p:nvSpPr>
          <p:cNvPr id="10" name="interactive-menu-row-8">
            <a:extLst xmlns:a="http://schemas.openxmlformats.org/drawingml/2006/main">
              <a:ext uri="{FF2B5EF4-FFF2-40B4-BE49-F238E27FC236}">
                <a16:creationId xmlns:a16="http://schemas.microsoft.com/office/drawing/2014/main" id="{15C2B6F1-EA73-4F61-BFC9-7FE6A69D68FB}"/>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674eb2f03944d9c"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26D13347-5A7F-4F9C-9016-E9A7BFD6AEED}"/>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e4d7104f824445b" action="ppaction://hlinksldjump"/>
              </a:rPr>
              <a:t>9. A</a:t>
            </a:r>
          </a:p>
        </p:txBody>
      </p:sp>
      <p:sp>
        <p:nvSpPr>
          <p:cNvPr id="12" name="interactive-menu-row-10">
            <a:extLst xmlns:a="http://schemas.openxmlformats.org/drawingml/2006/main">
              <a:ext uri="{FF2B5EF4-FFF2-40B4-BE49-F238E27FC236}">
                <a16:creationId xmlns:a16="http://schemas.microsoft.com/office/drawing/2014/main" id="{01128085-46CA-443A-A19A-9089088C12AF}"/>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73460b66a794c7c"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4BF82B72-3328-465E-A1DD-759020EC95A4}"/>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b52cf092c00433c" action="ppaction://hlinksldjump"/>
              </a:rPr>
              <a:t>11. C</a:t>
            </a:r>
          </a:p>
        </p:txBody>
      </p:sp>
      <p:sp>
        <p:nvSpPr>
          <p:cNvPr id="14" name="interactive-menu-row-12">
            <a:extLst xmlns:a="http://schemas.openxmlformats.org/drawingml/2006/main">
              <a:ext uri="{FF2B5EF4-FFF2-40B4-BE49-F238E27FC236}">
                <a16:creationId xmlns:a16="http://schemas.microsoft.com/office/drawing/2014/main" id="{6D5BB38E-AE5A-4323-BC61-7849D4C78673}"/>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a0b0416021d41c2"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1D5E6C8D-C316-4786-9F11-89575FA572D2}"/>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a86c78dab14401d" action="ppaction://hlinksldjump"/>
              </a:rPr>
              <a:t>13. B</a:t>
            </a:r>
          </a:p>
        </p:txBody>
      </p:sp>
      <p:sp>
        <p:nvSpPr>
          <p:cNvPr id="16" name="interactive-menu-row-14">
            <a:extLst xmlns:a="http://schemas.openxmlformats.org/drawingml/2006/main">
              <a:ext uri="{FF2B5EF4-FFF2-40B4-BE49-F238E27FC236}">
                <a16:creationId xmlns:a16="http://schemas.microsoft.com/office/drawing/2014/main" id="{4B6C14F4-02B4-4A43-AD75-39F466EF0AF8}"/>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a35a1cc26a94813"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44CFAD74-9CD7-4848-B0DE-79CD5CE992B5}"/>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bdb12db965b4d4e" action="ppaction://hlinksldjump"/>
              </a:rPr>
              <a:t>15. D</a:t>
            </a:r>
          </a:p>
        </p:txBody>
      </p:sp>
      <p:sp>
        <p:nvSpPr>
          <p:cNvPr id="18" name="interactive-menu-row-16">
            <a:extLst xmlns:a="http://schemas.openxmlformats.org/drawingml/2006/main">
              <a:ext uri="{FF2B5EF4-FFF2-40B4-BE49-F238E27FC236}">
                <a16:creationId xmlns:a16="http://schemas.microsoft.com/office/drawing/2014/main" id="{9921FC9C-A687-4541-A668-A4E7B5653875}"/>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b228c95811849fe"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5CA36F0D-9522-4A1F-ACAD-88C55E68946F}"/>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FD9C46AA-0F93-4828-A858-494DAF18D8C6}"/>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3bb41afdb75345a3"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5D1D9403-C2E9-4867-ACF5-DD7A8E03DC06}"/>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7f99d768595e4b0a"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3205059C-2E27-4770-89BB-318218F52F58}"/>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d092f34c48e04249"/>
              </a:rPr>
              <a:t>Online lesson</a:t>
            </a:r>
          </a:p>
        </p:txBody>
      </p:sp>
    </p:spTree>
    <p:extLst>
      <p:ext uri="{BB962C8B-B14F-4D97-AF65-F5344CB8AC3E}">
        <p14:creationId xmlns:p14="http://schemas.microsoft.com/office/powerpoint/2010/main" val="735192736"/>
      </p:ext>
    </p:extLst>
  </p:cSld>
</p:sld>
</file>

<file path=ppt/slides/slide63.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2CD51BCF-C86B-46D8-8B59-8F0BBE148D2D}"/>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BA846340-E75C-4140-B77A-D3DB2F0BE475}"/>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II · Final Examination</a:t>
            </a:r>
          </a:p>
        </p:txBody>
      </p:sp>
      <p:sp>
        <p:nvSpPr>
          <p:cNvPr id="3" name="interactive-menu-row-1">
            <a:extLst xmlns:a="http://schemas.openxmlformats.org/drawingml/2006/main">
              <a:ext uri="{FF2B5EF4-FFF2-40B4-BE49-F238E27FC236}">
                <a16:creationId xmlns:a16="http://schemas.microsoft.com/office/drawing/2014/main" id="{CC8A8165-6C26-4F60-8815-1371A666251B}"/>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69b9812f94448d4" action="ppaction://hlinksldjump"/>
              </a:rPr>
              <a:t>17. A</a:t>
            </a:r>
          </a:p>
        </p:txBody>
      </p:sp>
      <p:sp>
        <p:nvSpPr>
          <p:cNvPr id="4" name="interactive-menu-row-2">
            <a:extLst xmlns:a="http://schemas.openxmlformats.org/drawingml/2006/main">
              <a:ext uri="{FF2B5EF4-FFF2-40B4-BE49-F238E27FC236}">
                <a16:creationId xmlns:a16="http://schemas.microsoft.com/office/drawing/2014/main" id="{A23F6020-864D-40CC-9211-B232CCFCAB0E}"/>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52d6ea7ad8f48ad"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750C6622-3BF1-4AE4-8528-1160D0D66A90}"/>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2190c604ef144e3" action="ppaction://hlinksldjump"/>
              </a:rPr>
              <a:t>19. C</a:t>
            </a:r>
          </a:p>
        </p:txBody>
      </p:sp>
      <p:sp>
        <p:nvSpPr>
          <p:cNvPr id="6" name="interactive-menu-row-4">
            <a:extLst xmlns:a="http://schemas.openxmlformats.org/drawingml/2006/main">
              <a:ext uri="{FF2B5EF4-FFF2-40B4-BE49-F238E27FC236}">
                <a16:creationId xmlns:a16="http://schemas.microsoft.com/office/drawing/2014/main" id="{B9396433-4A35-40D7-94CF-8FE75DF63CE1}"/>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540cc1f0e47475f" action="ppaction://hlinksldjump"/>
              </a:rPr>
              <a:t>20. Question 10</a:t>
            </a:r>
          </a:p>
        </p:txBody>
      </p:sp>
      <p:sp>
        <p:nvSpPr>
          <p:cNvPr id="7" name="interactive-menu-row-5">
            <a:extLst xmlns:a="http://schemas.openxmlformats.org/drawingml/2006/main">
              <a:ext uri="{FF2B5EF4-FFF2-40B4-BE49-F238E27FC236}">
                <a16:creationId xmlns:a16="http://schemas.microsoft.com/office/drawing/2014/main" id="{513D9090-D9C9-4062-B12B-B0F69D2DE3E8}"/>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099f8d3c3ad4c9c" action="ppaction://hlinksldjump"/>
              </a:rPr>
              <a:t>21. B</a:t>
            </a:r>
          </a:p>
        </p:txBody>
      </p:sp>
      <p:sp>
        <p:nvSpPr>
          <p:cNvPr id="8" name="interactive-menu-row-6">
            <a:extLst xmlns:a="http://schemas.openxmlformats.org/drawingml/2006/main">
              <a:ext uri="{FF2B5EF4-FFF2-40B4-BE49-F238E27FC236}">
                <a16:creationId xmlns:a16="http://schemas.microsoft.com/office/drawing/2014/main" id="{467620A2-A802-4A32-BBB6-34A6FA424DC4}"/>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4e4d47864d44729" action="ppaction://hlinksldjump"/>
              </a:rPr>
              <a:t>22. Question 11</a:t>
            </a:r>
          </a:p>
        </p:txBody>
      </p:sp>
      <p:sp>
        <p:nvSpPr>
          <p:cNvPr id="9" name="interactive-menu-row-7">
            <a:extLst xmlns:a="http://schemas.openxmlformats.org/drawingml/2006/main">
              <a:ext uri="{FF2B5EF4-FFF2-40B4-BE49-F238E27FC236}">
                <a16:creationId xmlns:a16="http://schemas.microsoft.com/office/drawing/2014/main" id="{272D36C4-16A2-4DE2-B182-63902837598A}"/>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5835a096f9e4570" action="ppaction://hlinksldjump"/>
              </a:rPr>
              <a:t>23. Answer 11</a:t>
            </a:r>
          </a:p>
        </p:txBody>
      </p:sp>
      <p:sp>
        <p:nvSpPr>
          <p:cNvPr id="10" name="interactive-menu-row-8">
            <a:extLst xmlns:a="http://schemas.openxmlformats.org/drawingml/2006/main">
              <a:ext uri="{FF2B5EF4-FFF2-40B4-BE49-F238E27FC236}">
                <a16:creationId xmlns:a16="http://schemas.microsoft.com/office/drawing/2014/main" id="{B0FDE19F-26AA-42FD-A8E7-9F7AEE37C0C2}"/>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5723b4e2e564145" action="ppaction://hlinksldjump"/>
              </a:rPr>
              <a:t>24. Answer 11 (cont.)</a:t>
            </a:r>
          </a:p>
        </p:txBody>
      </p:sp>
      <p:sp>
        <p:nvSpPr>
          <p:cNvPr id="11" name="interactive-menu-row-9">
            <a:extLst xmlns:a="http://schemas.openxmlformats.org/drawingml/2006/main">
              <a:ext uri="{FF2B5EF4-FFF2-40B4-BE49-F238E27FC236}">
                <a16:creationId xmlns:a16="http://schemas.microsoft.com/office/drawing/2014/main" id="{3000581D-2892-4A03-BC3B-931064062710}"/>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8648e68b303494c" action="ppaction://hlinksldjump"/>
              </a:rPr>
              <a:t>25. Question 12</a:t>
            </a:r>
          </a:p>
        </p:txBody>
      </p:sp>
      <p:sp>
        <p:nvSpPr>
          <p:cNvPr id="12" name="interactive-menu-row-10">
            <a:extLst xmlns:a="http://schemas.openxmlformats.org/drawingml/2006/main">
              <a:ext uri="{FF2B5EF4-FFF2-40B4-BE49-F238E27FC236}">
                <a16:creationId xmlns:a16="http://schemas.microsoft.com/office/drawing/2014/main" id="{D6B1FE36-2113-4B1C-8D42-36BA25BD4380}"/>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7d19ce57a3f491b" action="ppaction://hlinksldjump"/>
              </a:rPr>
              <a:t>26. Question 12 (cont.)</a:t>
            </a:r>
          </a:p>
        </p:txBody>
      </p:sp>
      <p:sp>
        <p:nvSpPr>
          <p:cNvPr id="13" name="interactive-menu-row-11">
            <a:extLst xmlns:a="http://schemas.openxmlformats.org/drawingml/2006/main">
              <a:ext uri="{FF2B5EF4-FFF2-40B4-BE49-F238E27FC236}">
                <a16:creationId xmlns:a16="http://schemas.microsoft.com/office/drawing/2014/main" id="{3E4C4CE9-9BBC-4726-BDA7-EC69C33366FF}"/>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49c5a8b6ea547c8" action="ppaction://hlinksldjump"/>
              </a:rPr>
              <a:t>27. Answer 12</a:t>
            </a:r>
          </a:p>
        </p:txBody>
      </p:sp>
      <p:sp>
        <p:nvSpPr>
          <p:cNvPr id="14" name="interactive-menu-row-12">
            <a:extLst xmlns:a="http://schemas.openxmlformats.org/drawingml/2006/main">
              <a:ext uri="{FF2B5EF4-FFF2-40B4-BE49-F238E27FC236}">
                <a16:creationId xmlns:a16="http://schemas.microsoft.com/office/drawing/2014/main" id="{0C8FA8B1-D6FD-46CE-A68C-68E41C55294F}"/>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d19a99ff2b4445d" action="ppaction://hlinksldjump"/>
              </a:rPr>
              <a:t>28. Answer 12 (cont.)</a:t>
            </a:r>
          </a:p>
        </p:txBody>
      </p:sp>
      <p:sp>
        <p:nvSpPr>
          <p:cNvPr id="15" name="interactive-menu-row-13">
            <a:extLst xmlns:a="http://schemas.openxmlformats.org/drawingml/2006/main">
              <a:ext uri="{FF2B5EF4-FFF2-40B4-BE49-F238E27FC236}">
                <a16:creationId xmlns:a16="http://schemas.microsoft.com/office/drawing/2014/main" id="{FFBF7246-D847-40FD-B728-5E5D63A197F6}"/>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68188e0eed44842" action="ppaction://hlinksldjump"/>
              </a:rPr>
              <a:t>29. Answer 12 (cont.)</a:t>
            </a:r>
          </a:p>
        </p:txBody>
      </p:sp>
      <p:sp>
        <p:nvSpPr>
          <p:cNvPr id="16" name="interactive-menu-row-14">
            <a:extLst xmlns:a="http://schemas.openxmlformats.org/drawingml/2006/main">
              <a:ext uri="{FF2B5EF4-FFF2-40B4-BE49-F238E27FC236}">
                <a16:creationId xmlns:a16="http://schemas.microsoft.com/office/drawing/2014/main" id="{C5086AD2-B589-4105-BD5D-C65004EF6998}"/>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a370d6512574e83" action="ppaction://hlinksldjump"/>
              </a:rPr>
              <a:t>30. Question 13</a:t>
            </a:r>
          </a:p>
        </p:txBody>
      </p:sp>
      <p:sp>
        <p:nvSpPr>
          <p:cNvPr id="17" name="interactive-menu-row-15">
            <a:extLst xmlns:a="http://schemas.openxmlformats.org/drawingml/2006/main">
              <a:ext uri="{FF2B5EF4-FFF2-40B4-BE49-F238E27FC236}">
                <a16:creationId xmlns:a16="http://schemas.microsoft.com/office/drawing/2014/main" id="{066B9AB4-7DCD-49CF-9E11-97D5F72D9FAE}"/>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51b87ee27bd4e2f" action="ppaction://hlinksldjump"/>
              </a:rPr>
              <a:t>31. Answer 13</a:t>
            </a:r>
          </a:p>
        </p:txBody>
      </p:sp>
      <p:sp>
        <p:nvSpPr>
          <p:cNvPr id="18" name="interactive-menu-row-16">
            <a:extLst xmlns:a="http://schemas.openxmlformats.org/drawingml/2006/main">
              <a:ext uri="{FF2B5EF4-FFF2-40B4-BE49-F238E27FC236}">
                <a16:creationId xmlns:a16="http://schemas.microsoft.com/office/drawing/2014/main" id="{9ECA8A47-F896-4636-B98B-1F31C019541C}"/>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babaf09b25949b2" action="ppaction://hlinksldjump"/>
              </a:rPr>
              <a:t>32. Answer 13 (cont.)</a:t>
            </a:r>
          </a:p>
        </p:txBody>
      </p:sp>
      <p:sp>
        <p:nvSpPr>
          <p:cNvPr id="19" name="interactive-menu-help">
            <a:extLst xmlns:a="http://schemas.openxmlformats.org/drawingml/2006/main">
              <a:ext uri="{FF2B5EF4-FFF2-40B4-BE49-F238E27FC236}">
                <a16:creationId xmlns:a16="http://schemas.microsoft.com/office/drawing/2014/main" id="{30AF6F0C-3A1B-45D0-A8EF-77A791217A05}"/>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31D668C6-0B60-41A0-8347-BCCD3AE008B1}"/>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b00982284bd64dbb"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209A56FB-8EC2-41BD-896A-28EDFB6BCF7A}"/>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6e505047a1f240a6"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4018C899-8256-41AC-8384-63CB2C902BED}"/>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a8217b9659b74f6c"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B2348795-ACBC-49CD-93A9-46AEAD340B13}"/>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632d6c8ddf6a48df"/>
              </a:rPr>
              <a:t>Online lesson</a:t>
            </a:r>
          </a:p>
        </p:txBody>
      </p:sp>
    </p:spTree>
    <p:extLst>
      <p:ext uri="{BB962C8B-B14F-4D97-AF65-F5344CB8AC3E}">
        <p14:creationId xmlns:p14="http://schemas.microsoft.com/office/powerpoint/2010/main" val="250513402"/>
      </p:ext>
    </p:extLst>
  </p:cSld>
</p:sld>
</file>

<file path=ppt/slides/slide64.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1E2506C5-3972-4C71-8514-D7900492C788}"/>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152340B7-C84D-4B6B-BB95-A2C5F86FA34E}"/>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II · Final Examination</a:t>
            </a:r>
          </a:p>
        </p:txBody>
      </p:sp>
      <p:sp>
        <p:nvSpPr>
          <p:cNvPr id="3" name="interactive-menu-row-1">
            <a:extLst xmlns:a="http://schemas.openxmlformats.org/drawingml/2006/main">
              <a:ext uri="{FF2B5EF4-FFF2-40B4-BE49-F238E27FC236}">
                <a16:creationId xmlns:a16="http://schemas.microsoft.com/office/drawing/2014/main" id="{F9EB2A25-25B3-4792-8335-C307CDB0FAAA}"/>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6a51ae9842c451a" action="ppaction://hlinksldjump"/>
              </a:rPr>
              <a:t>33. Answer 13 (cont.)</a:t>
            </a:r>
          </a:p>
        </p:txBody>
      </p:sp>
      <p:sp>
        <p:nvSpPr>
          <p:cNvPr id="4" name="interactive-menu-row-2">
            <a:extLst xmlns:a="http://schemas.openxmlformats.org/drawingml/2006/main">
              <a:ext uri="{FF2B5EF4-FFF2-40B4-BE49-F238E27FC236}">
                <a16:creationId xmlns:a16="http://schemas.microsoft.com/office/drawing/2014/main" id="{C6459E1B-26E1-4DE2-A2FB-764B8CD2F200}"/>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642c961473e42a6" action="ppaction://hlinksldjump"/>
              </a:rPr>
              <a:t>34. Question 14</a:t>
            </a:r>
          </a:p>
        </p:txBody>
      </p:sp>
      <p:sp>
        <p:nvSpPr>
          <p:cNvPr id="5" name="interactive-menu-row-3">
            <a:extLst xmlns:a="http://schemas.openxmlformats.org/drawingml/2006/main">
              <a:ext uri="{FF2B5EF4-FFF2-40B4-BE49-F238E27FC236}">
                <a16:creationId xmlns:a16="http://schemas.microsoft.com/office/drawing/2014/main" id="{2856B9D2-7010-4101-BEF9-FC2C931EEF3B}"/>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6279d11cf134c2a" action="ppaction://hlinksldjump"/>
              </a:rPr>
              <a:t>35. Answer 14</a:t>
            </a:r>
          </a:p>
        </p:txBody>
      </p:sp>
      <p:sp>
        <p:nvSpPr>
          <p:cNvPr id="6" name="interactive-menu-row-4">
            <a:extLst xmlns:a="http://schemas.openxmlformats.org/drawingml/2006/main">
              <a:ext uri="{FF2B5EF4-FFF2-40B4-BE49-F238E27FC236}">
                <a16:creationId xmlns:a16="http://schemas.microsoft.com/office/drawing/2014/main" id="{EA79DFE7-B5B2-4C1C-BF2F-558E988FEE47}"/>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bdff4d3a63b4fa5" action="ppaction://hlinksldjump"/>
              </a:rPr>
              <a:t>36. Answer 14 (cont.)</a:t>
            </a:r>
          </a:p>
        </p:txBody>
      </p:sp>
      <p:sp>
        <p:nvSpPr>
          <p:cNvPr id="7" name="interactive-menu-row-5">
            <a:extLst xmlns:a="http://schemas.openxmlformats.org/drawingml/2006/main">
              <a:ext uri="{FF2B5EF4-FFF2-40B4-BE49-F238E27FC236}">
                <a16:creationId xmlns:a16="http://schemas.microsoft.com/office/drawing/2014/main" id="{B68BF75A-D08B-4B1A-AEFF-950A83E24744}"/>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1190499a0374037" action="ppaction://hlinksldjump"/>
              </a:rPr>
              <a:t>37. Question 15</a:t>
            </a:r>
          </a:p>
        </p:txBody>
      </p:sp>
      <p:sp>
        <p:nvSpPr>
          <p:cNvPr id="8" name="interactive-menu-row-6">
            <a:extLst xmlns:a="http://schemas.openxmlformats.org/drawingml/2006/main">
              <a:ext uri="{FF2B5EF4-FFF2-40B4-BE49-F238E27FC236}">
                <a16:creationId xmlns:a16="http://schemas.microsoft.com/office/drawing/2014/main" id="{08C3AE00-E34C-4399-AF88-3998CB3017E1}"/>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4d1478599dd4557" action="ppaction://hlinksldjump"/>
              </a:rPr>
              <a:t>38. Question 15 (cont.)</a:t>
            </a:r>
          </a:p>
        </p:txBody>
      </p:sp>
      <p:sp>
        <p:nvSpPr>
          <p:cNvPr id="9" name="interactive-menu-row-7">
            <a:extLst xmlns:a="http://schemas.openxmlformats.org/drawingml/2006/main">
              <a:ext uri="{FF2B5EF4-FFF2-40B4-BE49-F238E27FC236}">
                <a16:creationId xmlns:a16="http://schemas.microsoft.com/office/drawing/2014/main" id="{9FF08131-A513-407D-8CC2-3807300D566A}"/>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7eb9b7f5d9a447d" action="ppaction://hlinksldjump"/>
              </a:rPr>
              <a:t>39. Answer 15</a:t>
            </a:r>
          </a:p>
        </p:txBody>
      </p:sp>
      <p:sp>
        <p:nvSpPr>
          <p:cNvPr id="10" name="interactive-menu-row-8">
            <a:extLst xmlns:a="http://schemas.openxmlformats.org/drawingml/2006/main">
              <a:ext uri="{FF2B5EF4-FFF2-40B4-BE49-F238E27FC236}">
                <a16:creationId xmlns:a16="http://schemas.microsoft.com/office/drawing/2014/main" id="{46669B66-9AAB-4BCD-9A3C-17E6796758D5}"/>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cdeea360953461d" action="ppaction://hlinksldjump"/>
              </a:rPr>
              <a:t>40. Answer 15 (cont.)</a:t>
            </a:r>
          </a:p>
        </p:txBody>
      </p:sp>
      <p:sp>
        <p:nvSpPr>
          <p:cNvPr id="11" name="interactive-menu-row-9">
            <a:extLst xmlns:a="http://schemas.openxmlformats.org/drawingml/2006/main">
              <a:ext uri="{FF2B5EF4-FFF2-40B4-BE49-F238E27FC236}">
                <a16:creationId xmlns:a16="http://schemas.microsoft.com/office/drawing/2014/main" id="{3B543212-8C54-4EB8-91E1-BCF6D54C5A0D}"/>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40ed79699d3474e" action="ppaction://hlinksldjump"/>
              </a:rPr>
              <a:t>41. Answer 15 (cont.)</a:t>
            </a:r>
          </a:p>
        </p:txBody>
      </p:sp>
      <p:sp>
        <p:nvSpPr>
          <p:cNvPr id="12" name="interactive-menu-row-10">
            <a:extLst xmlns:a="http://schemas.openxmlformats.org/drawingml/2006/main">
              <a:ext uri="{FF2B5EF4-FFF2-40B4-BE49-F238E27FC236}">
                <a16:creationId xmlns:a16="http://schemas.microsoft.com/office/drawing/2014/main" id="{C84B7DB4-71D6-41CE-8D6E-0E71A0BD8A78}"/>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b478c78f2d34d33" action="ppaction://hlinksldjump"/>
              </a:rPr>
              <a:t>42. Question 16</a:t>
            </a:r>
          </a:p>
        </p:txBody>
      </p:sp>
      <p:sp>
        <p:nvSpPr>
          <p:cNvPr id="13" name="interactive-menu-row-11">
            <a:extLst xmlns:a="http://schemas.openxmlformats.org/drawingml/2006/main">
              <a:ext uri="{FF2B5EF4-FFF2-40B4-BE49-F238E27FC236}">
                <a16:creationId xmlns:a16="http://schemas.microsoft.com/office/drawing/2014/main" id="{2A207023-0E59-42D1-ACCB-4870244FD890}"/>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7a6a120b7dd4740" action="ppaction://hlinksldjump"/>
              </a:rPr>
              <a:t>43. Answer 16</a:t>
            </a:r>
          </a:p>
        </p:txBody>
      </p:sp>
      <p:sp>
        <p:nvSpPr>
          <p:cNvPr id="14" name="interactive-menu-row-12">
            <a:extLst xmlns:a="http://schemas.openxmlformats.org/drawingml/2006/main">
              <a:ext uri="{FF2B5EF4-FFF2-40B4-BE49-F238E27FC236}">
                <a16:creationId xmlns:a16="http://schemas.microsoft.com/office/drawing/2014/main" id="{99FE47BD-72EE-4D70-B90A-EC1A2F3A1A20}"/>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d671e27036f4fcd" action="ppaction://hlinksldjump"/>
              </a:rPr>
              <a:t>44. Answer 16 (cont.)</a:t>
            </a:r>
          </a:p>
        </p:txBody>
      </p:sp>
      <p:sp>
        <p:nvSpPr>
          <p:cNvPr id="15" name="interactive-menu-row-13">
            <a:extLst xmlns:a="http://schemas.openxmlformats.org/drawingml/2006/main">
              <a:ext uri="{FF2B5EF4-FFF2-40B4-BE49-F238E27FC236}">
                <a16:creationId xmlns:a16="http://schemas.microsoft.com/office/drawing/2014/main" id="{C25B4505-9FDA-4D7C-AFDB-A3F76131A8C3}"/>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eaa103552544edd" action="ppaction://hlinksldjump"/>
              </a:rPr>
              <a:t>45. Answer 16 (cont.)</a:t>
            </a:r>
          </a:p>
        </p:txBody>
      </p:sp>
      <p:sp>
        <p:nvSpPr>
          <p:cNvPr id="16" name="interactive-menu-row-14">
            <a:extLst xmlns:a="http://schemas.openxmlformats.org/drawingml/2006/main">
              <a:ext uri="{FF2B5EF4-FFF2-40B4-BE49-F238E27FC236}">
                <a16:creationId xmlns:a16="http://schemas.microsoft.com/office/drawing/2014/main" id="{F36D25B8-3EF7-40DE-8E9D-8E1FB37995C0}"/>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fe1c03a544d4fc2" action="ppaction://hlinksldjump"/>
              </a:rPr>
              <a:t>46. Question 17</a:t>
            </a:r>
          </a:p>
        </p:txBody>
      </p:sp>
      <p:sp>
        <p:nvSpPr>
          <p:cNvPr id="17" name="interactive-menu-row-15">
            <a:extLst xmlns:a="http://schemas.openxmlformats.org/drawingml/2006/main">
              <a:ext uri="{FF2B5EF4-FFF2-40B4-BE49-F238E27FC236}">
                <a16:creationId xmlns:a16="http://schemas.microsoft.com/office/drawing/2014/main" id="{350236F4-621A-4D50-8BE0-F2BE66A95802}"/>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d18397bb0154eea" action="ppaction://hlinksldjump"/>
              </a:rPr>
              <a:t>47. Question 17 (cont.)</a:t>
            </a:r>
          </a:p>
        </p:txBody>
      </p:sp>
      <p:sp>
        <p:nvSpPr>
          <p:cNvPr id="18" name="interactive-menu-row-16">
            <a:extLst xmlns:a="http://schemas.openxmlformats.org/drawingml/2006/main">
              <a:ext uri="{FF2B5EF4-FFF2-40B4-BE49-F238E27FC236}">
                <a16:creationId xmlns:a16="http://schemas.microsoft.com/office/drawing/2014/main" id="{75C2F32A-8917-4AB3-A9E0-AC3857768B63}"/>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0be53e66c924535" action="ppaction://hlinksldjump"/>
              </a:rPr>
              <a:t>48. Answer 17</a:t>
            </a:r>
          </a:p>
        </p:txBody>
      </p:sp>
      <p:sp>
        <p:nvSpPr>
          <p:cNvPr id="19" name="interactive-menu-help">
            <a:extLst xmlns:a="http://schemas.openxmlformats.org/drawingml/2006/main">
              <a:ext uri="{FF2B5EF4-FFF2-40B4-BE49-F238E27FC236}">
                <a16:creationId xmlns:a16="http://schemas.microsoft.com/office/drawing/2014/main" id="{3EC37CD4-645E-4964-BEC9-1AC2E7B02790}"/>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20D1B21C-A14D-42DD-9B38-0A76CE154A9D}"/>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6c1bc89768cc45ea"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2122278C-9547-4D75-A211-CBDD6A791783}"/>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b5fc202b51844786"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B23931A2-BFF9-4934-83B8-7910E90ACF5F}"/>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85da0895fb94f3e"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BC504C52-B683-470C-B8CE-C2273972CBD4}"/>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605c13b986ae47d7"/>
              </a:rPr>
              <a:t>Online lesson</a:t>
            </a:r>
          </a:p>
        </p:txBody>
      </p:sp>
    </p:spTree>
    <p:extLst>
      <p:ext uri="{BB962C8B-B14F-4D97-AF65-F5344CB8AC3E}">
        <p14:creationId xmlns:p14="http://schemas.microsoft.com/office/powerpoint/2010/main" val="333994093"/>
      </p:ext>
    </p:extLst>
  </p:cSld>
</p:sld>
</file>

<file path=ppt/slides/slide65.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0" name="interactive-menu-title">
            <a:extLst xmlns:a="http://schemas.openxmlformats.org/drawingml/2006/main">
              <a:ext uri="{FF2B5EF4-FFF2-40B4-BE49-F238E27FC236}">
                <a16:creationId xmlns:a16="http://schemas.microsoft.com/office/drawing/2014/main" id="{63C1CE6E-FF41-43CA-AA5B-89770AFBB4CB}"/>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71C46C91-D5DA-4709-9332-B81FA1A50236}"/>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Quantum Mechanics II · Final Examination</a:t>
            </a:r>
          </a:p>
        </p:txBody>
      </p:sp>
      <p:sp>
        <p:nvSpPr>
          <p:cNvPr id="3" name="interactive-menu-row-1">
            <a:extLst xmlns:a="http://schemas.openxmlformats.org/drawingml/2006/main">
              <a:ext uri="{FF2B5EF4-FFF2-40B4-BE49-F238E27FC236}">
                <a16:creationId xmlns:a16="http://schemas.microsoft.com/office/drawing/2014/main" id="{2A285103-86DA-48C5-89D7-5A9CD143DD50}"/>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c09f151c3a24833" action="ppaction://hlinksldjump"/>
              </a:rPr>
              <a:t>49. Answer 17 (cont.)</a:t>
            </a:r>
          </a:p>
        </p:txBody>
      </p:sp>
      <p:sp>
        <p:nvSpPr>
          <p:cNvPr id="4" name="interactive-menu-row-2">
            <a:extLst xmlns:a="http://schemas.openxmlformats.org/drawingml/2006/main">
              <a:ext uri="{FF2B5EF4-FFF2-40B4-BE49-F238E27FC236}">
                <a16:creationId xmlns:a16="http://schemas.microsoft.com/office/drawing/2014/main" id="{2C0CC5B6-4EFC-46E6-810F-E7F44E2FCAA5}"/>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fbb2e3bea3c4a33" action="ppaction://hlinksldjump"/>
              </a:rPr>
              <a:t>50. Question 18</a:t>
            </a:r>
          </a:p>
        </p:txBody>
      </p:sp>
      <p:sp>
        <p:nvSpPr>
          <p:cNvPr id="5" name="interactive-menu-row-3">
            <a:extLst xmlns:a="http://schemas.openxmlformats.org/drawingml/2006/main">
              <a:ext uri="{FF2B5EF4-FFF2-40B4-BE49-F238E27FC236}">
                <a16:creationId xmlns:a16="http://schemas.microsoft.com/office/drawing/2014/main" id="{38F0D52E-B89C-43C6-8D8C-A136C52DE9EA}"/>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d56c8517743485a" action="ppaction://hlinksldjump"/>
              </a:rPr>
              <a:t>51. Question 18 (cont.)</a:t>
            </a:r>
          </a:p>
        </p:txBody>
      </p:sp>
      <p:sp>
        <p:nvSpPr>
          <p:cNvPr id="6" name="interactive-menu-row-4">
            <a:extLst xmlns:a="http://schemas.openxmlformats.org/drawingml/2006/main">
              <a:ext uri="{FF2B5EF4-FFF2-40B4-BE49-F238E27FC236}">
                <a16:creationId xmlns:a16="http://schemas.microsoft.com/office/drawing/2014/main" id="{31FE0CF4-2D4F-4A2A-AB8C-EB532BAB4BB7}"/>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1743d7d15c04509" action="ppaction://hlinksldjump"/>
              </a:rPr>
              <a:t>52. Answer 18</a:t>
            </a:r>
          </a:p>
        </p:txBody>
      </p:sp>
      <p:sp>
        <p:nvSpPr>
          <p:cNvPr id="7" name="interactive-menu-row-5">
            <a:extLst xmlns:a="http://schemas.openxmlformats.org/drawingml/2006/main">
              <a:ext uri="{FF2B5EF4-FFF2-40B4-BE49-F238E27FC236}">
                <a16:creationId xmlns:a16="http://schemas.microsoft.com/office/drawing/2014/main" id="{2E9E85B7-3ACD-488E-81C1-E2FFBED17AAB}"/>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f03165048be4710" action="ppaction://hlinksldjump"/>
              </a:rPr>
              <a:t>53. Answer 18 (cont.)</a:t>
            </a:r>
          </a:p>
        </p:txBody>
      </p:sp>
      <p:sp>
        <p:nvSpPr>
          <p:cNvPr id="8" name="interactive-menu-row-6">
            <a:extLst xmlns:a="http://schemas.openxmlformats.org/drawingml/2006/main">
              <a:ext uri="{FF2B5EF4-FFF2-40B4-BE49-F238E27FC236}">
                <a16:creationId xmlns:a16="http://schemas.microsoft.com/office/drawing/2014/main" id="{DFDEBF3E-DC33-43CA-8EEB-F4F881733365}"/>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3230cb0836d466f" action="ppaction://hlinksldjump"/>
              </a:rPr>
              <a:t>54. Answer 18 (cont.)</a:t>
            </a:r>
          </a:p>
        </p:txBody>
      </p:sp>
      <p:sp>
        <p:nvSpPr>
          <p:cNvPr id="9" name="interactive-menu-row-7">
            <a:extLst xmlns:a="http://schemas.openxmlformats.org/drawingml/2006/main">
              <a:ext uri="{FF2B5EF4-FFF2-40B4-BE49-F238E27FC236}">
                <a16:creationId xmlns:a16="http://schemas.microsoft.com/office/drawing/2014/main" id="{922B0EE3-9D90-4BC6-BF8C-130A2058B1AA}"/>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4bb5a2433b64da8" action="ppaction://hlinksldjump"/>
              </a:rPr>
              <a:t>55. Question 19</a:t>
            </a:r>
          </a:p>
        </p:txBody>
      </p:sp>
      <p:sp>
        <p:nvSpPr>
          <p:cNvPr id="10" name="interactive-menu-row-8">
            <a:extLst xmlns:a="http://schemas.openxmlformats.org/drawingml/2006/main">
              <a:ext uri="{FF2B5EF4-FFF2-40B4-BE49-F238E27FC236}">
                <a16:creationId xmlns:a16="http://schemas.microsoft.com/office/drawing/2014/main" id="{00E7B813-FC14-41C8-8C3B-7A92E725DCEA}"/>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6ded35fef124ffb" action="ppaction://hlinksldjump"/>
              </a:rPr>
              <a:t>56. Question 19 (cont.)</a:t>
            </a:r>
          </a:p>
        </p:txBody>
      </p:sp>
      <p:sp>
        <p:nvSpPr>
          <p:cNvPr id="11" name="interactive-menu-row-9">
            <a:extLst xmlns:a="http://schemas.openxmlformats.org/drawingml/2006/main">
              <a:ext uri="{FF2B5EF4-FFF2-40B4-BE49-F238E27FC236}">
                <a16:creationId xmlns:a16="http://schemas.microsoft.com/office/drawing/2014/main" id="{F93CF2AB-D7EA-48F1-8518-608F20D98CA0}"/>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6d136f1427f4244" action="ppaction://hlinksldjump"/>
              </a:rPr>
              <a:t>57. Answer 19</a:t>
            </a:r>
          </a:p>
        </p:txBody>
      </p:sp>
      <p:sp>
        <p:nvSpPr>
          <p:cNvPr id="12" name="interactive-menu-row-10">
            <a:extLst xmlns:a="http://schemas.openxmlformats.org/drawingml/2006/main">
              <a:ext uri="{FF2B5EF4-FFF2-40B4-BE49-F238E27FC236}">
                <a16:creationId xmlns:a16="http://schemas.microsoft.com/office/drawing/2014/main" id="{B332A310-CF9B-4A81-BD00-17123E2E3FF8}"/>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7542ab37ad74c4c" action="ppaction://hlinksldjump"/>
              </a:rPr>
              <a:t>58. Answer 19 (cont.)</a:t>
            </a:r>
          </a:p>
        </p:txBody>
      </p:sp>
      <p:sp>
        <p:nvSpPr>
          <p:cNvPr id="13" name="interactive-menu-row-11">
            <a:extLst xmlns:a="http://schemas.openxmlformats.org/drawingml/2006/main">
              <a:ext uri="{FF2B5EF4-FFF2-40B4-BE49-F238E27FC236}">
                <a16:creationId xmlns:a16="http://schemas.microsoft.com/office/drawing/2014/main" id="{AFE51477-0443-4886-806A-CDAD0FF9617C}"/>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b5e95c301ba4e0e" action="ppaction://hlinksldjump"/>
              </a:rPr>
              <a:t>59. Answer 19 (cont.)</a:t>
            </a:r>
          </a:p>
        </p:txBody>
      </p:sp>
      <p:sp>
        <p:nvSpPr>
          <p:cNvPr id="14" name="interactive-menu-row-12">
            <a:extLst xmlns:a="http://schemas.openxmlformats.org/drawingml/2006/main">
              <a:ext uri="{FF2B5EF4-FFF2-40B4-BE49-F238E27FC236}">
                <a16:creationId xmlns:a16="http://schemas.microsoft.com/office/drawing/2014/main" id="{F9E606F3-A6A1-4111-8A92-038D113E5BE9}"/>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1801ff45f114d9e" action="ppaction://hlinksldjump"/>
              </a:rPr>
              <a:t>60. Command words</a:t>
            </a:r>
          </a:p>
        </p:txBody>
      </p:sp>
      <p:sp>
        <p:nvSpPr>
          <p:cNvPr id="15" name="interactive-menu-row-13">
            <a:extLst xmlns:a="http://schemas.openxmlformats.org/drawingml/2006/main">
              <a:ext uri="{FF2B5EF4-FFF2-40B4-BE49-F238E27FC236}">
                <a16:creationId xmlns:a16="http://schemas.microsoft.com/office/drawing/2014/main" id="{DF2B071C-5772-4AA2-B575-91ECCFED4AF9}"/>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f868f08ade74023" action="ppaction://hlinksldjump"/>
              </a:rPr>
              <a:t>61. Command words</a:t>
            </a:r>
          </a:p>
        </p:txBody>
      </p:sp>
      <p:sp>
        <p:nvSpPr>
          <p:cNvPr id="16" name="interactive-menu-help">
            <a:extLst xmlns:a="http://schemas.openxmlformats.org/drawingml/2006/main">
              <a:ext uri="{FF2B5EF4-FFF2-40B4-BE49-F238E27FC236}">
                <a16:creationId xmlns:a16="http://schemas.microsoft.com/office/drawing/2014/main" id="{0FF87062-7CC5-4777-97B3-6BA4620819D5}"/>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7" name="interactive-menu-resume">
            <a:extLst xmlns:a="http://schemas.openxmlformats.org/drawingml/2006/main">
              <a:ext uri="{FF2B5EF4-FFF2-40B4-BE49-F238E27FC236}">
                <a16:creationId xmlns:a16="http://schemas.microsoft.com/office/drawing/2014/main" id="{B2461D4A-036B-43CE-AB27-C276C6444493}"/>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0b3bff2723cd45fb" action="ppaction://hlinksldjump"/>
              </a:rPr>
              <a:t>Start lesson</a:t>
            </a:r>
          </a:p>
        </p:txBody>
      </p:sp>
      <p:sp>
        <p:nvSpPr>
          <p:cNvPr id="18" name="interactive-menu-previous">
            <a:extLst xmlns:a="http://schemas.openxmlformats.org/drawingml/2006/main">
              <a:ext uri="{FF2B5EF4-FFF2-40B4-BE49-F238E27FC236}">
                <a16:creationId xmlns:a16="http://schemas.microsoft.com/office/drawing/2014/main" id="{D7EA7E4A-A7EC-4B95-AE4E-2C398E225E04}"/>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34b0d3d3975c4ae3" action="ppaction://hlinksldjump"/>
              </a:rPr>
              <a:t>Previous menu</a:t>
            </a:r>
          </a:p>
        </p:txBody>
      </p:sp>
      <p:sp>
        <p:nvSpPr>
          <p:cNvPr id="19" name="interactive-online-source">
            <a:extLst xmlns:a="http://schemas.openxmlformats.org/drawingml/2006/main">
              <a:ext uri="{FF2B5EF4-FFF2-40B4-BE49-F238E27FC236}">
                <a16:creationId xmlns:a16="http://schemas.microsoft.com/office/drawing/2014/main" id="{24412C3F-7155-464C-9D32-FCECB0F12245}"/>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8077949296ab47b7"/>
              </a:rPr>
              <a:t>Online lesson</a:t>
            </a:r>
          </a:p>
        </p:txBody>
      </p:sp>
    </p:spTree>
    <p:extLst>
      <p:ext uri="{BB962C8B-B14F-4D97-AF65-F5344CB8AC3E}">
        <p14:creationId xmlns:p14="http://schemas.microsoft.com/office/powerpoint/2010/main" val="1848261093"/>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65</Slides>
  <Notes>61</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Quantum Mechanics II · Final Examination</dc:title>
  <dc:subject>University Quantum Mechanics II — Final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