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44.xml" ContentType="application/vnd.openxmlformats-officedocument.presentationml.slide+xml"/>
  <Override PartName="/ppt/notesSlides/interactive-notesSlide1.xml" ContentType="application/vnd.openxmlformats-officedocument.presentationml.notesSlide+xml"/>
  <Override PartName="/ppt/slides/slide45.xml" ContentType="application/vnd.openxmlformats-officedocument.presentationml.slide+xml"/>
  <Override PartName="/ppt/notesSlides/interactive-notesSlide2.xml" ContentType="application/vnd.openxmlformats-officedocument.presentationml.notesSlide+xml"/>
  <Override PartName="/ppt/slides/slide46.xml" ContentType="application/vnd.openxmlformats-officedocument.presentationml.slide+xml"/>
  <Override PartName="/ppt/notesSlides/interactive-notesSlide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xmlns:r="http://schemas.openxmlformats.org/officeDocument/2006/relationships" id="299" r:id="rIdGioMenu1"/>
    <p:sldId xmlns:r="http://schemas.openxmlformats.org/officeDocument/2006/relationships" id="300" r:id="rIdGioMenu2"/>
    <p:sldId xmlns:r="http://schemas.openxmlformats.org/officeDocument/2006/relationships" id="301" r:id="rIdGioMenu3"/>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theme" Target="theme/theme1.xml"/><Relationship Id="rIdGioMenu1" Type="http://schemas.openxmlformats.org/officeDocument/2006/relationships/slide" Target="/ppt/slides/slide44.xml"/><Relationship Id="rIdGioMenu2" Type="http://schemas.openxmlformats.org/officeDocument/2006/relationships/slide" Target="/ppt/slides/slide45.xml"/><Relationship Id="rIdGioMenu3" Type="http://schemas.openxmlformats.org/officeDocument/2006/relationships/slide" Target="/ppt/slides/slide46.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8398035546564217" Type="http://schemas.openxmlformats.org/officeDocument/2006/relationships/slide" Target="/ppt/slides/slide44.xml"/><Relationship Id="Rfd7623605dff47ae"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584648ed00af4d97" Type="http://schemas.openxmlformats.org/officeDocument/2006/relationships/slide" Target="/ppt/slides/slide45.xml"/><Relationship Id="Rfa79cf7fef114c33"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bb8cb198fb7b4674" Type="http://schemas.openxmlformats.org/officeDocument/2006/relationships/slide" Target="/ppt/slides/slide46.xml"/><Relationship Id="R887f19a0ff894769"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The even series terminates as 1 − 3x²; the odd series does not, and because its coefficients fall off only as 1/k it diverges logarithmically at x = ±1, so its coefficient must be set to zero.</a:t>
            </a:r>
          </a:p>
          <a:p>
            <a:pPr marL="0" indent="0">
              <a:buNone/>
            </a:pPr>
            <a:r>
              <a:rPr lang="en-GB" sz="1200" dirty="0"/>
              <a:t>[Distractors] A stops the odd recursion one step too early. a₃ = (2 − 6)a₁/6 = −(2/3)a₁ is nonzero, and so is the next coefficient, a₅ = (12 − 6)a₃/20; the factor k(k + 1) − 6 vanishes only at k = 2, an even index, so only the even series is cut off. B is right that both series converge inside the interval, but the poles θ = 0 and θ = π, where x = ±1, are part of the sphere and an angular function must be finite there. It is regularity at the poles that quantises λ; the φ equation quantises m. D invents a rescue: after a₃ = −(2/3)a₁ the odd coefficients are −0.200a₁, −0.114a₁ and −0.079a₁, all of one sign, falling like 1/k as the coefficients of ½ln[(1 + x)/(1 − x)] do, so the series grows without bound at the poles. C is correct: at large k the ratio aₖ₊₂/aₖ ≈ 1 − 2/k, the terminated even series is P₂ ∝ 3x² − 1, and λ = 6 = l(l + 1) with l = 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⟨1/r⟩, equal to 1/(9a₀) in both, because the virial theorem fixes ⟨V⟩ = 2E₃</a:t>
            </a:r>
          </a:p>
          <a:p>
            <a:pPr marL="0" indent="0">
              <a:buNone/>
            </a:pPr>
            <a:r>
              <a:rPr lang="en-GB" sz="1200" dirty="0"/>
              <a:t>[Distractors] B carries the Bohr model over: n²a₀ is neither state's mean radius. Kramers' relation gives ⟨r⟩ = (a₀/2)[3n² − l(l + 1)], which is 13.5a₀ for 3s and 10.5a₀ for 3d; the 3d electron, with no radial node, stays closer to a circular-orbit radius. C is the reverse of the truth: ⟨1/r²⟩ = 1/[n³(l + ½)a₀²] is 0.0741/a₀² for 3s and 0.0148/a₀² for 3d, five times smaller, and that dependence on l is exactly why the relativistic correction separates levels of different l. D starts from a true statement, ⟨T⟩ = −E₃ for every state of the level, and draws a false conclusion: T fixes an average of p², not of r², and ⟨r²⟩ = (n²a₀²/2)[5n² + 1 − 3l(l + 1)] is 207a₀² for 3s and 126a₀² for 3d. A is correct: for the Coulomb potential the virial theorem gives ⟨V⟩ = 2Eₙ, which depends on n alone, so ⟨1/r⟩ = 1/(n²a₀) for every 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⟨p̂ − qA⟩, which equals m times the rate of change of ⟨r⟩</a:t>
            </a:r>
          </a:p>
          <a:p>
            <a:pPr marL="0" indent="0">
              <a:buNone/>
            </a:pPr>
            <a:r>
              <a:rPr lang="en-GB" sz="1200" dirty="0"/>
              <a:t>[Distractors] A confuses the operator with its expectation value. The operator −iℏ∇ is indeed the same, but the state is not: e^(−iqΛ/ℏ)p̂e^(iqΛ/ℏ) = p̂ + q∇Λ, so ⟨p̂⟩ moves by q⟨∇Λ⟩, and canonical momentum is not an observable once a vector potential is present. B fails whenever Λ depends on time: the new Hamiltonian contains qφ − q∂Λ/∂t, so ⟨Ĥ⟩ shifts by −q⟨∂Λ/∂t⟩ although every measurable prediction is unchanged; it survives only for a time-independent Λ. C reads a statement about |ψ|² as a statement about ψ: the modulus is unchanged, but the phase at r₀ moves by qΛ(r₀, t)/ℏ, which is why the phase of ψ at one point carries no physical meaning. D is correct: e^(−iqΛ/ℏ)(p̂ − qA − q∇Λ)e^(iqΛ/ℏ) = p̂ − qA, so the mechanical momentum, which the Heisenberg equation identifies as m dr̂/dt, is gauge-invariant.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0.75</a:t>
            </a:r>
          </a:p>
          <a:p>
            <a:pPr marL="0" indent="0">
              <a:buNone/>
            </a:pPr>
            <a:r>
              <a:rPr lang="en-GB" sz="1200" dirty="0"/>
              <a:t>[Distractors] A treats any equal mixture of two different states as maximally mixed. That holds only when the two states are orthogonal, so that their Bloch vectors cancel; here |⟨+z|+x⟩|² = ½, and the Bloch vector is r = ½(0, 0, 1) + ½(1, 0, 0) = (½, 0, ½). C is the larger eigenvalue of ρ, (1 + |r|)/2 = (1 + 0.707)/2 = 0.854: the largest probability ⟨ψ|ρ|ψ⟩ with which any one pure state, here spin up along the bisector of the z- and x-axes, is found in the ensemble, not its purity. D is what the superposition (|+z⟩ + |+x⟩)/√(2 + √2) would give: a pure state pointing along that bisector. Mixing, unlike superposing, puts the Bloch vector inside the ball, here at length 0.707. B is correct: Tr(ρ²) = (1 + |r|²)/2 = (1 + ½)/2 = 0.75, which equals the sum of the squared eigenvalues, 0.854² + 0.146².</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1/3</a:t>
            </a:r>
          </a:p>
          <a:p>
            <a:pPr marL="0" indent="0">
              <a:buNone/>
            </a:pPr>
            <a:r>
              <a:rPr lang="en-GB" sz="1200" dirty="0"/>
              <a:t>[Distractors] B is the weight of |m_l = 0⟩|↑⟩ in the other state of the pair. Lowering the stretched state gives |3/2, ½⟩ = √(2/3)|0⟩|↑⟩ + √(1/3)|1⟩|↓⟩, because L₋ acting on m_l = 1 brings a factor √2 while S₋ brings 1; a candidate who stops there has found the j = 3/2 state, not the j = ½ one. A assumes that the two uncoupled states contribute equally, which nothing in the algebra supports. D assumes that m_j = ½ can only mean m_l = 0 with m_s = +½, ignoring the |m_l = 1⟩|↓⟩ component, which has the same m_l + m_s. C is correct: |½, ½⟩ must be orthogonal to |3/2, ½⟩ inside the two-dimensional m_j = ½ subspace, so |½, ½⟩ = √(2/3)|1⟩|↓⟩ − √(1/3)|0⟩|↑⟩ in the Condon–Shortley phase, and P(S_z = +ℏ/2) = 1/3.</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+εℏ/(mω), 0 and −εℏ/(mω), with (|2, 0⟩ − |0, 2⟩)/√2 left unshifted</a:t>
            </a:r>
          </a:p>
          <a:p>
            <a:pPr marL="0" indent="0">
              <a:buNone/>
            </a:pPr>
            <a:r>
              <a:rPr lang="en-GB" sz="1200" dirty="0"/>
              <a:t>[Distractors] A applies the non-degenerate formula to a degenerate level. The diagonal elements do vanish, because xy changes the number of quanta along each axis by one, but ⟨2, 0|H′|1, 1⟩ = ε⟨2|x|1⟩⟨0|y|1⟩ and ⟨1, 1|H′|0, 2⟩ = ε⟨1|x|0⟩⟨1|y|2⟩ do not, and inside a degenerate subspace it is the whole matrix that must be diagonalised. C has the unshifted state right but the outer shifts too small by √2: it comes from dropping the √2 in ⟨2|x|1⟩ = √2 √(ℏ/(2mω)), or from diagonalising only the block of |2, 0⟩ and |1, 1⟩ and so missing the coupling of |1, 1⟩ to |0, 2⟩. B has the right shifts but gives the middle eigenvalue to the middle label: |1, 1⟩ is coupled to both other states and is not a good state at all. The exchange x ↔ y commutes with H₀ and with xy, and (|2, 0⟩ − |0, 2⟩)/√2 is the only state of the level that is odd under it, so it cannot mix with the other two; its shift is zero because H′ has no diagonal elements and no element between |2, 0⟩ and |0, 2⟩. D is correct: with δ = εℏ/(2mω) the matrix in the order |2, 0⟩, |1, 1⟩, |0, 2⟩ is √2δ[[0, 1, 0], [1, 0, 1], [0, 1, 0]], with eigenvalues +2δ, 0 and −2δ, the outer ones belonging to (|2, 0⟩ ± √2|1, 1⟩ + |0, 2⟩)/2. There is an exact check: in u = (x + y)/√2 and v = (x − y)/√2, xy = (u² − v²)/2, so to first order the u frequency rises and the v frequency falls by ε/(2mω), and the states with two u quanta, one of each, and two v quanta shift by +2δ, 0 and −2δ.</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³P₂</a:t>
            </a:r>
          </a:p>
          <a:p>
            <a:pPr marL="0" indent="0">
              <a:buNone/>
            </a:pPr>
            <a:r>
              <a:rPr lang="en-GB" sz="1200" dirty="0"/>
              <a:t>[Distractors] B is the ground level of carbon, 2p², and carrying the less-than-half-filled rule over to oxygen is the error to catch. Four electrons fill more than half of the six p spin-orbitals, the shell then behaves as two holes whose spin-orbit coupling has the opposite sign, and the largest J lies lowest. C puts the rule for L ahead of the rule for S: ¹D has the larger L, but Hund's first rule, maximum S, comes first, because the antisymmetric spatial state of a triplet keeps the electrons apart and lowers their repulsion; in oxygen ¹D lies about 2 eV above the ground term. D treats 2p⁴ as a closed shell because its spins can be paired, but only a full p⁶ shell is obliged to be ¹S₀. A is correct: the term is ³P, and J = L + S = 2 because the shell is more than half full.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fine structure, then Lamb shift, then hyperfine splitting</a:t>
            </a:r>
          </a:p>
          <a:p>
            <a:pPr marL="0" indent="0">
              <a:buNone/>
            </a:pPr>
            <a:r>
              <a:rPr lang="en-GB" sz="1200" dirty="0"/>
              <a:t>[Distractors] A counts powers of α and nothing else. Fine and hyperfine structure both scale as α⁴mc², but the hyperfine interaction couples the electron to the nuclear magnetic moment and so carries a further factor of about g_p mₑ/m_p ≈ 3 × 10⁻³, whereas the Lamb shift sits only one power of α, softened by a logarithm, below the fine structure: α⁵mc² ln(1/α)/n³ ≈ 6 μeV against α⁴mc²/n³ ≈ 0.2 meV. C mistakes the most famous hyperfine line, the 21 cm transition of 1s hydrogen, for a large one; at 5.9 μeV it is small, and the 2S splitting is eight times smaller again. D takes the Lamb shift's historical importance for size: it was hard to find precisely because it is ten times smaller than the fine-structure splitting it sits beside. B is correct, and the measured values bear out the estimate: 45 μeV (10.9 GHz), 4.4 μeV (1.06 GHz) and 0.73 μeV (178 MHz).</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sign of the i cot θ ∂/∂φ term acting on e^(2iφ) is where answers go wrong: g′ = −2 cot θ g leads to g ∝ 1/sin²θ, which diverges at the poles. That divergence is the signal to recheck, because regularity is what the ladder route relies on.</a:t>
            </a:r>
          </a:p>
          <a:p>
            <a:pPr marL="0" indent="0">
              <a:buNone/>
            </a:pPr>
            <a:r>
              <a:rPr lang="en-GB" sz="1200" dirty="0"/>
              <a:t>[Examiner note (b)] Dropping the sin θ of the solid-angle element dΩ = sin θ dθ dφ, and integrating sin⁴θ instead, gives 3π/8 in place of 16/15; the answer is printed so that this slip shows.</a:t>
            </a:r>
          </a:p>
          <a:p>
            <a:pPr marL="0" indent="0">
              <a:buNone/>
            </a:pPr>
            <a:r>
              <a:rPr lang="en-GB" sz="1200" dirty="0"/>
              <a:t>[Examiner note (c)] Candidates who drop the overall minus sign of L₋, or who normalise Y₂¹ afresh and choose it positive, lose the phase that makes the Yₗᵐ a consistent set; every later Clebsch–Gordan coefficient or dipole matrix element inherits the error.</a:t>
            </a:r>
          </a:p>
          <a:p>
            <a:pPr marL="0" indent="0">
              <a:buNone/>
            </a:pPr>
            <a:r>
              <a:rPr lang="en-GB" sz="1200" dirty="0"/>
              <a:t>[Examiner note (e)] Candidates who quote the selection rule Δl = ±1 conclude that p to s is always open. The recursion makes the rule a list of what may occur, and m decides which of its two terms survives.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sign of the i cot θ ∂/∂φ term acting on e^(2iφ) is where answers go wrong: g′ = −2 cot θ g leads to g ∝ 1/sin²θ, which diverges at the poles. That divergence is the signal to recheck, because regularity is what the ladder route relies on.</a:t>
            </a:r>
          </a:p>
          <a:p>
            <a:pPr marL="0" indent="0">
              <a:buNone/>
            </a:pPr>
            <a:r>
              <a:rPr lang="en-GB" sz="1200" dirty="0"/>
              <a:t>[Examiner note (b)] Dropping the sin θ of the solid-angle element dΩ = sin θ dθ dφ, and integrating sin⁴θ instead, gives 3π/8 in place of 16/15; the answer is printed so that this slip shows.</a:t>
            </a:r>
          </a:p>
          <a:p>
            <a:pPr marL="0" indent="0">
              <a:buNone/>
            </a:pPr>
            <a:r>
              <a:rPr lang="en-GB" sz="1200" dirty="0"/>
              <a:t>[Examiner note (c)] Candidates who drop the overall minus sign of L₋, or who normalise Y₂¹ afresh and choose it positive, lose the phase that makes the Yₗᵐ a consistent set; every later Clebsch–Gordan coefficient or dipole matrix element inherits the error.</a:t>
            </a:r>
          </a:p>
          <a:p>
            <a:pPr marL="0" indent="0">
              <a:buNone/>
            </a:pPr>
            <a:r>
              <a:rPr lang="en-GB" sz="1200" dirty="0"/>
              <a:t>[Examiner note (e)] Candidates who quote the selection rule Δl = ±1 conclude that p to s is always open. The recursion makes the rule a list of what may occur, and m decides which of its two terms survives.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index shift is where marks are lost: ρv″ and v′ each lower the power of ρ by one, while −2ρv′ does not. Candidates who equate coefficients without re-indexing produce a relation that mixes three consecutive coefficients.</a:t>
            </a:r>
          </a:p>
          <a:p>
            <a:pPr marL="0" indent="0">
              <a:buNone/>
            </a:pPr>
            <a:r>
              <a:rPr lang="en-GB" sz="1200" dirty="0"/>
              <a:t>[Examiner note (b)] The weak answer says that an infinite series must diverge. It need not: the series converges for every ρ. What fails is normalisability, because e^(2ρ) overwhelms the factor e^(−ρ) already removed, and a candidate who cannot name the condition being imposed has not explained why the energy is quantised. The ratio test fixes the exponential but not the power of ρ in front of it; the often-written u ~ ρ^(l+1)e^(ρ) has the wrong power, though the growth that matters is e^(ρ) either way.</a:t>
            </a:r>
          </a:p>
          <a:p>
            <a:pPr marL="0" indent="0">
              <a:buNone/>
            </a:pPr>
            <a:r>
              <a:rPr lang="en-GB" sz="1200" dirty="0"/>
              <a:t>[Examiner note (c)] Writing a* with μ/mₑ instead of mₑ/μ, or keeping a single factor of ε_r, gives an energy that scales wrongly. One factor of ε_r comes from the weaker attraction and the second from the larger orbit that results.</a:t>
            </a:r>
          </a:p>
          <a:p>
            <a:pPr marL="0" indent="0">
              <a:buNone/>
            </a:pPr>
            <a:r>
              <a:rPr lang="en-GB" sz="1200" dirty="0"/>
              <a:t>[Examiner note (d)] Using the electron's effective mass alone in place of μ overestimates R* by a factor of 2.7. The two masses are comparable, so neither particle can be treated as fixed, as the proton nearly can in hydrogen.</a:t>
            </a:r>
          </a:p>
          <a:p>
            <a:pPr marL="0" indent="0">
              <a:buNone/>
            </a:pPr>
            <a:r>
              <a:rPr lang="en-GB" sz="1200" dirty="0"/>
              <a:t>[Examiner note (e)] The error to catch is using the s = 1 relation without first finding ⟨1/r⟩ from s = 0. Candidates who take n²a* as the size get 0.68 μm; the P-state mean radius is half as large again, because ⟨r⟩ ≈ (3/2)n²a* when l ≪ 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index shift is where marks are lost: ρv″ and v′ each lower the power of ρ by one, while −2ρv′ does not. Candidates who equate coefficients without re-indexing produce a relation that mixes three consecutive coefficients.</a:t>
            </a:r>
          </a:p>
          <a:p>
            <a:pPr marL="0" indent="0">
              <a:buNone/>
            </a:pPr>
            <a:r>
              <a:rPr lang="en-GB" sz="1200" dirty="0"/>
              <a:t>[Examiner note (b)] The weak answer says that an infinite series must diverge. It need not: the series converges for every ρ. What fails is normalisability, because e^(2ρ) overwhelms the factor e^(−ρ) already removed, and a candidate who cannot name the condition being imposed has not explained why the energy is quantised. The ratio test fixes the exponential but not the power of ρ in front of it; the often-written u ~ ρ^(l+1)e^(ρ) has the wrong power, though the growth that matters is e^(ρ) either way.</a:t>
            </a:r>
          </a:p>
          <a:p>
            <a:pPr marL="0" indent="0">
              <a:buNone/>
            </a:pPr>
            <a:r>
              <a:rPr lang="en-GB" sz="1200" dirty="0"/>
              <a:t>[Examiner note (c)] Writing a* with μ/mₑ instead of mₑ/μ, or keeping a single factor of ε_r, gives an energy that scales wrongly. One factor of ε_r comes from the weaker attraction and the second from the larger orbit that results.</a:t>
            </a:r>
          </a:p>
          <a:p>
            <a:pPr marL="0" indent="0">
              <a:buNone/>
            </a:pPr>
            <a:r>
              <a:rPr lang="en-GB" sz="1200" dirty="0"/>
              <a:t>[Examiner note (d)] Using the electron's effective mass alone in place of μ overestimates R* by a factor of 2.7. The two masses are comparable, so neither particle can be treated as fixed, as the proton nearly can in hydrogen.</a:t>
            </a:r>
          </a:p>
          <a:p>
            <a:pPr marL="0" indent="0">
              <a:buNone/>
            </a:pPr>
            <a:r>
              <a:rPr lang="en-GB" sz="1200" dirty="0"/>
              <a:t>[Examiner note (e)] The error to catch is using the s = 1 relation without first finding ⟨1/r⟩ from s = 0. Candidates who take n²a* as the size get 0.68 μm; the P-state mean radius is half as large again, because ⟨r⟩ ≈ (3/2)n²a* when l ≪ 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 sign slip in [S_z, S_x] = iℏS_y reverses the sense of precession while leaving |γ|B intact, which is why the part asks for the vector equation rather than the frequency alone.</a:t>
            </a:r>
          </a:p>
          <a:p>
            <a:pPr marL="0" indent="0">
              <a:buNone/>
            </a:pPr>
            <a:r>
              <a:rPr lang="en-GB" sz="1200" dirty="0"/>
              <a:t>[Examiner note (b)] Treating γ as a frequency in hertz per tesla, or dropping the 2π, gives a field wrong by a factor of 2π; with γ in rad s⁻¹ T⁻¹ the precession angle is |γ|Bt in radians.</a:t>
            </a:r>
          </a:p>
          <a:p>
            <a:pPr marL="0" indent="0">
              <a:buNone/>
            </a:pPr>
            <a:r>
              <a:rPr lang="en-GB" sz="1200" dirty="0"/>
              <a:t>[Examiner note (c)] The expected answer is that a spin turned through a full circle is unchanged, so the count rate recovers at 3.77 mT. The prediction must rest on the rotation operator for spin ½, which is −I at 2π; the sign is invisible in a single beam and becomes observable only against the unrotated arm.</a:t>
            </a:r>
          </a:p>
          <a:p>
            <a:pPr marL="0" indent="0">
              <a:buNone/>
            </a:pPr>
            <a:r>
              <a:rPr lang="en-GB" sz="1200" dirty="0"/>
              <a:t>[Examiner note (d)] Candidates who stay in the laboratory frame face a time-dependent Hamiltonian they cannot integrate. Going to the frame that turns with B₁ makes the field static whichever way B₁ rotates; the sense decides only the sign of the fictitious field, which cancels B₀ at ω = ω₀ when B₁ turns with the precession. A field turning the other way sees B₀ + ω/|γ| and never comes to resonance, which is why the counter-rotating half of an oscillating field is what the rotating-wave approximation discards.</a:t>
            </a:r>
          </a:p>
          <a:p>
            <a:pPr marL="0" indent="0">
              <a:buNone/>
            </a:pPr>
            <a:r>
              <a:rPr lang="en-GB" sz="1200" dirty="0"/>
              <a:t>[Examiner note (e)] Setting ω₁t = 2π, a full Rabi cycle, returns the spin to where it started; a flip needs half a cycle. For a truly rotating B₁ the rotating-frame result is exact at any strength; the smallness of 0.755 mT against B₀ = 10.0 mT matters when the flipper is driven by an oscillating field instead, whose counter-rotating half is then far enough off resonance to neglect.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 sign slip in [S_z, S_x] = iℏS_y reverses the sense of precession while leaving |γ|B intact, which is why the part asks for the vector equation rather than the frequency alone.</a:t>
            </a:r>
          </a:p>
          <a:p>
            <a:pPr marL="0" indent="0">
              <a:buNone/>
            </a:pPr>
            <a:r>
              <a:rPr lang="en-GB" sz="1200" dirty="0"/>
              <a:t>[Examiner note (b)] Treating γ as a frequency in hertz per tesla, or dropping the 2π, gives a field wrong by a factor of 2π; with γ in rad s⁻¹ T⁻¹ the precession angle is |γ|Bt in radians.</a:t>
            </a:r>
          </a:p>
          <a:p>
            <a:pPr marL="0" indent="0">
              <a:buNone/>
            </a:pPr>
            <a:r>
              <a:rPr lang="en-GB" sz="1200" dirty="0"/>
              <a:t>[Examiner note (c)] The expected answer is that a spin turned through a full circle is unchanged, so the count rate recovers at 3.77 mT. The prediction must rest on the rotation operator for spin ½, which is −I at 2π; the sign is invisible in a single beam and becomes observable only against the unrotated arm.</a:t>
            </a:r>
          </a:p>
          <a:p>
            <a:pPr marL="0" indent="0">
              <a:buNone/>
            </a:pPr>
            <a:r>
              <a:rPr lang="en-GB" sz="1200" dirty="0"/>
              <a:t>[Examiner note (d)] Candidates who stay in the laboratory frame face a time-dependent Hamiltonian they cannot integrate. Going to the frame that turns with B₁ makes the field static whichever way B₁ rotates; the sense decides only the sign of the fictitious field, which cancels B₀ at ω = ω₀ when B₁ turns with the precession. A field turning the other way sees B₀ + ω/|γ| and never comes to resonance, which is why the counter-rotating half of an oscillating field is what the rotating-wave approximation discards.</a:t>
            </a:r>
          </a:p>
          <a:p>
            <a:pPr marL="0" indent="0">
              <a:buNone/>
            </a:pPr>
            <a:r>
              <a:rPr lang="en-GB" sz="1200" dirty="0"/>
              <a:t>[Examiner note (e)] Setting ω₁t = 2π, a full Rabi cycle, returns the spin to where it started; a flip needs half a cycle. For a truly rotating B₁ the rotating-frame result is exact at any strength; the smallness of 0.755 mT against B₀ = 10.0 mT matters when the flipper is driven by an oscillating field instead, whose counter-rotating half is then far enough off resonance to neglect.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error to catch is the argument that a symmetric Hamiltonian forces symmetric eigenstates. A commuting operator allows the eigenstates to be chosen symmetric or antisymmetric; only the postulate makes the choice compulsory, and only for identical particles.</a:t>
            </a:r>
          </a:p>
          <a:p>
            <a:pPr marL="0" indent="0">
              <a:buNone/>
            </a:pPr>
            <a:r>
              <a:rPr lang="en-GB" sz="1200" dirty="0"/>
              <a:t>[Examiner note (b)] Replacing each sin² by its average of ½ happens to give 1/L here, but the same shortcut gives 1/L for ∫ψ₁⁴ dx, whose true value is 3/(2L); the marks are for the product expansion, which is what makes the result reliable.</a:t>
            </a:r>
          </a:p>
          <a:p>
            <a:pPr marL="0" indent="0">
              <a:buNone/>
            </a:pPr>
            <a:r>
              <a:rPr lang="en-GB" sz="1200" dirty="0"/>
              <a:t>[Examiner note (c)] Applying the non-degenerate formula gives both states the single shift g/L and misses the splitting. The equality of the exchange and direct integrals is special to a contact interaction; for a finite-range repulsion the exchange integral is smaller, but P₁₂ still fixes the good states.</a:t>
            </a:r>
          </a:p>
          <a:p>
            <a:pPr marL="0" indent="0">
              <a:buNone/>
            </a:pPr>
            <a:r>
              <a:rPr lang="en-GB" sz="1200" dirty="0"/>
              <a:t>[Examiner note (d)] Candidates give the fermions the direct shift g/L alone, forgetting the exchange term that cancels it. First order is safe for the bosons: the largest coupling of the ground state to another level, ⟨11|H′|22⟩ = g/L = 0.10E₁, is small against the gap of 6E₁.</a:t>
            </a:r>
          </a:p>
          <a:p>
            <a:pPr marL="0" indent="0">
              <a:buNone/>
            </a:pPr>
            <a:r>
              <a:rPr lang="en-GB" sz="1200" dirty="0"/>
              <a:t>[Examiner note (e)] The error to catch is placing the singlet lower because paired spins seem to attract, or giving the two states one energy because H′ ignores spin. The energy depends on spin only through the spatial symmetry that antisymmetry imposes.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error to catch is the argument that a symmetric Hamiltonian forces symmetric eigenstates. A commuting operator allows the eigenstates to be chosen symmetric or antisymmetric; only the postulate makes the choice compulsory, and only for identical particles.</a:t>
            </a:r>
          </a:p>
          <a:p>
            <a:pPr marL="0" indent="0">
              <a:buNone/>
            </a:pPr>
            <a:r>
              <a:rPr lang="en-GB" sz="1200" dirty="0"/>
              <a:t>[Examiner note (b)] Replacing each sin² by its average of ½ happens to give 1/L here, but the same shortcut gives 1/L for ∫ψ₁⁴ dx, whose true value is 3/(2L); the marks are for the product expansion, which is what makes the result reliable.</a:t>
            </a:r>
          </a:p>
          <a:p>
            <a:pPr marL="0" indent="0">
              <a:buNone/>
            </a:pPr>
            <a:r>
              <a:rPr lang="en-GB" sz="1200" dirty="0"/>
              <a:t>[Examiner note (c)] Applying the non-degenerate formula gives both states the single shift g/L and misses the splitting. The equality of the exchange and direct integrals is special to a contact interaction; for a finite-range repulsion the exchange integral is smaller, but P₁₂ still fixes the good states.</a:t>
            </a:r>
          </a:p>
          <a:p>
            <a:pPr marL="0" indent="0">
              <a:buNone/>
            </a:pPr>
            <a:r>
              <a:rPr lang="en-GB" sz="1200" dirty="0"/>
              <a:t>[Examiner note (d)] Candidates give the fermions the direct shift g/L alone, forgetting the exchange term that cancels it. First order is safe for the bosons: the largest coupling of the ground state to another level, ⟨11|H′|22⟩ = g/L = 0.10E₁, is small against the gap of 6E₁.</a:t>
            </a:r>
          </a:p>
          <a:p>
            <a:pPr marL="0" indent="0">
              <a:buNone/>
            </a:pPr>
            <a:r>
              <a:rPr lang="en-GB" sz="1200" dirty="0"/>
              <a:t>[Examiner note (e)] The error to catch is placing the singlet lower because paired spins seem to attract, or giving the two states one energy because H′ ignores spin. The energy depends on spin only through the spatial symmetry that antisymmetry imposes.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error to catch is the argument that a symmetric Hamiltonian forces symmetric eigenstates. A commuting operator allows the eigenstates to be chosen symmetric or antisymmetric; only the postulate makes the choice compulsory, and only for identical particles.</a:t>
            </a:r>
          </a:p>
          <a:p>
            <a:pPr marL="0" indent="0">
              <a:buNone/>
            </a:pPr>
            <a:r>
              <a:rPr lang="en-GB" sz="1200" dirty="0"/>
              <a:t>[Examiner note (b)] Replacing each sin² by its average of ½ happens to give 1/L here, but the same shortcut gives 1/L for ∫ψ₁⁴ dx, whose true value is 3/(2L); the marks are for the product expansion, which is what makes the result reliable.</a:t>
            </a:r>
          </a:p>
          <a:p>
            <a:pPr marL="0" indent="0">
              <a:buNone/>
            </a:pPr>
            <a:r>
              <a:rPr lang="en-GB" sz="1200" dirty="0"/>
              <a:t>[Examiner note (c)] Applying the non-degenerate formula gives both states the single shift g/L and misses the splitting. The equality of the exchange and direct integrals is special to a contact interaction; for a finite-range repulsion the exchange integral is smaller, but P₁₂ still fixes the good states.</a:t>
            </a:r>
          </a:p>
          <a:p>
            <a:pPr marL="0" indent="0">
              <a:buNone/>
            </a:pPr>
            <a:r>
              <a:rPr lang="en-GB" sz="1200" dirty="0"/>
              <a:t>[Examiner note (d)] Candidates give the fermions the direct shift g/L alone, forgetting the exchange term that cancels it. First order is safe for the bosons: the largest coupling of the ground state to another level, ⟨11|H′|22⟩ = g/L = 0.10E₁, is small against the gap of 6E₁.</a:t>
            </a:r>
          </a:p>
          <a:p>
            <a:pPr marL="0" indent="0">
              <a:buNone/>
            </a:pPr>
            <a:r>
              <a:rPr lang="en-GB" sz="1200" dirty="0"/>
              <a:t>[Examiner note (e)] The error to catch is placing the singlet lower because paired spins seem to attract, or giving the two states one energy because H′ ignores spin. The energy depends on spin only through the spatial symmetry that antisymmetry imposes.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Dividing every row by one round total, such as 500, introduces errors of up to 4% that survive into S; each correlation must be divided by its own number of pairs, which here runs from 482 to 520.</a:t>
            </a:r>
          </a:p>
          <a:p>
            <a:pPr marL="0" indent="0">
              <a:buNone/>
            </a:pPr>
            <a:r>
              <a:rPr lang="en-GB" sz="1200" dirty="0"/>
              <a:t>[Examiner note (b)] Adding E(a, b′) instead of subtracting it gives S = −1.20 and an apparent agreement with local realism. The combination is fixed by the inequality, and the angles were chosen so that every term pushes S the same way.</a:t>
            </a:r>
          </a:p>
          <a:p>
            <a:pPr marL="0" indent="0">
              <a:buNone/>
            </a:pPr>
            <a:r>
              <a:rPr lang="en-GB" sz="1200" dirty="0"/>
              <a:t>[Examiner note (c)] Adding the four σ_E linearly gives 0.14 and halves the apparent significance; independent errors add in quadrature. Taking the spread of the four |E| values as the uncertainty is no better, since four numbers fix a spread only roughly and any real difference between settings would be mistaken for noise.</a:t>
            </a:r>
          </a:p>
          <a:p>
            <a:pPr marL="0" indent="0">
              <a:buNone/>
            </a:pPr>
            <a:r>
              <a:rPr lang="en-GB" sz="1200" dirty="0"/>
              <a:t>[Examiner note (d)] Strong answers separate statistical significance from the assumptions behind the inequality. A violation by many standard deviations shows that no local model reproduces these counts only if the detected pairs are a fair sample and neither side's setting could influence the other.</a:t>
            </a:r>
          </a:p>
          <a:p>
            <a:pPr marL="0" indent="0">
              <a:buNone/>
            </a:pPr>
            <a:r>
              <a:rPr lang="en-GB" sz="1200" dirty="0"/>
              <a:t>[Examiner note (e)] Candidates look for the no-signalling test in the correlations E, which do depend on both settings. It lies in the marginal counts, which the table gives only implicitly, and the comparison means nothing without an uncertainty.</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Dividing every row by one round total, such as 500, introduces errors of up to 4% that survive into S; each correlation must be divided by its own number of pairs, which here runs from 482 to 520.</a:t>
            </a:r>
          </a:p>
          <a:p>
            <a:pPr marL="0" indent="0">
              <a:buNone/>
            </a:pPr>
            <a:r>
              <a:rPr lang="en-GB" sz="1200" dirty="0"/>
              <a:t>[Examiner note (b)] Adding E(a, b′) instead of subtracting it gives S = −1.20 and an apparent agreement with local realism. The combination is fixed by the inequality, and the angles were chosen so that every term pushes S the same way.</a:t>
            </a:r>
          </a:p>
          <a:p>
            <a:pPr marL="0" indent="0">
              <a:buNone/>
            </a:pPr>
            <a:r>
              <a:rPr lang="en-GB" sz="1200" dirty="0"/>
              <a:t>[Examiner note (c)] Adding the four σ_E linearly gives 0.14 and halves the apparent significance; independent errors add in quadrature. Taking the spread of the four |E| values as the uncertainty is no better, since four numbers fix a spread only roughly and any real difference between settings would be mistaken for noise.</a:t>
            </a:r>
          </a:p>
          <a:p>
            <a:pPr marL="0" indent="0">
              <a:buNone/>
            </a:pPr>
            <a:r>
              <a:rPr lang="en-GB" sz="1200" dirty="0"/>
              <a:t>[Examiner note (d)] Strong answers separate statistical significance from the assumptions behind the inequality. A violation by many standard deviations shows that no local model reproduces these counts only if the detected pairs are a fair sample and neither side's setting could influence the other.</a:t>
            </a:r>
          </a:p>
          <a:p>
            <a:pPr marL="0" indent="0">
              <a:buNone/>
            </a:pPr>
            <a:r>
              <a:rPr lang="en-GB" sz="1200" dirty="0"/>
              <a:t>[Examiner note (e)] Candidates look for the no-signalling test in the correlations E, which do depend on both settings. It lies in the marginal counts, which the table gives only implicitly, and the comparison means nothing without an uncertainty.</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Answers that call the coupled basis conventional miss the point: it is forced by H_SO. The argument is complete only when it also shows that H_rel cannot mix different l inside the degenerate level, which a less symmetric perturbation could.</a:t>
            </a:r>
          </a:p>
          <a:p>
            <a:pPr marL="0" indent="0">
              <a:buNone/>
            </a:pPr>
            <a:r>
              <a:rPr lang="en-GB" sz="1200" dirty="0"/>
              <a:t>[Examiner note (b)] Candidates who expand p⁴ in coordinates meet derivatives of the Coulomb singularity; the route through (Eₙ − V)² avoids them, and it is legitimate only because p² can act to the left on the bra. The sign of ⟨V⟩ = 2Eₙ, which is negative, is the slip that turns −3 into +5, and since the result is printed, a candidate who forces agreement without it earns nothing for the last line.</a:t>
            </a:r>
          </a:p>
          <a:p>
            <a:pPr marL="0" indent="0">
              <a:buNone/>
            </a:pPr>
            <a:r>
              <a:rPr lang="en-GB" sz="1200" dirty="0"/>
              <a:t>[Examiner note (c)] Evaluating ⟨L⋅S⟩ in the uncoupled basis as m_l m_s ℏ² takes the diagonal elements of a matrix that is not diagonal there, and gives a shift that depends on m_l; the result must depend on j instead.</a:t>
            </a:r>
          </a:p>
          <a:p>
            <a:pPr marL="0" indent="0">
              <a:buNone/>
            </a:pPr>
            <a:r>
              <a:rPr lang="en-GB" sz="1200" dirty="0"/>
              <a:t>[Examiner note (d)] This part catches candidates who apply the spin–orbit formula at l = 0, where it is 0/0, instead of recognising that L⋅S vanishes there and that the Darwin term, a contact term acting only where |ψ(0)|² is nonzero, takes its place. Because the result is printed, each case must be carried to it explicitly.</a:t>
            </a:r>
          </a:p>
          <a:p>
            <a:pPr marL="0" indent="0">
              <a:buNone/>
            </a:pPr>
            <a:r>
              <a:rPr lang="en-GB" sz="1200" dirty="0"/>
              <a:t>[Examiner note (e)] Common sketches put 2P_(3/2) above the unperturbed level, as a spin–orbit-only picture would because its E_SO is positive, or separate 2S_(1/2) from 2P_(1/2). The relativistic term lowers every state, and in this theory the two j = ½ states coincide exactly.</a:t>
            </a:r>
          </a:p>
          <a:p>
            <a:pPr marL="0" indent="0">
              <a:buNone/>
            </a:pPr>
            <a:r>
              <a:rPr lang="en-GB" sz="1200" dirty="0"/>
              <a:t>[Examiner note (f)] Scaling the hydrogen value by Z⁴ alone predicts 16.9 GHz, 20% too high. A strong answer shows the logarithm doing measurable work, then limits its claim to what an order-of-magnitude argument can support.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Answers that call the coupled basis conventional miss the point: it is forced by H_SO. The argument is complete only when it also shows that H_rel cannot mix different l inside the degenerate level, which a less symmetric perturbation could.</a:t>
            </a:r>
          </a:p>
          <a:p>
            <a:pPr marL="0" indent="0">
              <a:buNone/>
            </a:pPr>
            <a:r>
              <a:rPr lang="en-GB" sz="1200" dirty="0"/>
              <a:t>[Examiner note (b)] Candidates who expand p⁴ in coordinates meet derivatives of the Coulomb singularity; the route through (Eₙ − V)² avoids them, and it is legitimate only because p² can act to the left on the bra. The sign of ⟨V⟩ = 2Eₙ, which is negative, is the slip that turns −3 into +5, and since the result is printed, a candidate who forces agreement without it earns nothing for the last line.</a:t>
            </a:r>
          </a:p>
          <a:p>
            <a:pPr marL="0" indent="0">
              <a:buNone/>
            </a:pPr>
            <a:r>
              <a:rPr lang="en-GB" sz="1200" dirty="0"/>
              <a:t>[Examiner note (c)] Evaluating ⟨L⋅S⟩ in the uncoupled basis as m_l m_s ℏ² takes the diagonal elements of a matrix that is not diagonal there, and gives a shift that depends on m_l; the result must depend on j instead.</a:t>
            </a:r>
          </a:p>
          <a:p>
            <a:pPr marL="0" indent="0">
              <a:buNone/>
            </a:pPr>
            <a:r>
              <a:rPr lang="en-GB" sz="1200" dirty="0"/>
              <a:t>[Examiner note (d)] This part catches candidates who apply the spin–orbit formula at l = 0, where it is 0/0, instead of recognising that L⋅S vanishes there and that the Darwin term, a contact term acting only where |ψ(0)|² is nonzero, takes its place. Because the result is printed, each case must be carried to it explicitly.</a:t>
            </a:r>
          </a:p>
          <a:p>
            <a:pPr marL="0" indent="0">
              <a:buNone/>
            </a:pPr>
            <a:r>
              <a:rPr lang="en-GB" sz="1200" dirty="0"/>
              <a:t>[Examiner note (e)] Common sketches put 2P_(3/2) above the unperturbed level, as a spin–orbit-only picture would because its E_SO is positive, or separate 2S_(1/2) from 2P_(1/2). The relativistic term lowers every state, and in this theory the two j = ½ states coincide exactly.</a:t>
            </a:r>
          </a:p>
          <a:p>
            <a:pPr marL="0" indent="0">
              <a:buNone/>
            </a:pPr>
            <a:r>
              <a:rPr lang="en-GB" sz="1200" dirty="0"/>
              <a:t>[Examiner note (f)] Scaling the hydrogen value by Z⁴ alone predicts 16.9 GHz, 20% too high. A strong answer shows the logarithm doing measurable work, then limits its claim to what an order-of-magnitude argument can support.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Answers that call the coupled basis conventional miss the point: it is forced by H_SO. The argument is complete only when it also shows that H_rel cannot mix different l inside the degenerate level, which a less symmetric perturbation could.</a:t>
            </a:r>
          </a:p>
          <a:p>
            <a:pPr marL="0" indent="0">
              <a:buNone/>
            </a:pPr>
            <a:r>
              <a:rPr lang="en-GB" sz="1200" dirty="0"/>
              <a:t>[Examiner note (b)] Candidates who expand p⁴ in coordinates meet derivatives of the Coulomb singularity; the route through (Eₙ − V)² avoids them, and it is legitimate only because p² can act to the left on the bra. The sign of ⟨V⟩ = 2Eₙ, which is negative, is the slip that turns −3 into +5, and since the result is printed, a candidate who forces agreement without it earns nothing for the last line.</a:t>
            </a:r>
          </a:p>
          <a:p>
            <a:pPr marL="0" indent="0">
              <a:buNone/>
            </a:pPr>
            <a:r>
              <a:rPr lang="en-GB" sz="1200" dirty="0"/>
              <a:t>[Examiner note (c)] Evaluating ⟨L⋅S⟩ in the uncoupled basis as m_l m_s ℏ² takes the diagonal elements of a matrix that is not diagonal there, and gives a shift that depends on m_l; the result must depend on j instead.</a:t>
            </a:r>
          </a:p>
          <a:p>
            <a:pPr marL="0" indent="0">
              <a:buNone/>
            </a:pPr>
            <a:r>
              <a:rPr lang="en-GB" sz="1200" dirty="0"/>
              <a:t>[Examiner note (d)] This part catches candidates who apply the spin–orbit formula at l = 0, where it is 0/0, instead of recognising that L⋅S vanishes there and that the Darwin term, a contact term acting only where |ψ(0)|² is nonzero, takes its place. Because the result is printed, each case must be carried to it explicitly.</a:t>
            </a:r>
          </a:p>
          <a:p>
            <a:pPr marL="0" indent="0">
              <a:buNone/>
            </a:pPr>
            <a:r>
              <a:rPr lang="en-GB" sz="1200" dirty="0"/>
              <a:t>[Examiner note (e)] Common sketches put 2P_(3/2) above the unperturbed level, as a spin–orbit-only picture would because its E_SO is positive, or separate 2S_(1/2) from 2P_(1/2). The relativistic term lowers every state, and in this theory the two j = ½ states coincide exactly.</a:t>
            </a:r>
          </a:p>
          <a:p>
            <a:pPr marL="0" indent="0">
              <a:buNone/>
            </a:pPr>
            <a:r>
              <a:rPr lang="en-GB" sz="1200" dirty="0"/>
              <a:t>[Examiner note (f)] Scaling the hydrogen value by Z⁴ alone predicts 16.9 GHz, 20% too high. A strong answer shows the logarithm doing measurable work, then limits its claim to what an order-of-magnitude argument can support.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05c24716f85b404c"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3bd1dffe01e34c51"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f0771fc44e9143c4"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077d4cb1003140f9"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846082e739d34dda"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3c337f90a4ad48f7"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BFBF34-DE2B-49D0-A8CB-731957234A6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7B2A4B3-C257-4383-9941-3595F83FC48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4958D0C-C6B1-4E4E-8B92-C6B14B522A6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62DB854-3D38-452D-94C9-088E6E80E83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AC83E51-5C20-4709-9DB5-D8DF767E87F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A4E975E-D117-43B5-84C0-B6263BD6A22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D00616F-415A-46D8-ACC8-B62E550A0EE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769FBDB-8CD4-4D68-865D-63518B561EF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15FD02C-7D0C-44D4-AA31-49DCC0B7BC4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B0E7EC8-2BE6-4857-B44F-9F4CCCA1145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86d56a7d5cd348dd" Type="http://schemas.openxmlformats.org/officeDocument/2006/relationships/theme" Target="/ppt/slideMasters/theme/interactive-theme2.xml"/><Relationship Id="R0ad39dc10dc0487c" Type="http://schemas.openxmlformats.org/officeDocument/2006/relationships/slideLayout" Target="/ppt/slideLayouts/interactive-slideLayout1.xml"/><Relationship Id="R425140dffd914767" Type="http://schemas.openxmlformats.org/officeDocument/2006/relationships/slideLayout" Target="/ppt/slideLayouts/interactive-slideLayout2.xml"/><Relationship Id="Rad6199c9680b4940" Type="http://schemas.openxmlformats.org/officeDocument/2006/relationships/slideLayout" Target="/ppt/slideLayouts/interactive-slideLayout3.xml"/><Relationship Id="R30ceeb3573974460" Type="http://schemas.openxmlformats.org/officeDocument/2006/relationships/slideLayout" Target="/ppt/slideLayouts/interactive-slideLayout4.xml"/><Relationship Id="Rbea0b2ca14be4ccd" Type="http://schemas.openxmlformats.org/officeDocument/2006/relationships/slideLayout" Target="/ppt/slideLayouts/interactive-slideLayout5.xml"/><Relationship Id="Ra8347d992ba14217"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ad39dc10dc0487c"/>
    <p:sldLayoutId xmlns:r="http://schemas.openxmlformats.org/officeDocument/2006/relationships" id="2147483650" r:id="R425140dffd914767"/>
    <p:sldLayoutId xmlns:r="http://schemas.openxmlformats.org/officeDocument/2006/relationships" id="2147483651" r:id="Rad6199c9680b4940"/>
    <p:sldLayoutId xmlns:r="http://schemas.openxmlformats.org/officeDocument/2006/relationships" id="2147483652" r:id="R30ceeb3573974460"/>
    <p:sldLayoutId xmlns:r="http://schemas.openxmlformats.org/officeDocument/2006/relationships" id="2147483653" r:id="Rbea0b2ca14be4ccd"/>
    <p:sldLayoutId xmlns:r="http://schemas.openxmlformats.org/officeDocument/2006/relationships" id="2147483654" r:id="Ra8347d992ba1421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44.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44.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44.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44.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44.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44.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44.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44.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44.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44.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44.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44.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44.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44.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44.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44.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44.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33" Type="http://schemas.openxmlformats.org/officeDocument/2006/relationships/slide" Target="/ppt/slides/slide17.xml"/><Relationship Id="rIdGioNav34" Type="http://schemas.openxmlformats.org/officeDocument/2006/relationships/slide" Target="/ppt/slides/slide44.xml"/><Relationship Id="rIdGioNav35" Type="http://schemas.openxmlformats.org/officeDocument/2006/relationships/slide" Target="/ppt/slides/slide19.xml"/><Relationship Id="rIdGioNav37"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42" Type="http://schemas.openxmlformats.org/officeDocument/2006/relationships/slide" Target="/ppt/slides/slide18.xml"/><Relationship Id="rIdGioNav43" Type="http://schemas.openxmlformats.org/officeDocument/2006/relationships/slide" Target="/ppt/slides/slide44.xml"/><Relationship Id="rIdGioNav44" Type="http://schemas.openxmlformats.org/officeDocument/2006/relationships/slide" Target="/ppt/slides/slide20.xml"/><Relationship Id="rIdGioNav46" Type="http://schemas.openxmlformats.org/officeDocument/2006/relationships/slide" Target="/ppt/slid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4" Type="http://schemas.openxmlformats.org/officeDocument/2006/relationships/slide" Target="/ppt/slides/slide19.xml"/><Relationship Id="rIdGioNav25" Type="http://schemas.openxmlformats.org/officeDocument/2006/relationships/slide" Target="/ppt/slides/slide44.xml"/><Relationship Id="rIdGioNav26" Type="http://schemas.openxmlformats.org/officeDocument/2006/relationships/slide" Target="/ppt/slides/slide21.xml"/><Relationship Id="rIdGioNav28" Type="http://schemas.openxmlformats.org/officeDocument/2006/relationships/slide" Target="/ppt/slid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30" Type="http://schemas.openxmlformats.org/officeDocument/2006/relationships/slide" Target="/ppt/slides/slide20.xml"/><Relationship Id="rIdGioNav31" Type="http://schemas.openxmlformats.org/officeDocument/2006/relationships/slide" Target="/ppt/slides/slide44.xml"/><Relationship Id="rIdGioNav32" Type="http://schemas.openxmlformats.org/officeDocument/2006/relationships/slide" Target="/ppt/slides/slide22.xml"/><Relationship Id="rIdGioNav34" Type="http://schemas.openxmlformats.org/officeDocument/2006/relationships/slide" Target="/ppt/slides/slide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20" Type="http://schemas.openxmlformats.org/officeDocument/2006/relationships/slide" Target="/ppt/slides/slide21.xml"/><Relationship Id="rIdGioNav21" Type="http://schemas.openxmlformats.org/officeDocument/2006/relationships/slide" Target="/ppt/slides/slide44.xml"/><Relationship Id="rIdGioNav22" Type="http://schemas.openxmlformats.org/officeDocument/2006/relationships/slide" Target="/ppt/slides/slide23.xml"/><Relationship Id="rIdGioNav24"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38" Type="http://schemas.openxmlformats.org/officeDocument/2006/relationships/slide" Target="/ppt/slides/slide22.xml"/><Relationship Id="rIdGioNav39" Type="http://schemas.openxmlformats.org/officeDocument/2006/relationships/slide" Target="/ppt/slides/slide44.xml"/><Relationship Id="rIdGioNav40" Type="http://schemas.openxmlformats.org/officeDocument/2006/relationships/slide" Target="/ppt/slides/slide24.xml"/><Relationship Id="rIdGioNav42" Type="http://schemas.openxmlformats.org/officeDocument/2006/relationships/slide" Target="/ppt/slid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3" Type="http://schemas.openxmlformats.org/officeDocument/2006/relationships/slide" Target="/ppt/slides/slide23.xml"/><Relationship Id="rIdGioNav34" Type="http://schemas.openxmlformats.org/officeDocument/2006/relationships/slide" Target="/ppt/slides/slide44.xml"/><Relationship Id="rIdGioNav35" Type="http://schemas.openxmlformats.org/officeDocument/2006/relationships/slide" Target="/ppt/slides/slide25.xml"/><Relationship Id="rIdGioNav37" Type="http://schemas.openxmlformats.org/officeDocument/2006/relationships/slide" Target="/ppt/slid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0" Type="http://schemas.openxmlformats.org/officeDocument/2006/relationships/slide" Target="/ppt/slides/slide24.xml"/><Relationship Id="rIdGioNav31" Type="http://schemas.openxmlformats.org/officeDocument/2006/relationships/slide" Target="/ppt/slides/slide44.xml"/><Relationship Id="rIdGioNav32" Type="http://schemas.openxmlformats.org/officeDocument/2006/relationships/slide" Target="/ppt/slides/slide26.xml"/><Relationship Id="rIdGioNav34" Type="http://schemas.openxmlformats.org/officeDocument/2006/relationships/slide" Target="/ppt/slides/slide2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20" Type="http://schemas.openxmlformats.org/officeDocument/2006/relationships/slide" Target="/ppt/slides/slide25.xml"/><Relationship Id="rIdGioNav21" Type="http://schemas.openxmlformats.org/officeDocument/2006/relationships/slide" Target="/ppt/slides/slide44.xml"/><Relationship Id="rIdGioNav22" Type="http://schemas.openxmlformats.org/officeDocument/2006/relationships/slide" Target="/ppt/slides/slide27.xml"/><Relationship Id="rIdGioNav24" Type="http://schemas.openxmlformats.org/officeDocument/2006/relationships/slide" Target="/ppt/slides/slide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38" Type="http://schemas.openxmlformats.org/officeDocument/2006/relationships/slide" Target="/ppt/slides/slide26.xml"/><Relationship Id="rIdGioNav39" Type="http://schemas.openxmlformats.org/officeDocument/2006/relationships/slide" Target="/ppt/slides/slide44.xml"/><Relationship Id="rIdGioNav40" Type="http://schemas.openxmlformats.org/officeDocument/2006/relationships/slide" Target="/ppt/slides/slide28.xml"/><Relationship Id="rIdGioNav42"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1" Type="http://schemas.openxmlformats.org/officeDocument/2006/relationships/slide" Target="/ppt/slides/slide27.xml"/><Relationship Id="rIdGioNav32" Type="http://schemas.openxmlformats.org/officeDocument/2006/relationships/slide" Target="/ppt/slides/slide44.xml"/><Relationship Id="rIdGioNav33" Type="http://schemas.openxmlformats.org/officeDocument/2006/relationships/slide" Target="/ppt/slides/slide29.xml"/><Relationship Id="rIdGioNav35" Type="http://schemas.openxmlformats.org/officeDocument/2006/relationships/slide" Target="/ppt/slid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33" Type="http://schemas.openxmlformats.org/officeDocument/2006/relationships/slide" Target="/ppt/slides/slide28.xml"/><Relationship Id="rIdGioNav34" Type="http://schemas.openxmlformats.org/officeDocument/2006/relationships/slide" Target="/ppt/slides/slide44.xml"/><Relationship Id="rIdGioNav35" Type="http://schemas.openxmlformats.org/officeDocument/2006/relationships/slide" Target="/ppt/slides/slide30.xml"/><Relationship Id="rIdGioNav37" Type="http://schemas.openxmlformats.org/officeDocument/2006/relationships/slide" Target="/ppt/slides/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31" Type="http://schemas.openxmlformats.org/officeDocument/2006/relationships/slide" Target="/ppt/slides/slide29.xml"/><Relationship Id="rIdGioNav32" Type="http://schemas.openxmlformats.org/officeDocument/2006/relationships/slide" Target="/ppt/slides/slide44.xml"/><Relationship Id="rIdGioNav33" Type="http://schemas.openxmlformats.org/officeDocument/2006/relationships/slide" Target="/ppt/slides/slide31.xml"/><Relationship Id="rIdGioNav35" Type="http://schemas.openxmlformats.org/officeDocument/2006/relationships/slide" Target="/ppt/slid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3" Type="http://schemas.openxmlformats.org/officeDocument/2006/relationships/slide" Target="/ppt/slides/slide30.xml"/><Relationship Id="rIdGioNav34" Type="http://schemas.openxmlformats.org/officeDocument/2006/relationships/slide" Target="/ppt/slides/slide44.xml"/><Relationship Id="rIdGioNav35" Type="http://schemas.openxmlformats.org/officeDocument/2006/relationships/slide" Target="/ppt/slides/slide32.xml"/><Relationship Id="rIdGioNav37" Type="http://schemas.openxmlformats.org/officeDocument/2006/relationships/slide" Target="/ppt/slid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24" Type="http://schemas.openxmlformats.org/officeDocument/2006/relationships/slide" Target="/ppt/slides/slide31.xml"/><Relationship Id="rIdGioNav25" Type="http://schemas.openxmlformats.org/officeDocument/2006/relationships/slide" Target="/ppt/slides/slide44.xml"/><Relationship Id="rIdGioNav26" Type="http://schemas.openxmlformats.org/officeDocument/2006/relationships/slide" Target="/ppt/slides/slide33.xml"/><Relationship Id="rIdGioNav28" Type="http://schemas.openxmlformats.org/officeDocument/2006/relationships/slide" Target="/ppt/slid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26" Type="http://schemas.openxmlformats.org/officeDocument/2006/relationships/slide" Target="/ppt/slides/slide32.xml"/><Relationship Id="rIdGioNav27" Type="http://schemas.openxmlformats.org/officeDocument/2006/relationships/slide" Target="/ppt/slides/slide44.xml"/><Relationship Id="rIdGioNav28" Type="http://schemas.openxmlformats.org/officeDocument/2006/relationships/slide" Target="/ppt/slides/slide34.xml"/><Relationship Id="rIdGioNav30" Type="http://schemas.openxmlformats.org/officeDocument/2006/relationships/slide" Target="/ppt/slides/slide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26" Type="http://schemas.openxmlformats.org/officeDocument/2006/relationships/slide" Target="/ppt/slides/slide33.xml"/><Relationship Id="rIdGioNav27" Type="http://schemas.openxmlformats.org/officeDocument/2006/relationships/slide" Target="/ppt/slides/slide44.xml"/><Relationship Id="rIdGioNav28" Type="http://schemas.openxmlformats.org/officeDocument/2006/relationships/slide" Target="/ppt/slides/slide35.xml"/><Relationship Id="rIdGioNav30" Type="http://schemas.openxmlformats.org/officeDocument/2006/relationships/slide" Target="/ppt/slides/slide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8" Type="http://schemas.openxmlformats.org/officeDocument/2006/relationships/slide" Target="/ppt/slides/slide34.xml"/><Relationship Id="rIdGioNav39" Type="http://schemas.openxmlformats.org/officeDocument/2006/relationships/slide" Target="/ppt/slides/slide44.xml"/><Relationship Id="rIdGioNav40" Type="http://schemas.openxmlformats.org/officeDocument/2006/relationships/slide" Target="/ppt/slides/slide36.xml"/><Relationship Id="rIdGioNav42" Type="http://schemas.openxmlformats.org/officeDocument/2006/relationships/slide" Target="/ppt/slid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1" Type="http://schemas.openxmlformats.org/officeDocument/2006/relationships/slide" Target="/ppt/slides/slide35.xml"/><Relationship Id="rIdGioNav32" Type="http://schemas.openxmlformats.org/officeDocument/2006/relationships/slide" Target="/ppt/slides/slide44.xml"/><Relationship Id="rIdGioNav33" Type="http://schemas.openxmlformats.org/officeDocument/2006/relationships/slide" Target="/ppt/slides/slide37.xml"/><Relationship Id="rIdGioNav35" Type="http://schemas.openxmlformats.org/officeDocument/2006/relationships/slide" Target="/ppt/slid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0" Type="http://schemas.openxmlformats.org/officeDocument/2006/relationships/slide" Target="/ppt/slides/slide36.xml"/><Relationship Id="rIdGioNav31" Type="http://schemas.openxmlformats.org/officeDocument/2006/relationships/slide" Target="/ppt/slides/slide44.xml"/><Relationship Id="rIdGioNav32" Type="http://schemas.openxmlformats.org/officeDocument/2006/relationships/slide" Target="/ppt/slides/slide38.xml"/><Relationship Id="rIdGioNav34" Type="http://schemas.openxmlformats.org/officeDocument/2006/relationships/slide" Target="/ppt/slides/slide3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23" Type="http://schemas.openxmlformats.org/officeDocument/2006/relationships/slide" Target="/ppt/slides/slide37.xml"/><Relationship Id="rIdGioNav24" Type="http://schemas.openxmlformats.org/officeDocument/2006/relationships/slide" Target="/ppt/slides/slide44.xml"/><Relationship Id="rIdGioNav25" Type="http://schemas.openxmlformats.org/officeDocument/2006/relationships/slide" Target="/ppt/slides/slide39.xml"/><Relationship Id="rIdGioNav27" Type="http://schemas.openxmlformats.org/officeDocument/2006/relationships/slide" Target="/ppt/slides/slide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33" Type="http://schemas.openxmlformats.org/officeDocument/2006/relationships/slide" Target="/ppt/slides/slide38.xml"/><Relationship Id="rIdGioNav34" Type="http://schemas.openxmlformats.org/officeDocument/2006/relationships/slide" Target="/ppt/slides/slide44.xml"/><Relationship Id="rIdGioNav35" Type="http://schemas.openxmlformats.org/officeDocument/2006/relationships/slide" Target="/ppt/slides/slide40.xml"/><Relationship Id="rIdGioNav37" Type="http://schemas.openxmlformats.org/officeDocument/2006/relationships/slide" Target="/ppt/slid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35" Type="http://schemas.openxmlformats.org/officeDocument/2006/relationships/slide" Target="/ppt/slides/slide39.xml"/><Relationship Id="rIdGioNav36" Type="http://schemas.openxmlformats.org/officeDocument/2006/relationships/slide" Target="/ppt/slides/slide44.xml"/><Relationship Id="rIdGioNav37" Type="http://schemas.openxmlformats.org/officeDocument/2006/relationships/slide" Target="/ppt/slides/slide41.xml"/><Relationship Id="rIdGioNav39" Type="http://schemas.openxmlformats.org/officeDocument/2006/relationships/slide" Target="/ppt/slid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31" Type="http://schemas.openxmlformats.org/officeDocument/2006/relationships/slide" Target="/ppt/slides/slide40.xml"/><Relationship Id="rIdGioNav32" Type="http://schemas.openxmlformats.org/officeDocument/2006/relationships/slide" Target="/ppt/slides/slide44.xml"/><Relationship Id="rIdGioNav33" Type="http://schemas.openxmlformats.org/officeDocument/2006/relationships/slide" Target="/ppt/slides/slide42.xml"/><Relationship Id="rIdGioNav35" Type="http://schemas.openxmlformats.org/officeDocument/2006/relationships/slide" Target="/ppt/slid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33" Type="http://schemas.openxmlformats.org/officeDocument/2006/relationships/slide" Target="/ppt/slides/slide41.xml"/><Relationship Id="rIdGioNav34" Type="http://schemas.openxmlformats.org/officeDocument/2006/relationships/slide" Target="/ppt/slides/slide44.xml"/><Relationship Id="rIdGioNav35" Type="http://schemas.openxmlformats.org/officeDocument/2006/relationships/slide" Target="/ppt/slides/slide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11" Type="http://schemas.openxmlformats.org/officeDocument/2006/relationships/slide" Target="/ppt/slides/slide42.xml"/><Relationship Id="rIdGioNav12" Type="http://schemas.openxmlformats.org/officeDocument/2006/relationships/slide" Target="/ppt/slides/slide44.xml"/><Relationship Id="rIdGioNav13" Type="http://schemas.openxmlformats.org/officeDocument/2006/relationships/slide" Target="/ppt/slides/slide43.xml"/></Relationships>
</file>

<file path=ppt/slides/_rels/slide44.xml.rels>&#65279;<?xml version="1.0" encoding="utf-8"?><Relationships xmlns="http://schemas.openxmlformats.org/package/2006/relationships"><Relationship Id="Rcd882521c5b64e5c" Type="http://schemas.openxmlformats.org/officeDocument/2006/relationships/slideLayout" Target="/ppt/slideLayouts/interactive-slideLayout6.xml"/><Relationship Id="R7be9877f271c44f3" Type="http://schemas.openxmlformats.org/officeDocument/2006/relationships/slide" Target="/ppt/slides/slide1.xml"/><Relationship Id="R169464cf34ea4eb9" Type="http://schemas.openxmlformats.org/officeDocument/2006/relationships/slide" Target="/ppt/slides/slide2.xml"/><Relationship Id="Re738e7d55ba64a01" Type="http://schemas.openxmlformats.org/officeDocument/2006/relationships/slide" Target="/ppt/slides/slide3.xml"/><Relationship Id="R8c042c37df164bc9" Type="http://schemas.openxmlformats.org/officeDocument/2006/relationships/slide" Target="/ppt/slides/slide4.xml"/><Relationship Id="R1fb70a086dd94640" Type="http://schemas.openxmlformats.org/officeDocument/2006/relationships/slide" Target="/ppt/slides/slide5.xml"/><Relationship Id="Rf67805543bca41e6" Type="http://schemas.openxmlformats.org/officeDocument/2006/relationships/slide" Target="/ppt/slides/slide6.xml"/><Relationship Id="R7b03b469a5f7429c" Type="http://schemas.openxmlformats.org/officeDocument/2006/relationships/slide" Target="/ppt/slides/slide7.xml"/><Relationship Id="R69ae8e952b9d4a96" Type="http://schemas.openxmlformats.org/officeDocument/2006/relationships/slide" Target="/ppt/slides/slide8.xml"/><Relationship Id="Rf49795c536ee474b" Type="http://schemas.openxmlformats.org/officeDocument/2006/relationships/slide" Target="/ppt/slides/slide9.xml"/><Relationship Id="R0f7a73cba20b4cbe" Type="http://schemas.openxmlformats.org/officeDocument/2006/relationships/slide" Target="/ppt/slides/slide10.xml"/><Relationship Id="R1369c0279b554cc4" Type="http://schemas.openxmlformats.org/officeDocument/2006/relationships/slide" Target="/ppt/slides/slide11.xml"/><Relationship Id="Rcfe805d35eed4a8c" Type="http://schemas.openxmlformats.org/officeDocument/2006/relationships/slide" Target="/ppt/slides/slide12.xml"/><Relationship Id="Ra5241eeaa4974a0c" Type="http://schemas.openxmlformats.org/officeDocument/2006/relationships/slide" Target="/ppt/slides/slide13.xml"/><Relationship Id="R2544c560f6034fe4" Type="http://schemas.openxmlformats.org/officeDocument/2006/relationships/slide" Target="/ppt/slides/slide14.xml"/><Relationship Id="Rba6876d795d74675" Type="http://schemas.openxmlformats.org/officeDocument/2006/relationships/slide" Target="/ppt/slides/slide15.xml"/><Relationship Id="R838d3f3117ab4117" Type="http://schemas.openxmlformats.org/officeDocument/2006/relationships/slide" Target="/ppt/slides/slide16.xml"/><Relationship Id="Red0fcf7ad56c4389" Type="http://schemas.openxmlformats.org/officeDocument/2006/relationships/slide" Target="/ppt/slides/slide1.xml"/><Relationship Id="Re539c823708e438d" Type="http://schemas.openxmlformats.org/officeDocument/2006/relationships/slide" Target="/ppt/slides/slide45.xml"/><Relationship Id="R7145e922c6244162" Type="http://schemas.openxmlformats.org/officeDocument/2006/relationships/hyperlink" Target="https://giophysics.com/lessons/powerpoints/" TargetMode="External"/><Relationship Id="R5a1641ba6f4a45d2" Type="http://schemas.openxmlformats.org/officeDocument/2006/relationships/notesSlide" Target="/ppt/notesSlides/interactive-notesSlide1.xml"/></Relationships>
</file>

<file path=ppt/slides/_rels/slide45.xml.rels>&#65279;<?xml version="1.0" encoding="utf-8"?><Relationships xmlns="http://schemas.openxmlformats.org/package/2006/relationships"><Relationship Id="R1bf36be601704e20" Type="http://schemas.openxmlformats.org/officeDocument/2006/relationships/slideLayout" Target="/ppt/slideLayouts/interactive-slideLayout6.xml"/><Relationship Id="R227289573e7740c2" Type="http://schemas.openxmlformats.org/officeDocument/2006/relationships/slide" Target="/ppt/slides/slide17.xml"/><Relationship Id="R1704a5cfc73546ec" Type="http://schemas.openxmlformats.org/officeDocument/2006/relationships/slide" Target="/ppt/slides/slide18.xml"/><Relationship Id="Re038bf1e3d284fb6" Type="http://schemas.openxmlformats.org/officeDocument/2006/relationships/slide" Target="/ppt/slides/slide19.xml"/><Relationship Id="R2164adb136c44112" Type="http://schemas.openxmlformats.org/officeDocument/2006/relationships/slide" Target="/ppt/slides/slide20.xml"/><Relationship Id="R83499bbc55f94d21" Type="http://schemas.openxmlformats.org/officeDocument/2006/relationships/slide" Target="/ppt/slides/slide21.xml"/><Relationship Id="R1c32d0321b1a4d2f" Type="http://schemas.openxmlformats.org/officeDocument/2006/relationships/slide" Target="/ppt/slides/slide22.xml"/><Relationship Id="R97bb9022f27d40b4" Type="http://schemas.openxmlformats.org/officeDocument/2006/relationships/slide" Target="/ppt/slides/slide23.xml"/><Relationship Id="R4919828f82c04e74" Type="http://schemas.openxmlformats.org/officeDocument/2006/relationships/slide" Target="/ppt/slides/slide24.xml"/><Relationship Id="Rbb7c9914a00a4264" Type="http://schemas.openxmlformats.org/officeDocument/2006/relationships/slide" Target="/ppt/slides/slide25.xml"/><Relationship Id="Ra8097796eab14e83" Type="http://schemas.openxmlformats.org/officeDocument/2006/relationships/slide" Target="/ppt/slides/slide26.xml"/><Relationship Id="R04680c36920145f4" Type="http://schemas.openxmlformats.org/officeDocument/2006/relationships/slide" Target="/ppt/slides/slide27.xml"/><Relationship Id="R27754565ede1474f" Type="http://schemas.openxmlformats.org/officeDocument/2006/relationships/slide" Target="/ppt/slides/slide28.xml"/><Relationship Id="R60272f99553f41db" Type="http://schemas.openxmlformats.org/officeDocument/2006/relationships/slide" Target="/ppt/slides/slide29.xml"/><Relationship Id="R4c0c2ceabd8545fb" Type="http://schemas.openxmlformats.org/officeDocument/2006/relationships/slide" Target="/ppt/slides/slide30.xml"/><Relationship Id="Rb07d9bb4aeae4b93" Type="http://schemas.openxmlformats.org/officeDocument/2006/relationships/slide" Target="/ppt/slides/slide31.xml"/><Relationship Id="R63e5aac2847849b7" Type="http://schemas.openxmlformats.org/officeDocument/2006/relationships/slide" Target="/ppt/slides/slide32.xml"/><Relationship Id="R53fefd22c6be413f" Type="http://schemas.openxmlformats.org/officeDocument/2006/relationships/slide" Target="/ppt/slides/slide1.xml"/><Relationship Id="Rb1052f69fca040d4" Type="http://schemas.openxmlformats.org/officeDocument/2006/relationships/slide" Target="/ppt/slides/slide44.xml"/><Relationship Id="R3d6a3eff538f411c" Type="http://schemas.openxmlformats.org/officeDocument/2006/relationships/slide" Target="/ppt/slides/slide46.xml"/><Relationship Id="R4da7e1ca8d7040dd" Type="http://schemas.openxmlformats.org/officeDocument/2006/relationships/hyperlink" Target="https://giophysics.com/lessons/powerpoints/" TargetMode="External"/><Relationship Id="R5af7400edc964b3c" Type="http://schemas.openxmlformats.org/officeDocument/2006/relationships/notesSlide" Target="/ppt/notesSlides/interactive-notesSlide2.xml"/></Relationships>
</file>

<file path=ppt/slides/_rels/slide46.xml.rels>&#65279;<?xml version="1.0" encoding="utf-8"?><Relationships xmlns="http://schemas.openxmlformats.org/package/2006/relationships"><Relationship Id="Rcba2bc1d7535450b" Type="http://schemas.openxmlformats.org/officeDocument/2006/relationships/slideLayout" Target="/ppt/slideLayouts/interactive-slideLayout6.xml"/><Relationship Id="R1b07109af86142b8" Type="http://schemas.openxmlformats.org/officeDocument/2006/relationships/slide" Target="/ppt/slides/slide33.xml"/><Relationship Id="Ra732274c12114923" Type="http://schemas.openxmlformats.org/officeDocument/2006/relationships/slide" Target="/ppt/slides/slide34.xml"/><Relationship Id="Re8451d9eb5d54225" Type="http://schemas.openxmlformats.org/officeDocument/2006/relationships/slide" Target="/ppt/slides/slide35.xml"/><Relationship Id="R1d93caca4fc548c7" Type="http://schemas.openxmlformats.org/officeDocument/2006/relationships/slide" Target="/ppt/slides/slide36.xml"/><Relationship Id="Rc2f2181248ef4363" Type="http://schemas.openxmlformats.org/officeDocument/2006/relationships/slide" Target="/ppt/slides/slide37.xml"/><Relationship Id="Rba487f29928542f1" Type="http://schemas.openxmlformats.org/officeDocument/2006/relationships/slide" Target="/ppt/slides/slide38.xml"/><Relationship Id="Rb66ac238bdb84816" Type="http://schemas.openxmlformats.org/officeDocument/2006/relationships/slide" Target="/ppt/slides/slide39.xml"/><Relationship Id="R5b1c99e029ee4ee8" Type="http://schemas.openxmlformats.org/officeDocument/2006/relationships/slide" Target="/ppt/slides/slide40.xml"/><Relationship Id="R85b87afa0b5b4c7e" Type="http://schemas.openxmlformats.org/officeDocument/2006/relationships/slide" Target="/ppt/slides/slide41.xml"/><Relationship Id="R4f0dbe2c72d24082" Type="http://schemas.openxmlformats.org/officeDocument/2006/relationships/slide" Target="/ppt/slides/slide42.xml"/><Relationship Id="R08b9107078694e4b" Type="http://schemas.openxmlformats.org/officeDocument/2006/relationships/slide" Target="/ppt/slides/slide43.xml"/><Relationship Id="Ra34bb295fb7e4306" Type="http://schemas.openxmlformats.org/officeDocument/2006/relationships/slide" Target="/ppt/slides/slide1.xml"/><Relationship Id="R851c9399113c436e" Type="http://schemas.openxmlformats.org/officeDocument/2006/relationships/slide" Target="/ppt/slides/slide45.xml"/><Relationship Id="R354904a6f62b41d7" Type="http://schemas.openxmlformats.org/officeDocument/2006/relationships/hyperlink" Target="https://giophysics.com/lessons/powerpoints/" TargetMode="External"/><Relationship Id="Reef3002d864d42bb" Type="http://schemas.openxmlformats.org/officeDocument/2006/relationships/notesSlide" Target="/ppt/notesSlides/interactive-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105664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Quantum Mechanics II · Midterm Examination</a:t>
            </a:r>
          </a:p>
        </p:txBody>
      </p:sp>
      <p:sp>
        <p:nvSpPr>
          <p:cNvPr id="5" name="text"/>
          <p:cNvSpPr txBox="1"/>
          <p:nvPr/>
        </p:nvSpPr>
        <p:spPr>
          <a:xfrm>
            <a:off x="558800" y="2566670"/>
            <a:ext cx="11074400" cy="1031875"/>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first eight units of Quantum Mechanics II on one paper: the spherical harmonics and the hydrogen radial functions derived rather than quoted, spin and charge in magnetic fields, composite systems and density operators, rotations and the addition of angular momentum, time-independent perturbation theory, identical particles, and the fine structure of hydrogen. Every degenerate perturbation is diagonalised in the basis its symmetry picks out, and the results the course quotes rather than derives, such as the Thomas factor and the Darwin term, are given in the stems.</a:t>
            </a:r>
          </a:p>
        </p:txBody>
      </p:sp>
      <p:sp>
        <p:nvSpPr>
          <p:cNvPr id="6" name="panel"/>
          <p:cNvSpPr/>
          <p:nvPr/>
        </p:nvSpPr>
        <p:spPr>
          <a:xfrm>
            <a:off x="558800" y="3827145"/>
            <a:ext cx="11074400" cy="12700"/>
          </a:xfrm>
          <a:prstGeom prst="rect">
            <a:avLst/>
          </a:prstGeom>
          <a:solidFill>
            <a:srgbClr val="C6C8BB"/>
          </a:solidFill>
          <a:ln>
            <a:noFill/>
          </a:ln>
        </p:spPr>
      </p:sp>
      <p:sp>
        <p:nvSpPr>
          <p:cNvPr id="7" name="fact-label"/>
          <p:cNvSpPr txBox="1"/>
          <p:nvPr/>
        </p:nvSpPr>
        <p:spPr>
          <a:xfrm>
            <a:off x="558800" y="400494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400494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university midterm: conceptual multiple choice, structured problems, a data-analysis question and an extended derivation</a:t>
            </a:r>
          </a:p>
        </p:txBody>
      </p:sp>
      <p:sp>
        <p:nvSpPr>
          <p:cNvPr id="9" name="fact-label"/>
          <p:cNvSpPr txBox="1"/>
          <p:nvPr/>
        </p:nvSpPr>
        <p:spPr>
          <a:xfrm>
            <a:off x="558800" y="428371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428371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74 in total — all Core course</a:t>
            </a:r>
          </a:p>
        </p:txBody>
      </p:sp>
      <p:sp>
        <p:nvSpPr>
          <p:cNvPr id="11" name="fact-label"/>
          <p:cNvSpPr txBox="1"/>
          <p:nvPr/>
        </p:nvSpPr>
        <p:spPr>
          <a:xfrm>
            <a:off x="558800" y="456247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56247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90 minutes · 14 questions</a:t>
            </a:r>
          </a:p>
        </p:txBody>
      </p:sp>
      <p:sp>
        <p:nvSpPr>
          <p:cNvPr id="13" name="fact-label"/>
          <p:cNvSpPr txBox="1"/>
          <p:nvPr/>
        </p:nvSpPr>
        <p:spPr>
          <a:xfrm>
            <a:off x="558800" y="484124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84124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2   ·   Routine 5   ·   Demanding 6   ·   Discriminating 1</a:t>
            </a:r>
          </a:p>
        </p:txBody>
      </p:sp>
      <p:sp>
        <p:nvSpPr>
          <p:cNvPr id="15" name="fact-label"/>
          <p:cNvSpPr txBox="1"/>
          <p:nvPr/>
        </p:nvSpPr>
        <p:spPr>
          <a:xfrm>
            <a:off x="558800" y="512000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512000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UQMII-01, UQMII-02, UQMII-03, UQMII-04, UQMII-05, UQMII-06, UQMII-07, UQMII-08</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UQMII-01.01, UQMII-01.02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Separating the angular equation for m = 0 and writing x = cos θ gives Legendre's equation, (1 − x²)y″ − 2xy′ + λy = 0. Substituting y = Σ aₖxᵏ gives the recursion aₖ₊₂ = [k(k + 1) − λ]aₖ/[(k + 1)(k + 2)], so the even and the odd coefficients form two independent series. Take λ = 6. Which statement is correct?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Both series terminate, the even one as 1 − 3x² and the odd one as x − (2/3)x³, so λ = 6 has two independent polynomial solutions.</a:t>
            </a:r>
          </a:p>
        </p:txBody>
      </p:sp>
      <p:sp>
        <p:nvSpPr>
          <p:cNvPr id="16" name="choice-letter"/>
          <p:cNvSpPr txBox="1"/>
          <p:nvPr/>
        </p:nvSpPr>
        <p:spPr>
          <a:xfrm>
            <a:off x="558800" y="25361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Neither series terminates, but both converge for |x| &lt; 1, so λ = 6 is as acceptable as any other value; λ is quantised only by the boundary condition on the φ equation.</a:t>
            </a:r>
          </a:p>
        </p:txBody>
      </p:sp>
      <p:sp>
        <p:nvSpPr>
          <p:cNvPr id="18" name="choice-letter"/>
          <p:cNvSpPr txBox="1"/>
          <p:nvPr/>
        </p:nvSpPr>
        <p:spPr>
          <a:xfrm>
            <a:off x="558800" y="306324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06324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even series terminates as 1 − 3x²; the odd series does not, and because its coefficients fall off only as 1/k it diverges logarithmically at x = ±1, so its coefficient must be set to zero.</a:t>
            </a:r>
          </a:p>
        </p:txBody>
      </p:sp>
      <p:sp>
        <p:nvSpPr>
          <p:cNvPr id="20" name="choice-letter"/>
          <p:cNvSpPr txBox="1"/>
          <p:nvPr/>
        </p:nvSpPr>
        <p:spPr>
          <a:xfrm>
            <a:off x="558800" y="35902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5902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even series terminates as 1 − 3x²; the odd series does not, but its coefficients alternate in sign, so it converges at x = ±1 and any combination of the two solutions is acceptable.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even series terminates as 1 − 3x²; the odd series does not, and because its coefficients fall off only as 1/k it diverges logarithmically at x = ±1, so its coefficient must be set to zero.</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stops the odd recursion one step too early. a₃ = (2 − 6)a₁/6 = −(2/3)a₁ is nonzero, and so is the next coefficient, a₅ = (12 − 6)a₃/20; the factor k(k + 1) − 6 vanishes only at k = 2, an even index, so only the even series is cut off. B is right that both series converge inside the interval, but the poles θ = 0 and θ = π, where x = ±1, are part of the sphere and an angular function must be finite there. It is regularity at the poles that quantises λ; the φ equation quantises m. D invents a rescue: after a₃ = −(2/3)a₁ the odd coefficients are −0.200a₁, −0.114a₁ and −0.079a₁, all of one sign, falling like 1/k as the coefficients of ½ln[(1 + x)/(1 − x)] do, so the series grows without bound at the poles. C is correct: at large k the ratio aₖ₊₂/aₖ ≈ 1 − 2/k, the terminated even series is P₂ ∝ 3x² − 1, and λ = 6 = l(l + 1) with l = 2.</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UQMII-02.08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hydrogen, with a₀ the Bohr radius, compare the 3s state (n = 3, l = 0) with a 3d state (n = 3, l = 2). Which expectation value is the same for the two states?</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⟨1/r⟩, equal to 1/(9a₀) in both, because the virial theorem fixes ⟨V⟩ = 2E₃</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⟨r⟩, equal to 9a₀ in both, the radius of the third Bohr orbit</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⟨1/r²⟩, because the centrifugal term averages to the same value in every state of a given n</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⟨r²⟩, because the mean-square radius is fixed by the energy through ⟨T⟩ = −E₃</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⟨1/r⟩, equal to 1/(9a₀) in both, because the virial theorem fixes ⟨V⟩ = 2E₃</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carries the Bohr model over: n²a₀ is neither state's mean radius. Kramers' relation gives ⟨r⟩ = (a₀/2)[3n² − l(l + 1)], which is 13.5a₀ for 3s and 10.5a₀ for 3d; the 3d electron, with no radial node, stays closer to a circular-orbit radius. C is the reverse of the truth: ⟨1/r²⟩ = 1/[n³(l + ½)a₀²] is 0.0741/a₀² for 3s and 0.0148/a₀² for 3d, five times smaller, and that dependence on l is exactly why the relativistic correction separates levels of different l. D starts from a true statement, ⟨T⟩ = −E₃ for every state of the level, and draws a false conclusion: T fixes an average of p², not of r², and ⟨r²⟩ = (n²a₀²/2)[5n² + 1 − 3l(l + 1)] is 207a₀² for 3s and 126a₀² for 3d. A is correct: for the Coulomb potential the virial theorem gives ⟨V⟩ = 2Eₙ, which depends on n alone, so ⟨1/r⟩ = 1/(n²a₀) for every l.</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UQMII-03.06, UQMII-03.07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of charge q and mass m moves in the potentials φ and A with Hamiltonian Ĥ = (p̂ − qA)²/(2m) + qφ, where p̂ = −iℏ∇. Under the gauge transformation A → A + ∇Λ, φ → φ − ∂Λ/∂t, with Λ(r, t) any real function, the Schrödinger equation keeps its form provided ψ → e^(iqΛ/ℏ)ψ. Which expectation value is the same in every gauge, whatever Λ is?</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 because p̂ = −iℏ∇ is the same operator in every gauge</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⟨Ĥ⟩, because the Hamiltonian generates the same physical time evolution in every gauge</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phase of ψ at a fixed point r₀, because multiplying ψ by e^(iqΛ/ℏ) leaves |ψ|² unchanged</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 − qA⟩, which equals m times the rate of change of ⟨r⟩</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⟨p̂ − qA⟩, which equals m times the rate of change of ⟨r⟩</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confuses the operator with its expectation value. The operator −iℏ∇ is indeed the same, but the state is not: e^(−iqΛ/ℏ)p̂e^(iqΛ/ℏ) = p̂ + q∇Λ, so ⟨p̂⟩ moves by q⟨∇Λ⟩, and canonical momentum is not an observable once a vector potential is present. B fails whenever Λ depends on time: the new Hamiltonian contains qφ − q∂Λ/∂t, so ⟨Ĥ⟩ shifts by −q⟨∂Λ/∂t⟩ although every measurable prediction is unchanged; it survives only for a time-independent Λ. C reads a statement about |ψ|² as a statement about ψ: the modulus is unchanged, but the phase at r₀ moves by qΛ(r₀, t)/ℏ, which is why the phase of ψ at one point carries no physical meaning. D is correct: e^(−iqΛ/ℏ)(p̂ − qA − q∇Λ)e^(iqΛ/ℏ) = p̂ − qA, so the mechanical momentum, which the Heisenberg equation identifies as m dr̂/dt, is gauge-invariant.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UQMII-04.03, UQMII-04.04, UQMII-04.05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source emits spin-½ particles, each prepared either in |+z⟩ or in |+x⟩ = (|+z⟩ + |−z⟩)/√2, with probability ½ each, and the record of which state was prepared is discarded. What is the purity Tr(ρ²) of the ensemble?</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0.50</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0.75</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0.85</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0.75</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treats any equal mixture of two different states as maximally mixed. That holds only when the two states are orthogonal, so that their Bloch vectors cancel; here |⟨+z|+x⟩|² = ½, and the Bloch vector is r = ½(0, 0, 1) + ½(1, 0, 0) = (½, 0, ½). C is the larger eigenvalue of ρ, (1 + |r|)/2 = (1 + 0.707)/2 = 0.854: the largest probability ⟨ψ|ρ|ψ⟩ with which any one pure state, here spin up along the bisector of the z- and x-axes, is found in the ensemble, not its purity. D is what the superposition (|+z⟩ + |+x⟩)/√(2 + √2) would give: a pure state pointing along that bisector. Mixing, unlike superposing, puts the Bloch vector inside the ball, here at length 0.707. B is correct: Tr(ρ²) = (1 + |r|²)/2 = (1 + ½)/2 = 0.75, which equals the sum of the squared eigenvalues, 0.854² + 0.146².</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UQMII-05.06, UQMII-05.07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in a 2p orbital of hydrogen is in the coupled state with l = 1, s = ½, j = ½ and m_j = ½. The stretched state is |j = 3/2, m_j = 3/2⟩ = |m_l = 1⟩|↑⟩, and J₋ = L₋ + S₋, with L₋|l, m⟩ = ℏ√(l(l + 1) − m(m − 1)) |l, m − 1⟩ and S₋|↑⟩ = ℏ|↓⟩. What is the probability that a measurement of S_z on the j = ½ state gives +ℏ/2?</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2/3</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1/3</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1/3</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the weight of |m_l = 0⟩|↑⟩ in the other state of the pair. Lowering the stretched state gives |3/2, ½⟩ = √(2/3)|0⟩|↑⟩ + √(1/3)|1⟩|↓⟩, because L₋ acting on m_l = 1 brings a factor √2 while S₋ brings 1; a candidate who stops there has found the j = 3/2 state, not the j = ½ one. A assumes that the two uncoupled states contribute equally, which nothing in the algebra supports. D assumes that m_j = ½ can only mean m_l = 0 with m_s = +½, ignoring the |m_l = 1⟩|↓⟩ component, which has the same m_l + m_s. C is correct: |½, ½⟩ must be orthogonal to |3/2, ½⟩ inside the two-dimensional m_j = ½ subspace, so |½, ½⟩ = √(2/3)|1⟩|↓⟩ − √(1/3)|0⟩|↑⟩ in the Condon–Shortley phase, and P(S_z = +ℏ/2) = 1/3.</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UQMII-06.05, UQMII-06.06, UQMII-06.07   ·   U2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of mass m moves in the isotropic two-dimensional oscillator H₀ = (p_x² + p_y²)/(2m) + ½mω²(x² + y²). Its second excited level, at 3ℏω, is spanned by |2, 0⟩, |1, 1⟩ and |0, 2⟩, the labels counting quanta along x and along y. Here x = √(ℏ/(2mω))(a_x + a_x†), with y written likewise, a†|n⟩ = √(n + 1)|n + 1⟩ and a|n⟩ = √n|n − 1⟩. A weak perturbation H′ = εxy is added. What are the first-order shifts of this level, and which good state is left unshifted?</a:t>
            </a:r>
          </a:p>
        </p:txBody>
      </p:sp>
      <p:sp>
        <p:nvSpPr>
          <p:cNvPr id="14" name="choice-letter"/>
          <p:cNvSpPr txBox="1"/>
          <p:nvPr/>
        </p:nvSpPr>
        <p:spPr>
          <a:xfrm>
            <a:off x="558800" y="238252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All three shifts are zero: every diagonal element ⟨n_x, n_y|H′|n_x, n_y⟩ vanishes, so the level stays threefold degenerate at first order.</a:t>
            </a:r>
          </a:p>
        </p:txBody>
      </p:sp>
      <p:sp>
        <p:nvSpPr>
          <p:cNvPr id="16" name="choice-letter"/>
          <p:cNvSpPr txBox="1"/>
          <p:nvPr/>
        </p:nvSpPr>
        <p:spPr>
          <a:xfrm>
            <a:off x="558800" y="290957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90957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+εℏ/(mω), 0 and −εℏ/(mω), with |1, 1⟩ left unshifted</a:t>
            </a:r>
          </a:p>
        </p:txBody>
      </p:sp>
      <p:sp>
        <p:nvSpPr>
          <p:cNvPr id="18" name="choice-letter"/>
          <p:cNvSpPr txBox="1"/>
          <p:nvPr/>
        </p:nvSpPr>
        <p:spPr>
          <a:xfrm>
            <a:off x="558800" y="327787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27787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+εℏ/(√2 mω), 0 and −εℏ/(√2 mω), with (|2, 0⟩ − |0, 2⟩)/√2 left unshifted</a:t>
            </a:r>
          </a:p>
        </p:txBody>
      </p:sp>
      <p:sp>
        <p:nvSpPr>
          <p:cNvPr id="20" name="choice-letter"/>
          <p:cNvSpPr txBox="1"/>
          <p:nvPr/>
        </p:nvSpPr>
        <p:spPr>
          <a:xfrm>
            <a:off x="558800" y="364617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64617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+εℏ/(mω), 0 and −εℏ/(mω), with (|2, 0⟩ − |0, 2⟩)/√2 left unshifted</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+εℏ/(mω), 0 and −εℏ/(mω), with (|2, 0⟩ − |0, 2⟩)/√2 left unshifted</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89865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applies the non-degenerate formula to a degenerate level. The diagonal elements do vanish, because xy changes the number of quanta along each axis by one, but ⟨2, 0|H′|1, 1⟩ = ε⟨2|x|1⟩⟨0|y|1⟩ and ⟨1, 1|H′|0, 2⟩ = ε⟨1|x|0⟩⟨1|y|2⟩ do not, and inside a degenerate subspace it is the whole matrix that must be diagonalised. C has the unshifted state right but the outer shifts too small by √2: it comes from dropping the √2 in ⟨2|x|1⟩ = √2 √(ℏ/(2mω)), or from diagonalising only the block of |2, 0⟩ and |1, 1⟩ and so missing the coupling of |1, 1⟩ to |0, 2⟩. B has the right shifts but gives the middle eigenvalue to the middle label: |1, 1⟩ is coupled to both other states and is not a good state at all. The exchange x ↔ y commutes with H₀ and with xy, and (|2, 0⟩ − |0, 2⟩)/√2 is the only state of the level that is odd under it, so it cannot mix with the other two; its shift is zero because H′ has no diagonal elements and no element between |2, 0⟩ and |0, 2⟩. D is correct: with δ = εℏ/(2mω) the matrix in the order |2, 0⟩, |1, 1⟩, |0, 2⟩ is √2δ[[0, 1, 0], [1, 0, 1], [0, 1, 0]], with eigenvalues +2δ, 0 and −2δ, the outer ones belonging to (|2, 0⟩ ± √2|1, 1⟩ + |0, 2⟩)/2. There is an exact check: in u = (x + y)/√2 and v = (x − y)/√2, xy = (u² − v²)/2, so to first order the u frequency rises and the v frequency falls by ε/(2mω), and the states with two u quanta, one of each, and two v quanta shift by +2δ, 0 and −2δ.</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UQMII-07.09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ground configuration of oxygen is 1s²2s²2p⁴. The 2p⁴ shell has the same terms as 2p², namely ¹S, ¹D and ³P. According to Hund's rules, which level is the ground level of oxygen?</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³P₂</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³P₀</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¹D₂</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¹S₀</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³P₂</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the ground level of carbon, 2p², and carrying the less-than-half-filled rule over to oxygen is the error to catch. Four electrons fill more than half of the six p spin-orbitals, the shell then behaves as two holes whose spin-orbit coupling has the opposite sign, and the largest J lies lowest. C puts the rule for L ahead of the rule for S: ¹D has the larger L, but Hund's first rule, maximum S, comes first, because the antisymmetric spatial state of a triplet keeps the electrons apart and lowers their repulsion; in oxygen ¹D lies about 2 eV above the ground term. D treats 2p⁴ as a closed shell because its spins can be paired, but only a full p⁶ shell is obliged to be ¹S₀. A is correct: the term is ³P, and J = L + S = 2 because the shell is more than half full.</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UQMII-08.01, UQMII-08.08   ·   U4</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Three small splittings are measured in the n = 2 level of hydrogen: the fine-structure splitting 2P_(3/2)–2P_(1/2), the Lamb shift 2S_(1/2)–2P_(1/2), and the hyperfine splitting of 2S_(1/2). Using mc² = 511 keV, α = 1/137, mₑ/m_p = 1/1836, and the powers of α and of mₑ/m_p that set the size of each effect, which ordering, largest first, is correct?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fine structure, then hyperfine splitting, then Lamb shift</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fine structure, then Lamb shift, then hyperfine splitting</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hyperfine splitting, then fine structure, then Lamb shift</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Lamb shift, then fine structure, then hyperfine splitting</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fine structure, then Lamb shift, then hyperfine splitting</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counts powers of α and nothing else. Fine and hyperfine structure both scale as α⁴mc², but the hyperfine interaction couples the electron to the nuclear magnetic moment and so carries a further factor of about g_p mₑ/m_p ≈ 3 × 10⁻³, whereas the Lamb shift sits only one power of α, softened by a logarithm, below the fine structure: α⁵mc² ln(1/α)/n³ ≈ 6 μeV against α⁴mc²/n³ ≈ 0.2 meV. C mistakes the most famous hyperfine line, the 21 cm transition of 1s hydrogen, for a large one; at 5.9 μeV it is small, and the 2S splitting is eight times smaller again. D takes the Lamb shift's historical importance for size: it was hard to find precisely because it is ten times smaller than the fine-structure splitting it sits beside. B is correct, and the measured values bear out the estimate: 45 μeV (10.9 GHz), 4.4 μeV (1.06 GHz) and 0.73 μeV (178 MHz).</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9 marks</a:t>
            </a:r>
          </a:p>
        </p:txBody>
      </p:sp>
      <p:sp>
        <p:nvSpPr>
          <p:cNvPr id="6" name="panel"/>
          <p:cNvSpPr/>
          <p:nvPr/>
        </p:nvSpPr>
        <p:spPr>
          <a:xfrm>
            <a:off x="9899734" y="711200"/>
            <a:ext cx="807833" cy="266700"/>
          </a:xfrm>
          <a:prstGeom prst="roundRect">
            <a:avLst>
              <a:gd name="adj" fmla="val 30000"/>
            </a:avLst>
          </a:prstGeom>
          <a:noFill/>
          <a:ln w="9525">
            <a:solidFill>
              <a:srgbClr val="102E29"/>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102E29"/>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solidFill>
            <a:srgbClr val="102E29"/>
          </a:solidFill>
          <a:ln>
            <a:no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UQMII-01.05, UQMII-01.06, UQMII-01.07, UQMII-01.08</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On the unit sphere the angular-momentum operators act as L_z = −iℏ ∂/∂φ and L± = ±ℏe^(±iφ)(∂/∂θ ± i cot θ ∂/∂φ), and L±Yₗᵐ = ℏ√(l(l + 1) − m(m ± 1)) Yₗ^(m±1). The Condon–Shortley convention is used throughout, in which Y₁¹ = −√(3/(8π)) sin θ e^(iφ).</a:t>
            </a:r>
          </a:p>
        </p:txBody>
      </p:sp>
      <p:sp>
        <p:nvSpPr>
          <p:cNvPr id="14" name="part-ref"/>
          <p:cNvSpPr txBox="1"/>
          <p:nvPr/>
        </p:nvSpPr>
        <p:spPr>
          <a:xfrm>
            <a:off x="558800" y="19532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19532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1894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Write Y₂² = g(θ)e^(2iφ). Starting from the condition L₊Y₂² = 0, derive g(θ) up to a constant factor.</a:t>
            </a:r>
          </a:p>
        </p:txBody>
      </p:sp>
      <p:sp>
        <p:nvSpPr>
          <p:cNvPr id="17" name="part-ref"/>
          <p:cNvSpPr txBox="1"/>
          <p:nvPr/>
        </p:nvSpPr>
        <p:spPr>
          <a:xfrm>
            <a:off x="558800" y="25273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5273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27635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normalising Y₂² over the sphere, with C real and positive, gives C = (1/4)√(15/(2π)).</a:t>
            </a:r>
          </a:p>
        </p:txBody>
      </p:sp>
      <p:sp>
        <p:nvSpPr>
          <p:cNvPr id="20" name="part-ref"/>
          <p:cNvSpPr txBox="1"/>
          <p:nvPr/>
        </p:nvSpPr>
        <p:spPr>
          <a:xfrm>
            <a:off x="558800" y="31013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1013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3375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Y₂¹ by applying L₋ to Y₂², keeping the sign that the operator produces.</a:t>
            </a:r>
          </a:p>
        </p:txBody>
      </p:sp>
      <p:sp>
        <p:nvSpPr>
          <p:cNvPr id="23" name="part-ref"/>
          <p:cNvSpPr txBox="1"/>
          <p:nvPr/>
        </p:nvSpPr>
        <p:spPr>
          <a:xfrm>
            <a:off x="558800" y="367538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State</a:t>
            </a:r>
          </a:p>
        </p:txBody>
      </p:sp>
      <p:sp>
        <p:nvSpPr>
          <p:cNvPr id="24" name="part-marks"/>
          <p:cNvSpPr txBox="1"/>
          <p:nvPr/>
        </p:nvSpPr>
        <p:spPr>
          <a:xfrm>
            <a:off x="11084694" y="367538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5" name="text"/>
          <p:cNvSpPr txBox="1"/>
          <p:nvPr/>
        </p:nvSpPr>
        <p:spPr>
          <a:xfrm>
            <a:off x="558800" y="39116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parity of Y₂¹ and the number of values of θ strictly between 0 and π at which it vanishes.</a:t>
            </a:r>
          </a:p>
        </p:txBody>
      </p:sp>
      <p:sp>
        <p:nvSpPr>
          <p:cNvPr id="26" name="part-ref"/>
          <p:cNvSpPr txBox="1"/>
          <p:nvPr/>
        </p:nvSpPr>
        <p:spPr>
          <a:xfrm>
            <a:off x="558800" y="42494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27" name="part-marks"/>
          <p:cNvSpPr txBox="1"/>
          <p:nvPr/>
        </p:nvSpPr>
        <p:spPr>
          <a:xfrm>
            <a:off x="11009102" y="42494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4856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general the recursion for cos θ Yₗᵐ gives a combination of Yₗ₊₁ᵐ and Yₗ₋₁ᵐ. Explain why cos θ Y₁¹ is a multiple of Y₂¹ alone, find the multiple, and say what this implies for a z-polarised electric-dipole transition from an l = 1, m = 1 state.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9 marks</a:t>
            </a:r>
          </a:p>
        </p:txBody>
      </p:sp>
      <p:sp>
        <p:nvSpPr>
          <p:cNvPr id="6" name="panel"/>
          <p:cNvSpPr/>
          <p:nvPr/>
        </p:nvSpPr>
        <p:spPr>
          <a:xfrm>
            <a:off x="9899734" y="711200"/>
            <a:ext cx="807833" cy="266700"/>
          </a:xfrm>
          <a:prstGeom prst="roundRect">
            <a:avLst>
              <a:gd name="adj" fmla="val 30000"/>
            </a:avLst>
          </a:prstGeom>
          <a:noFill/>
          <a:ln w="9525">
            <a:solidFill>
              <a:srgbClr val="A9BDB6"/>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A9BDB6"/>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noFill/>
          <a:ln w="9525">
            <a:solidFill>
              <a:srgbClr val="A9BDB6"/>
            </a:solid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 acting on g(θ)e^(2iφ) gives ℏe^(3iφ)[g′ − 2 cot θ g], since ∂/∂φ brings down 2i and i × 2i = −2, so L₊Y₂² = 0 requires dg/dθ = 2 cot θ g</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integrating, ln g = 2 ln sin θ + constant, so g = C sin²θ, which is finite at both poles as a spherical harmonic must be</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sign of the i cot θ ∂/∂φ term acting on e^(2iφ) is where answers go wrong: g′ = −2 cot θ g leads to g ∝ 1/sin²θ, which diverges at the poles. That divergence is the signal to recheck, because regularity is what the ladder route relies on.</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∫|Y₂²|² dΩ = C² ∫₀^(2π) dφ ∫₀^π sin⁵θ dθ, and with u = cos θ, ∫₀^π sin⁵θ dθ = ∫₋₁¹ (1 − u²)² du = 2 − 4/3 + 2/5 = 16/15</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setting 2πC² × 16/15 = 1 gives C² = 15/(32π), so C = √(15/(32π)) = (1/4)√(15/(2π)) = 0.386</a:t>
            </a:r>
          </a:p>
        </p:txBody>
      </p:sp>
      <p:sp>
        <p:nvSpPr>
          <p:cNvPr id="26" name="text"/>
          <p:cNvSpPr txBox="1"/>
          <p:nvPr/>
        </p:nvSpPr>
        <p:spPr>
          <a:xfrm>
            <a:off x="812800" y="347599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Dropping the sin θ of the solid-angle element dΩ = sin θ dθ dφ, and integrating sin⁴θ instead, gives 3π/8 in place of 16/15; the answer is printed so that this slip shows.</a:t>
            </a:r>
          </a:p>
        </p:txBody>
      </p:sp>
      <p:sp>
        <p:nvSpPr>
          <p:cNvPr id="27" name="ms-ref"/>
          <p:cNvSpPr txBox="1"/>
          <p:nvPr/>
        </p:nvSpPr>
        <p:spPr>
          <a:xfrm>
            <a:off x="558800" y="3793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28" name="ms-objective"/>
          <p:cNvSpPr txBox="1"/>
          <p:nvPr/>
        </p:nvSpPr>
        <p:spPr>
          <a:xfrm>
            <a:off x="11400482" y="3793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034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034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L₋(sin²θ e^(2iφ)) = −ℏe^(−iφ)[2 sin θ cos θ − i cot θ (2i) sin²θ]e^(2iφ) = −4ℏ sin θ cos θ e^(iφ)</a:t>
            </a:r>
          </a:p>
        </p:txBody>
      </p:sp>
      <p:sp>
        <p:nvSpPr>
          <p:cNvPr id="31" name="ms-tick"/>
          <p:cNvSpPr txBox="1"/>
          <p:nvPr/>
        </p:nvSpPr>
        <p:spPr>
          <a:xfrm>
            <a:off x="558800" y="4287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dividing by ℏ√(6 − 2) = 2ℏ and multiplying by C: Y₂¹ = −(1/2)√(15/(2π)) sin θ cos θ e^(iφ) = −√(15/(8π)) sin θ cos θ e^(iφ), the minus sign being the Condon–Shortley phase that the lowering generates</a:t>
            </a:r>
          </a:p>
        </p:txBody>
      </p:sp>
      <p:sp>
        <p:nvSpPr>
          <p:cNvPr id="33" name="text"/>
          <p:cNvSpPr txBox="1"/>
          <p:nvPr/>
        </p:nvSpPr>
        <p:spPr>
          <a:xfrm>
            <a:off x="812800" y="4806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drop the overall minus sign of L₋, or who normalise Y₂¹ afresh and choose it positive, lose the phase that makes the Yₗᵐ a consistent set; every later Clebsch–Gordan coefficient or dipole matrix element inherits the error.</a:t>
            </a:r>
          </a:p>
        </p:txBody>
      </p:sp>
      <p:sp>
        <p:nvSpPr>
          <p:cNvPr id="34" name="ms-ref"/>
          <p:cNvSpPr txBox="1"/>
          <p:nvPr/>
        </p:nvSpPr>
        <p:spPr>
          <a:xfrm>
            <a:off x="558800" y="52895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State — 1 mark</a:t>
            </a:r>
          </a:p>
        </p:txBody>
      </p:sp>
      <p:sp>
        <p:nvSpPr>
          <p:cNvPr id="35" name="ms-objective"/>
          <p:cNvSpPr txBox="1"/>
          <p:nvPr/>
        </p:nvSpPr>
        <p:spPr>
          <a:xfrm>
            <a:off x="11400482" y="52895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6" name="ms-tick"/>
          <p:cNvSpPr txBox="1"/>
          <p:nvPr/>
        </p:nvSpPr>
        <p:spPr>
          <a:xfrm>
            <a:off x="558800" y="55302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7" name="ms-point"/>
          <p:cNvSpPr txBox="1"/>
          <p:nvPr/>
        </p:nvSpPr>
        <p:spPr>
          <a:xfrm>
            <a:off x="812800" y="55302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even parity, (−1)ˡ = +1, since under θ → π − θ and φ → φ + π both sin θ cos θ and e^(iφ) change sign; and one value, θ = π/2, where cos θ = 0, a nodal plane at the equator, as l − |m| = 1 requires</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43</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9 marks</a:t>
            </a:r>
          </a:p>
        </p:txBody>
      </p:sp>
      <p:sp>
        <p:nvSpPr>
          <p:cNvPr id="6" name="panel"/>
          <p:cNvSpPr/>
          <p:nvPr/>
        </p:nvSpPr>
        <p:spPr>
          <a:xfrm>
            <a:off x="9899734" y="711200"/>
            <a:ext cx="807833" cy="266700"/>
          </a:xfrm>
          <a:prstGeom prst="roundRect">
            <a:avLst>
              <a:gd name="adj" fmla="val 30000"/>
            </a:avLst>
          </a:prstGeom>
          <a:noFill/>
          <a:ln w="9525">
            <a:solidFill>
              <a:srgbClr val="A9BDB6"/>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A9BDB6"/>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noFill/>
          <a:ln w="9525">
            <a:solidFill>
              <a:srgbClr val="A9BDB6"/>
            </a:solid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cos θ Y₁¹ = −√(3/(8π)) sin θ cos θ e^(iφ) = (1/√5)Y₂¹, using Y₂¹ = −√(15/(8π)) sin θ cos θ e^(iφ); the l − 1 partner would be Y₀ with m = 1, which does not exist because |m| cannot exceed l</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 ⟨l′, m′|cos θ|1, 1⟩ is nonzero only for l′ = 2, m′ = 1: a z-polarised dipole transition from a p state with m = 1 can reach d states but no s state, although Δl = −1 is allowed in general</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quote the selection rule Δl = ±1 conclude that p to s is always open. The recursion makes the rule a list of what may occur, and m decides which of its two terms survives.</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20 / 43</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UQMII-02.01, UQMII-02.02, UQMII-02.03, UQMII-02.04, UQMII-02.05, UQMII-02.08</a:t>
            </a:r>
          </a:p>
        </p:txBody>
      </p:sp>
      <p:sp>
        <p:nvSpPr>
          <p:cNvPr id="13" name="text"/>
          <p:cNvSpPr txBox="1"/>
          <p:nvPr/>
        </p:nvSpPr>
        <p:spPr>
          <a:xfrm>
            <a:off x="558800" y="1346200"/>
            <a:ext cx="11074400" cy="150241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crystal of cuprous oxide, an electron in the conduction band and a hole in the valence band bind into a hydrogen-like exciton. Model it as two particles of charges −e and +e with effective masses 0.99mₑ (electron) and 0.58mₑ (hole), interacting through the Coulomb potential screened by the relative permittivity ε_r = 7.5, V(r) = −e²/(4πε₀ε_r r). Once the centre-of-mass motion is separated, the relative motion is that of one particle of reduced mass μ, whose radial function u(r) = rR(r) obeys −(ℏ²/2μ)u″ + [V(r) + ℏ²l(l + 1)/(2μr²)]u = Eu. For a bound state write κ = √(−2μE)/ℏ, ρ = κr, a* = 4πε₀ε_rℏ²/(μe²) and ρ₀ = 2/(κa*). Substituting u = ρ^(l+1)e^(−ρ)v(ρ) gives ρv″ + 2(l + 1 − ρ)v′ + [ρ₀ − 2(l + 1)]v = 0. For hydrogen with an infinitely heavy nucleus, ℏ²/(2mₑa₀²) = 13.606 eV and a₀ = 0.05292 nm.</a:t>
            </a:r>
          </a:p>
        </p:txBody>
      </p:sp>
      <p:sp>
        <p:nvSpPr>
          <p:cNvPr id="14" name="part-ref"/>
          <p:cNvSpPr txBox="1"/>
          <p:nvPr/>
        </p:nvSpPr>
        <p:spPr>
          <a:xfrm>
            <a:off x="558800" y="30264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30264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2626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Substituting v(ρ) = Σⱼ cⱼρʲ, derive the recursion relation between cⱼ₊₁ and cⱼ.</a:t>
            </a:r>
          </a:p>
        </p:txBody>
      </p:sp>
      <p:sp>
        <p:nvSpPr>
          <p:cNvPr id="17" name="part-ref"/>
          <p:cNvSpPr txBox="1"/>
          <p:nvPr/>
        </p:nvSpPr>
        <p:spPr>
          <a:xfrm>
            <a:off x="558800" y="36004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Explain</a:t>
            </a:r>
          </a:p>
        </p:txBody>
      </p:sp>
      <p:sp>
        <p:nvSpPr>
          <p:cNvPr id="18" name="part-marks"/>
          <p:cNvSpPr txBox="1"/>
          <p:nvPr/>
        </p:nvSpPr>
        <p:spPr>
          <a:xfrm>
            <a:off x="11009102" y="36004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8366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series solves the differential equation for any value of E. Explain why a physical solution must nevertheless have a terminating series, and why this condition fixes the energy.</a:t>
            </a:r>
          </a:p>
        </p:txBody>
      </p:sp>
      <p:sp>
        <p:nvSpPr>
          <p:cNvPr id="20" name="part-ref"/>
          <p:cNvSpPr txBox="1"/>
          <p:nvPr/>
        </p:nvSpPr>
        <p:spPr>
          <a:xfrm>
            <a:off x="558800" y="43726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43726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6088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bound-state energies are Eₙ = −(μ/mₑ)(13.606 eV)/(ε_r²n²), with n = N + l + 1, where N is the degree of the terminated polynomial, and that l ≤ n − 1.</a:t>
            </a:r>
          </a:p>
        </p:txBody>
      </p:sp>
      <p:sp>
        <p:nvSpPr>
          <p:cNvPr id="23" name="part-ref"/>
          <p:cNvSpPr txBox="1"/>
          <p:nvPr/>
        </p:nvSpPr>
        <p:spPr>
          <a:xfrm>
            <a:off x="558800" y="51447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51447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53809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μ as a multiple of mₑ, the exciton Rydberg energy R* = −E₁ in meV, and the effective Bohr radius a* in nm.</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21 / 43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Determine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these states Kramers' relation reads ((s + 1)/n²)⟨rˢ⟩ − (2s + 1)a*⟨rˢ⁻¹⟩ + (s/4)[(2l + 1)² − s²]a*²⟨rˢ⁻²⟩ = 0. Absorption lines of the exciton P series (l = 1) have been resolved up to n = 25. Determine ⟨r⟩ for the n = 25, l = 1 exciton.</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43</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every sum re-indexed to carry ρʲ: ρv″ gives Σ j(j + 1)cⱼ₊₁ρʲ, 2(l + 1)v′ gives Σ 2(l + 1)(j + 1)cⱼ₊₁ρʲ, and −2ρv′ gives Σ (−2j)cⱼρʲ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equating coefficients of ρʲ: (j + 1)(j + 2l + 2)cⱼ₊₁ = [2(j + l + 1) − ρ₀]cⱼ, so cⱼ₊₁ = [2(j + l + 1) − ρ₀]cⱼ/[(j + 1)(j + 2l + 2)]</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index shift is where marks are lost: ρv″ and v′ each lower the power of ρ by one, while −2ρv′ does not. Candidates who equate coefficients without re-indexing produce a relation that mixes three consecutive coefficients.</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Explain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large j, cⱼ₊₁/cⱼ → 2/j, the ratio for e^(2ρ) = Σ(2ρ)ʲ/j!, so an unterminated v grows like e^(2ρ) times a power of ρ, and u = ρ^(l+1)e^(−ρ)v grows like e^(ρ) times a power of ρ: it diverges at large r and cannot be normalised</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series must therefore stop at some c_N, which needs 2(N + l + 1) − ρ₀ = 0 for an integer N ≥ 0; ρ₀ = 2/(κa*) depends on E through κ, so only discrete energies satisfy the condition</a:t>
            </a:r>
          </a:p>
        </p:txBody>
      </p:sp>
      <p:sp>
        <p:nvSpPr>
          <p:cNvPr id="26" name="text"/>
          <p:cNvSpPr txBox="1"/>
          <p:nvPr/>
        </p:nvSpPr>
        <p:spPr>
          <a:xfrm>
            <a:off x="812800" y="385572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weak answer says that an infinite series must diverge. It need not: the series converges for every ρ. What fails is normalisability, because e^(2ρ) overwhelms the factor e^(−ρ) already removed, and a candidate who cannot name the condition being imposed has not explained why the energy is quantised. The ratio test fixes the exponential but not the power of ρ in front of it; the often-written u ~ ρ^(l+1)e^(ρ) has the wrong power, though the growth that matters is e^(ρ) either way.</a:t>
            </a:r>
          </a:p>
        </p:txBody>
      </p:sp>
      <p:sp>
        <p:nvSpPr>
          <p:cNvPr id="27" name="ms-ref"/>
          <p:cNvSpPr txBox="1"/>
          <p:nvPr/>
        </p:nvSpPr>
        <p:spPr>
          <a:xfrm>
            <a:off x="558800" y="45034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2 marks</a:t>
            </a:r>
          </a:p>
        </p:txBody>
      </p:sp>
      <p:sp>
        <p:nvSpPr>
          <p:cNvPr id="28" name="ms-objective"/>
          <p:cNvSpPr txBox="1"/>
          <p:nvPr/>
        </p:nvSpPr>
        <p:spPr>
          <a:xfrm>
            <a:off x="11400482" y="45034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7440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7440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termination requires ρ₀ = 2(N + l + 1) ≡ 2n, and since N ≥ 0, n ≥ l + 1, that is l ≤ n − 1</a:t>
            </a:r>
          </a:p>
        </p:txBody>
      </p:sp>
      <p:sp>
        <p:nvSpPr>
          <p:cNvPr id="31" name="ms-tick"/>
          <p:cNvSpPr txBox="1"/>
          <p:nvPr/>
        </p:nvSpPr>
        <p:spPr>
          <a:xfrm>
            <a:off x="558800" y="49974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9974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κ = 2/(ρ₀a*) = 1/(na*), so E = −ℏ²κ²/(2μ) = −ℏ²/(2μa*²n²); with a* = a₀ε_r(mₑ/μ) this is −[ℏ²/(2mₑa₀²)](μ/mₑ)/(ε_r²n²) = −(μ/mₑ)(13.606 eV)/(ε_r²n²)</a:t>
            </a:r>
          </a:p>
        </p:txBody>
      </p:sp>
      <p:sp>
        <p:nvSpPr>
          <p:cNvPr id="33" name="text"/>
          <p:cNvSpPr txBox="1"/>
          <p:nvPr/>
        </p:nvSpPr>
        <p:spPr>
          <a:xfrm>
            <a:off x="812800" y="53270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a* with μ/mₑ instead of mₑ/μ, or keeping a single factor of ε_r, gives an energy that scales wrongly. One factor of ε_r comes from the weaker attraction and the second from the larger orbit that results.</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43</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μ = (0.99 × 0.58/1.57)mₑ = 0.366mₑ</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0.366 × 13.606 eV/7.5² = 0.0885 eV = 88.5 meV</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0.05292 nm × 7.5/0.366 = 1.09 nm</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electron's effective mass alone in place of μ overestimates R* by a factor of 2.7. The two masses are comparable, so neither particle can be treated as fixed, as the proton nearly can in hydrogen.</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Determine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 = 0 gives ⟨1/r⟩ = 1/(n²a*); s = 1 then gives (2/n²)⟨r⟩ − 3a* + l(l + 1)a*/n² = 0, so ⟨r⟩ = (a*/2)[3n² − l(l + 1)]</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(1.09 nm/2)(3 × 625 − 2) = 1.02 × 10³ nm, about 1.0 μm</a:t>
            </a:r>
          </a:p>
        </p:txBody>
      </p:sp>
      <p:sp>
        <p:nvSpPr>
          <p:cNvPr id="28" name="text"/>
          <p:cNvSpPr txBox="1"/>
          <p:nvPr/>
        </p:nvSpPr>
        <p:spPr>
          <a:xfrm>
            <a:off x="812800" y="37293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to catch is using the s = 1 relation without first finding ⟨1/r⟩ from s = 0. Candidates who take n²a* as the size get 0.68 μm; the P-state mean radius is half as large again, because ⟨r⟩ ≈ (3/2)n²a* when l ≪ n.</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UQMII-03.01, UQMII-03.02, UQMII-03.03, UQMII-03.04, UQMII-05.02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neutron is a spin-½ particle whose magnetic moment is μ = γS, with γ = −1.832 × 10⁸ rad s⁻¹ T⁻¹, so the moment points opposite to the spin. In a magnetic field B its spin Hamiltonian is H = −μ⋅B = −γB⋅S, and the spin operators obey [S_x, S_y] = iℏS_z and its cyclic permutations. In every part the neutrons travel at 2200 m/s, and their motion through the apparatus is treated classically, so that a neutron spends a time L/v in a region of length L.</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uniform static field B = Bẑ, derive from the Heisenberg equation of motion the equations of motion of S_x, S_y and S_z, written as one vector equation, and hence the angular frequency ω_L at which ⟨S⟩ precesses about B and the sense of the precession.</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3909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one arm of a neutron interferometer the neutrons cross a region 2.0 cm long in which a uniform field B is applied perpendicular to their path. Calculate the time each neutron spends in the field, and the field B₂π for which its spin precesses through exactly one turn.</a:t>
            </a:r>
          </a:p>
        </p:txBody>
      </p:sp>
      <p:sp>
        <p:nvSpPr>
          <p:cNvPr id="20" name="part-ref"/>
          <p:cNvSpPr txBox="1"/>
          <p:nvPr/>
        </p:nvSpPr>
        <p:spPr>
          <a:xfrm>
            <a:off x="558800" y="39268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Predict</a:t>
            </a:r>
          </a:p>
        </p:txBody>
      </p:sp>
      <p:sp>
        <p:nvSpPr>
          <p:cNvPr id="21" name="part-marks"/>
          <p:cNvSpPr txBox="1"/>
          <p:nvPr/>
        </p:nvSpPr>
        <p:spPr>
          <a:xfrm>
            <a:off x="11009102" y="39268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16306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two arms are recombined, and the count rate at one output port is recorded as B is raised from zero; at B = 0 this port is at an interference maximum. In the field the spin state is acted on by the rotation operator exp(−iφn̂⋅σ/2), where φ is the precession angle and n̂ the field direction. Predict the count rate at B = B₂π, and the smallest nonzero field at which the port returns to its B = 0 count rate.</a:t>
            </a:r>
          </a:p>
        </p:txBody>
      </p:sp>
      <p:sp>
        <p:nvSpPr>
          <p:cNvPr id="23" name="part-ref"/>
          <p:cNvSpPr txBox="1"/>
          <p:nvPr/>
        </p:nvSpPr>
        <p:spPr>
          <a:xfrm>
            <a:off x="558800" y="48971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Describe</a:t>
            </a:r>
          </a:p>
        </p:txBody>
      </p:sp>
      <p:sp>
        <p:nvSpPr>
          <p:cNvPr id="24" name="part-marks"/>
          <p:cNvSpPr txBox="1"/>
          <p:nvPr/>
        </p:nvSpPr>
        <p:spPr>
          <a:xfrm>
            <a:off x="11009102" y="48971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513334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resonance spin flipper is a region with a static field B₀ along z and a field of magnitude B₁ ≪ B₀ rotating in the xy-plane at angular frequency ω, in the same sense as the precession. Describe how transforming to the frame that rotates with B₁ reduces the problem to precession about a static effective field, giving that field's components and the flip probability that follows.</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25 / 43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flipper is 5.0 cm long and B₀ = 10.0 mT. Calculate the frequency ω/2π at which B₁ must rotate, and the smallest value of B₁ that turns a neutron spin polarised along +z into one polarised along −z.</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26 / 43</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dS_x/dt = (i/ℏ)[H, S_x] = (i/ℏ)(−γB)[S_z, S_x] = (i/ℏ)(−γB)(iℏS_y) = γBS_y; likewise dS_y/dt = −γBS_x and dS_z/dt = 0, which together are dS/dt = γS × B</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taking expectation values, ⟨S_z⟩ is constant while ⟨S_x⟩ and ⟨S_y⟩ rotate about B at ω_L = |γ|B; because γ &lt; 0, dS/dt = |γ|B × S, a right-handed rotation about B</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sign slip in [S_z, S_x] = iℏS_y reverses the sense of precession while leaving |γ|B intact, which is why the part asks for the vector equation rather than the frequency alone.</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0.020 m/(2200 m s⁻¹) = 9.09 × 10⁻⁶ s</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B₂π = 2π/(|γ|t) = 2π/(1.832 × 10⁸ rad s⁻¹ T⁻¹ × 9.09 × 10⁻⁶ s) = 3.77 × 10⁻³ T (3.77 mT)</a:t>
            </a:r>
          </a:p>
        </p:txBody>
      </p:sp>
      <p:sp>
        <p:nvSpPr>
          <p:cNvPr id="26" name="text"/>
          <p:cNvSpPr txBox="1"/>
          <p:nvPr/>
        </p:nvSpPr>
        <p:spPr>
          <a:xfrm>
            <a:off x="812800" y="38557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Treating γ as a frequency in hertz per tesla, or dropping the 2π, gives a field wrong by a factor of 2π; with γ in rad s⁻¹ T⁻¹ the precession angle is |γ|Bt in radians.</a:t>
            </a:r>
          </a:p>
        </p:txBody>
      </p:sp>
      <p:sp>
        <p:nvSpPr>
          <p:cNvPr id="27" name="ms-ref"/>
          <p:cNvSpPr txBox="1"/>
          <p:nvPr/>
        </p:nvSpPr>
        <p:spPr>
          <a:xfrm>
            <a:off x="558800" y="41732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Predict — 2 marks</a:t>
            </a:r>
          </a:p>
        </p:txBody>
      </p:sp>
      <p:sp>
        <p:nvSpPr>
          <p:cNvPr id="28" name="ms-objective"/>
          <p:cNvSpPr txBox="1"/>
          <p:nvPr/>
        </p:nvSpPr>
        <p:spPr>
          <a:xfrm>
            <a:off x="11400482" y="41732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9" name="ms-tick"/>
          <p:cNvSpPr txBox="1"/>
          <p:nvPr/>
        </p:nvSpPr>
        <p:spPr>
          <a:xfrm>
            <a:off x="558800" y="441388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41388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recombined intensity is proportional to |χ + e^(−iφn̂⋅σ/2)χ|² = 2 + 2 cos(φ/2) for any spin state χ, since ⟨χ|n̂⋅σ|χ⟩ is real and contributes only to the imaginary part of the overlap; at φ = 2π the operator is −I, so the port is at an interference minimum, ideally dark, although every spin points as it did at B = 0</a:t>
            </a:r>
          </a:p>
        </p:txBody>
      </p:sp>
      <p:sp>
        <p:nvSpPr>
          <p:cNvPr id="31" name="ms-tick"/>
          <p:cNvSpPr txBox="1"/>
          <p:nvPr/>
        </p:nvSpPr>
        <p:spPr>
          <a:xfrm>
            <a:off x="558800" y="50469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0469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count rate first returns to its B = 0 value at φ = 4π, that is B = 2B₂π = 7.55 mT</a:t>
            </a:r>
          </a:p>
        </p:txBody>
      </p:sp>
      <p:sp>
        <p:nvSpPr>
          <p:cNvPr id="33" name="text"/>
          <p:cNvSpPr txBox="1"/>
          <p:nvPr/>
        </p:nvSpPr>
        <p:spPr>
          <a:xfrm>
            <a:off x="812800" y="53765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expected answer is that a spin turned through a full circle is unchanged, so the count rate recovers at 3.77 mT. The prediction must rest on the rotation operator for spin ½, which is −I at 2π; the sign is invisible in a single beam and becomes observable only against the unrotated arm.</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43</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Describe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frame rotating at ω about z, B₁ is static along an axis x′, and the transformation adds −ωS_z to the Hamiltonian, which acts as a fictitious field ω/|γ| opposing B₀: B_eff = (B₀ − ω/|γ|)ẑ + B₁x̂′</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spin precesses about B_eff at Ω = √(Δ² + ω₁²), with ω₀ = |γ|B₀, ω₁ = |γ|B₁ and Δ = ω − ω₀, so a spin starting along z flips with probability P = (ω₁²/Ω²) sin²(Ωt/2); on resonance B_eff = B₁x̂′ and P = sin²(ω₁t/2)</a:t>
            </a:r>
          </a:p>
        </p:txBody>
      </p:sp>
      <p:sp>
        <p:nvSpPr>
          <p:cNvPr id="19" name="text"/>
          <p:cNvSpPr txBox="1"/>
          <p:nvPr/>
        </p:nvSpPr>
        <p:spPr>
          <a:xfrm>
            <a:off x="812800" y="254952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stay in the laboratory frame face a time-dependent Hamiltonian they cannot integrate. Going to the frame that turns with B₁ makes the field static whichever way B₁ rotates; the sense decides only the sign of the fictitious field, which cancels B₀ at ω = ω₀ when B₁ turns with the precession. A field turning the other way sees B₀ + ω/|γ| and never comes to resonance, which is why the counter-rotating half of an oscillating field is what the rotating-wave approximation discards.</a:t>
            </a:r>
          </a:p>
        </p:txBody>
      </p:sp>
      <p:sp>
        <p:nvSpPr>
          <p:cNvPr id="20" name="ms-ref"/>
          <p:cNvSpPr txBox="1"/>
          <p:nvPr/>
        </p:nvSpPr>
        <p:spPr>
          <a:xfrm>
            <a:off x="558800" y="31972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2 marks</a:t>
            </a:r>
          </a:p>
        </p:txBody>
      </p:sp>
      <p:sp>
        <p:nvSpPr>
          <p:cNvPr id="21" name="ms-objective"/>
          <p:cNvSpPr txBox="1"/>
          <p:nvPr/>
        </p:nvSpPr>
        <p:spPr>
          <a:xfrm>
            <a:off x="11400482" y="31972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4378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4378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 resonance, ω/2π = |γ|B₀/2π = 1.832 × 10⁸ rad s⁻¹ T⁻¹ × 0.0100 T/2π = 2.92 × 10⁵ Hz (292 kHz)</a:t>
            </a:r>
          </a:p>
        </p:txBody>
      </p:sp>
      <p:sp>
        <p:nvSpPr>
          <p:cNvPr id="24" name="ms-tick"/>
          <p:cNvSpPr txBox="1"/>
          <p:nvPr/>
        </p:nvSpPr>
        <p:spPr>
          <a:xfrm>
            <a:off x="558800" y="36912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6912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0.050 m/(2200 m s⁻¹) = 2.27 × 10⁻⁵ s, and a flip needs ω₁t = π, so B₁ = π/(|γ|t) = 7.55 × 10⁻⁴ T (0.755 mT)</a:t>
            </a:r>
          </a:p>
        </p:txBody>
      </p:sp>
      <p:sp>
        <p:nvSpPr>
          <p:cNvPr id="26" name="text"/>
          <p:cNvSpPr txBox="1"/>
          <p:nvPr/>
        </p:nvSpPr>
        <p:spPr>
          <a:xfrm>
            <a:off x="812800" y="402082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Setting ω₁t = 2π, a full Rabi cycle, returns the spin to where it started; a flip needs half a cycle. For a truly rotating B₁ the rotating-frame result is exact at any strength; the smallness of 0.755 mT against B₀ = 10.0 mT matters when the flipper is driven by an oscillating field instead, whose counter-rotating half is then far enough off resonance to neglect.</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28 / 43</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UQMII-06.02, UQMII-06.05, UQMII-06.06, UQMII-07.01, UQMII-07.02, UQMII-07.03, UQMII-07.04, UQMII-07.05</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atoms of mass m are held in a narrow one-dimensional box trap, modelled as an infinite square well on 0 &lt; x &lt; L. The single-particle states are ψₙ(x) = √(2/L) sin(nπx/L), with energies Eₙ = n²E₁, where E₁ = π²ℏ²/(2mL²). The atoms interact weakly through a short-range repulsion H′ = gδ(x₁ − x₂), with g &gt; 0, which is treated as a perturbation of H₀ = H₁ + H₂. P₁₂ exchanges every label of the two atoms, coordinates and internal states alike. You may use ∫₀^L ψ₁(x)⁴ dx = 3/(2L).</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P₁₂ commutes with H₀ + H′. Explain why this alone does not require the two-atom state to be symmetric or antisymmetric under exchange, and state what does.</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390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∫₀^L ψ₁(x)²ψ₂(x)² dx = 1/L.</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649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two distinguishable atoms the unperturbed level 5E₁ is twofold degenerate, spanned by |12⟩ = ψ₁(x₁)ψ₂(x₂) and |21⟩ = ψ₂(x₁)ψ₁(x₂). Determine the matrix of H′ in this subspace, its first-order energy shifts and the corresponding good states.</a:t>
            </a:r>
          </a:p>
        </p:txBody>
      </p:sp>
      <p:sp>
        <p:nvSpPr>
          <p:cNvPr id="23" name="part-ref"/>
          <p:cNvSpPr txBox="1"/>
          <p:nvPr/>
        </p:nvSpPr>
        <p:spPr>
          <a:xfrm>
            <a:off x="558800" y="45008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5008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7371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Take g = 0.10E₁L. Calculate, to first order in g and in units of E₁, the ground-state energy of two identical spinless bosons, and of two identical fermions in the same internal state.</a:t>
            </a:r>
          </a:p>
        </p:txBody>
      </p:sp>
      <p:sp>
        <p:nvSpPr>
          <p:cNvPr id="26" name="part-ref"/>
          <p:cNvSpPr txBox="1"/>
          <p:nvPr/>
        </p:nvSpPr>
        <p:spPr>
          <a:xfrm>
            <a:off x="558800" y="52730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Compare</a:t>
            </a:r>
          </a:p>
        </p:txBody>
      </p:sp>
      <p:sp>
        <p:nvSpPr>
          <p:cNvPr id="27" name="part-marks"/>
          <p:cNvSpPr txBox="1"/>
          <p:nvPr/>
        </p:nvSpPr>
        <p:spPr>
          <a:xfrm>
            <a:off x="11009102" y="52730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5092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Two spin-½ fermions, for example atoms in two internal states labelled ↑ and ↓, occupy ψ₁ and ψ₂ in the same trap, H′ does not act on spin, and g = 0.10E₁L as in (d). Compare the first-order energies of the states with total spin S = 0 and S = 1, and account for the difference.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29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[P₁₂, H] = 0 means only that exchange symmetry, if a state has it, is conserved in time; states with no exchange symmetry, such as ψ₁(x₁)ψ₂(x₂), are perfectly good states of the two-particle space, as they are for distinguishable atoms</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symmetrisation postulate: identical particles must be in states symmetric under P₁₂ (bosons, integer spin) or antisymmetric (fermions, half-integer spin), the link to spin being the spin-statistics connection, quoted from relativistic field theory rather than derived</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to catch is the argument that a symmetric Hamiltonian forces symmetric eigenstates. A commuting operator allows the eigenstates to be chosen symmetric or antisymmetric; only the postulate makes the choice compulsory, and only for identical particles.</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u = πx/L, sin²u sin²2u = ¼(1 − cos 2u)(1 − cos 4u) = ¼[1 − ½cos 2u − cos 4u + ½cos 6u], using cos 2u cos 4u = ½(cos 2u + cos 6u)</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cosine integrates to zero over 0 &lt; u &lt; π, leaving (2/L)² × ¼ × L = 1/L</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Replacing each sin² by its average of ½ happens to give 1/L here, but the same shortcut gives 1/L for ∫ψ₁⁴ dx, whose true value is 3/(2L); the marks are for the product expansion, which is what makes the result reliable.</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43</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diagonal (direct) elements: ⟨12|H′|12⟩ = ⟨21|H′|21⟩ = g∫ψ₁(x)²ψ₂(x)² dx = g/L, the delta function setting x₁ = x₂ = x</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off-diagonal (exchange) element: ⟨12|H′|21⟩ = g∫ψ₁ψ₂ψ₂ψ₁ dx = g/L, the same integral, because a contact interaction samples both orderings at the same point</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matrix (g/L)[[1, 1], [1, 1]] has eigenvalues 2g/L and 0, with good states (|12⟩ + |21⟩)/√2 and (|12⟩ − |21⟩)/√2, the eigenstates of P₁₂ with eigenvalues +1 and −1</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Applying the non-degenerate formula gives both states the single shift g/L and misses the splitting. The equality of the exchange and direct integrals is special to a contact interaction; for a finite-range repulsion the exchange integral is smaller, but P₁₂ still fixes the good states.</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bosons: both atoms in ψ₁, so E = 2E₁ + g∫ψ₁⁴ dx = 2E₁ + 3g/(2L) = 2.15E₁</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fermions: antisymmetry forbids both in ψ₁, so the lowest state is (|12⟩ − |21⟩)/√2 at 5E₁ with shift J − K = 0, giving E = 5.00E₁, which is exact to all orders because every antisymmetric spatial state vanishes at x₁ = x₂, where the delta function acts</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give the fermions the direct shift g/L alone, forgetting the exchange term that cancels it. First order is safe for the bosons: the largest coupling of the ground state to another level, ⟨11|H′|22⟩ = g/L = 0.10E₁, is small against the gap of 6E₁.</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Compare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whole state must be antisymmetric, so S = 0 (antisymmetric spin singlet) goes with the symmetric spatial state, at 5E₁ + 2g/L = 5.20E₁, and S = 1 (symmetric spin triplet) goes with the antisymmetric spatial state and stays at 5.00E₁: the triplet lies lower by 2g/L = 0.20E₁</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splitting is an exchange correlation, not a spin-dependent force: the triplet's spatial wavefunction vanishes where the atoms meet, so the repulsion never acts, just as orthohelium lies below parahelium and as Hund's first rule favours maximum 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to catch is placing the singlet lower because paired spins seem to attract, or giving the two states one energy because H′ ignores spin. The energy depends on spin only through the spatial symmetry that antisymmetry imposes.</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32 / 43</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UQMII-04.07, UQMII-04.08, UQMII-05.04</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source emits pairs of spin-½ particles intended to be in the singlet state. Alice measures the spin component of one particle along a direction at angle a in the xz-plane and Bob that of the other along angle b, each recording +1 or −1. For each setting the correlation E is the mean of the product of the two results; for the ideal singlet E(a, b) = −cos(a − b). Every local hidden-variable model obeys |S| ≤ 2, where S = E(a, b) − E(a, b′) + E(a′, b) + E(a′, b′). The run used a = 0°, a′ = 90°, b = 45° and b′ = 135°, and the table gives the number of detected pairs with each combination of results, Alice's sign first. Treat each detected pair as an independent trial.</a:t>
            </a:r>
          </a:p>
        </p:txBody>
      </p:sp>
      <p:sp>
        <p:nvSpPr>
          <p:cNvPr id="14" name="text"/>
          <p:cNvSpPr txBox="1"/>
          <p:nvPr/>
        </p:nvSpPr>
        <p:spPr>
          <a:xfrm>
            <a:off x="558800" y="281178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Coincidence counts at the four analyser settings</a:t>
            </a:r>
          </a:p>
        </p:txBody>
      </p:sp>
      <p:graphicFrame>
        <p:nvGraphicFramePr>
          <p:cNvPr id="15" name="readings"/>
          <p:cNvGraphicFramePr>
            <a:graphicFrameLocks noGrp="1"/>
          </p:cNvGraphicFramePr>
          <p:nvPr/>
        </p:nvGraphicFramePr>
        <p:xfrm>
          <a:off x="558800" y="3040380"/>
          <a:ext cx="11049000" cy="1460500"/>
        </p:xfrm>
        <a:graphic>
          <a:graphicData uri="http://schemas.openxmlformats.org/drawingml/2006/table">
            <a:tbl>
              <a:tblPr firstRow="1"/>
              <a:tblGrid>
                <a:gridCol w="2209800"/>
                <a:gridCol w="2209800"/>
                <a:gridCol w="2209800"/>
                <a:gridCol w="2209800"/>
                <a:gridCol w="2209800"/>
              </a:tblGrid>
              <a:tr h="292100">
                <a:tc>
                  <a:txBody>
                    <a:bodyPr/>
                    <a:lstStyle/>
                    <a:p>
                      <a:pPr marL="0" indent="0" algn="l">
                        <a:lnSpc>
                          <a:spcPct val="100000"/>
                        </a:lnSpc>
                        <a:buNone/>
                      </a:pPr>
                      <a:r>
                        <a:rPr lang="en-GB" sz="1000" b="1" i="0" dirty="0">
                          <a:solidFill>
                            <a:srgbClr val="F3EFDF"/>
                          </a:solidFill>
                          <a:latin typeface="Arial"/>
                          <a:cs typeface="Arial"/>
                        </a:rPr>
                        <a:t>Settings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N₊₊ (counts)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N₊₋ (counts)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N₋₊ (counts)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N₋₋ (counts)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a = 0°, b = 45°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215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a = 0°, b′ = 135°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192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196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a′ = 90°, b = 45°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214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196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a′ = 90°, b′ = 135°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196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189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4914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E for each of the four settings.</a:t>
            </a:r>
          </a:p>
        </p:txBody>
      </p:sp>
      <p:sp>
        <p:nvSpPr>
          <p:cNvPr id="19" name="part-ref"/>
          <p:cNvSpPr txBox="1"/>
          <p:nvPr/>
        </p:nvSpPr>
        <p:spPr>
          <a:xfrm>
            <a:off x="558800" y="5252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20" name="part-marks"/>
          <p:cNvSpPr txBox="1"/>
          <p:nvPr/>
        </p:nvSpPr>
        <p:spPr>
          <a:xfrm>
            <a:off x="11009102" y="5252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5488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S, and the fraction of the ideal-singlet value that it reaches.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33 / 43</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Estimate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standard uncertainty in S from counting statistics, stating the assumptions you make.</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 whether these data rule out every local hidden-variable model, and say what else a conclusive test must secure.</a:t>
            </a:r>
          </a:p>
        </p:txBody>
      </p:sp>
      <p:sp>
        <p:nvSpPr>
          <p:cNvPr id="19" name="part-ref"/>
          <p:cNvSpPr txBox="1"/>
          <p:nvPr/>
        </p:nvSpPr>
        <p:spPr>
          <a:xfrm>
            <a:off x="558800" y="24942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Justify</a:t>
            </a:r>
          </a:p>
        </p:txBody>
      </p:sp>
      <p:sp>
        <p:nvSpPr>
          <p:cNvPr id="20" name="part-marks"/>
          <p:cNvSpPr txBox="1"/>
          <p:nvPr/>
        </p:nvSpPr>
        <p:spPr>
          <a:xfrm>
            <a:off x="11009102" y="24942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27305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Quantum mechanics predicts that Alice's results alone cannot reveal which setting Bob chose. Justify this from the singlet's reduced density operator, and test it against the data for Alice's setting a.</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34 / 43</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(N₊₊ + N₋₋ − N₊₋ − N₋₊)/N, with N the total for that setting: E(a, b) = −327/513 = −0.637 and E(a, b′) = +294/482 = +0.610</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 b) = −300/520 = −0.577 and E(a′, b′) = −288/482 = −0.598</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Dividing every row by one round total, such as 500, introduces errors of up to 4% that survive into S; each correlation must be divided by its own number of pairs, which here runs from 482 to 520.</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 = −0.637 − 0.610 − 0.577 − 0.598 = −2.42, the minus sign in front of the positive E(a, b′) making all four terms negative</a:t>
            </a:r>
          </a:p>
        </p:txBody>
      </p:sp>
      <p:sp>
        <p:nvSpPr>
          <p:cNvPr id="24" name="ms-tick"/>
          <p:cNvSpPr txBox="1"/>
          <p:nvPr/>
        </p:nvSpPr>
        <p:spPr>
          <a:xfrm>
            <a:off x="558800" y="31464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the ideal singlet each |E| = cos 45° = 0.707 and S = −2√2 = −2.83, so the data reach 2.42/2.83 = 0.86 of it, as for a singlet mixed with uncorrelated noise, E = −V cos(a − b) with visibility V ≈ 0.86</a:t>
            </a:r>
          </a:p>
        </p:txBody>
      </p:sp>
      <p:sp>
        <p:nvSpPr>
          <p:cNvPr id="26" name="text"/>
          <p:cNvSpPr txBox="1"/>
          <p:nvPr/>
        </p:nvSpPr>
        <p:spPr>
          <a:xfrm>
            <a:off x="812800" y="36658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Adding E(a, b′) instead of subtracting it gives S = −1.20 and an apparent agreement with local realism. The combination is fixed by the inequality, and the angles were chosen so that every term pushes S the same way.</a:t>
            </a:r>
          </a:p>
        </p:txBody>
      </p:sp>
      <p:sp>
        <p:nvSpPr>
          <p:cNvPr id="27" name="ms-ref"/>
          <p:cNvSpPr txBox="1"/>
          <p:nvPr/>
        </p:nvSpPr>
        <p:spPr>
          <a:xfrm>
            <a:off x="558800" y="41484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Estimate — 2 marks</a:t>
            </a:r>
          </a:p>
        </p:txBody>
      </p:sp>
      <p:sp>
        <p:nvSpPr>
          <p:cNvPr id="28" name="ms-objective"/>
          <p:cNvSpPr txBox="1"/>
          <p:nvPr/>
        </p:nvSpPr>
        <p:spPr>
          <a:xfrm>
            <a:off x="11400482" y="41484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9" name="ms-tick"/>
          <p:cNvSpPr txBox="1"/>
          <p:nvPr/>
        </p:nvSpPr>
        <p:spPr>
          <a:xfrm>
            <a:off x="558800" y="43891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3891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assumes that each pair is an independent trial whose product ±1 has mean E and variance 1 − E², and that the four settings are sampled independently, so σ_E = √((1 − E²)/N) ≈ √((1 − 0.37)/500) ≈ 0.036 for each setting</a:t>
            </a:r>
          </a:p>
        </p:txBody>
      </p:sp>
      <p:sp>
        <p:nvSpPr>
          <p:cNvPr id="31" name="ms-tick"/>
          <p:cNvSpPr txBox="1"/>
          <p:nvPr/>
        </p:nvSpPr>
        <p:spPr>
          <a:xfrm>
            <a:off x="558800" y="48323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σ_S = √(Σσ_E²) ≈ 2 × 0.036 = 0.071</a:t>
            </a:r>
          </a:p>
        </p:txBody>
      </p:sp>
      <p:sp>
        <p:nvSpPr>
          <p:cNvPr id="33" name="text"/>
          <p:cNvSpPr txBox="1"/>
          <p:nvPr/>
        </p:nvSpPr>
        <p:spPr>
          <a:xfrm>
            <a:off x="812800" y="51619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Adding the four σ_E linearly gives 0.14 and halves the apparent significance; independent errors add in quadrature. Taking the spread of the four |E| values as the uncertainty is no better, since four numbers fix a spread only roughly and any real difference between settings would be mistaken for noise.</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35 / 43</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 − 2 = 0.42, about 5.9σ with σ_S = 0.071: statistically decisive, far beyond what counting fluctuations about any |S| ≤ 2 could produce</a:t>
            </a:r>
          </a:p>
        </p:txBody>
      </p:sp>
      <p:sp>
        <p:nvSpPr>
          <p:cNvPr id="17" name="ms-tick"/>
          <p:cNvSpPr txBox="1"/>
          <p:nvPr/>
        </p:nvSpPr>
        <p:spPr>
          <a:xfrm>
            <a:off x="558800" y="184023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but the conclusion also needs a large enough fraction of pairs detected, or a fair-sampling assumption (the detection loophole), setting choices made at random and at space-like separation from the other side's measurement (the locality loophole), and a check of systematic errors such as analyser-angle calibration, which counting statistics do not include</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Strong answers separate statistical significance from the assumptions behind the inequality. A violation by many standard deviations shows that no local model reproduces these counts only if the detected pairs are a fair sample and neither side's setting could influence the other.</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Justify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tracing Bob's particle out of the singlet gives ρ_A = I/2, and Bob's measurement, averaged over his results, which Alice does not know, leaves ρ_A unchanged, so Alice obtains +1 with probability ½ at every a, whatever b is</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from the data, P_A(+1) = (43 + 215)/513 = 0.503 with Bob at b and (192 + 48)/482 = 0.498 with Bob at b′; each has standard uncertainty √(0.25/N) ≈ 0.022, so both agree with ½ and with each other: no signal</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look for the no-signalling test in the correlations E, which do depend on both settings. It lies in the marginal counts, which the table gives only implicitly, and the comparison means nothing without an uncertainty.</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43</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UQMII-05.07, UQMII-06.02, UQMII-08.02, UQMII-08.03, UQMII-08.04, UQMII-08.05, UQMII-08.06, UQMII-08.08</a:t>
            </a:r>
          </a:p>
        </p:txBody>
      </p:sp>
      <p:sp>
        <p:nvSpPr>
          <p:cNvPr id="13" name="text"/>
          <p:cNvSpPr txBox="1"/>
          <p:nvPr/>
        </p:nvSpPr>
        <p:spPr>
          <a:xfrm>
            <a:off x="558800" y="1346200"/>
            <a:ext cx="11074400" cy="150241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hydrogen-like ion has one electron of mass m bound to a point nucleus of charge Ze, treated as infinitely heavy, so that V(r) = −Ze²/(4πε₀r) and the unperturbed energies Eₙ = −(Zα)²mc²/(2n²) are degenerate in l, m_l and m_s. With a = a₀/Z, so that ℏ²/(ma) = Ze²/(4πε₀) and Eₙ = −Ze²/(8πε₀an²), the unperturbed states give ⟨1/r⟩ = 1/(n²a), ⟨1/r²⟩ = 1/[n³(l + ½)a²], ⟨1/r³⟩ = 1/[n³l(l + ½)(l + 1)a³] for l ≥ 1, and |ψₙ₀₀(0)|² = 1/(πn³a³). The fine-structure Hamiltonian is H_rel + H_SO + H_D, with H_rel = −p⁴/(8m³c²); H_SO = [1/(2m²c²)](1/r)(dV/dr) L⋅S, which already contains the Thomas factor of ½, quoted from relativistic kinematics; and the Darwin term H_D = [πℏ²/(2m²c²)][Ze²/(4πε₀)]δ³(r), quoted from the Dirac equation. Take mc² = 0.5110 MeV, α = 1/137.04 and h = 4.136 × 10⁻¹⁵ eV s.</a:t>
            </a:r>
          </a:p>
        </p:txBody>
      </p:sp>
      <p:sp>
        <p:nvSpPr>
          <p:cNvPr id="14" name="part-ref"/>
          <p:cNvSpPr txBox="1"/>
          <p:nvPr/>
        </p:nvSpPr>
        <p:spPr>
          <a:xfrm>
            <a:off x="558800" y="30264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Justify</a:t>
            </a:r>
          </a:p>
        </p:txBody>
      </p:sp>
      <p:sp>
        <p:nvSpPr>
          <p:cNvPr id="15" name="part-marks"/>
          <p:cNvSpPr txBox="1"/>
          <p:nvPr/>
        </p:nvSpPr>
        <p:spPr>
          <a:xfrm>
            <a:off x="11009102" y="30264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2626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Each level n is degenerate, yet each fine-structure term can be evaluated with the non-degenerate formula E^(1) = ⟨H′⟩ in the coupled basis |n, l, j, m_j⟩. Justify this, naming the operators each term commutes with.</a:t>
            </a:r>
          </a:p>
        </p:txBody>
      </p:sp>
      <p:sp>
        <p:nvSpPr>
          <p:cNvPr id="17" name="part-ref"/>
          <p:cNvSpPr txBox="1"/>
          <p:nvPr/>
        </p:nvSpPr>
        <p:spPr>
          <a:xfrm>
            <a:off x="558800" y="37985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7985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40347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p²/(2m) = H₀ − V, show that the relativistic shift is E_rel = −[Eₙ²/(2mc²)][4n/(l + ½) − 3].</a:t>
            </a:r>
          </a:p>
        </p:txBody>
      </p:sp>
      <p:sp>
        <p:nvSpPr>
          <p:cNvPr id="20" name="part-ref"/>
          <p:cNvSpPr txBox="1"/>
          <p:nvPr/>
        </p:nvSpPr>
        <p:spPr>
          <a:xfrm>
            <a:off x="558800" y="43726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21" name="part-marks"/>
          <p:cNvSpPr txBox="1"/>
          <p:nvPr/>
        </p:nvSpPr>
        <p:spPr>
          <a:xfrm>
            <a:off x="11009102" y="43726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6088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the first-order spin–orbit shift E_SO of a state with l ≥ 1, expressed in terms of Eₙ, mc², n, l and j.</a:t>
            </a:r>
          </a:p>
        </p:txBody>
      </p:sp>
      <p:sp>
        <p:nvSpPr>
          <p:cNvPr id="23" name="part-ref"/>
          <p:cNvSpPr txBox="1"/>
          <p:nvPr/>
        </p:nvSpPr>
        <p:spPr>
          <a:xfrm>
            <a:off x="558800" y="49466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Show that</a:t>
            </a:r>
          </a:p>
        </p:txBody>
      </p:sp>
      <p:sp>
        <p:nvSpPr>
          <p:cNvPr id="24" name="part-marks"/>
          <p:cNvSpPr txBox="1"/>
          <p:nvPr/>
        </p:nvSpPr>
        <p:spPr>
          <a:xfrm>
            <a:off x="11009102" y="49466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51828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once the Darwin term is included for l = 0, the three terms sum to E_fs = [Eₙ²/(2mc²)][3 − 4n/(j + ½)] for every state, so that the energy depends on n and j only.</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37 / 43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Sketch</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He⁺ (Z = 2), sketch the fine structure of the n = 2 level: draw the unperturbed level and the fine-structure levels labelled 2S_(1/2), 2P_(1/2) and 2P_(3/2), marking each shift in μeV and the 2P_(3/2)–2P_(1/2) splitting in GHz.</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Evaluate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35458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measured 2S_(1/2)–2P_(1/2) Lamb shifts are 1.058 GHz in hydrogen and 14.04 GHz in He⁺. Welton's argument gives, for an nS level, ΔE ∝ α(Zα)⁴mc² ln[1/(Zα)]/n³, with a prefactor, and an argument of the logarithm, that it fixes only roughly. Evaluate how well this scaling accounts for the ratio of the two shifts.</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43</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H_rel and H_D are spin-independent scalars: they commute with L², L_z, S² and S_z, so they have no matrix elements between states of different l, m_l or m_s, and are diagonal in the uncoupled basis and equally in the coupled one</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H_SO ∝ L⋅S = (J² − L² − S²)/2 commutes with J², J_z, L² and S² but not with L_z or S_z, so it is diagonal only in the coupled basis; there all three terms are diagonal, the degenerate states are already the good states, and E^(1) = ⟨H′⟩ holds state by state</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Answers that call the coupled basis conventional miss the point: it is forced by H_SO. The argument is complete only when it also shows that H_rel cannot mix different l inside the degenerate level, which a less symmetric perturbation could.</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H_rel = −(1/(2mc²))(p²/2m)², and because p² is Hermitian ⟨p⁴⟩ is the squared norm of p²|ψ⟩, so E_rel = −(1/(2mc²))⟨(Eₙ − V)²⟩ = −(1/(2mc²))[Eₙ² − 2Eₙ⟨V⟩ + ⟨V²⟩]</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−[Ze²/(4πε₀)]⟨1/r⟩ = −Ze²/(4πε₀n²a) = 2Eₙ, and ⟨V²⟩ = [Ze²/(4πε₀)]²⟨1/r²⟩ = [Ze²/(4πε₀a)]²/[n³(l + ½)] = 4nEₙ²/(l + ½), using Ze²/(4πε₀a) = −2n²Eₙ</a:t>
            </a:r>
          </a:p>
        </p:txBody>
      </p:sp>
      <p:sp>
        <p:nvSpPr>
          <p:cNvPr id="26" name="ms-tick"/>
          <p:cNvSpPr txBox="1"/>
          <p:nvPr/>
        </p:nvSpPr>
        <p:spPr>
          <a:xfrm>
            <a:off x="558800" y="41592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592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 E_rel = −(1/(2mc²))[Eₙ² − 4Eₙ² + 4nEₙ²/(l + ½)] = −[Eₙ²/(2mc²)][4n/(l + ½) − 3]</a:t>
            </a:r>
          </a:p>
        </p:txBody>
      </p:sp>
      <p:sp>
        <p:nvSpPr>
          <p:cNvPr id="28" name="text"/>
          <p:cNvSpPr txBox="1"/>
          <p:nvPr/>
        </p:nvSpPr>
        <p:spPr>
          <a:xfrm>
            <a:off x="812800" y="448881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expand p⁴ in coordinates meet derivatives of the Coulomb singularity; the route through (Eₙ − V)² avoids them, and it is legitimate only because p² can act to the left on the bra. The sign of ⟨V⟩ = 2Eₙ, which is negative, is the slip that turns −3 into +5, and since the result is printed, a candidate who forces agreement without it earns nothing for the last line.</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43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(1/r)dV/dr = [Ze²/(4πε₀)]/r³, so H_SO = [Ze²/(4πε₀)] L⋅S/(2m²c²r³)</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coupled basis L⋅S = (J² − L² − S²)/2 has eigenvalue (ℏ²/2)[j(j + 1) − l(l + 1) − ¾], and ⟨1/r³⟩ = 1/[n³l(l + ½)(l + 1)a³]</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E_SO = [Ze²/(4πε₀)](ℏ²/(ma))[j(j + 1) − l(l + 1) − ¾]/[4mc²a²n³l(l + ½)(l + 1)], and with ℏ²/(ma) = Ze²/(4πε₀) and [Ze²/(4πε₀a)]² = 4n⁴Eₙ² this is [Eₙ²/(mc²)] n[j(j + 1) − l(l + 1) − ¾]/[l(l + ½)(l + 1)]</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Evaluating ⟨L⋅S⟩ in the uncoupled basis as m_l m_s ℏ² takes the diagonal elements of a matrix that is not diagonal there, and gives a shift that depends on m_l; the result must depend on j instead.</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Show that — 3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 = l + ½: the bracket in E_SO is l, so E_SO = nEₙ²/[mc²(l + ½)(l + 1)], and E_rel + E_SO = [Eₙ²/(2mc²)][3 − 4n/(l + ½) + 2n/((l + ½)(l + 1))] = [Eₙ²/(2mc²)][3 − 4n/(l + 1)], with l + 1 = j + ½</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 = l − ½: the bracket is −(l + 1), so E_SO = −nEₙ²/[mc²l(l + ½)], and E_rel + E_SO = [Eₙ²/(2mc²)][3 − 4n/(l + ½) − 2n/(l(l + ½))] = [Eₙ²/(2mc²)][3 − 4n/l], with l = j + ½</a:t>
            </a:r>
          </a:p>
        </p:txBody>
      </p:sp>
      <p:sp>
        <p:nvSpPr>
          <p:cNvPr id="28" name="ms-tick"/>
          <p:cNvSpPr txBox="1"/>
          <p:nvPr/>
        </p:nvSpPr>
        <p:spPr>
          <a:xfrm>
            <a:off x="558800" y="42227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2227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 = 0: H_SO contributes nothing, E_D = [πℏ²/(2m²c²)][Ze²/(4πε₀)]/(πn³a³) = 2nEₙ²/(mc²), and E_rel = −[Eₙ²/(2mc²)](8n − 3), so the sum is [Eₙ²/(2mc²)](3 − 4n), the formula with j = ½</a:t>
            </a:r>
          </a:p>
        </p:txBody>
      </p:sp>
      <p:sp>
        <p:nvSpPr>
          <p:cNvPr id="30" name="text"/>
          <p:cNvSpPr txBox="1"/>
          <p:nvPr/>
        </p:nvSpPr>
        <p:spPr>
          <a:xfrm>
            <a:off x="812800" y="47421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part catches candidates who apply the spin–orbit formula at l = 0, where it is 0/0, instead of recognising that L⋅S vanishes there and that the Darwin term, a contact term acting only where |ψ(0)|² is nonzero, takes its place. Because the result is printed, each case must be carried to it explicitly.</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40 / 43</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Sketch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E₂ = −(2α)²mc²/8 = −13.6 eV and E₂²/(2mc²) = 181.1 μeV, so 2S_(1/2) and 2P_(1/2) are drawn as one level 5 × 181.1 = 906 μeV below the unperturbed level and 2P_(3/2) as a level 181 μeV below it: every state lies below E₂</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2P_(3/2)–2P_(1/2) splitting is marked as 4 × 181.1 μeV = 724 μeV, which is 724 × 10⁻⁶ eV/(4.136 × 10⁻¹⁵ eV s) = 175 GHz, sixteen times hydrogen's 10.9 GHz</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Common sketches put 2P_(3/2) above the unperturbed level, as a spin–orbit-only picture would because its E_SO is positive, or separate 2S_(1/2) from 2P_(1/2). The relativistic term lowers every state, and in this theory the two j = ½ states coincide exactly.</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Evaluate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scaling predicts a ratio 2⁴ ln[1/(2α)]/ln(1/α) = 16 × 4.23/4.92 = 13.7, below the Z⁴ = 16 of the fine structure because the logarithm falls with Z; the measured ratio is 14.04/1.058 = 13.3</a:t>
            </a:r>
          </a:p>
        </p:txBody>
      </p:sp>
      <p:sp>
        <p:nvSpPr>
          <p:cNvPr id="24" name="ms-tick"/>
          <p:cNvSpPr txBox="1"/>
          <p:nvPr/>
        </p:nvSpPr>
        <p:spPr>
          <a:xfrm>
            <a:off x="558800" y="371602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judgement: agreement to about 4%, so the scaling captures the physics, a correction proportional to Z|ψ(0)|² ∝ Z⁴ that acts on s states only; but the argument of the logarithm is fixed only to an order of magnitude, so agreement at a few per cent is partly fortunate, since the ratio cancels the prefactor but not that uncertainty</a:t>
            </a:r>
          </a:p>
        </p:txBody>
      </p:sp>
      <p:sp>
        <p:nvSpPr>
          <p:cNvPr id="26" name="text"/>
          <p:cNvSpPr txBox="1"/>
          <p:nvPr/>
        </p:nvSpPr>
        <p:spPr>
          <a:xfrm>
            <a:off x="812800" y="4425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Scaling the hydrogen value by Z⁴ alone predicts 16.9 GHz, 20% too high. A strong answer shows the logarithm doing measurable work, then limits its claim to what an order-of-magnitude argument can support.</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41 / 43</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42 / 43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MIDTERM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43 / 43</a:t>
            </a:r>
          </a:p>
        </p:txBody>
      </p:sp>
    </p:spTree>
  </p:cSld>
  <p:clrMapOvr>
    <a:masterClrMapping/>
  </p:clrMapOvr>
</p:sld>
</file>

<file path=ppt/slides/slide44.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45EDD33E-7682-4A74-B320-FEB714151E11}"/>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EEC0957F-17CF-4725-A143-BCE282E68A87}"/>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II · Midterm Examination</a:t>
            </a:r>
          </a:p>
        </p:txBody>
      </p:sp>
      <p:sp>
        <p:nvSpPr>
          <p:cNvPr id="3" name="interactive-menu-row-1">
            <a:extLst xmlns:a="http://schemas.openxmlformats.org/drawingml/2006/main">
              <a:ext uri="{FF2B5EF4-FFF2-40B4-BE49-F238E27FC236}">
                <a16:creationId xmlns:a16="http://schemas.microsoft.com/office/drawing/2014/main" id="{3D5B4B62-6B86-49BD-87F0-13FE3B421C53}"/>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be9877f271c44f3" action="ppaction://hlinksldjump"/>
              </a:rPr>
              <a:t>1. University Quantum Mechanics II · Midterm Examination</a:t>
            </a:r>
          </a:p>
        </p:txBody>
      </p:sp>
      <p:sp>
        <p:nvSpPr>
          <p:cNvPr id="4" name="interactive-menu-row-2">
            <a:extLst xmlns:a="http://schemas.openxmlformats.org/drawingml/2006/main">
              <a:ext uri="{FF2B5EF4-FFF2-40B4-BE49-F238E27FC236}">
                <a16:creationId xmlns:a16="http://schemas.microsoft.com/office/drawing/2014/main" id="{C5AF8DB6-8734-4AF4-859C-7255E1371616}"/>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69464cf34ea4eb9"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EBD1C1EE-6D54-4B9E-BDC4-A04B9DCB3ECC}"/>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738e7d55ba64a01" action="ppaction://hlinksldjump"/>
              </a:rPr>
              <a:t>3. C</a:t>
            </a:r>
          </a:p>
        </p:txBody>
      </p:sp>
      <p:sp>
        <p:nvSpPr>
          <p:cNvPr id="6" name="interactive-menu-row-4">
            <a:extLst xmlns:a="http://schemas.openxmlformats.org/drawingml/2006/main">
              <a:ext uri="{FF2B5EF4-FFF2-40B4-BE49-F238E27FC236}">
                <a16:creationId xmlns:a16="http://schemas.microsoft.com/office/drawing/2014/main" id="{615DFF65-2372-4D0A-894C-BB2B07AD0851}"/>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c042c37df164bc9"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F54C8409-4904-4895-842A-1330D6F6688B}"/>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fb70a086dd94640" action="ppaction://hlinksldjump"/>
              </a:rPr>
              <a:t>5. A</a:t>
            </a:r>
          </a:p>
        </p:txBody>
      </p:sp>
      <p:sp>
        <p:nvSpPr>
          <p:cNvPr id="8" name="interactive-menu-row-6">
            <a:extLst xmlns:a="http://schemas.openxmlformats.org/drawingml/2006/main">
              <a:ext uri="{FF2B5EF4-FFF2-40B4-BE49-F238E27FC236}">
                <a16:creationId xmlns:a16="http://schemas.microsoft.com/office/drawing/2014/main" id="{CF26C938-9EE1-4E36-AAF1-02637359719E}"/>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67805543bca41e6"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3B10BF12-4800-4CC7-988A-E1D8610EEC62}"/>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b03b469a5f7429c" action="ppaction://hlinksldjump"/>
              </a:rPr>
              <a:t>7. D</a:t>
            </a:r>
          </a:p>
        </p:txBody>
      </p:sp>
      <p:sp>
        <p:nvSpPr>
          <p:cNvPr id="10" name="interactive-menu-row-8">
            <a:extLst xmlns:a="http://schemas.openxmlformats.org/drawingml/2006/main">
              <a:ext uri="{FF2B5EF4-FFF2-40B4-BE49-F238E27FC236}">
                <a16:creationId xmlns:a16="http://schemas.microsoft.com/office/drawing/2014/main" id="{841A4BF8-4264-43D4-B3FA-D223F9769BDB}"/>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9ae8e952b9d4a96"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FA07BF07-36A0-4CC3-8D42-DBDA4723957B}"/>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49795c536ee474b" action="ppaction://hlinksldjump"/>
              </a:rPr>
              <a:t>9. B</a:t>
            </a:r>
          </a:p>
        </p:txBody>
      </p:sp>
      <p:sp>
        <p:nvSpPr>
          <p:cNvPr id="12" name="interactive-menu-row-10">
            <a:extLst xmlns:a="http://schemas.openxmlformats.org/drawingml/2006/main">
              <a:ext uri="{FF2B5EF4-FFF2-40B4-BE49-F238E27FC236}">
                <a16:creationId xmlns:a16="http://schemas.microsoft.com/office/drawing/2014/main" id="{F9FC3162-32D1-4697-9CC0-E192E0406C55}"/>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f7a73cba20b4cbe"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94A14547-96C2-47CE-8120-9A9A7E08C428}"/>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369c0279b554cc4" action="ppaction://hlinksldjump"/>
              </a:rPr>
              <a:t>11. C</a:t>
            </a:r>
          </a:p>
        </p:txBody>
      </p:sp>
      <p:sp>
        <p:nvSpPr>
          <p:cNvPr id="14" name="interactive-menu-row-12">
            <a:extLst xmlns:a="http://schemas.openxmlformats.org/drawingml/2006/main">
              <a:ext uri="{FF2B5EF4-FFF2-40B4-BE49-F238E27FC236}">
                <a16:creationId xmlns:a16="http://schemas.microsoft.com/office/drawing/2014/main" id="{D0C22783-1CF1-41E3-AEAE-1482F97CCC2B}"/>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fe805d35eed4a8c"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443B36A9-61B6-4DDC-9E35-3A5A4E9EC425}"/>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5241eeaa4974a0c" action="ppaction://hlinksldjump"/>
              </a:rPr>
              <a:t>13. D</a:t>
            </a:r>
          </a:p>
        </p:txBody>
      </p:sp>
      <p:sp>
        <p:nvSpPr>
          <p:cNvPr id="16" name="interactive-menu-row-14">
            <a:extLst xmlns:a="http://schemas.openxmlformats.org/drawingml/2006/main">
              <a:ext uri="{FF2B5EF4-FFF2-40B4-BE49-F238E27FC236}">
                <a16:creationId xmlns:a16="http://schemas.microsoft.com/office/drawing/2014/main" id="{DEAD7F47-2F7F-42E8-AB54-597BE9DB7071}"/>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544c560f6034fe4"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84E72ED2-A5FE-4B5A-ADAB-BA5035A48830}"/>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a6876d795d74675" action="ppaction://hlinksldjump"/>
              </a:rPr>
              <a:t>15. A</a:t>
            </a:r>
          </a:p>
        </p:txBody>
      </p:sp>
      <p:sp>
        <p:nvSpPr>
          <p:cNvPr id="18" name="interactive-menu-row-16">
            <a:extLst xmlns:a="http://schemas.openxmlformats.org/drawingml/2006/main">
              <a:ext uri="{FF2B5EF4-FFF2-40B4-BE49-F238E27FC236}">
                <a16:creationId xmlns:a16="http://schemas.microsoft.com/office/drawing/2014/main" id="{8EDC6936-12DA-4ADD-AA78-A1B4CA16F01F}"/>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38d3f3117ab4117"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8CE16CFB-8229-4DDA-842D-87079D1AADBF}"/>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1EBA4875-9768-4EC3-AFEB-E1D7541083EF}"/>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ed0fcf7ad56c4389"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5CFF17E6-35D6-4D31-9379-FEEE19C06972}"/>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539c823708e438d"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2AD64494-3115-4D56-B61F-CA6126F2895E}"/>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7145e922c6244162"/>
              </a:rPr>
              <a:t>Online lesson</a:t>
            </a:r>
          </a:p>
        </p:txBody>
      </p:sp>
    </p:spTree>
    <p:extLst>
      <p:ext uri="{BB962C8B-B14F-4D97-AF65-F5344CB8AC3E}">
        <p14:creationId xmlns:p14="http://schemas.microsoft.com/office/powerpoint/2010/main" val="1383049533"/>
      </p:ext>
    </p:extLst>
  </p:cSld>
</p:sld>
</file>

<file path=ppt/slides/slide45.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9424CC10-3641-4109-9AEA-F2B2F3335042}"/>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9124F190-D66F-4F7C-9C7F-82EC0E18003A}"/>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II · Midterm Examination</a:t>
            </a:r>
          </a:p>
        </p:txBody>
      </p:sp>
      <p:sp>
        <p:nvSpPr>
          <p:cNvPr id="3" name="interactive-menu-row-1">
            <a:extLst xmlns:a="http://schemas.openxmlformats.org/drawingml/2006/main">
              <a:ext uri="{FF2B5EF4-FFF2-40B4-BE49-F238E27FC236}">
                <a16:creationId xmlns:a16="http://schemas.microsoft.com/office/drawing/2014/main" id="{B0FEE6D4-5B0E-43FB-B271-08F886DBD388}"/>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27289573e7740c2" action="ppaction://hlinksldjump"/>
              </a:rPr>
              <a:t>17. B</a:t>
            </a:r>
          </a:p>
        </p:txBody>
      </p:sp>
      <p:sp>
        <p:nvSpPr>
          <p:cNvPr id="4" name="interactive-menu-row-2">
            <a:extLst xmlns:a="http://schemas.openxmlformats.org/drawingml/2006/main">
              <a:ext uri="{FF2B5EF4-FFF2-40B4-BE49-F238E27FC236}">
                <a16:creationId xmlns:a16="http://schemas.microsoft.com/office/drawing/2014/main" id="{1BFAF448-17F8-4678-B6BC-13E621119577}"/>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704a5cfc73546ec"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1F935B6E-3384-49A9-8AC0-40207777AB4C}"/>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038bf1e3d284fb6" action="ppaction://hlinksldjump"/>
              </a:rPr>
              <a:t>19. Answer 9</a:t>
            </a:r>
          </a:p>
        </p:txBody>
      </p:sp>
      <p:sp>
        <p:nvSpPr>
          <p:cNvPr id="6" name="interactive-menu-row-4">
            <a:extLst xmlns:a="http://schemas.openxmlformats.org/drawingml/2006/main">
              <a:ext uri="{FF2B5EF4-FFF2-40B4-BE49-F238E27FC236}">
                <a16:creationId xmlns:a16="http://schemas.microsoft.com/office/drawing/2014/main" id="{B8731468-3EFE-4B6B-9D28-04D67B76268C}"/>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164adb136c44112" action="ppaction://hlinksldjump"/>
              </a:rPr>
              <a:t>20. Answer 9 (cont.)</a:t>
            </a:r>
          </a:p>
        </p:txBody>
      </p:sp>
      <p:sp>
        <p:nvSpPr>
          <p:cNvPr id="7" name="interactive-menu-row-5">
            <a:extLst xmlns:a="http://schemas.openxmlformats.org/drawingml/2006/main">
              <a:ext uri="{FF2B5EF4-FFF2-40B4-BE49-F238E27FC236}">
                <a16:creationId xmlns:a16="http://schemas.microsoft.com/office/drawing/2014/main" id="{4F0C03B6-B7E9-45EE-A0ED-10E368327831}"/>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3499bbc55f94d21" action="ppaction://hlinksldjump"/>
              </a:rPr>
              <a:t>21. Question 10</a:t>
            </a:r>
          </a:p>
        </p:txBody>
      </p:sp>
      <p:sp>
        <p:nvSpPr>
          <p:cNvPr id="8" name="interactive-menu-row-6">
            <a:extLst xmlns:a="http://schemas.openxmlformats.org/drawingml/2006/main">
              <a:ext uri="{FF2B5EF4-FFF2-40B4-BE49-F238E27FC236}">
                <a16:creationId xmlns:a16="http://schemas.microsoft.com/office/drawing/2014/main" id="{F1317533-7335-482F-9B34-F612BEC25A92}"/>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c32d0321b1a4d2f" action="ppaction://hlinksldjump"/>
              </a:rPr>
              <a:t>22. Question 10 (cont.)</a:t>
            </a:r>
          </a:p>
        </p:txBody>
      </p:sp>
      <p:sp>
        <p:nvSpPr>
          <p:cNvPr id="9" name="interactive-menu-row-7">
            <a:extLst xmlns:a="http://schemas.openxmlformats.org/drawingml/2006/main">
              <a:ext uri="{FF2B5EF4-FFF2-40B4-BE49-F238E27FC236}">
                <a16:creationId xmlns:a16="http://schemas.microsoft.com/office/drawing/2014/main" id="{151944BB-ECBB-465D-AB84-7776932D5E27}"/>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7bb9022f27d40b4" action="ppaction://hlinksldjump"/>
              </a:rPr>
              <a:t>23. Answer 10</a:t>
            </a:r>
          </a:p>
        </p:txBody>
      </p:sp>
      <p:sp>
        <p:nvSpPr>
          <p:cNvPr id="10" name="interactive-menu-row-8">
            <a:extLst xmlns:a="http://schemas.openxmlformats.org/drawingml/2006/main">
              <a:ext uri="{FF2B5EF4-FFF2-40B4-BE49-F238E27FC236}">
                <a16:creationId xmlns:a16="http://schemas.microsoft.com/office/drawing/2014/main" id="{B9F3901A-2CB6-4ED3-8082-2A44138FD9AF}"/>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919828f82c04e74" action="ppaction://hlinksldjump"/>
              </a:rPr>
              <a:t>24. Answer 10 (cont.)</a:t>
            </a:r>
          </a:p>
        </p:txBody>
      </p:sp>
      <p:sp>
        <p:nvSpPr>
          <p:cNvPr id="11" name="interactive-menu-row-9">
            <a:extLst xmlns:a="http://schemas.openxmlformats.org/drawingml/2006/main">
              <a:ext uri="{FF2B5EF4-FFF2-40B4-BE49-F238E27FC236}">
                <a16:creationId xmlns:a16="http://schemas.microsoft.com/office/drawing/2014/main" id="{0065C9E9-D227-4EA1-B8C7-F5E2A162E40D}"/>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b7c9914a00a4264" action="ppaction://hlinksldjump"/>
              </a:rPr>
              <a:t>25. Question 11</a:t>
            </a:r>
          </a:p>
        </p:txBody>
      </p:sp>
      <p:sp>
        <p:nvSpPr>
          <p:cNvPr id="12" name="interactive-menu-row-10">
            <a:extLst xmlns:a="http://schemas.openxmlformats.org/drawingml/2006/main">
              <a:ext uri="{FF2B5EF4-FFF2-40B4-BE49-F238E27FC236}">
                <a16:creationId xmlns:a16="http://schemas.microsoft.com/office/drawing/2014/main" id="{8CFC8CE4-A12F-4022-AD6A-F4194FA02591}"/>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8097796eab14e83" action="ppaction://hlinksldjump"/>
              </a:rPr>
              <a:t>26. Question 11 (cont.)</a:t>
            </a:r>
          </a:p>
        </p:txBody>
      </p:sp>
      <p:sp>
        <p:nvSpPr>
          <p:cNvPr id="13" name="interactive-menu-row-11">
            <a:extLst xmlns:a="http://schemas.openxmlformats.org/drawingml/2006/main">
              <a:ext uri="{FF2B5EF4-FFF2-40B4-BE49-F238E27FC236}">
                <a16:creationId xmlns:a16="http://schemas.microsoft.com/office/drawing/2014/main" id="{F0DD9521-FFEC-4B59-865B-B535F34D7480}"/>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4680c36920145f4" action="ppaction://hlinksldjump"/>
              </a:rPr>
              <a:t>27. Answer 11</a:t>
            </a:r>
          </a:p>
        </p:txBody>
      </p:sp>
      <p:sp>
        <p:nvSpPr>
          <p:cNvPr id="14" name="interactive-menu-row-12">
            <a:extLst xmlns:a="http://schemas.openxmlformats.org/drawingml/2006/main">
              <a:ext uri="{FF2B5EF4-FFF2-40B4-BE49-F238E27FC236}">
                <a16:creationId xmlns:a16="http://schemas.microsoft.com/office/drawing/2014/main" id="{AAA26C5C-845B-428E-B88D-3802B79042B3}"/>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7754565ede1474f" action="ppaction://hlinksldjump"/>
              </a:rPr>
              <a:t>28. Answer 11 (cont.)</a:t>
            </a:r>
          </a:p>
        </p:txBody>
      </p:sp>
      <p:sp>
        <p:nvSpPr>
          <p:cNvPr id="15" name="interactive-menu-row-13">
            <a:extLst xmlns:a="http://schemas.openxmlformats.org/drawingml/2006/main">
              <a:ext uri="{FF2B5EF4-FFF2-40B4-BE49-F238E27FC236}">
                <a16:creationId xmlns:a16="http://schemas.microsoft.com/office/drawing/2014/main" id="{3D1C53FA-E689-42E6-BD58-DC824699DE60}"/>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0272f99553f41db" action="ppaction://hlinksldjump"/>
              </a:rPr>
              <a:t>29. Question 12</a:t>
            </a:r>
          </a:p>
        </p:txBody>
      </p:sp>
      <p:sp>
        <p:nvSpPr>
          <p:cNvPr id="16" name="interactive-menu-row-14">
            <a:extLst xmlns:a="http://schemas.openxmlformats.org/drawingml/2006/main">
              <a:ext uri="{FF2B5EF4-FFF2-40B4-BE49-F238E27FC236}">
                <a16:creationId xmlns:a16="http://schemas.microsoft.com/office/drawing/2014/main" id="{FF4523C3-D52E-4B33-BA30-CBE66EA759E1}"/>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c0c2ceabd8545fb" action="ppaction://hlinksldjump"/>
              </a:rPr>
              <a:t>30. Answer 12</a:t>
            </a:r>
          </a:p>
        </p:txBody>
      </p:sp>
      <p:sp>
        <p:nvSpPr>
          <p:cNvPr id="17" name="interactive-menu-row-15">
            <a:extLst xmlns:a="http://schemas.openxmlformats.org/drawingml/2006/main">
              <a:ext uri="{FF2B5EF4-FFF2-40B4-BE49-F238E27FC236}">
                <a16:creationId xmlns:a16="http://schemas.microsoft.com/office/drawing/2014/main" id="{36A2A5D5-7D2A-420C-9C4F-30C11BBC77A5}"/>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07d9bb4aeae4b93" action="ppaction://hlinksldjump"/>
              </a:rPr>
              <a:t>31. Answer 12 (cont.)</a:t>
            </a:r>
          </a:p>
        </p:txBody>
      </p:sp>
      <p:sp>
        <p:nvSpPr>
          <p:cNvPr id="18" name="interactive-menu-row-16">
            <a:extLst xmlns:a="http://schemas.openxmlformats.org/drawingml/2006/main">
              <a:ext uri="{FF2B5EF4-FFF2-40B4-BE49-F238E27FC236}">
                <a16:creationId xmlns:a16="http://schemas.microsoft.com/office/drawing/2014/main" id="{70AD3DFB-E7AD-4F76-A8DD-035C1DA5075A}"/>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3e5aac2847849b7" action="ppaction://hlinksldjump"/>
              </a:rPr>
              <a:t>32. Answer 12 (cont.)</a:t>
            </a:r>
          </a:p>
        </p:txBody>
      </p:sp>
      <p:sp>
        <p:nvSpPr>
          <p:cNvPr id="19" name="interactive-menu-help">
            <a:extLst xmlns:a="http://schemas.openxmlformats.org/drawingml/2006/main">
              <a:ext uri="{FF2B5EF4-FFF2-40B4-BE49-F238E27FC236}">
                <a16:creationId xmlns:a16="http://schemas.microsoft.com/office/drawing/2014/main" id="{950D1B59-1F21-47EA-A7CF-0E30C967A257}"/>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61837841-4511-4CA9-B336-AB38B161C172}"/>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53fefd22c6be413f"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F13EC286-2C4C-47C7-B25A-8B0A817C9C3B}"/>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b1052f69fca040d4"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AD6623EA-9085-44F1-A9D8-56F6F371F56A}"/>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d6a3eff538f411c"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2E67ADA1-A4B0-4E58-BC04-55E90361FC92}"/>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4da7e1ca8d7040dd"/>
              </a:rPr>
              <a:t>Online lesson</a:t>
            </a:r>
          </a:p>
        </p:txBody>
      </p:sp>
    </p:spTree>
    <p:extLst>
      <p:ext uri="{BB962C8B-B14F-4D97-AF65-F5344CB8AC3E}">
        <p14:creationId xmlns:p14="http://schemas.microsoft.com/office/powerpoint/2010/main" val="957606383"/>
      </p:ext>
    </p:extLst>
  </p:cSld>
</p:sld>
</file>

<file path=ppt/slides/slide46.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8" name="interactive-menu-title">
            <a:extLst xmlns:a="http://schemas.openxmlformats.org/drawingml/2006/main">
              <a:ext uri="{FF2B5EF4-FFF2-40B4-BE49-F238E27FC236}">
                <a16:creationId xmlns:a16="http://schemas.microsoft.com/office/drawing/2014/main" id="{11FB1B64-BC05-48DD-943A-8D855AA4DF3D}"/>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DE0FC50A-E6F3-4274-B1E2-4FF690D45017}"/>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II · Midterm Examination</a:t>
            </a:r>
          </a:p>
        </p:txBody>
      </p:sp>
      <p:sp>
        <p:nvSpPr>
          <p:cNvPr id="3" name="interactive-menu-row-1">
            <a:extLst xmlns:a="http://schemas.openxmlformats.org/drawingml/2006/main">
              <a:ext uri="{FF2B5EF4-FFF2-40B4-BE49-F238E27FC236}">
                <a16:creationId xmlns:a16="http://schemas.microsoft.com/office/drawing/2014/main" id="{7750BE4C-B41C-4FED-AB07-7E179AFF06EA}"/>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b07109af86142b8" action="ppaction://hlinksldjump"/>
              </a:rPr>
              <a:t>33. Question 13</a:t>
            </a:r>
          </a:p>
        </p:txBody>
      </p:sp>
      <p:sp>
        <p:nvSpPr>
          <p:cNvPr id="4" name="interactive-menu-row-2">
            <a:extLst xmlns:a="http://schemas.openxmlformats.org/drawingml/2006/main">
              <a:ext uri="{FF2B5EF4-FFF2-40B4-BE49-F238E27FC236}">
                <a16:creationId xmlns:a16="http://schemas.microsoft.com/office/drawing/2014/main" id="{27F4ACF0-42AE-49DE-BB39-6B869507697B}"/>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732274c12114923" action="ppaction://hlinksldjump"/>
              </a:rPr>
              <a:t>34. Question 13 (cont.)</a:t>
            </a:r>
          </a:p>
        </p:txBody>
      </p:sp>
      <p:sp>
        <p:nvSpPr>
          <p:cNvPr id="5" name="interactive-menu-row-3">
            <a:extLst xmlns:a="http://schemas.openxmlformats.org/drawingml/2006/main">
              <a:ext uri="{FF2B5EF4-FFF2-40B4-BE49-F238E27FC236}">
                <a16:creationId xmlns:a16="http://schemas.microsoft.com/office/drawing/2014/main" id="{5FEC3CC7-EF57-4871-BFB3-77F8A085EFC4}"/>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8451d9eb5d54225" action="ppaction://hlinksldjump"/>
              </a:rPr>
              <a:t>35. Answer 13</a:t>
            </a:r>
          </a:p>
        </p:txBody>
      </p:sp>
      <p:sp>
        <p:nvSpPr>
          <p:cNvPr id="6" name="interactive-menu-row-4">
            <a:extLst xmlns:a="http://schemas.openxmlformats.org/drawingml/2006/main">
              <a:ext uri="{FF2B5EF4-FFF2-40B4-BE49-F238E27FC236}">
                <a16:creationId xmlns:a16="http://schemas.microsoft.com/office/drawing/2014/main" id="{AE684982-83DF-4F06-8D3A-FB2C717B51F7}"/>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d93caca4fc548c7" action="ppaction://hlinksldjump"/>
              </a:rPr>
              <a:t>36. Answer 13 (cont.)</a:t>
            </a:r>
          </a:p>
        </p:txBody>
      </p:sp>
      <p:sp>
        <p:nvSpPr>
          <p:cNvPr id="7" name="interactive-menu-row-5">
            <a:extLst xmlns:a="http://schemas.openxmlformats.org/drawingml/2006/main">
              <a:ext uri="{FF2B5EF4-FFF2-40B4-BE49-F238E27FC236}">
                <a16:creationId xmlns:a16="http://schemas.microsoft.com/office/drawing/2014/main" id="{3FD9DB27-1915-47C0-8B92-20E172C05140}"/>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2f2181248ef4363" action="ppaction://hlinksldjump"/>
              </a:rPr>
              <a:t>37. Question 14</a:t>
            </a:r>
          </a:p>
        </p:txBody>
      </p:sp>
      <p:sp>
        <p:nvSpPr>
          <p:cNvPr id="8" name="interactive-menu-row-6">
            <a:extLst xmlns:a="http://schemas.openxmlformats.org/drawingml/2006/main">
              <a:ext uri="{FF2B5EF4-FFF2-40B4-BE49-F238E27FC236}">
                <a16:creationId xmlns:a16="http://schemas.microsoft.com/office/drawing/2014/main" id="{ED3237E3-D138-4A42-B64A-5B2E7CBC391A}"/>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a487f29928542f1" action="ppaction://hlinksldjump"/>
              </a:rPr>
              <a:t>38. Question 14 (cont.)</a:t>
            </a:r>
          </a:p>
        </p:txBody>
      </p:sp>
      <p:sp>
        <p:nvSpPr>
          <p:cNvPr id="9" name="interactive-menu-row-7">
            <a:extLst xmlns:a="http://schemas.openxmlformats.org/drawingml/2006/main">
              <a:ext uri="{FF2B5EF4-FFF2-40B4-BE49-F238E27FC236}">
                <a16:creationId xmlns:a16="http://schemas.microsoft.com/office/drawing/2014/main" id="{374E3ECA-762A-4EF1-B00A-51EE2AA3EA56}"/>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66ac238bdb84816" action="ppaction://hlinksldjump"/>
              </a:rPr>
              <a:t>39. Answer 14</a:t>
            </a:r>
          </a:p>
        </p:txBody>
      </p:sp>
      <p:sp>
        <p:nvSpPr>
          <p:cNvPr id="10" name="interactive-menu-row-8">
            <a:extLst xmlns:a="http://schemas.openxmlformats.org/drawingml/2006/main">
              <a:ext uri="{FF2B5EF4-FFF2-40B4-BE49-F238E27FC236}">
                <a16:creationId xmlns:a16="http://schemas.microsoft.com/office/drawing/2014/main" id="{8EE0544E-5458-4995-8D75-39DFC1AAAD3F}"/>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b1c99e029ee4ee8" action="ppaction://hlinksldjump"/>
              </a:rPr>
              <a:t>40. Answer 14 (cont.)</a:t>
            </a:r>
          </a:p>
        </p:txBody>
      </p:sp>
      <p:sp>
        <p:nvSpPr>
          <p:cNvPr id="11" name="interactive-menu-row-9">
            <a:extLst xmlns:a="http://schemas.openxmlformats.org/drawingml/2006/main">
              <a:ext uri="{FF2B5EF4-FFF2-40B4-BE49-F238E27FC236}">
                <a16:creationId xmlns:a16="http://schemas.microsoft.com/office/drawing/2014/main" id="{7B21CA84-8042-41D4-92E8-6C254C1E5FCE}"/>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5b87afa0b5b4c7e" action="ppaction://hlinksldjump"/>
              </a:rPr>
              <a:t>41. Answer 14 (cont.)</a:t>
            </a:r>
          </a:p>
        </p:txBody>
      </p:sp>
      <p:sp>
        <p:nvSpPr>
          <p:cNvPr id="12" name="interactive-menu-row-10">
            <a:extLst xmlns:a="http://schemas.openxmlformats.org/drawingml/2006/main">
              <a:ext uri="{FF2B5EF4-FFF2-40B4-BE49-F238E27FC236}">
                <a16:creationId xmlns:a16="http://schemas.microsoft.com/office/drawing/2014/main" id="{29413032-9741-4242-AC49-187CE40B0064}"/>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f0dbe2c72d24082" action="ppaction://hlinksldjump"/>
              </a:rPr>
              <a:t>42. Command words</a:t>
            </a:r>
          </a:p>
        </p:txBody>
      </p:sp>
      <p:sp>
        <p:nvSpPr>
          <p:cNvPr id="13" name="interactive-menu-row-11">
            <a:extLst xmlns:a="http://schemas.openxmlformats.org/drawingml/2006/main">
              <a:ext uri="{FF2B5EF4-FFF2-40B4-BE49-F238E27FC236}">
                <a16:creationId xmlns:a16="http://schemas.microsoft.com/office/drawing/2014/main" id="{98F921A9-71D3-4955-A0E3-FAA13239A886}"/>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b9107078694e4b" action="ppaction://hlinksldjump"/>
              </a:rPr>
              <a:t>43. Command words</a:t>
            </a:r>
          </a:p>
        </p:txBody>
      </p:sp>
      <p:sp>
        <p:nvSpPr>
          <p:cNvPr id="14" name="interactive-menu-help">
            <a:extLst xmlns:a="http://schemas.openxmlformats.org/drawingml/2006/main">
              <a:ext uri="{FF2B5EF4-FFF2-40B4-BE49-F238E27FC236}">
                <a16:creationId xmlns:a16="http://schemas.microsoft.com/office/drawing/2014/main" id="{7601D3DD-86F5-4AF7-A4B8-7706CE3C6469}"/>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5" name="interactive-menu-resume">
            <a:extLst xmlns:a="http://schemas.openxmlformats.org/drawingml/2006/main">
              <a:ext uri="{FF2B5EF4-FFF2-40B4-BE49-F238E27FC236}">
                <a16:creationId xmlns:a16="http://schemas.microsoft.com/office/drawing/2014/main" id="{8D50023B-5382-4D5C-81C1-C1826EBDDA2A}"/>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a34bb295fb7e4306" action="ppaction://hlinksldjump"/>
              </a:rPr>
              <a:t>Start lesson</a:t>
            </a:r>
          </a:p>
        </p:txBody>
      </p:sp>
      <p:sp>
        <p:nvSpPr>
          <p:cNvPr id="16" name="interactive-menu-previous">
            <a:extLst xmlns:a="http://schemas.openxmlformats.org/drawingml/2006/main">
              <a:ext uri="{FF2B5EF4-FFF2-40B4-BE49-F238E27FC236}">
                <a16:creationId xmlns:a16="http://schemas.microsoft.com/office/drawing/2014/main" id="{11AD9226-5BA6-49B6-A812-503504EA584B}"/>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51c9399113c436e" action="ppaction://hlinksldjump"/>
              </a:rPr>
              <a:t>Previous menu</a:t>
            </a:r>
          </a:p>
        </p:txBody>
      </p:sp>
      <p:sp>
        <p:nvSpPr>
          <p:cNvPr id="17" name="interactive-online-source">
            <a:extLst xmlns:a="http://schemas.openxmlformats.org/drawingml/2006/main">
              <a:ext uri="{FF2B5EF4-FFF2-40B4-BE49-F238E27FC236}">
                <a16:creationId xmlns:a16="http://schemas.microsoft.com/office/drawing/2014/main" id="{F2BC1B5D-E93F-45A0-A2F2-84415313CDD6}"/>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54904a6f62b41d7"/>
              </a:rPr>
              <a:t>Online lesson</a:t>
            </a:r>
          </a:p>
        </p:txBody>
      </p:sp>
    </p:spTree>
    <p:extLst>
      <p:ext uri="{BB962C8B-B14F-4D97-AF65-F5344CB8AC3E}">
        <p14:creationId xmlns:p14="http://schemas.microsoft.com/office/powerpoint/2010/main" val="1213824837"/>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46</Slides>
  <Notes>43</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Quantum Mechanics II · Midterm Examination</dc:title>
  <dc:subject>University Quantum Mechanics II — Midterm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