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="" xmlns:p14="http://schemas.microsoft.com/office/powerpoint/2010/main" val="0"/>
    </p:ext>
    <p:ext uri="{00000000-0000-4000-8000-000000000002}">
      <p14:defaultImageDpi xmlns="" xmlns:p14="http://schemas.microsoft.com/office/powerpoint/2010/main" val="32767"/>
    </p:ext>
    <p:ext uri="{00000000-0000-4000-8000-000000000003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Velocity</c:v>
          </c:tx>
          <c:spPr>
            <a:ln w="28575">
              <a:solidFill>
                <a:srgbClr val="B8372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B83724"/>
              </a:solidFill>
            </c:spPr>
          </c:marker>
          <c:xVal>
            <c:numLit>
              <c:formatCode>General</c:formatCode>
              <c:ptCount val="4"/>
              <c:pt idx="0">
                <c:v>0</c:v>
              </c:pt>
              <c:pt idx="1">
                <c:v>2</c:v>
              </c:pt>
              <c:pt idx="2">
                <c:v>5</c:v>
              </c:pt>
              <c:pt idx="3">
                <c:v>7</c:v>
              </c:pt>
            </c:numLit>
          </c:xVal>
          <c:yVal>
            <c:numLit>
              <c:formatCode>0.0#</c:formatCode>
              <c:ptCount val="4"/>
              <c:pt idx="0">
                <c:v>0</c:v>
              </c:pt>
              <c:pt idx="1">
                <c:v>6</c:v>
              </c:pt>
              <c:pt idx="2">
                <c:v>6</c:v>
              </c:pt>
              <c:pt idx="3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C7E3-45FA-AAD5-BD65342F6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Velocity / m s^-1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A.1 Kinematics,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Velocity is upward; acceleration is downward. Direction and change must be tracked separately.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a = (8.0-2.0)/4.0 = 1.5 m s^-2 first area = 0.5(2.0+8.0)(4.0) = 20 m second area = 8.0(6.0) = 48 m total = 68 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velocity 2. displacement 3. yes 4. zero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2978E-2E76-A048-AD4B-4EF888354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6500CD-B277-11BC-D271-52EA42D72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CF1C9-7981-FB2E-4B60-4AD096801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0 s, 1 s, 2 s, 3 s, every step is the same 1 s, call this way positive. A caption reads: Same clock ticks, longer and longer gaps: that is what acceleration looks like.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BFFB8-23E1-2D1C-AD8B-2DD94FECEC1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553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Velocity / m s^-1 against Time / s.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(0, 0), (2, 6), (5, 6), (7, 0). Axes: Time / s; Velocity / m s^-1.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v = u + at = 4.0 + 2.5(6.0) 2) v = 19 m s^-1 3) s = ut + 0.5at^2 = 4.0(6.0) + 0.5(2.5)(6.0)^2 Answer: v = 19 m s^-1; s = 69 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Vertical: 20 = 0.5gt^2 2) t = sqrt(40/9.8) = 2.02 s 3) Horizontal: x = 8.0(2.02) Answer: time = 2.02 s; range = 16.2 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Extract x and t from frames; plot x-t and estimate v from gradients.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https://giophysics.com/chapter-1/kinematics-1d-part-1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A.1 Kinematics: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raw coordinates and uncertainty decisions visible; each student justifies their own processing.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A minus sign is a direction label, not a tiny brake pedal.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="" xmlns:a16="http://schemas.microsoft.com/office/drawing/2014/main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="" xmlns:a16="http://schemas.microsoft.com/office/drawing/2014/main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IB DP PHYSICS · FIRST ASSESSMENT 2025 · A.1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="" xmlns:a16="http://schemas.microsoft.com/office/drawing/2014/main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Kinematics</a:t>
            </a:r>
          </a:p>
        </p:txBody>
      </p:sp>
      <p:sp>
        <p:nvSpPr>
          <p:cNvPr id="4" name="level">
            <a:extLst>
              <a:ext uri="{00000000-0000-4000-8000-000000000004}">
                <a16:creationId xmlns="" xmlns:a16="http://schemas.microsoft.com/office/drawing/2014/main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7A65"/>
                </a:solidFill>
              </a:defRPr>
            </a:pPr>
            <a:r>
              <a:rPr sz="1800" b="1" i="0">
                <a:solidFill>
                  <a:srgbClr val="FF7A65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="" xmlns:a16="http://schemas.microsoft.com/office/drawing/2014/main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A lift moves upward but slows down. Which way are its velocity and acceleration?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="" xmlns:a16="http://schemas.microsoft.com/office/drawing/2014/main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="" xmlns:a16="http://schemas.microsoft.com/office/drawing/2014/main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="" xmlns:a16="http://schemas.microsoft.com/office/drawing/2014/main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="" xmlns:a16="http://schemas.microsoft.com/office/drawing/2014/main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="" xmlns:a16="http://schemas.microsoft.com/office/drawing/2014/main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="" xmlns:a16="http://schemas.microsoft.com/office/drawing/2014/main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="" xmlns:a16="http://schemas.microsoft.com/office/drawing/2014/main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A.1 · SL + HL</a:t>
            </a:r>
          </a:p>
        </p:txBody>
      </p:sp>
    </p:spTree>
    <p:extLst>
      <p:ext uri="{00000000-0000-4000-8000-000000000011}">
        <p14:creationId xmlns="" xmlns:p14="http://schemas.microsoft.com/office/powerpoint/2010/main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="" xmlns:a16="http://schemas.microsoft.com/office/drawing/2014/main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="" xmlns:a16="http://schemas.microsoft.com/office/drawing/2014/main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="" xmlns:a16="http://schemas.microsoft.com/office/drawing/2014/main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="" xmlns:a16="http://schemas.microsoft.com/office/drawing/2014/main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The graph shows a cyclist accelerating from 2.0 to 8.0 m s^-1 in 4.0 s, then travelling at 8.0 m s^-1 for 6.0 s. Determine acceleration and total displacement.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="" xmlns:a16="http://schemas.microsoft.com/office/drawing/2014/main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="" xmlns:a16="http://schemas.microsoft.com/office/drawing/2014/main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="" xmlns:a16="http://schemas.microsoft.com/office/drawing/2014/main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="" xmlns:p14="http://schemas.microsoft.com/office/powerpoint/2010/main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="" xmlns:a16="http://schemas.microsoft.com/office/drawing/2014/main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="" xmlns:a16="http://schemas.microsoft.com/office/drawing/2014/main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="" xmlns:a16="http://schemas.microsoft.com/office/drawing/2014/main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="" xmlns:a16="http://schemas.microsoft.com/office/drawing/2014/main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="" xmlns:a16="http://schemas.microsoft.com/office/drawing/2014/main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 = (8.0-2.0)/4.0 = 1.5 m s^-2</a:t>
            </a:r>
          </a:p>
        </p:txBody>
      </p:sp>
      <p:sp>
        <p:nvSpPr>
          <p:cNvPr id="10" name="mark-2">
            <a:extLst>
              <a:ext uri="{00000000-0000-4000-8000-000000000004}">
                <a16:creationId xmlns="" xmlns:a16="http://schemas.microsoft.com/office/drawing/2014/main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="" xmlns:a16="http://schemas.microsoft.com/office/drawing/2014/main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="" xmlns:a16="http://schemas.microsoft.com/office/drawing/2014/main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first area = 0.5(2.0+8.0)(4.0) = 20 m</a:t>
            </a:r>
          </a:p>
        </p:txBody>
      </p:sp>
      <p:sp>
        <p:nvSpPr>
          <p:cNvPr id="13" name="mark-3">
            <a:extLst>
              <a:ext uri="{00000000-0000-4000-8000-000000000004}">
                <a16:creationId xmlns="" xmlns:a16="http://schemas.microsoft.com/office/drawing/2014/main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="" xmlns:a16="http://schemas.microsoft.com/office/drawing/2014/main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="" xmlns:a16="http://schemas.microsoft.com/office/drawing/2014/main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second area = 8.0(6.0) = 48 m</a:t>
            </a:r>
          </a:p>
        </p:txBody>
      </p:sp>
      <p:sp>
        <p:nvSpPr>
          <p:cNvPr id="16" name="mark-4">
            <a:extLst>
              <a:ext uri="{00000000-0000-4000-8000-000000000004}">
                <a16:creationId xmlns="" xmlns:a16="http://schemas.microsoft.com/office/drawing/2014/main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="" xmlns:a16="http://schemas.microsoft.com/office/drawing/2014/main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="" xmlns:a16="http://schemas.microsoft.com/office/drawing/2014/main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total = 68 m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="" xmlns:a16="http://schemas.microsoft.com/office/drawing/2014/main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="" xmlns:a16="http://schemas.microsoft.com/office/drawing/2014/main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="" xmlns:p14="http://schemas.microsoft.com/office/powerpoint/2010/main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="" xmlns:a16="http://schemas.microsoft.com/office/drawing/2014/main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="" xmlns:a16="http://schemas.microsoft.com/office/drawing/2014/main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="" xmlns:a16="http://schemas.microsoft.com/office/drawing/2014/main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="" xmlns:a16="http://schemas.microsoft.com/office/drawing/2014/main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Gradient of an x-t graph?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="" xmlns:a16="http://schemas.microsoft.com/office/drawing/2014/main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="" xmlns:a16="http://schemas.microsoft.com/office/drawing/2014/main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="" xmlns:a16="http://schemas.microsoft.com/office/drawing/2014/main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Area under a v-t graph?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="" xmlns:a16="http://schemas.microsoft.com/office/drawing/2014/main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="" xmlns:a16="http://schemas.microsoft.com/office/drawing/2014/main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="" xmlns:a16="http://schemas.microsoft.com/office/drawing/2014/main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Can v be positive while a is negative?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="" xmlns:a16="http://schemas.microsoft.com/office/drawing/2014/main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="" xmlns:a16="http://schemas.microsoft.com/office/drawing/2014/main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="" xmlns:a16="http://schemas.microsoft.com/office/drawing/2014/main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Horizontal acceleration in ideal projectile motion?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="" xmlns:a16="http://schemas.microsoft.com/office/drawing/2014/main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="" xmlns:p14="http://schemas.microsoft.com/office/powerpoint/2010/main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="" xmlns:a16="http://schemas.microsoft.com/office/drawing/2014/main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="" xmlns:a16="http://schemas.microsoft.com/office/drawing/2014/main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="" xmlns:a16="http://schemas.microsoft.com/office/drawing/2014/main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="" xmlns:a16="http://schemas.microsoft.com/office/drawing/2014/main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velocity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="" xmlns:a16="http://schemas.microsoft.com/office/drawing/2014/main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="" xmlns:a16="http://schemas.microsoft.com/office/drawing/2014/main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="" xmlns:a16="http://schemas.microsoft.com/office/drawing/2014/main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="" xmlns:a16="http://schemas.microsoft.com/office/drawing/2014/main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displacement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="" xmlns:a16="http://schemas.microsoft.com/office/drawing/2014/main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="" xmlns:a16="http://schemas.microsoft.com/office/drawing/2014/main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="" xmlns:a16="http://schemas.microsoft.com/office/drawing/2014/main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="" xmlns:a16="http://schemas.microsoft.com/office/drawing/2014/main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yes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="" xmlns:a16="http://schemas.microsoft.com/office/drawing/2014/main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="" xmlns:a16="http://schemas.microsoft.com/office/drawing/2014/main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="" xmlns:a16="http://schemas.microsoft.com/office/drawing/2014/main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="" xmlns:a16="http://schemas.microsoft.com/office/drawing/2014/main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="" xmlns:a16="http://schemas.microsoft.com/office/drawing/2014/main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="" xmlns:a16="http://schemas.microsoft.com/office/drawing/2014/main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="" xmlns:p14="http://schemas.microsoft.com/office/powerpoint/2010/main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="" xmlns:a16="http://schemas.microsoft.com/office/drawing/2014/main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="" xmlns:a16="http://schemas.microsoft.com/office/drawing/2014/main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="" xmlns:a16="http://schemas.microsoft.com/office/drawing/2014/main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="" xmlns:a16="http://schemas.microsoft.com/office/drawing/2014/main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="" xmlns:a16="http://schemas.microsoft.com/office/drawing/2014/main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Distinguish displacement from distance.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="" xmlns:a16="http://schemas.microsoft.com/office/drawing/2014/main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="" xmlns:a16="http://schemas.microsoft.com/office/drawing/2014/main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="" xmlns:a16="http://schemas.microsoft.com/office/drawing/2014/main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does the gradient of a displacement-time graph mean?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="" xmlns:a16="http://schemas.microsoft.com/office/drawing/2014/main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="" xmlns:a16="http://schemas.microsoft.com/office/drawing/2014/main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="" xmlns:a16="http://schemas.microsoft.com/office/drawing/2014/main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does area under a velocity-time graph mean?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="" xmlns:a16="http://schemas.microsoft.com/office/drawing/2014/main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="" xmlns:a16="http://schemas.microsoft.com/office/drawing/2014/main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="" xmlns:a16="http://schemas.microsoft.com/office/drawing/2014/main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Interpret displacement-, velocity- and acceleration-time graphs.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constant-acceleration equations with a declared positive direction.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two-dimensional motion by independent components.</a:t>
            </a:r>
          </a:p>
        </p:txBody>
      </p:sp>
    </p:spTree>
    <p:extLst>
      <p:ext uri="{00000000-0000-4000-8000-000000000011}">
        <p14:creationId xmlns="" xmlns:p14="http://schemas.microsoft.com/office/powerpoint/2010/main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="" xmlns:a16="http://schemas.microsoft.com/office/drawing/2014/main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="" xmlns:a16="http://schemas.microsoft.com/office/drawing/2014/main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="" xmlns:a16="http://schemas.microsoft.com/office/drawing/2014/main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Velocity is the rate of change of displacement.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="" xmlns:a16="http://schemas.microsoft.com/office/drawing/2014/main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="" xmlns:a16="http://schemas.microsoft.com/office/drawing/2014/main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Acceleration is the rate of change of velocity.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="" xmlns:a16="http://schemas.microsoft.com/office/drawing/2014/main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="" xmlns:a16="http://schemas.microsoft.com/office/drawing/2014/main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Horizontal and vertical components share time but evolve independently.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="" xmlns:a16="http://schemas.microsoft.com/office/drawing/2014/main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="" xmlns:a16="http://schemas.microsoft.com/office/drawing/2014/main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="" xmlns:a16="http://schemas.microsoft.com/office/drawing/2014/main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 = u + at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="" xmlns:a16="http://schemas.microsoft.com/office/drawing/2014/main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 = ut + 0.5at^2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="" xmlns:a16="http://schemas.microsoft.com/office/drawing/2014/main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v^2 = u^2 + 2as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="" xmlns:a16="http://schemas.microsoft.com/office/drawing/2014/main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B83724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="" xmlns:a16="http://schemas.microsoft.com/office/drawing/2014/main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="" xmlns:p14="http://schemas.microsoft.com/office/powerpoint/2010/main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620C8-29BC-8B05-24E1-8FA40585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2FEDAF6E-AF44-9002-9FFB-EB22FFD1BAA1}"/>
              </a:ext>
              <a:ext uri="{00000000-0000-4000-8000-000000000004}">
                <a16:creationId xmlns="" xmlns:a16="http://schemas.microsoft.com/office/drawing/2014/main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01720EF-DE75-3274-2271-F23FDE8F5074}"/>
              </a:ext>
              <a:ext uri="{00000000-0000-4000-8000-000000000004}">
                <a16:creationId xmlns="" xmlns:a16="http://schemas.microsoft.com/office/drawing/2014/main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F6715B6-D242-A206-E110-263D1E5703FA}"/>
              </a:ext>
              <a:ext uri="{00000000-0000-4000-8000-000000000004}">
                <a16:creationId xmlns="" xmlns:a16="http://schemas.microsoft.com/office/drawing/2014/main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B479774-9882-F160-7830-E1DF0DCB68EF}"/>
              </a:ext>
              <a:ext uri="{00000000-0000-4000-8000-000000000004}">
                <a16:creationId xmlns="" xmlns:a16="http://schemas.microsoft.com/office/drawing/2014/main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9D020D9-2339-9F72-BD54-2A9521536425}"/>
              </a:ext>
              <a:ext uri="{00000000-0000-4000-8000-000000000004}">
                <a16:creationId xmlns="" xmlns:a16="http://schemas.microsoft.com/office/drawing/2014/main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4D7A05D9-133E-E78B-2154-D52FAB153C4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91DD8B3A-B4AA-E3E2-6535-09F7147117B2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Kinematics is the description of how something moves - where it is, how fast, and how that speed changes - measured along a direction you choose first, with no mention at all of what causes the motion.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DF844C8-EFA2-1B16-1F6B-9E8280B2F744}"/>
              </a:ext>
            </a:extLst>
          </p:cNvPr>
          <p:cNvSpPr/>
          <p:nvPr/>
        </p:nvSpPr>
        <p:spPr>
          <a:xfrm>
            <a:off x="1143000" y="4065882"/>
            <a:ext cx="685800" cy="437444"/>
          </a:xfrm>
          <a:prstGeom prst="round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0 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FD71CC0-F362-FDDB-721C-AAEB37A7FFC2}"/>
              </a:ext>
            </a:extLst>
          </p:cNvPr>
          <p:cNvSpPr/>
          <p:nvPr/>
        </p:nvSpPr>
        <p:spPr>
          <a:xfrm>
            <a:off x="2413000" y="4065882"/>
            <a:ext cx="685800" cy="437444"/>
          </a:xfrm>
          <a:prstGeom prst="round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1 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63E7E04-839C-87E6-3447-ED940E5C8287}"/>
              </a:ext>
            </a:extLst>
          </p:cNvPr>
          <p:cNvSpPr/>
          <p:nvPr/>
        </p:nvSpPr>
        <p:spPr>
          <a:xfrm>
            <a:off x="4953000" y="4065882"/>
            <a:ext cx="685800" cy="437444"/>
          </a:xfrm>
          <a:prstGeom prst="round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2 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744DDDC-A211-50F2-731F-FEE1559024DA}"/>
              </a:ext>
            </a:extLst>
          </p:cNvPr>
          <p:cNvSpPr/>
          <p:nvPr/>
        </p:nvSpPr>
        <p:spPr>
          <a:xfrm>
            <a:off x="8763000" y="4065882"/>
            <a:ext cx="685800" cy="437444"/>
          </a:xfrm>
          <a:prstGeom prst="roundRect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3 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CD66BCB-4DB9-6A4C-8AFD-359B360EBE48}"/>
              </a:ext>
            </a:extLst>
          </p:cNvPr>
          <p:cNvCxnSpPr/>
          <p:nvPr/>
        </p:nvCxnSpPr>
        <p:spPr>
          <a:xfrm>
            <a:off x="1828800" y="4853282"/>
            <a:ext cx="584200" cy="0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64B0203-33BC-553B-649D-0419CB98533A}"/>
              </a:ext>
            </a:extLst>
          </p:cNvPr>
          <p:cNvCxnSpPr/>
          <p:nvPr/>
        </p:nvCxnSpPr>
        <p:spPr>
          <a:xfrm>
            <a:off x="3098800" y="4853282"/>
            <a:ext cx="1854200" cy="0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3877CD9-0EAE-114B-8739-F63D7B9FF485}"/>
              </a:ext>
            </a:extLst>
          </p:cNvPr>
          <p:cNvCxnSpPr/>
          <p:nvPr/>
        </p:nvCxnSpPr>
        <p:spPr>
          <a:xfrm>
            <a:off x="5638800" y="4853282"/>
            <a:ext cx="31242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5D1467D-C20C-DDF1-620A-6C6D05DF7325}"/>
              </a:ext>
            </a:extLst>
          </p:cNvPr>
          <p:cNvCxnSpPr/>
          <p:nvPr/>
        </p:nvCxnSpPr>
        <p:spPr>
          <a:xfrm>
            <a:off x="1016000" y="5144911"/>
            <a:ext cx="10287000" cy="0"/>
          </a:xfrm>
          <a:prstGeom prst="line">
            <a:avLst/>
          </a:prstGeom>
          <a:ln w="127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C27127A-8941-BAC9-71ED-A621715B23C6}"/>
              </a:ext>
            </a:extLst>
          </p:cNvPr>
          <p:cNvSpPr txBox="1"/>
          <p:nvPr/>
        </p:nvSpPr>
        <p:spPr>
          <a:xfrm>
            <a:off x="1016000" y="5232400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every step is the same 1 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624B4B-8B64-3D19-A572-A21AAF7CC9FC}"/>
              </a:ext>
            </a:extLst>
          </p:cNvPr>
          <p:cNvSpPr txBox="1"/>
          <p:nvPr/>
        </p:nvSpPr>
        <p:spPr>
          <a:xfrm>
            <a:off x="5715000" y="5232400"/>
            <a:ext cx="558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but each gap is 100 m longer than the last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3AE8E44-2673-A53B-088A-3EB9A5D4DF35}"/>
              </a:ext>
            </a:extLst>
          </p:cNvPr>
          <p:cNvCxnSpPr/>
          <p:nvPr/>
        </p:nvCxnSpPr>
        <p:spPr>
          <a:xfrm>
            <a:off x="9906000" y="4328348"/>
            <a:ext cx="12700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9BDF5C6-C4A7-2AFF-18F8-A50885CE552A}"/>
              </a:ext>
            </a:extLst>
          </p:cNvPr>
          <p:cNvSpPr txBox="1"/>
          <p:nvPr/>
        </p:nvSpPr>
        <p:spPr>
          <a:xfrm>
            <a:off x="9652000" y="3745089"/>
            <a:ext cx="177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call this way positive</a:t>
            </a:r>
          </a:p>
        </p:txBody>
      </p:sp>
      <p:sp>
        <p:nvSpPr>
          <p:cNvPr id="34" name="diagram-caption">
            <a:extLst>
              <a:ext uri="{FF2B5EF4-FFF2-40B4-BE49-F238E27FC236}">
                <a16:creationId xmlns:a16="http://schemas.microsoft.com/office/drawing/2014/main" id="{95440D11-4C63-8032-3C94-24FDDAC1ACB4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Same clock ticks, longer and longer gaps: that is what acceleration looks like.</a:t>
            </a:r>
          </a:p>
        </p:txBody>
      </p:sp>
    </p:spTree>
    <p:extLst>
      <p:ext uri="{BB962C8B-B14F-4D97-AF65-F5344CB8AC3E}">
        <p14:creationId xmlns:p14="http://schemas.microsoft.com/office/powerpoint/2010/main" val="4010883913"/>
      </p:ext>
      <p:ext uri="{00000000-0000-4000-8000-000000000011}">
        <p14:creationId xmlns="" xmlns:p14="http://schemas.microsoft.com/office/powerpoint/2010/main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="" xmlns:a16="http://schemas.microsoft.com/office/drawing/2014/main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Velocity reveals displacement as signed area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="" xmlns:a16="http://schemas.microsoft.com/office/drawing/2014/main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="" xmlns:a16="http://schemas.microsoft.com/office/drawing/2014/main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="" xmlns:a16="http://schemas.microsoft.com/office/drawing/2014/main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="" xmlns:a16="http://schemas.microsoft.com/office/drawing/2014/main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5 → 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7 → 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="" xmlns:a16="http://schemas.microsoft.com/office/drawing/2014/main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B83724"/>
                </a:solidFill>
              </a:defRPr>
            </a:pPr>
            <a:r>
              <a:rPr sz="1725" b="1" i="0">
                <a:solidFill>
                  <a:srgbClr val="B83724"/>
                </a:solidFill>
              </a:rPr>
              <a:t>Read the graph: Positive area gives forward displacement; a negative region would subtract.</a:t>
            </a:r>
          </a:p>
        </p:txBody>
      </p:sp>
    </p:spTree>
    <p:extLst>
      <p:ext uri="{00000000-0000-4000-8000-000000000011}">
        <p14:creationId xmlns="" xmlns:p14="http://schemas.microsoft.com/office/powerpoint/2010/main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="" xmlns:a16="http://schemas.microsoft.com/office/drawing/2014/main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="" xmlns:a16="http://schemas.microsoft.com/office/drawing/2014/main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="" xmlns:a16="http://schemas.microsoft.com/office/drawing/2014/main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="" xmlns:a16="http://schemas.microsoft.com/office/drawing/2014/main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car starts at 4.0 m s^-1 and accelerates at 2.5 m s^-2 for 6.0 s. Find its final speed and displacement.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="" xmlns:a16="http://schemas.microsoft.com/office/drawing/2014/main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="" xmlns:a16="http://schemas.microsoft.com/office/drawing/2014/main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="" xmlns:a16="http://schemas.microsoft.com/office/drawing/2014/main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u + at = 4.0 + 2.5(6.0)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="" xmlns:a16="http://schemas.microsoft.com/office/drawing/2014/main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="" xmlns:a16="http://schemas.microsoft.com/office/drawing/2014/main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="" xmlns:a16="http://schemas.microsoft.com/office/drawing/2014/main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19 m s^-1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="" xmlns:a16="http://schemas.microsoft.com/office/drawing/2014/main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="" xmlns:a16="http://schemas.microsoft.com/office/drawing/2014/main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="" xmlns:a16="http://schemas.microsoft.com/office/drawing/2014/main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 = ut + 0.5at^2 = 4.0(6.0) + 0.5(2.5)(6.0)^2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="" xmlns:a16="http://schemas.microsoft.com/office/drawing/2014/main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="" xmlns:a16="http://schemas.microsoft.com/office/drawing/2014/main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19 m s^-1; s = 69 m</a:t>
            </a:r>
          </a:p>
        </p:txBody>
      </p:sp>
    </p:spTree>
    <p:extLst>
      <p:ext uri="{00000000-0000-4000-8000-000000000011}">
        <p14:creationId xmlns="" xmlns:p14="http://schemas.microsoft.com/office/powerpoint/2010/main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="" xmlns:a16="http://schemas.microsoft.com/office/drawing/2014/main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="" xmlns:a16="http://schemas.microsoft.com/office/drawing/2014/main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="" xmlns:a16="http://schemas.microsoft.com/office/drawing/2014/main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="" xmlns:a16="http://schemas.microsoft.com/office/drawing/2014/main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ball is launched horizontally at 8.0 m s^-1 from a 20 m cliff. Use g = 9.8 m s^-2. Find flight time and horizontal range.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="" xmlns:a16="http://schemas.microsoft.com/office/drawing/2014/main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="" xmlns:a16="http://schemas.microsoft.com/office/drawing/2014/main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="" xmlns:a16="http://schemas.microsoft.com/office/drawing/2014/main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Vertical: 20 = 0.5gt^2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="" xmlns:a16="http://schemas.microsoft.com/office/drawing/2014/main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="" xmlns:a16="http://schemas.microsoft.com/office/drawing/2014/main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="" xmlns:a16="http://schemas.microsoft.com/office/drawing/2014/main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 = sqrt(40/9.8) = 2.02 s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="" xmlns:a16="http://schemas.microsoft.com/office/drawing/2014/main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="" xmlns:a16="http://schemas.microsoft.com/office/drawing/2014/main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="" xmlns:a16="http://schemas.microsoft.com/office/drawing/2014/main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Horizontal: x = 8.0(2.02)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="" xmlns:a16="http://schemas.microsoft.com/office/drawing/2014/main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="" xmlns:a16="http://schemas.microsoft.com/office/drawing/2014/main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time = 2.02 s; range = 16.2 m</a:t>
            </a:r>
          </a:p>
        </p:txBody>
      </p:sp>
    </p:spTree>
    <p:extLst>
      <p:ext uri="{00000000-0000-4000-8000-000000000011}">
        <p14:creationId xmlns="" xmlns:p14="http://schemas.microsoft.com/office/powerpoint/2010/main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="" xmlns:a16="http://schemas.microsoft.com/office/drawing/2014/main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="" xmlns:a16="http://schemas.microsoft.com/office/drawing/2014/main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Video-track a rolling ball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="" xmlns:a16="http://schemas.microsoft.com/office/drawing/2014/main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="" xmlns:a16="http://schemas.microsoft.com/office/drawing/2014/main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Extract x and t from frames; plot x-t and estimate v from gradients.</a:t>
            </a:r>
          </a:p>
        </p:txBody>
      </p:sp>
      <p:sp>
        <p:nvSpPr>
          <p:cNvPr id="8" name="move-1">
            <a:extLst>
              <a:ext uri="{00000000-0000-4000-8000-000000000004}">
                <a16:creationId xmlns="" xmlns:a16="http://schemas.microsoft.com/office/drawing/2014/main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="" xmlns:a16="http://schemas.microsoft.com/office/drawing/2014/main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="" xmlns:a16="http://schemas.microsoft.com/office/drawing/2014/main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="" xmlns:a16="http://schemas.microsoft.com/office/drawing/2014/main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="" xmlns:a16="http://schemas.microsoft.com/office/drawing/2014/main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Keep raw coordinates and uncertainty decisions visible; each student justifies their own processing.</a:t>
            </a:r>
          </a:p>
        </p:txBody>
      </p:sp>
    </p:spTree>
    <p:extLst>
      <p:ext uri="{00000000-0000-4000-8000-000000000011}">
        <p14:creationId xmlns="" xmlns:p14="http://schemas.microsoft.com/office/powerpoint/2010/main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3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="" xmlns:a16="http://schemas.microsoft.com/office/drawing/2014/main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="" xmlns:a16="http://schemas.microsoft.com/office/drawing/2014/main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="" xmlns:a16="http://schemas.microsoft.com/office/drawing/2014/main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="" xmlns:a16="http://schemas.microsoft.com/office/drawing/2014/main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A.1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="" xmlns:a16="http://schemas.microsoft.com/office/drawing/2014/main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="" xmlns:a16="http://schemas.microsoft.com/office/drawing/2014/main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“Negative acceleration always means an object is slowing down.”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="" xmlns:a16="http://schemas.microsoft.com/office/drawing/2014/main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="" xmlns:a16="http://schemas.microsoft.com/office/drawing/2014/main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Speed decreases only when acceleration opposes velocity.</a:t>
            </a:r>
          </a:p>
        </p:txBody>
      </p:sp>
      <p:sp>
        <p:nvSpPr>
          <p:cNvPr id="9" name="humor">
            <a:extLst>
              <a:ext uri="{00000000-0000-4000-8000-000000000004}">
                <a16:creationId xmlns="" xmlns:a16="http://schemas.microsoft.com/office/drawing/2014/main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minus sign is a direction label, not a tiny brake pedal.</a:t>
            </a:r>
          </a:p>
        </p:txBody>
      </p:sp>
      <p:sp>
        <p:nvSpPr>
          <p:cNvPr id="10" name="check">
            <a:extLst>
              <a:ext uri="{00000000-0000-4000-8000-000000000004}">
                <a16:creationId xmlns="" xmlns:a16="http://schemas.microsoft.com/office/drawing/2014/main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="" xmlns:p14="http://schemas.microsoft.com/office/powerpoint/2010/main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5086</Words>
  <Application>Microsoft Office PowerPoint</Application>
  <DocSecurity>0</DocSecurity>
  <PresentationFormat>Widescreen</PresentationFormat>
  <Paragraphs>380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4</cp:revision>
  <dcterms:created xsi:type="dcterms:W3CDTF">2026-01-01T00:00:00Z</dcterms:created>
  <dcterms:modified xsi:type="dcterms:W3CDTF">2026-08-15T16:01:32Z</dcterms:modified>
</cp:coreProperties>
</file>