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Force</c:v>
          </c:tx>
          <c:spPr>
            <a:ln w="28575">
              <a:solidFill>
                <a:srgbClr val="B83724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20</c:v>
              </c:pt>
              <c:pt idx="2">
                <c:v>40</c:v>
              </c:pt>
              <c:pt idx="3">
                <c:v>60</c:v>
              </c:pt>
              <c:pt idx="4">
                <c:v>80</c:v>
              </c:pt>
            </c:numLit>
          </c:xVal>
          <c:yVal>
            <c:numLit>
              <c:formatCode>0.0#</c:formatCode>
              <c:ptCount val="5"/>
              <c:pt idx="0">
                <c:v>0</c:v>
              </c:pt>
              <c:pt idx="1">
                <c:v>8</c:v>
              </c:pt>
              <c:pt idx="2">
                <c:v>12</c:v>
              </c:pt>
              <c:pt idx="3">
                <c:v>8</c:v>
              </c:pt>
              <c:pt idx="4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E9A2-40FC-A599-2D356B8F4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Force / kN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ms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A.2 Forces and momentum,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It increases stopping time, reducing average force for the same impulse.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initial p = 1.20 kg m s^-1 final first-cart p = -0.20 kg m s^-1 0.60v = 1.40 v = 2.33 m s^-1; external impulse negligible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N s 2. impulse 3. vector 4. negligible external impulse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6164C-CB28-26A5-907E-BF5B4B74B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92C8C1-5384-FAD1-1BA3-6727E37BF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A9EB21-82FC-D432-52D1-A19235FF4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BEFORE, 2 kg, p = 6 N s, 3 kg, at rest, p = 0, AFTER, p = 2 N s, p = 4 N s. A caption reads: Add the arrows before, add them after: the total comes to the same number.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D1D9F-30E3-A9A6-C947-F230F5E04E0F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7584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Force / kN against Time / ms.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(0, 0), (20, 8), (40, 12), (60, 8), (80, 0). Axes: Time / ms; Force / kN.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Delta p = m(v-u) = 0.15(-12-20) 2) Delta p = -4.8 N s 3) F_avg = Delta p / Delta t = -4.8/0.040 Answer: impulse = -4.8 N s; average force = -120 N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Initial momentum = 1200(10) 2) Final mass = 2000 kg 3) v = 12000/2000 Answer: common speed = 6.0 m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Compare numerical area under F-t with measured Delta p.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https://giophysics.com/chapter-9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A.2 Forces and momentum: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Retain calibration, sampling rate and rejected-run reasoning; do not choose only neat trials.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Newton's third law is a duet, not two singers muting each other.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IB DP PHYSICS · FIRST ASSESSMENT 2025 · A.2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Forces and momentum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7A65"/>
                </a:solidFill>
              </a:defRPr>
            </a:pPr>
            <a:r>
              <a:rPr sz="1800" b="1" i="0">
                <a:solidFill>
                  <a:srgbClr val="FF7A65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an airbag reduce injury even though the passenger's momentum change is the same?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A.2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0.40 kg cart moving at 3.0 m s^-1 collides with a stationary 0.60 kg cart. Afterward the first cart moves at -0.50 m s^-1. Determine the second cart's velocity and state one condition for using momentum conservation.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initial p = 1.20 kg m s^-1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final first-cart p = -0.20 kg m s^-1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0.60v = 1.40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 = 2.33 m s^-1; external impulse negligible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Unit of impulse?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Area under F-t?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Momentum scalar or vector?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Condition for momentum conservation?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N s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impulse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vector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negligible external impulse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Newton's second law in momentum form.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makes an interaction pair?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When is momentum conserved?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Construct force models and apply Newton's laws.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Connect impulse with momentum change.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momentum conservation in one and two dimensions.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Net force changes momentum; individual forces do not cancel unless they act on the same object.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Impulse is area under an F-t graph.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Momentum is conserved for an isolated system.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F = dp/dt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J = F Delta t = Delta p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sum p_before = sum p_after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B83724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0B8F6-E801-DD3B-97D2-E01D200E2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49AABFB0-622E-7942-544B-823151E0C44F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083A9A9-AE34-D8FB-01F7-6B606026F072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A0A0FA1-91F5-BA9A-2B54-B3E80A51C898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76DF420-2C4A-9004-6FBE-63BA5C3867CB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E57857C-8E99-A4DF-BA30-5654CBD014CB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46F9727E-E0AC-3B60-B658-38BA167A8899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C5EF3928-7B67-E55E-633E-170AF429A31A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force is one object changing another's momentum - momentum being mass times velocity. Forces always come in equal, opposite pairs, so a system with no outside force keeps its total momentum unchanged.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C3200B-9C8E-9973-7783-92AF07F05C4A}"/>
              </a:ext>
            </a:extLst>
          </p:cNvPr>
          <p:cNvSpPr txBox="1"/>
          <p:nvPr/>
        </p:nvSpPr>
        <p:spPr>
          <a:xfrm>
            <a:off x="889000" y="3686763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6B7F79"/>
                </a:solidFill>
              </a:rPr>
              <a:t>BEFORE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E82EEF5-FC3D-4D2C-A7E2-FE5F53A5E4F0}"/>
              </a:ext>
            </a:extLst>
          </p:cNvPr>
          <p:cNvSpPr/>
          <p:nvPr/>
        </p:nvSpPr>
        <p:spPr>
          <a:xfrm>
            <a:off x="1143000" y="4182533"/>
            <a:ext cx="965200" cy="583260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2 kg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3C76D52-5F7C-E9E2-A840-27C762986B09}"/>
              </a:ext>
            </a:extLst>
          </p:cNvPr>
          <p:cNvCxnSpPr/>
          <p:nvPr/>
        </p:nvCxnSpPr>
        <p:spPr>
          <a:xfrm>
            <a:off x="2184400" y="4474163"/>
            <a:ext cx="10160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78E537-07BB-C2E9-48C2-55F4E62B6863}"/>
              </a:ext>
            </a:extLst>
          </p:cNvPr>
          <p:cNvSpPr txBox="1"/>
          <p:nvPr/>
        </p:nvSpPr>
        <p:spPr>
          <a:xfrm>
            <a:off x="2235200" y="4036718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p = 6 N 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00B6B4-79BE-6504-5F02-693924D13F39}"/>
              </a:ext>
            </a:extLst>
          </p:cNvPr>
          <p:cNvSpPr/>
          <p:nvPr/>
        </p:nvSpPr>
        <p:spPr>
          <a:xfrm>
            <a:off x="3810000" y="4182533"/>
            <a:ext cx="965200" cy="583260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3 kg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94BF04-BEB5-1E10-A686-319A92BFCD7D}"/>
              </a:ext>
            </a:extLst>
          </p:cNvPr>
          <p:cNvSpPr txBox="1"/>
          <p:nvPr/>
        </p:nvSpPr>
        <p:spPr>
          <a:xfrm>
            <a:off x="3683000" y="4882445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at rest, p = 0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03AC7C-1525-86B1-C4AC-54DA54375960}"/>
              </a:ext>
            </a:extLst>
          </p:cNvPr>
          <p:cNvCxnSpPr/>
          <p:nvPr/>
        </p:nvCxnSpPr>
        <p:spPr>
          <a:xfrm>
            <a:off x="5588000" y="3686763"/>
            <a:ext cx="0" cy="2187222"/>
          </a:xfrm>
          <a:prstGeom prst="line">
            <a:avLst/>
          </a:prstGeom>
          <a:ln w="127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1711145-4EB0-845A-B377-6CBB7AA27891}"/>
              </a:ext>
            </a:extLst>
          </p:cNvPr>
          <p:cNvSpPr txBox="1"/>
          <p:nvPr/>
        </p:nvSpPr>
        <p:spPr>
          <a:xfrm>
            <a:off x="6350000" y="3686763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6B7F79"/>
                </a:solidFill>
              </a:rPr>
              <a:t>AFTER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EABB84-29EA-3DDD-2B9A-35945636F089}"/>
              </a:ext>
            </a:extLst>
          </p:cNvPr>
          <p:cNvSpPr/>
          <p:nvPr/>
        </p:nvSpPr>
        <p:spPr>
          <a:xfrm>
            <a:off x="6604000" y="4182533"/>
            <a:ext cx="965200" cy="583260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2 kg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15C956F-0E63-AB0A-A95B-F8070D91048D}"/>
              </a:ext>
            </a:extLst>
          </p:cNvPr>
          <p:cNvCxnSpPr/>
          <p:nvPr/>
        </p:nvCxnSpPr>
        <p:spPr>
          <a:xfrm>
            <a:off x="7645400" y="4474163"/>
            <a:ext cx="3429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C2B8867-C53E-894B-6563-00B0784953E9}"/>
              </a:ext>
            </a:extLst>
          </p:cNvPr>
          <p:cNvSpPr txBox="1"/>
          <p:nvPr/>
        </p:nvSpPr>
        <p:spPr>
          <a:xfrm>
            <a:off x="7594600" y="4882445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p = 2 N 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783FEB3-559B-2F02-C184-A3BAB6555670}"/>
              </a:ext>
            </a:extLst>
          </p:cNvPr>
          <p:cNvSpPr/>
          <p:nvPr/>
        </p:nvSpPr>
        <p:spPr>
          <a:xfrm>
            <a:off x="8890000" y="4182533"/>
            <a:ext cx="965200" cy="583260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3 kg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E158AE-5FD7-6EED-BDF5-2481624291D9}"/>
              </a:ext>
            </a:extLst>
          </p:cNvPr>
          <p:cNvCxnSpPr/>
          <p:nvPr/>
        </p:nvCxnSpPr>
        <p:spPr>
          <a:xfrm>
            <a:off x="9931400" y="4474163"/>
            <a:ext cx="6731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9BC1C69-EE87-DAD1-86F8-B248FDCA0218}"/>
              </a:ext>
            </a:extLst>
          </p:cNvPr>
          <p:cNvSpPr txBox="1"/>
          <p:nvPr/>
        </p:nvSpPr>
        <p:spPr>
          <a:xfrm>
            <a:off x="9880600" y="4882445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p = 4 N 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8FB25D-717D-2086-93CC-EE4795FB6D47}"/>
              </a:ext>
            </a:extLst>
          </p:cNvPr>
          <p:cNvSpPr txBox="1"/>
          <p:nvPr/>
        </p:nvSpPr>
        <p:spPr>
          <a:xfrm>
            <a:off x="6350000" y="5494867"/>
            <a:ext cx="482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2 + 4 = 6 N s: the total is unchanged</a:t>
            </a:r>
          </a:p>
        </p:txBody>
      </p:sp>
      <p:sp>
        <p:nvSpPr>
          <p:cNvPr id="37" name="diagram-caption">
            <a:extLst>
              <a:ext uri="{FF2B5EF4-FFF2-40B4-BE49-F238E27FC236}">
                <a16:creationId xmlns:a16="http://schemas.microsoft.com/office/drawing/2014/main" id="{E835C985-5ECB-9F70-0206-FB355B5CBACD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Add the arrows before, add them after: the total comes to the same number.</a:t>
            </a:r>
          </a:p>
        </p:txBody>
      </p:sp>
    </p:spTree>
    <p:extLst>
      <p:ext uri="{BB962C8B-B14F-4D97-AF65-F5344CB8AC3E}">
        <p14:creationId xmlns:p14="http://schemas.microsoft.com/office/powerpoint/2010/main" val="308105903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Impulse is the area under the force-time curve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20 → 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40 → 12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60 → 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80 → 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B83724"/>
                </a:solidFill>
              </a:defRPr>
            </a:pPr>
            <a:r>
              <a:rPr sz="1725" b="1" i="0">
                <a:solidFill>
                  <a:srgbClr val="B83724"/>
                </a:solidFill>
              </a:rPr>
              <a:t>Read the graph: The same impulse spread over longer time lowers peak force.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0.15 kg ball changes velocity from +20 to -12 m s^-1 in 0.040 s. Find impulse and average force.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Delta p = m(v-u) = 0.15(-12-20)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Delta p = -4.8 N s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F_avg = Delta p / Delta t = -4.8/0.040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impulse = -4.8 N s; average force = -120 N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1200 kg car at 10 m s^-1 rear-ends a stationary 800 kg car. They lock together. Find their common speed.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Initial momentum = 1200(10)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Final mass = 2000 kg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12000/2000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common speed = 6.0 m s^-1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Test impulse with a force sensor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Compare numerical area under F-t with measured Delta p.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Retain calibration, sampling rate and rejected-run reasoning; do not choose only neat trials.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3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A.2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“Action and reaction cancel, so nothing can accelerate.”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The pair acts on different objects; only forces on one chosen system are summed.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Newton's third law is a duet, not two singers muting each other.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5089</Words>
  <Application>Microsoft Office PowerPoint</Application>
  <DocSecurity>0</DocSecurity>
  <PresentationFormat>Widescreen</PresentationFormat>
  <Paragraphs>385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2026-08-15T16:01:33Z</dcterms:modified>
</cp:coreProperties>
</file>