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Power per area</c:v>
          </c:tx>
          <c:spPr>
            <a:ln w="28575">
              <a:solidFill>
                <a:srgbClr val="A33F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A33F00"/>
              </a:solidFill>
            </c:spPr>
          </c:marker>
          <c:xVal>
            <c:numLit>
              <c:formatCode>General</c:formatCode>
              <c:ptCount val="5"/>
              <c:pt idx="0">
                <c:v>200</c:v>
              </c:pt>
              <c:pt idx="1">
                <c:v>240</c:v>
              </c:pt>
              <c:pt idx="2">
                <c:v>280</c:v>
              </c:pt>
              <c:pt idx="3">
                <c:v>320</c:v>
              </c:pt>
              <c:pt idx="4">
                <c:v>360</c:v>
              </c:pt>
            </c:numLit>
          </c:xVal>
          <c:yVal>
            <c:numLit>
              <c:formatCode>0.0#</c:formatCode>
              <c:ptCount val="5"/>
              <c:pt idx="0">
                <c:v>90.7</c:v>
              </c:pt>
              <c:pt idx="1">
                <c:v>188</c:v>
              </c:pt>
              <c:pt idx="2">
                <c:v>349</c:v>
              </c:pt>
              <c:pt idx="3">
                <c:v>595</c:v>
              </c:pt>
              <c:pt idx="4">
                <c:v>952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A541-44C3-91A8-46408EC8E3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Power per area / W m^-2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Temperature / K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https://giophysics.com/chapter-41/thermal-energy-transfer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B.2 Greenhouse effect, with one inquiry question and the SL + HL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Atmospheric gases absorb and re-emit outgoing infrared radiation, altering the energy balance.</a:t>
            </a:r>
          </a:p>
          <a:p>
            <a:r>
              <a:t>[SL/HL boundary]</a:t>
            </a:r>
          </a:p>
          <a:p>
            <a:r>
              <a:t>B.2 Greenhouse effect: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Distinguish model output from measured climate data and disclose parameter sources.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https://giophysics.com/chapter-41/thermal-energy-transfer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B.2 Greenhouse effect: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Distinguish model output from measured climate data and disclose parameter sources.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https://giophysics.com/chapter-41/thermal-energy-transfer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B.2 Greenhouse effect: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Distinguish model output from measured climate data and disclose parameter sources.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[Answer] average absorbed flux = (1-0.30)(1000)/4 = 175 W m^-2 set sigma T^4 = 175 T = (175/sigma)^0.25 T = 236 K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https://giophysics.com/chapter-41/thermal-energy-transfer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B.2 Greenhouse effect: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Distinguish model output from measured climate data and disclose parameter sources.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https://giophysics.com/chapter-41/thermal-energy-transfer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B.2 Greenhouse effect: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Distinguish model output from measured climate data and disclose parameter sources.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[Quiz answers] 1. reflected fraction 2. T^4 3. peak wavelength 4. long-term statistical pattern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https://giophysics.com/chapter-41/thermal-energy-transfer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B.2 Greenhouse effect: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Distinguish model output from measured climate data and disclose parameter sources.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https://giophysics.com/chapter-41/thermal-energy-transfer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B.2 Greenhouse effect: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Distinguish model output from measured climate data and disclose parameter sources.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D7925-C9B0-61F8-BC01-17258535B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30501D-FB5B-34E1-613D-B74BE1958A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6C7153-24CF-3653-2949-33589615BB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https://giophysics.com/chapter-41/thermal-energy-transfer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surface, sunlight passes straight through, infrared up, and back down again, some still escapes. A caption reads: One-way traffic: the atmosphere is transparent going in and opaque coming back out.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B.2 Greenhouse effect: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Distinguish model output from measured climate data and disclose parameter sources.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91EF48-05D3-CA4E-7D15-F44A5167103B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4453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https://giophysics.com/chapter-41/thermal-energy-transfer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Power per area / W m^-2 against Temperature / K.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B.2 Greenhouse effect: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Distinguish model output from measured climate data and disclose parameter sources.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[Quantitative visual] Values: (200, 90.7), (240, 188), (280, 349), (320, 595), (360, 952). Axes: Temperature / K; Power per area / W m^-2.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https://giophysics.com/chapter-41/thermal-energy-transfer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B.2 Greenhouse effect: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Distinguish model output from measured climate data and disclose parameter sources.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Use P/A = e sigma T^4 2) P/A = 0.80(5.67e-8)(300)^4 3) Evaluate with T in kelvin Answer: P/A = 367 W m^-2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https://giophysics.com/chapter-41/thermal-energy-transfer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B.2 Greenhouse effect: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Distinguish model output from measured climate data and disclose parameter sources.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Use Wien's law 2) lambda_max = 2.90e-3/288 3) Convert metres to micrometres Answer: lambda_max = 1.01e-5 m = 10.1 micrometres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https://giophysics.com/chapter-41/thermal-energy-transfer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B.2 Greenhouse effect: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Distinguish model output from measured climate data and disclose parameter sources.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[Inquiry] Vary albedo and emissivity; record equilibrium temperature and model assumptions.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Distinguish model output from measured climate data and disclose parameter sources.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https://giophysics.com/chapter-41/thermal-energy-transfer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B.2 Greenhouse effect: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Distinguish model output from measured climate data and disclose parameter sources.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[Humor] The atmosphere is a selective bouncer, not a thermal jar lid.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IB DP PHYSICS · FIRST ASSESSMENT 2025 · B.2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Greenhouse effect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FA55B"/>
                </a:solidFill>
              </a:defRPr>
            </a:pPr>
            <a:r>
              <a:rPr sz="1800" b="1" i="0">
                <a:solidFill>
                  <a:srgbClr val="FFA55B"/>
                </a:solidFill>
              </a:rPr>
              <a:t>SL + HL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Why can a planet with a transparent atmosphere be warmer than its simple radiative equilibrium temperature?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THEME B · THE PARTICULATE NATURE OF MATTER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B.2 · SL + HL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SL + HL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planet receives 1000 W m^-2 over its disc, has albedo 0.30 and emits as a black body over its whole surface. Determine its equilibrium temperature.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average absorbed flux = (1-0.30)(1000)/4 = 175 W m^-2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set sigma T^4 = 175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T = (175/sigma)^0.25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T = 236 K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Albedo measures?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Thermal emission scales with?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Wien law predicts?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Climate is?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reflected fraction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T^4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peak wavelength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long-term statistical pattern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is albedo?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State the Stefan-Boltzmann relation.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How does peak wavelength change with temperature?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Build a planetary energy-balance model.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Apply emissivity, albedo, Stefan-Boltzmann and Wien relations.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Evaluate evidence without confusing weather with climate.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Equilibrium requires absorbed solar power to equal emitted infrared power.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Albedo controls the absorbed fraction.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Greenhouse gases interact selectively with infrared wavelengths.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P = e sigma A T^4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lambda_max T = 2.90e-3 m K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absorbed power = (1-alpha) solar input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A33F00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217A0-B0E9-2178-7044-090886507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CFF1A6E7-436A-B847-A2C7-14F787BFD4ED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05C832A0-9F4E-BCF9-B289-F8FED79F4D74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8ADC982C-51CA-D1D6-47E5-35C5E8C9BB19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F084F2E8-AC3B-98D0-E1F6-1026CB9F4458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B.2 · SL + HL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5611A6D-5945-7116-37A7-69816D03D420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A3DC34C1-0754-7B15-6E44-DCE478C4A4AD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48073113-23DB-3EEA-8273-E5B1C92CF54C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The greenhouse effect is what happens when an atmosphere lets sunlight through but absorbs the infrared a warm surface radiates back out, re-emitting some of it downwards, so the surface settles at a higher temperature.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0350752-012D-FA32-2E04-7C580ED897F8}"/>
              </a:ext>
            </a:extLst>
          </p:cNvPr>
          <p:cNvSpPr/>
          <p:nvPr/>
        </p:nvSpPr>
        <p:spPr>
          <a:xfrm>
            <a:off x="889000" y="5553192"/>
            <a:ext cx="10414000" cy="379119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F3EFDF"/>
                </a:solidFill>
              </a:rPr>
              <a:t>surface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30C016B-584C-8FFE-778E-5B1CC2BC2677}"/>
              </a:ext>
            </a:extLst>
          </p:cNvPr>
          <p:cNvSpPr/>
          <p:nvPr/>
        </p:nvSpPr>
        <p:spPr>
          <a:xfrm>
            <a:off x="889000" y="4182533"/>
            <a:ext cx="10414000" cy="437445"/>
          </a:xfrm>
          <a:prstGeom prst="rect">
            <a:avLst/>
          </a:prstGeom>
          <a:solidFill>
            <a:srgbClr val="F3EFDF"/>
          </a:solidFill>
          <a:ln w="19050">
            <a:solidFill>
              <a:srgbClr val="6B7F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atmosphere: absorbs infrared, not sunlight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A308E07-628F-A3F4-3BBF-A96FE0FBAF90}"/>
              </a:ext>
            </a:extLst>
          </p:cNvPr>
          <p:cNvCxnSpPr/>
          <p:nvPr/>
        </p:nvCxnSpPr>
        <p:spPr>
          <a:xfrm>
            <a:off x="1778000" y="3686763"/>
            <a:ext cx="0" cy="1837266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7C5F5E0-00C7-587E-1AFE-A5FA68C9A8C4}"/>
              </a:ext>
            </a:extLst>
          </p:cNvPr>
          <p:cNvSpPr txBox="1"/>
          <p:nvPr/>
        </p:nvSpPr>
        <p:spPr>
          <a:xfrm>
            <a:off x="1930400" y="3686763"/>
            <a:ext cx="279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sunlight passes straight through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B542DE9-572B-F370-781A-536DA5F7F91F}"/>
              </a:ext>
            </a:extLst>
          </p:cNvPr>
          <p:cNvCxnSpPr/>
          <p:nvPr/>
        </p:nvCxnSpPr>
        <p:spPr>
          <a:xfrm flipV="1">
            <a:off x="5080000" y="4678304"/>
            <a:ext cx="0" cy="845725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EBD866B7-C8E4-72D0-5281-A707393E4CC4}"/>
              </a:ext>
            </a:extLst>
          </p:cNvPr>
          <p:cNvSpPr txBox="1"/>
          <p:nvPr/>
        </p:nvSpPr>
        <p:spPr>
          <a:xfrm>
            <a:off x="3556000" y="4882445"/>
            <a:ext cx="14224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>
                <a:solidFill>
                  <a:srgbClr val="102E29"/>
                </a:solidFill>
              </a:rPr>
              <a:t>infrared up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3B76258-7F61-251A-F0C8-B5CCC591A045}"/>
              </a:ext>
            </a:extLst>
          </p:cNvPr>
          <p:cNvCxnSpPr/>
          <p:nvPr/>
        </p:nvCxnSpPr>
        <p:spPr>
          <a:xfrm>
            <a:off x="5969000" y="4678304"/>
            <a:ext cx="0" cy="845725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5DB0C62-D804-486A-0555-D55B1FF6E8D7}"/>
              </a:ext>
            </a:extLst>
          </p:cNvPr>
          <p:cNvSpPr txBox="1"/>
          <p:nvPr/>
        </p:nvSpPr>
        <p:spPr>
          <a:xfrm>
            <a:off x="6096000" y="4882445"/>
            <a:ext cx="203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and back down again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F62D86B-2BF8-35F6-4468-B3F29EEEE5E0}"/>
              </a:ext>
            </a:extLst>
          </p:cNvPr>
          <p:cNvCxnSpPr/>
          <p:nvPr/>
        </p:nvCxnSpPr>
        <p:spPr>
          <a:xfrm flipV="1">
            <a:off x="9652000" y="4678304"/>
            <a:ext cx="0" cy="845725"/>
          </a:xfrm>
          <a:prstGeom prst="line">
            <a:avLst/>
          </a:prstGeom>
          <a:ln w="2540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0121B98-A188-8A3D-CC8B-2ECB4C8FEB9E}"/>
              </a:ext>
            </a:extLst>
          </p:cNvPr>
          <p:cNvCxnSpPr/>
          <p:nvPr/>
        </p:nvCxnSpPr>
        <p:spPr>
          <a:xfrm flipV="1">
            <a:off x="9652000" y="3686763"/>
            <a:ext cx="0" cy="466608"/>
          </a:xfrm>
          <a:prstGeom prst="line">
            <a:avLst/>
          </a:prstGeom>
          <a:ln w="2540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42DB03F2-E1CD-D230-57D3-12E305B094E3}"/>
              </a:ext>
            </a:extLst>
          </p:cNvPr>
          <p:cNvSpPr txBox="1"/>
          <p:nvPr/>
        </p:nvSpPr>
        <p:spPr>
          <a:xfrm>
            <a:off x="7620000" y="3686763"/>
            <a:ext cx="190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>
                <a:solidFill>
                  <a:srgbClr val="6B7F79"/>
                </a:solidFill>
              </a:rPr>
              <a:t>some still escapes</a:t>
            </a:r>
          </a:p>
        </p:txBody>
      </p:sp>
      <p:sp>
        <p:nvSpPr>
          <p:cNvPr id="33" name="diagram-caption">
            <a:extLst>
              <a:ext uri="{FF2B5EF4-FFF2-40B4-BE49-F238E27FC236}">
                <a16:creationId xmlns:a16="http://schemas.microsoft.com/office/drawing/2014/main" id="{A5B4B430-3383-756A-7C3A-E5219D614EDB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One-way traffic: the atmosphere is transparent going in and opaque coming back out.</a:t>
            </a:r>
          </a:p>
        </p:txBody>
      </p:sp>
    </p:spTree>
    <p:extLst>
      <p:ext uri="{BB962C8B-B14F-4D97-AF65-F5344CB8AC3E}">
        <p14:creationId xmlns:p14="http://schemas.microsoft.com/office/powerpoint/2010/main" val="1899707070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Radiated power rises as the fourth power of temperature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200 → 90.7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240 → 188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280 → 349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320 → 595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360 → 952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A33F00"/>
                </a:solidFill>
              </a:defRPr>
            </a:pPr>
            <a:r>
              <a:rPr sz="1725" b="1" i="0">
                <a:solidFill>
                  <a:srgbClr val="A33F00"/>
                </a:solidFill>
              </a:rPr>
              <a:t>Read the graph: A modest temperature increase produces a much larger emitted flux.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SL + HL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surface has emissivity 0.80 and temperature 300 K. Find emitted power per square metre. Use sigma = 5.67e-8 W m^-2 K^-4.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Use P/A = e sigma T^4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P/A = 0.80(5.67e-8)(300)^4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Evaluate with T in kelvin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P/A = 367 W m^-2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SL + HL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Find the peak wavelength emitted by Earth at 288 K.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Use Wien's law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lambda_max = 2.90e-3/288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Convert metres to micrometres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lambda_max = 1.01e-5 m = 10.1 micrometres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Interrogate a climate energy model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Vary albedo and emissivity; record equilibrium temperature and model assumptions.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Distinguish model output from measured climate data and disclose parameter sources.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3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B.2 · SL + HL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“Greenhouse gases act like a solid glass roof that traps all heat.”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They absorb and re-emit specific infrared wavelengths; energy still leaves to space.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The atmosphere is a selective bouncer, not a thermal jar lid.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4985</Words>
  <Application>Microsoft Office PowerPoint</Application>
  <DocSecurity>0</DocSecurity>
  <PresentationFormat>Widescreen</PresentationFormat>
  <Paragraphs>380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2026-08-15T16:01:36Z</dcterms:modified>
</cp:coreProperties>
</file>