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Current</c:v>
          </c:tx>
          <c:spPr>
            <a:ln w="28575">
              <a:solidFill>
                <a:srgbClr val="A33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A33F00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</c:numLit>
          </c:xVal>
          <c:yVal>
            <c:numLit>
              <c:formatCode>0.0#</c:formatCode>
              <c:ptCount val="6"/>
              <c:pt idx="0">
                <c:v>0</c:v>
              </c:pt>
              <c:pt idx="1">
                <c:v>0.35</c:v>
              </c:pt>
              <c:pt idx="2">
                <c:v>0.6</c:v>
              </c:pt>
              <c:pt idx="3">
                <c:v>0.78</c:v>
              </c:pt>
              <c:pt idx="4">
                <c:v>0.92</c:v>
              </c:pt>
              <c:pt idx="5">
                <c:v>1.03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1194-4C56-8D55-C7E006753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Current / A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Potential difference / V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B.5 Current and circuits,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Parallel branches lower equivalent resistance, so the source supplies more current at fixed potential difference.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[Answer] total R = 6.0 ohm I = 12/6.0 = 2.0 A terminal p.d. = I(5.6) = 11.2 V P_load = I^2R = 22.4 W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[Quiz answers] 1. A 2. charge conservation 3. less than smallest branch 4. less than emf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BF194-BA69-3731-FA10-A07ACA97B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27624C-4D08-9E81-EFE8-578320B7C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2DDC56-DA2E-9263-4FEC-B3DB49B82B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emf, r, R1, R2, current I, terminal p.d. = emf - I r. A caption reads: Charge is never used up; energy is. Follow one coulomb the whole way round.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14A56-84C8-5AA7-48F8-A0CB31F0D61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4692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Current / A against Potential difference / V.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[Quantitative visual] Values: (0, 0), (1, 0.35), (2, 0.6), (3, 0.78), (4, 0.92), (5, 1.03). Axes: Potential difference / V; Current / A.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I_6 = 12/6.0 = 2.0 A 2) I_3 = 12/3.0 = 4.0 A 3) I_total = 2.0 + 4.0 Answer: branch currents 2.0 A and 4.0 A; total 6.0 A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V = emf - Ir 2) V = 9.0 - 2.0(0.50) 3) P_internal = I^2r Answer: terminal p.d. = 8.0 V; internal loss = 2.0 W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[Inquiry] Vary a low-voltage supply; record paired V and I with polarity reversals if appropriate.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https://giophysics.com/chapter-22/electric-current-charge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B.5 Current and circuits: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instrument uncertainties and safe current limits; preserve all readings and explain warm-up effects.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[Humor] Electrons leave the resistor with less energy, not fewer colleagues.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IB DP PHYSICS · FIRST ASSESSMENT 2025 · B.5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Current and circuits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A55B"/>
                </a:solidFill>
              </a:defRPr>
            </a:pPr>
            <a:r>
              <a:rPr sz="1800" b="1" i="0">
                <a:solidFill>
                  <a:srgbClr val="FFA55B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adding another parallel lamp increase total current from the battery?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B.5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12 V battery with internal resistance 0.40 ohm is connected to a 5.6 ohm load. Determine current, terminal p.d. and load power.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total R = 6.0 ohm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I = 12/6.0 = 2.0 A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terminal p.d. = I(5.6) = 11.2 V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P_load = I^2R = 22.4 W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Current unit?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Junction rule expresses?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Parallel equivalent resistance is?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Terminal p.d. under load is usually?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A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charge conservation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less than smallest branch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less than emf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electric current.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is potential difference?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Kirchhoff's junction rule.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Relate charge flow, energy transfer and potential difference.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Analyse series and parallel networks.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emf and internal resistance to model real sources.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Current is charge flow rate.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Potential difference is energy transferred per unit charge.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Junction and loop rules express charge and energy conservation.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I = Delta Q/Delta t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V = IR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V_terminal = emf - Ir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A33F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8A8BC-696E-7DF5-452C-CEA5CEF5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B0AC53AF-B971-25C2-0E56-BB327769F874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CE11A1B-F563-BF71-02CC-17E0035275FA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3E26E8E-EA02-7852-6D2C-ABEA37FDDC63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33E4F00-15C5-6777-9F95-85CE447F4057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851E0F0-9400-1CDA-14E9-7558898193F5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82A6CD48-847C-8E4D-C9AE-BCCF2F86D41E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DC0AD23F-9147-40F8-C749-16356820A9D4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circuit is a closed loop that gives charge somewhere to go: the cell raises the energy of every coulomb, the components spend it, and the current leaving the cell is exactly the current returning to it.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BB9C789-3FC5-691D-DE12-58C2C7AADD2E}"/>
              </a:ext>
            </a:extLst>
          </p:cNvPr>
          <p:cNvCxnSpPr/>
          <p:nvPr/>
        </p:nvCxnSpPr>
        <p:spPr>
          <a:xfrm>
            <a:off x="1270000" y="3978392"/>
            <a:ext cx="5334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D7CA84-6261-75AF-103F-3F5B4AD42A80}"/>
              </a:ext>
            </a:extLst>
          </p:cNvPr>
          <p:cNvCxnSpPr/>
          <p:nvPr/>
        </p:nvCxnSpPr>
        <p:spPr>
          <a:xfrm>
            <a:off x="6604000" y="3978392"/>
            <a:ext cx="0" cy="1691453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5101972-1468-EB1F-4706-628525D00E86}"/>
              </a:ext>
            </a:extLst>
          </p:cNvPr>
          <p:cNvCxnSpPr/>
          <p:nvPr/>
        </p:nvCxnSpPr>
        <p:spPr>
          <a:xfrm flipH="1">
            <a:off x="1270000" y="5669845"/>
            <a:ext cx="5334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E5A414F-6070-C377-8922-9BC422E2403B}"/>
              </a:ext>
            </a:extLst>
          </p:cNvPr>
          <p:cNvCxnSpPr/>
          <p:nvPr/>
        </p:nvCxnSpPr>
        <p:spPr>
          <a:xfrm flipV="1">
            <a:off x="1270000" y="3978392"/>
            <a:ext cx="0" cy="1691453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B3D22FF-056D-1651-0201-E735A422443E}"/>
              </a:ext>
            </a:extLst>
          </p:cNvPr>
          <p:cNvSpPr/>
          <p:nvPr/>
        </p:nvSpPr>
        <p:spPr>
          <a:xfrm>
            <a:off x="762000" y="4474163"/>
            <a:ext cx="1016000" cy="699911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emf, 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D304F96-B550-C536-C385-7BEF602FD2E2}"/>
              </a:ext>
            </a:extLst>
          </p:cNvPr>
          <p:cNvSpPr/>
          <p:nvPr/>
        </p:nvSpPr>
        <p:spPr>
          <a:xfrm>
            <a:off x="3175000" y="3715926"/>
            <a:ext cx="1270000" cy="524933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R1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4C2B67D-4638-F671-1399-CCC685E944EF}"/>
              </a:ext>
            </a:extLst>
          </p:cNvPr>
          <p:cNvSpPr/>
          <p:nvPr/>
        </p:nvSpPr>
        <p:spPr>
          <a:xfrm>
            <a:off x="6019800" y="4474163"/>
            <a:ext cx="1168400" cy="641585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R2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D206F23-2E6D-11C0-D481-D62688AC61FF}"/>
              </a:ext>
            </a:extLst>
          </p:cNvPr>
          <p:cNvCxnSpPr/>
          <p:nvPr/>
        </p:nvCxnSpPr>
        <p:spPr>
          <a:xfrm>
            <a:off x="1905000" y="3978392"/>
            <a:ext cx="10160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127F677-ED32-595B-04C5-09034828187E}"/>
              </a:ext>
            </a:extLst>
          </p:cNvPr>
          <p:cNvSpPr txBox="1"/>
          <p:nvPr/>
        </p:nvSpPr>
        <p:spPr>
          <a:xfrm>
            <a:off x="1905000" y="4065882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current 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0630E86-440B-4DAE-461D-D764D4F138AB}"/>
              </a:ext>
            </a:extLst>
          </p:cNvPr>
          <p:cNvSpPr txBox="1"/>
          <p:nvPr/>
        </p:nvSpPr>
        <p:spPr>
          <a:xfrm>
            <a:off x="7620000" y="3715926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charge is not used up - the same I all the way round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F74870-294A-04C8-E7BF-98D8CB0A5E86}"/>
              </a:ext>
            </a:extLst>
          </p:cNvPr>
          <p:cNvSpPr txBox="1"/>
          <p:nvPr/>
        </p:nvSpPr>
        <p:spPr>
          <a:xfrm>
            <a:off x="7620000" y="4445000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loop rule: the emf is shared out as I R drops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C769E4-8B4D-7D8D-97E1-807B783A2317}"/>
              </a:ext>
            </a:extLst>
          </p:cNvPr>
          <p:cNvSpPr txBox="1"/>
          <p:nvPr/>
        </p:nvSpPr>
        <p:spPr>
          <a:xfrm>
            <a:off x="7620000" y="5232400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pt-BR" sz="1600" b="1">
                <a:solidFill>
                  <a:srgbClr val="EF5C3E"/>
                </a:solidFill>
              </a:rPr>
              <a:t>terminal p.d. = emf - I r</a:t>
            </a:r>
            <a:endParaRPr lang="en-US" sz="1600" b="1">
              <a:solidFill>
                <a:srgbClr val="EF5C3E"/>
              </a:solidFill>
            </a:endParaRPr>
          </a:p>
        </p:txBody>
      </p:sp>
      <p:sp>
        <p:nvSpPr>
          <p:cNvPr id="34" name="diagram-caption">
            <a:extLst>
              <a:ext uri="{FF2B5EF4-FFF2-40B4-BE49-F238E27FC236}">
                <a16:creationId xmlns:a16="http://schemas.microsoft.com/office/drawing/2014/main" id="{438FB5C3-A155-DF88-AA74-8BD99AD9B103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Charge is never used up; energy is. Follow one coulomb the whole way round.</a:t>
            </a:r>
          </a:p>
        </p:txBody>
      </p:sp>
    </p:spTree>
    <p:extLst>
      <p:ext uri="{BB962C8B-B14F-4D97-AF65-F5344CB8AC3E}">
        <p14:creationId xmlns:p14="http://schemas.microsoft.com/office/powerpoint/2010/main" val="2454249098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filament lamp is non-ohmic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0.35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0.6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 → 0.78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0.92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5 → 1.03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A33F00"/>
                </a:solidFill>
              </a:defRPr>
            </a:pPr>
            <a:r>
              <a:rPr sz="1725" b="1" i="0">
                <a:solidFill>
                  <a:srgbClr val="A33F00"/>
                </a:solidFill>
              </a:rPr>
              <a:t>Read the graph: The decreasing gradient indicates increasing resistance as temperature rises.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6.0 ohm resistor and 3.0 ohm resistor are in parallel across 12 V. Find branch currents and total current.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I_6 = 12/6.0 = 2.0 A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I_3 = 12/3.0 = 4.0 A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I_total = 2.0 + 4.0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branch currents 2.0 A and 4.0 A; total 6.0 A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cell has emf 9.0 V and internal resistance 0.50 ohm. It supplies 2.0 A. Find terminal p.d. and power lost internally.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V = emf - Ir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9.0 - 2.0(0.50)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P_internal = I^2r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terminal p.d. = 8.0 V; internal loss = 2.0 W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Map an I-V characteristic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Vary a low-voltage supply; record paired V and I with polarity reversals if appropriate.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Use instrument uncertainties and safe current limits; preserve all readings and explain warm-up effects.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B.5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“Current is used up as it passes through a resistor.”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Charge flow is conserved; the circuit transfers energy from the charges.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Electrons leave the resistor with less energy, not fewer colleagues.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5081</Words>
  <Application>Microsoft Office PowerPoint</Application>
  <DocSecurity>0</DocSecurity>
  <PresentationFormat>Widescreen</PresentationFormat>
  <Paragraphs>382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2026-08-15T16:01:39Z</dcterms:modified>
</cp:coreProperties>
</file>