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00000000-0000-4000-8000-000000000001}">
      <p14:discardImageEditData xmlns:p14="http://schemas.microsoft.com/office/powerpoint/2010/main" xmlns="" val="0"/>
    </p:ext>
    <p:ext uri="{00000000-0000-4000-8000-000000000002}">
      <p14:defaultImageDpi xmlns:p14="http://schemas.microsoft.com/office/powerpoint/2010/main" xmlns="" val="32767"/>
    </p:ext>
    <p:ext uri="{00000000-0000-4000-8000-000000000003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00000000-0000-4000-8000-0000000000C6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x/x0</c:v>
          </c:tx>
          <c:spPr>
            <a:ln w="28575">
              <a:solidFill>
                <a:srgbClr val="0D718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0D7180"/>
              </a:solidFill>
            </c:spPr>
          </c:marker>
          <c:xVal>
            <c:numLit>
              <c:formatCode>General</c:formatCode>
              <c:ptCount val="9"/>
              <c:pt idx="0">
                <c:v>0</c:v>
              </c:pt>
              <c:pt idx="1">
                <c:v>0.125</c:v>
              </c:pt>
              <c:pt idx="2">
                <c:v>0.25</c:v>
              </c:pt>
              <c:pt idx="3">
                <c:v>0.375</c:v>
              </c:pt>
              <c:pt idx="4">
                <c:v>0.5</c:v>
              </c:pt>
              <c:pt idx="5">
                <c:v>0.625</c:v>
              </c:pt>
              <c:pt idx="6">
                <c:v>0.75</c:v>
              </c:pt>
              <c:pt idx="7">
                <c:v>0.875</c:v>
              </c:pt>
              <c:pt idx="8">
                <c:v>1</c:v>
              </c:pt>
            </c:numLit>
          </c:xVal>
          <c:yVal>
            <c:numLit>
              <c:formatCode>0.0#</c:formatCode>
              <c:ptCount val="9"/>
              <c:pt idx="0">
                <c:v>1</c:v>
              </c:pt>
              <c:pt idx="1">
                <c:v>0.70699999999999996</c:v>
              </c:pt>
              <c:pt idx="2">
                <c:v>0</c:v>
              </c:pt>
              <c:pt idx="3">
                <c:v>-0.70699999999999996</c:v>
              </c:pt>
              <c:pt idx="4">
                <c:v>-1</c:v>
              </c:pt>
              <c:pt idx="5">
                <c:v>-0.70699999999999996</c:v>
              </c:pt>
              <c:pt idx="6">
                <c:v>0</c:v>
              </c:pt>
              <c:pt idx="7">
                <c:v>0.70699999999999996</c:v>
              </c:pt>
              <c:pt idx="8">
                <c:v>1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FFE1-4459-814C-6C1437469CAA}"/>
            </c:ext>
          </c:extLst>
        </c:ser>
        <c:ser>
          <c:idx val="1"/>
          <c:order val="1"/>
          <c:tx>
            <c:v>v/vmax</c:v>
          </c:tx>
          <c:spPr>
            <a:ln w="28575">
              <a:solidFill>
                <a:srgbClr val="0B342E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0B342E"/>
              </a:solidFill>
            </c:spPr>
          </c:marker>
          <c:xVal>
            <c:numLit>
              <c:formatCode>General</c:formatCode>
              <c:ptCount val="9"/>
              <c:pt idx="0">
                <c:v>0</c:v>
              </c:pt>
              <c:pt idx="1">
                <c:v>0.125</c:v>
              </c:pt>
              <c:pt idx="2">
                <c:v>0.25</c:v>
              </c:pt>
              <c:pt idx="3">
                <c:v>0.375</c:v>
              </c:pt>
              <c:pt idx="4">
                <c:v>0.5</c:v>
              </c:pt>
              <c:pt idx="5">
                <c:v>0.625</c:v>
              </c:pt>
              <c:pt idx="6">
                <c:v>0.75</c:v>
              </c:pt>
              <c:pt idx="7">
                <c:v>0.875</c:v>
              </c:pt>
              <c:pt idx="8">
                <c:v>1</c:v>
              </c:pt>
            </c:numLit>
          </c:xVal>
          <c:yVal>
            <c:numLit>
              <c:formatCode>0.0#</c:formatCode>
              <c:ptCount val="9"/>
              <c:pt idx="0">
                <c:v>0</c:v>
              </c:pt>
              <c:pt idx="1">
                <c:v>-0.70699999999999996</c:v>
              </c:pt>
              <c:pt idx="2">
                <c:v>-1</c:v>
              </c:pt>
              <c:pt idx="3">
                <c:v>-0.70699999999999996</c:v>
              </c:pt>
              <c:pt idx="4">
                <c:v>0</c:v>
              </c:pt>
              <c:pt idx="5">
                <c:v>0.70699999999999996</c:v>
              </c:pt>
              <c:pt idx="6">
                <c:v>1</c:v>
              </c:pt>
              <c:pt idx="7">
                <c:v>0.70699999999999996</c:v>
              </c:pt>
              <c:pt idx="8">
                <c:v>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1-FFE1-4459-814C-6C1437469C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Normalized value / dimensionless</a:t>
                </a:r>
              </a:p>
            </c:rich>
          </c:tx>
          <c:overlay val="0"/>
        </c:title>
        <c:numFmt formatCode="0.0#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Time / period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</c:valAx>
      <c:spPr>
        <a:solidFill>
          <a:srgbClr val="FCFAF1"/>
        </a:solidFill>
        <a:ln w="0">
          <a:noFill/>
          <a:prstDash val="solid"/>
        </a:ln>
      </c:spPr>
    </c:plotArea>
    <c:legend>
      <c:legendPos val="b"/>
      <c:overlay val="0"/>
      <c:txPr>
        <a:bodyPr anchorCtr="1"/>
        <a:lstStyle/>
        <a:p>
          <a:pPr>
            <a:defRPr sz="1650">
              <a:solidFill>
                <a:srgbClr val="48635E"/>
              </a:solidFill>
            </a:defRPr>
          </a:pPr>
          <a:endParaRPr lang="en-US"/>
        </a:p>
      </c:txPr>
    </c:legend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https://giophysics.com/chapter-45/shm-basics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Dark-green opening slide for C.1 Simple harmonic motion, with one inquiry question and the SL + HL extension boundary.</a:t>
            </a:r>
          </a:p>
          <a:p>
            <a:r>
              <a:t>[Teacher cue]</a:t>
            </a:r>
          </a:p>
          <a:p>
            <a:r>
              <a:t>Ask the hook without revealing the answer. Collect two competing explanations, then reveal: At equilibrium, potential energy is minimum and speed maximum; displacement and restoring acceleration are zero there.</a:t>
            </a:r>
          </a:p>
          <a:p>
            <a:r>
              <a:t>[SL/HL boundary]</a:t>
            </a:r>
          </a:p>
          <a:p>
            <a:r>
              <a:t>C.1 Simple harmonic motion: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Predefine timing method and report damping; do not remove runs solely because they weaken the claim.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https://giophysics.com/chapter-45/shm-basics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An original 5-mark application question beside a four-step method rail.</a:t>
            </a:r>
          </a:p>
          <a:p>
            <a:r>
              <a:t>[Teacher cue]</a:t>
            </a:r>
          </a:p>
          <a:p>
            <a:r>
              <a:t>Give independent thinking time. Students annotate knowns, unknowns and assumptions before calculation. Do not reveal the marking points until slide 11.</a:t>
            </a:r>
          </a:p>
          <a:p>
            <a:r>
              <a:t>[SL/HL boundary]</a:t>
            </a:r>
          </a:p>
          <a:p>
            <a:r>
              <a:t>C.1 Simple harmonic motion: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Predefine timing method and report damping; do not remove runs solely because they weaken the claim.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https://giophysics.com/chapter-45/shm-basics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to six editable marking points appear in two columns, followed by a data-evaluation band.</a:t>
            </a:r>
          </a:p>
          <a:p>
            <a:r>
              <a:t>[Teacher cue]</a:t>
            </a:r>
          </a:p>
          <a:p>
            <a:r>
              <a:t>Reveal each point only after students compare. Require correction in a different colour and one statement about assumptions or uncertainty.</a:t>
            </a:r>
          </a:p>
          <a:p>
            <a:r>
              <a:t>[SL/HL boundary]</a:t>
            </a:r>
          </a:p>
          <a:p>
            <a:r>
              <a:t>C.1 Simple harmonic motion: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Predefine timing method and report damping; do not remove runs solely because they weaken the claim.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[Answer] T = 2pi/4.0 = 1.57 s v_max = omega x_0 = 0.320 m s^-1 a = -omega^2x a = -16(0.030) a = -0.480 m s^-2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https://giophysics.com/chapter-45/shm-basics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large original exit questions are arranged in a spacious two-by-two layout; answers are not visible.</a:t>
            </a:r>
          </a:p>
          <a:p>
            <a:r>
              <a:t>[Teacher cue]</a:t>
            </a:r>
          </a:p>
          <a:p>
            <a:r>
              <a:t>Run the quiz silently. Ask students to justify the starred item to a partner before the answer reveal.</a:t>
            </a:r>
          </a:p>
          <a:p>
            <a:r>
              <a:t>[SL/HL boundary]</a:t>
            </a:r>
          </a:p>
          <a:p>
            <a:r>
              <a:t>C.1 Simple harmonic motion: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Predefine timing method and report damping; do not remove runs solely because they weaken the claim.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[Final quiz] Four original retrieval and transfer questions.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https://giophysics.com/chapter-45/shm-basics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answer rows on a dark background lead to a bright next-inquiry prompt.</a:t>
            </a:r>
          </a:p>
          <a:p>
            <a:r>
              <a:t>[Teacher cue]</a:t>
            </a:r>
          </a:p>
          <a:p>
            <a:r>
              <a:t>Reveal one answer at a time. Ask for evidence or an equation before accepting it. End with the new-question prompt, not a generic summary.</a:t>
            </a:r>
          </a:p>
          <a:p>
            <a:r>
              <a:t>[SL/HL boundary]</a:t>
            </a:r>
          </a:p>
          <a:p>
            <a:r>
              <a:t>C.1 Simple harmonic motion: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Predefine timing method and report damping; do not remove runs solely because they weaken the claim.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[Quiz answers] 1. toward equilibrium 2. zero 3. quarter cycle 4. amplitude squared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https://giophysics.com/chapter-45/shm-basics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numbered retrieval questions above three concise learning outcomes; no answers are shown.</a:t>
            </a:r>
          </a:p>
          <a:p>
            <a:r>
              <a:t>[Teacher cue]</a:t>
            </a:r>
          </a:p>
          <a:p>
            <a:r>
              <a:t>Allow silent retrieval first. Ask one student to answer and another to challenge the reasoning. Revisit the outcomes at the end.</a:t>
            </a:r>
          </a:p>
          <a:p>
            <a:r>
              <a:t>[SL/HL boundary]</a:t>
            </a:r>
          </a:p>
          <a:p>
            <a:r>
              <a:t>C.1 Simple harmonic motion: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Predefine timing method and report damping; do not remove runs solely because they weaken the claim.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https://giophysics.com/chapter-45/shm-basics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conceptual claims occupy the left, while a dark editable equation rail and an explicit SL/HL boundary occupy the right and bottom.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C.1 Simple harmonic motion: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Predefine timing method and report damping; do not remove runs solely because they weaken the claim.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AA5B9-4064-03EB-13A4-9B5BFE594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651496-4BD3-D30E-C073-E1412416C4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B09E41-F252-99B2-BB9D-2ADE12367C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https://giophysics.com/chapter-45/shm-basics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restoring acceleration a = -ω²x, -2x, -x, +x, +2x, equilibrium. A caption reads: Twice as far out, twice the pull back, and the arrow vanishes exactly at the centre.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C.1 Simple harmonic motion: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Predefine timing method and report damping; do not remove runs solely because they weaken the claim.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2B9570-48B2-C225-7497-BA9046A60464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88283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https://giophysics.com/chapter-45/shm-basics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Editable scatter chart of Normalized value / dimensionless against Time / period. Data values are printed in a high-contrast rail for non-colour access.</a:t>
            </a:r>
          </a:p>
          <a:p>
            <a:r>
              <a:t>[Teacher cue]</a:t>
            </a:r>
          </a:p>
          <a:p>
            <a:r>
              <a:t>Collect a prediction, then reveal the graph. Ask students to name axes and units before interpreting. Edit one native-chart data point and ask what conclusion changes.</a:t>
            </a:r>
          </a:p>
          <a:p>
            <a:r>
              <a:t>[SL/HL boundary]</a:t>
            </a:r>
          </a:p>
          <a:p>
            <a:r>
              <a:t>C.1 Simple harmonic motion: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Predefine timing method and report damping; do not remove runs solely because they weaken the claim.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[Quantitative visual] Values: (0, 1), (0.125, 0.707), (0.25, 0), (0.375, -0.707), (0.5, -1), (0.625, -0.707), (0.75, 0), (0.875, 0.707), (1, 1), (0, 0), (0.125, -0.707), (0.25, -1), (0.375, -0.707), (0.5, 0), (0.625, 0.707), (0.75, 1), (0.875, 0.707), (1, 0). Axes: Time / period; Normalized value / dimensionless.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https://giophysics.com/chapter-45/shm-basics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Model the system boundary, equation choice, substitution and unit check. Ask students to explain why each operation is justified.</a:t>
            </a:r>
          </a:p>
          <a:p>
            <a:r>
              <a:t>[SL/HL boundary]</a:t>
            </a:r>
          </a:p>
          <a:p>
            <a:r>
              <a:t>C.1 Simple harmonic motion: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Predefine timing method and report damping; do not remove runs solely because they weaken the claim.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[Worked problem] Steps: 1) omega = 2pi/T = 2pi/0.80 2) omega = 7.85 rad s^-1 3) a_max = omega^2 x_0 Answer: omega = 7.85 rad s^-1; a_max = 3.08 m s^-2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https://giophysics.com/chapter-45/shm-basics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Pause before each step. Students write the next line, compare reasoning, then reveal and repair units or signs.</a:t>
            </a:r>
          </a:p>
          <a:p>
            <a:r>
              <a:t>[SL/HL boundary]</a:t>
            </a:r>
          </a:p>
          <a:p>
            <a:r>
              <a:t>C.1 Simple harmonic motion: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Predefine timing method and report damping; do not remove runs solely because they weaken the claim.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[Worked problem] Steps: 1) E = 0.5m omega^2 x_0^2 2) E = 0.5(0.20)(5.0)^2(0.12)^2 3) Evaluate in joules Answer: E = 0.036 J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https://giophysics.com/chapter-45/shm-basics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dark inquiry slide sets one practical or data task, three process steps and an explicit integrity boundary.</a:t>
            </a:r>
          </a:p>
          <a:p>
            <a:r>
              <a:t>[Teacher cue]</a:t>
            </a:r>
          </a:p>
          <a:p>
            <a:r>
              <a:t>Ask groups to identify the independent, dependent and controlled variables before equipment or data. Require a raw-data record and one evidence-based limitation.</a:t>
            </a:r>
          </a:p>
          <a:p>
            <a:r>
              <a:t>[SL/HL boundary]</a:t>
            </a:r>
          </a:p>
          <a:p>
            <a:r>
              <a:t>C.1 Simple harmonic motion: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Predefine timing method and report damping; do not remove runs solely because they weaken the claim.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[Inquiry] Measure repeated periods at several small amplitudes; graph T against amplitude.</a:t>
            </a:r>
          </a:p>
          <a:p>
            <a:r>
              <a:t>[Investigation integrity] Teacher support may clarify physics, ethics, risk, uncertainty and methods. Students must formulate, process, evaluate and write their own scientific investigation; never ghostwrite or fabricate data. Topic task: Predefine timing method and report damping; do not remove runs solely because they weaken the claim.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https://giophysics.com/chapter-45/shm-basics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 accent-colour slide contrasts a large misconception with a dark correction band, a safe joke and a rewrite prompt.</a:t>
            </a:r>
          </a:p>
          <a:p>
            <a:r>
              <a:t>[Teacher cue]</a:t>
            </a:r>
          </a:p>
          <a:p>
            <a:r>
              <a:t>Students vote true or false, identify the hidden assumption, then rewrite. Use the joke only as a memory cue after the scientific correction.</a:t>
            </a:r>
          </a:p>
          <a:p>
            <a:r>
              <a:t>[SL/HL boundary]</a:t>
            </a:r>
          </a:p>
          <a:p>
            <a:r>
              <a:t>C.1 Simple harmonic motion: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Predefine timing method and report damping; do not remove runs solely because they weaken the claim.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[Humor] SHM refuses to let speed and acceleration win the same trophy.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00000000-0000-4000-8000-000000000004}">
                <a16:creationId xmlns:a16="http://schemas.microsoft.com/office/drawing/2014/main" xmlns="" id="{00000000-0000-4000-8000-0000000000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2" name="eyebrow">
            <a:extLst>
              <a:ext uri="{00000000-0000-4000-8000-000000000004}">
                <a16:creationId xmlns:a16="http://schemas.microsoft.com/office/drawing/2014/main" xmlns="" id="{00000000-0000-4000-8000-000000000006}"/>
              </a:ext>
            </a:extLst>
          </p:cNvPr>
          <p:cNvSpPr>
            <a:spLocks noGrp="1"/>
          </p:cNvSpPr>
          <p:nvPr/>
        </p:nvSpPr>
        <p:spPr>
          <a:xfrm>
            <a:off x="666750" y="571500"/>
            <a:ext cx="809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IB DP PHYSICS · FIRST ASSESSMENT 2025 · C.1</a:t>
            </a:r>
          </a:p>
        </p:txBody>
      </p:sp>
      <p:sp>
        <p:nvSpPr>
          <p:cNvPr id="3" name="topic-title">
            <a:extLst>
              <a:ext uri="{00000000-0000-4000-8000-000000000004}">
                <a16:creationId xmlns:a16="http://schemas.microsoft.com/office/drawing/2014/main" xmlns="" id="{00000000-0000-4000-8000-000000000007}"/>
              </a:ext>
            </a:extLst>
          </p:cNvPr>
          <p:cNvSpPr>
            <a:spLocks noGrp="1"/>
          </p:cNvSpPr>
          <p:nvPr/>
        </p:nvSpPr>
        <p:spPr>
          <a:xfrm>
            <a:off x="666750" y="1190625"/>
            <a:ext cx="8096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250" b="1" i="0">
                <a:solidFill>
                  <a:srgbClr val="F4F0E2"/>
                </a:solidFill>
              </a:defRPr>
            </a:pPr>
            <a:r>
              <a:rPr sz="5250" b="1" i="0">
                <a:solidFill>
                  <a:srgbClr val="F4F0E2"/>
                </a:solidFill>
              </a:rPr>
              <a:t>Simple harmonic motion</a:t>
            </a:r>
          </a:p>
        </p:txBody>
      </p:sp>
      <p:sp>
        <p:nvSpPr>
          <p:cNvPr id="4" name="level">
            <a:extLst>
              <a:ext uri="{00000000-0000-4000-8000-000000000004}">
                <a16:creationId xmlns:a16="http://schemas.microsoft.com/office/drawing/2014/main" xmlns="" id="{00000000-0000-4000-8000-000000000008}"/>
              </a:ext>
            </a:extLst>
          </p:cNvPr>
          <p:cNvSpPr>
            <a:spLocks noGrp="1"/>
          </p:cNvSpPr>
          <p:nvPr/>
        </p:nvSpPr>
        <p:spPr>
          <a:xfrm>
            <a:off x="666750" y="2857500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6ED4E2"/>
                </a:solidFill>
              </a:defRPr>
            </a:pPr>
            <a:r>
              <a:rPr sz="1800" b="1" i="0">
                <a:solidFill>
                  <a:srgbClr val="6ED4E2"/>
                </a:solidFill>
              </a:rPr>
              <a:t>SL + HL EXTENSION</a:t>
            </a:r>
          </a:p>
        </p:txBody>
      </p:sp>
      <p:sp>
        <p:nvSpPr>
          <p:cNvPr id="5" name="hook">
            <a:extLst>
              <a:ext uri="{00000000-0000-4000-8000-000000000004}">
                <a16:creationId xmlns:a16="http://schemas.microsoft.com/office/drawing/2014/main" xmlns="" id="{00000000-0000-4000-8000-000000000009}"/>
              </a:ext>
            </a:extLst>
          </p:cNvPr>
          <p:cNvSpPr>
            <a:spLocks noGrp="1"/>
          </p:cNvSpPr>
          <p:nvPr/>
        </p:nvSpPr>
        <p:spPr>
          <a:xfrm>
            <a:off x="666750" y="3714750"/>
            <a:ext cx="8096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At which point in an oscillation is speed greatest, and why is acceleration then zero?</a:t>
            </a:r>
          </a:p>
        </p:txBody>
      </p:sp>
      <p:sp>
        <p:nvSpPr>
          <p:cNvPr id="6" name="theme-ring">
            <a:extLst>
              <a:ext uri="{00000000-0000-4000-8000-000000000004}">
                <a16:creationId xmlns:a16="http://schemas.microsoft.com/office/drawing/2014/main" xmlns="" id="{00000000-0000-4000-8000-00000000000A}"/>
              </a:ext>
            </a:extLst>
          </p:cNvPr>
          <p:cNvSpPr>
            <a:spLocks noGrp="1"/>
          </p:cNvSpPr>
          <p:nvPr/>
        </p:nvSpPr>
        <p:spPr>
          <a:xfrm>
            <a:off x="9429750" y="1333500"/>
            <a:ext cx="2000250" cy="2000250"/>
          </a:xfrm>
          <a:prstGeom prst="ellipse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7" name="theme-ring-inner">
            <a:extLst>
              <a:ext uri="{00000000-0000-4000-8000-000000000004}">
                <a16:creationId xmlns:a16="http://schemas.microsoft.com/office/drawing/2014/main" xmlns="" id="{00000000-0000-4000-8000-00000000000B}"/>
              </a:ext>
            </a:extLst>
          </p:cNvPr>
          <p:cNvSpPr>
            <a:spLocks noGrp="1"/>
          </p:cNvSpPr>
          <p:nvPr/>
        </p:nvSpPr>
        <p:spPr>
          <a:xfrm>
            <a:off x="10020300" y="1924050"/>
            <a:ext cx="819150" cy="819150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format">
            <a:extLst>
              <a:ext uri="{00000000-0000-4000-8000-000000000004}">
                <a16:creationId xmlns:a16="http://schemas.microsoft.com/office/drawing/2014/main" xmlns="" id="{00000000-0000-4000-8000-00000000000C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09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EDITABLE · INQUIRY · DATA · EXAM PRACTICE</a:t>
            </a:r>
          </a:p>
        </p:txBody>
      </p:sp>
      <p:sp>
        <p:nvSpPr>
          <p:cNvPr id="9" name="group-label">
            <a:extLst>
              <a:ext uri="{00000000-0000-4000-8000-000000000004}">
                <a16:creationId xmlns:a16="http://schemas.microsoft.com/office/drawing/2014/main" xmlns="" id="{00000000-0000-4000-8000-00000000000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THEME C · WAVE BEHAVIOUR</a:t>
            </a:r>
          </a:p>
        </p:txBody>
      </p:sp>
      <p:sp>
        <p:nvSpPr>
          <p:cNvPr id="10" name="page-number">
            <a:extLst>
              <a:ext uri="{00000000-0000-4000-8000-000000000004}">
                <a16:creationId xmlns:a16="http://schemas.microsoft.com/office/drawing/2014/main" xmlns="" id="{00000000-0000-4000-8000-00000000000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00000000-0000-4000-8000-000000000004}">
                <a16:creationId xmlns:a16="http://schemas.microsoft.com/office/drawing/2014/main" xmlns="" id="{00000000-0000-4000-8000-00000000000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00000000-0000-4000-8000-000000000004}">
                <a16:creationId xmlns:a16="http://schemas.microsoft.com/office/drawing/2014/main" xmlns="" id="{00000000-0000-4000-8000-00000000001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C.1 · SL + HL EXTENSION</a:t>
            </a:r>
          </a:p>
        </p:txBody>
      </p:sp>
    </p:spTree>
    <p:extLst>
      <p:ext uri="{00000000-0000-4000-8000-000000000011}">
        <p14:creationId xmlns:p14="http://schemas.microsoft.com/office/powerpoint/2010/main" xmlns="" val="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BB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BC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E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BF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Original IB-style application question</a:t>
            </a:r>
          </a:p>
        </p:txBody>
      </p:sp>
      <p:sp>
        <p:nvSpPr>
          <p:cNvPr id="6" name="exam-meta">
            <a:extLst>
              <a:ext uri="{00000000-0000-4000-8000-000000000004}">
                <a16:creationId xmlns:a16="http://schemas.microsoft.com/office/drawing/2014/main" xmlns="" id="{00000000-0000-4000-8000-0000000000C0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857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SL + HL EXTENSION · 5 MARKS · CALCULATE · EXPLAIN</a:t>
            </a:r>
          </a:p>
        </p:txBody>
      </p:sp>
      <p:sp>
        <p:nvSpPr>
          <p:cNvPr id="7" name="question-frame">
            <a:extLst>
              <a:ext uri="{00000000-0000-4000-8000-000000000004}">
                <a16:creationId xmlns:a16="http://schemas.microsoft.com/office/drawing/2014/main" xmlns="" id="{00000000-0000-4000-8000-0000000000C1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8191500" cy="3048000"/>
          </a:xfrm>
          <a:prstGeom prst="roundRect">
            <a:avLst>
              <a:gd name="adj" fmla="val 3750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question">
            <a:extLst>
              <a:ext uri="{00000000-0000-4000-8000-000000000004}">
                <a16:creationId xmlns:a16="http://schemas.microsoft.com/office/drawing/2014/main" xmlns="" id="{00000000-0000-4000-8000-0000000000C2}"/>
              </a:ext>
            </a:extLst>
          </p:cNvPr>
          <p:cNvSpPr>
            <a:spLocks noGrp="1"/>
          </p:cNvSpPr>
          <p:nvPr/>
        </p:nvSpPr>
        <p:spPr>
          <a:xfrm>
            <a:off x="952500" y="2400300"/>
            <a:ext cx="7620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An oscillator has x = 0.080 cos(4.0t) m. Determine its period, maximum speed and acceleration when x = +0.030 m.</a:t>
            </a:r>
          </a:p>
        </p:txBody>
      </p:sp>
      <p:sp>
        <p:nvSpPr>
          <p:cNvPr id="9" name="method-frame">
            <a:extLst>
              <a:ext uri="{00000000-0000-4000-8000-000000000004}">
                <a16:creationId xmlns:a16="http://schemas.microsoft.com/office/drawing/2014/main" xmlns="" id="{00000000-0000-4000-8000-0000000000C3}"/>
              </a:ext>
            </a:extLst>
          </p:cNvPr>
          <p:cNvSpPr>
            <a:spLocks noGrp="1"/>
          </p:cNvSpPr>
          <p:nvPr/>
        </p:nvSpPr>
        <p:spPr>
          <a:xfrm>
            <a:off x="9239250" y="2095500"/>
            <a:ext cx="2286000" cy="3048000"/>
          </a:xfrm>
          <a:prstGeom prst="roundRect">
            <a:avLst>
              <a:gd name="adj" fmla="val 5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method">
            <a:extLst>
              <a:ext uri="{00000000-0000-4000-8000-000000000004}">
                <a16:creationId xmlns:a16="http://schemas.microsoft.com/office/drawing/2014/main" xmlns="" id="{00000000-0000-4000-8000-0000000000C4}"/>
              </a:ext>
            </a:extLst>
          </p:cNvPr>
          <p:cNvSpPr>
            <a:spLocks noGrp="1"/>
          </p:cNvSpPr>
          <p:nvPr/>
        </p:nvSpPr>
        <p:spPr>
          <a:xfrm>
            <a:off x="9429750" y="2428875"/>
            <a:ext cx="190500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MODEL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CALCULATE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CHECK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JUSTIFY</a:t>
            </a:r>
          </a:p>
        </p:txBody>
      </p:sp>
      <p:sp>
        <p:nvSpPr>
          <p:cNvPr id="11" name="original-note">
            <a:extLst>
              <a:ext uri="{00000000-0000-4000-8000-000000000004}">
                <a16:creationId xmlns:a16="http://schemas.microsoft.com/office/drawing/2014/main" xmlns="" id="{00000000-0000-4000-8000-0000000000C5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47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question · not an IB past-paper or specimen question.</a:t>
            </a:r>
          </a:p>
        </p:txBody>
      </p:sp>
    </p:spTree>
    <p:extLst>
      <p:ext uri="{00000000-0000-4000-8000-000000000011}">
        <p14:creationId xmlns:p14="http://schemas.microsoft.com/office/powerpoint/2010/main" xmlns="" val="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roup-label">
            <a:extLst>
              <a:ext uri="{00000000-0000-4000-8000-000000000004}">
                <a16:creationId xmlns:a16="http://schemas.microsoft.com/office/drawing/2014/main" xmlns="" id="{00000000-0000-4000-8000-00000000001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1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1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1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1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Mark the evidence, not the handwriting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1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1000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Reveal one point at a time. Locate matching evidence, then improve one line.</a:t>
            </a:r>
          </a:p>
        </p:txBody>
      </p:sp>
      <p:sp>
        <p:nvSpPr>
          <p:cNvPr id="7" name="mark-1">
            <a:extLst>
              <a:ext uri="{00000000-0000-4000-8000-000000000004}">
                <a16:creationId xmlns:a16="http://schemas.microsoft.com/office/drawing/2014/main" xmlns="" id="{00000000-0000-4000-8000-000000000018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8" name="mark-number-1">
            <a:extLst>
              <a:ext uri="{00000000-0000-4000-8000-000000000004}">
                <a16:creationId xmlns:a16="http://schemas.microsoft.com/office/drawing/2014/main" xmlns="" id="{00000000-0000-4000-8000-000000000019}"/>
              </a:ext>
            </a:extLst>
          </p:cNvPr>
          <p:cNvSpPr>
            <a:spLocks noGrp="1"/>
          </p:cNvSpPr>
          <p:nvPr/>
        </p:nvSpPr>
        <p:spPr>
          <a:xfrm>
            <a:off x="6667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text-1">
            <a:extLst>
              <a:ext uri="{00000000-0000-4000-8000-000000000004}">
                <a16:creationId xmlns:a16="http://schemas.microsoft.com/office/drawing/2014/main" xmlns="" id="{00000000-0000-4000-8000-00000000001A}"/>
              </a:ext>
            </a:extLst>
          </p:cNvPr>
          <p:cNvSpPr>
            <a:spLocks noGrp="1"/>
          </p:cNvSpPr>
          <p:nvPr/>
        </p:nvSpPr>
        <p:spPr>
          <a:xfrm>
            <a:off x="13335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T = 2pi/4.0 = 1.57 s</a:t>
            </a:r>
          </a:p>
        </p:txBody>
      </p:sp>
      <p:sp>
        <p:nvSpPr>
          <p:cNvPr id="10" name="mark-2">
            <a:extLst>
              <a:ext uri="{00000000-0000-4000-8000-000000000004}">
                <a16:creationId xmlns:a16="http://schemas.microsoft.com/office/drawing/2014/main" xmlns="" id="{00000000-0000-4000-8000-00000000001B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mark-number-2">
            <a:extLst>
              <a:ext uri="{00000000-0000-4000-8000-000000000004}">
                <a16:creationId xmlns:a16="http://schemas.microsoft.com/office/drawing/2014/main" xmlns="" id="{00000000-0000-4000-8000-00000000001C}"/>
              </a:ext>
            </a:extLst>
          </p:cNvPr>
          <p:cNvSpPr>
            <a:spLocks noGrp="1"/>
          </p:cNvSpPr>
          <p:nvPr/>
        </p:nvSpPr>
        <p:spPr>
          <a:xfrm>
            <a:off x="61912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text-2">
            <a:extLst>
              <a:ext uri="{00000000-0000-4000-8000-000000000004}">
                <a16:creationId xmlns:a16="http://schemas.microsoft.com/office/drawing/2014/main" xmlns="" id="{00000000-0000-4000-8000-00000000001D}"/>
              </a:ext>
            </a:extLst>
          </p:cNvPr>
          <p:cNvSpPr>
            <a:spLocks noGrp="1"/>
          </p:cNvSpPr>
          <p:nvPr/>
        </p:nvSpPr>
        <p:spPr>
          <a:xfrm>
            <a:off x="68580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v_max = omega x_0 = 0.320 m s^-1</a:t>
            </a:r>
          </a:p>
        </p:txBody>
      </p:sp>
      <p:sp>
        <p:nvSpPr>
          <p:cNvPr id="13" name="mark-3">
            <a:extLst>
              <a:ext uri="{00000000-0000-4000-8000-000000000004}">
                <a16:creationId xmlns:a16="http://schemas.microsoft.com/office/drawing/2014/main" xmlns="" id="{00000000-0000-4000-8000-00000000001E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mark-number-3">
            <a:extLst>
              <a:ext uri="{00000000-0000-4000-8000-000000000004}">
                <a16:creationId xmlns:a16="http://schemas.microsoft.com/office/drawing/2014/main" xmlns="" id="{00000000-0000-4000-8000-00000000001F}"/>
              </a:ext>
            </a:extLst>
          </p:cNvPr>
          <p:cNvSpPr>
            <a:spLocks noGrp="1"/>
          </p:cNvSpPr>
          <p:nvPr/>
        </p:nvSpPr>
        <p:spPr>
          <a:xfrm>
            <a:off x="6667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text-3">
            <a:extLst>
              <a:ext uri="{00000000-0000-4000-8000-000000000004}">
                <a16:creationId xmlns:a16="http://schemas.microsoft.com/office/drawing/2014/main" xmlns="" id="{00000000-0000-4000-8000-000000000020}"/>
              </a:ext>
            </a:extLst>
          </p:cNvPr>
          <p:cNvSpPr>
            <a:spLocks noGrp="1"/>
          </p:cNvSpPr>
          <p:nvPr/>
        </p:nvSpPr>
        <p:spPr>
          <a:xfrm>
            <a:off x="13335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a = -omega^2x</a:t>
            </a:r>
          </a:p>
        </p:txBody>
      </p:sp>
      <p:sp>
        <p:nvSpPr>
          <p:cNvPr id="16" name="mark-4">
            <a:extLst>
              <a:ext uri="{00000000-0000-4000-8000-000000000004}">
                <a16:creationId xmlns:a16="http://schemas.microsoft.com/office/drawing/2014/main" xmlns="" id="{00000000-0000-4000-8000-000000000021}"/>
              </a:ext>
            </a:extLst>
          </p:cNvPr>
          <p:cNvSpPr>
            <a:spLocks noGrp="1"/>
          </p:cNvSpPr>
          <p:nvPr/>
        </p:nvSpPr>
        <p:spPr>
          <a:xfrm>
            <a:off x="6191250" y="3190875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7" name="mark-number-4">
            <a:extLst>
              <a:ext uri="{00000000-0000-4000-8000-000000000004}">
                <a16:creationId xmlns:a16="http://schemas.microsoft.com/office/drawing/2014/main" xmlns="" id="{00000000-0000-4000-8000-000000000022}"/>
              </a:ext>
            </a:extLst>
          </p:cNvPr>
          <p:cNvSpPr>
            <a:spLocks noGrp="1"/>
          </p:cNvSpPr>
          <p:nvPr/>
        </p:nvSpPr>
        <p:spPr>
          <a:xfrm>
            <a:off x="61912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4</a:t>
            </a:r>
          </a:p>
        </p:txBody>
      </p:sp>
      <p:sp>
        <p:nvSpPr>
          <p:cNvPr id="18" name="mark-text-4">
            <a:extLst>
              <a:ext uri="{00000000-0000-4000-8000-000000000004}">
                <a16:creationId xmlns:a16="http://schemas.microsoft.com/office/drawing/2014/main" xmlns="" id="{00000000-0000-4000-8000-000000000023}"/>
              </a:ext>
            </a:extLst>
          </p:cNvPr>
          <p:cNvSpPr>
            <a:spLocks noGrp="1"/>
          </p:cNvSpPr>
          <p:nvPr/>
        </p:nvSpPr>
        <p:spPr>
          <a:xfrm>
            <a:off x="68580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a = -16(0.030)</a:t>
            </a:r>
          </a:p>
        </p:txBody>
      </p:sp>
      <p:sp>
        <p:nvSpPr>
          <p:cNvPr id="19" name="mark-5">
            <a:extLst>
              <a:ext uri="{00000000-0000-4000-8000-000000000004}">
                <a16:creationId xmlns:a16="http://schemas.microsoft.com/office/drawing/2014/main" xmlns="" id="{00000000-0000-4000-8000-000000000024}"/>
              </a:ext>
            </a:extLst>
          </p:cNvPr>
          <p:cNvSpPr>
            <a:spLocks noGrp="1"/>
          </p:cNvSpPr>
          <p:nvPr/>
        </p:nvSpPr>
        <p:spPr>
          <a:xfrm>
            <a:off x="666750" y="4191000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20" name="mark-number-5">
            <a:extLst>
              <a:ext uri="{00000000-0000-4000-8000-000000000004}">
                <a16:creationId xmlns:a16="http://schemas.microsoft.com/office/drawing/2014/main" xmlns="" id="{00000000-0000-4000-8000-000000000025}"/>
              </a:ext>
            </a:extLst>
          </p:cNvPr>
          <p:cNvSpPr>
            <a:spLocks noGrp="1"/>
          </p:cNvSpPr>
          <p:nvPr/>
        </p:nvSpPr>
        <p:spPr>
          <a:xfrm>
            <a:off x="666750" y="423862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5</a:t>
            </a:r>
          </a:p>
        </p:txBody>
      </p:sp>
      <p:sp>
        <p:nvSpPr>
          <p:cNvPr id="21" name="mark-text-5">
            <a:extLst>
              <a:ext uri="{00000000-0000-4000-8000-000000000004}">
                <a16:creationId xmlns:a16="http://schemas.microsoft.com/office/drawing/2014/main" xmlns="" id="{00000000-0000-4000-8000-000000000026}"/>
              </a:ext>
            </a:extLst>
          </p:cNvPr>
          <p:cNvSpPr>
            <a:spLocks noGrp="1"/>
          </p:cNvSpPr>
          <p:nvPr/>
        </p:nvSpPr>
        <p:spPr>
          <a:xfrm>
            <a:off x="1333500" y="416242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a = -0.480 m s^-2</a:t>
            </a:r>
          </a:p>
        </p:txBody>
      </p:sp>
      <p:sp>
        <p:nvSpPr>
          <p:cNvPr id="22" name="evaluation-band">
            <a:extLst>
              <a:ext uri="{00000000-0000-4000-8000-000000000004}">
                <a16:creationId xmlns:a16="http://schemas.microsoft.com/office/drawing/2014/main" xmlns="" id="{00000000-0000-4000-8000-000000000027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47700"/>
          </a:xfrm>
          <a:prstGeom prst="roundRect">
            <a:avLst>
              <a:gd name="adj" fmla="val 17647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3" name="evaluation">
            <a:extLst>
              <a:ext uri="{00000000-0000-4000-8000-000000000004}">
                <a16:creationId xmlns:a16="http://schemas.microsoft.com/office/drawing/2014/main" xmlns="" id="{00000000-0000-4000-8000-000000000028}"/>
              </a:ext>
            </a:extLst>
          </p:cNvPr>
          <p:cNvSpPr>
            <a:spLocks noGrp="1"/>
          </p:cNvSpPr>
          <p:nvPr/>
        </p:nvSpPr>
        <p:spPr>
          <a:xfrm>
            <a:off x="933450" y="5562600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Data-based check: identify one assumption, one unit check and one reason the result is physically plausible.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29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2A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2B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2C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2D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2E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Answer independently. Star the item that needs another explanation.</a:t>
            </a:r>
          </a:p>
        </p:txBody>
      </p:sp>
      <p:sp>
        <p:nvSpPr>
          <p:cNvPr id="7" name="quiz-label-1">
            <a:extLst>
              <a:ext uri="{00000000-0000-4000-8000-000000000004}">
                <a16:creationId xmlns:a16="http://schemas.microsoft.com/office/drawing/2014/main" xmlns="" id="{00000000-0000-4000-8000-00000000002F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00000000-0000-4000-8000-000000000004}">
                <a16:creationId xmlns:a16="http://schemas.microsoft.com/office/drawing/2014/main" xmlns="" id="{00000000-0000-4000-8000-000000000030}"/>
              </a:ext>
            </a:extLst>
          </p:cNvPr>
          <p:cNvSpPr>
            <a:spLocks noGrp="1"/>
          </p:cNvSpPr>
          <p:nvPr/>
        </p:nvSpPr>
        <p:spPr>
          <a:xfrm>
            <a:off x="6667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SHM acceleration direction?</a:t>
            </a:r>
          </a:p>
        </p:txBody>
      </p:sp>
      <p:sp>
        <p:nvSpPr>
          <p:cNvPr id="9" name="rule-70-380">
            <a:extLst>
              <a:ext uri="{00000000-0000-4000-8000-000000000004}">
                <a16:creationId xmlns:a16="http://schemas.microsoft.com/office/drawing/2014/main" xmlns="" id="{00000000-0000-4000-8000-000000000031}"/>
              </a:ext>
            </a:extLst>
          </p:cNvPr>
          <p:cNvSpPr>
            <a:spLocks noGrp="1"/>
          </p:cNvSpPr>
          <p:nvPr/>
        </p:nvSpPr>
        <p:spPr>
          <a:xfrm>
            <a:off x="6667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0" name="quiz-label-2">
            <a:extLst>
              <a:ext uri="{00000000-0000-4000-8000-000000000004}">
                <a16:creationId xmlns:a16="http://schemas.microsoft.com/office/drawing/2014/main" xmlns="" id="{00000000-0000-4000-8000-000000000032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Q2</a:t>
            </a:r>
          </a:p>
        </p:txBody>
      </p:sp>
      <p:sp>
        <p:nvSpPr>
          <p:cNvPr id="11" name="quiz-question-2">
            <a:extLst>
              <a:ext uri="{00000000-0000-4000-8000-000000000004}">
                <a16:creationId xmlns:a16="http://schemas.microsoft.com/office/drawing/2014/main" xmlns="" id="{00000000-0000-4000-8000-000000000033}"/>
              </a:ext>
            </a:extLst>
          </p:cNvPr>
          <p:cNvSpPr>
            <a:spLocks noGrp="1"/>
          </p:cNvSpPr>
          <p:nvPr/>
        </p:nvSpPr>
        <p:spPr>
          <a:xfrm>
            <a:off x="61912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Speed at amplitude?</a:t>
            </a:r>
          </a:p>
        </p:txBody>
      </p:sp>
      <p:sp>
        <p:nvSpPr>
          <p:cNvPr id="12" name="rule-650-380">
            <a:extLst>
              <a:ext uri="{00000000-0000-4000-8000-000000000004}">
                <a16:creationId xmlns:a16="http://schemas.microsoft.com/office/drawing/2014/main" xmlns="" id="{00000000-0000-4000-8000-000000000034}"/>
              </a:ext>
            </a:extLst>
          </p:cNvPr>
          <p:cNvSpPr>
            <a:spLocks noGrp="1"/>
          </p:cNvSpPr>
          <p:nvPr/>
        </p:nvSpPr>
        <p:spPr>
          <a:xfrm>
            <a:off x="61912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3" name="quiz-label-3">
            <a:extLst>
              <a:ext uri="{00000000-0000-4000-8000-000000000004}">
                <a16:creationId xmlns:a16="http://schemas.microsoft.com/office/drawing/2014/main" xmlns="" id="{00000000-0000-4000-8000-000000000035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Q3</a:t>
            </a:r>
          </a:p>
        </p:txBody>
      </p:sp>
      <p:sp>
        <p:nvSpPr>
          <p:cNvPr id="14" name="quiz-question-3">
            <a:extLst>
              <a:ext uri="{00000000-0000-4000-8000-000000000004}">
                <a16:creationId xmlns:a16="http://schemas.microsoft.com/office/drawing/2014/main" xmlns="" id="{00000000-0000-4000-8000-000000000036}"/>
              </a:ext>
            </a:extLst>
          </p:cNvPr>
          <p:cNvSpPr>
            <a:spLocks noGrp="1"/>
          </p:cNvSpPr>
          <p:nvPr/>
        </p:nvSpPr>
        <p:spPr>
          <a:xfrm>
            <a:off x="6667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Phase gap x to v?</a:t>
            </a:r>
          </a:p>
        </p:txBody>
      </p:sp>
      <p:sp>
        <p:nvSpPr>
          <p:cNvPr id="15" name="rule-70-570">
            <a:extLst>
              <a:ext uri="{00000000-0000-4000-8000-000000000004}">
                <a16:creationId xmlns:a16="http://schemas.microsoft.com/office/drawing/2014/main" xmlns="" id="{00000000-0000-4000-8000-000000000037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6" name="quiz-label-4">
            <a:extLst>
              <a:ext uri="{00000000-0000-4000-8000-000000000004}">
                <a16:creationId xmlns:a16="http://schemas.microsoft.com/office/drawing/2014/main" xmlns="" id="{00000000-0000-4000-8000-000000000038}"/>
              </a:ext>
            </a:extLst>
          </p:cNvPr>
          <p:cNvSpPr>
            <a:spLocks noGrp="1"/>
          </p:cNvSpPr>
          <p:nvPr/>
        </p:nvSpPr>
        <p:spPr>
          <a:xfrm>
            <a:off x="61912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Q4</a:t>
            </a:r>
          </a:p>
        </p:txBody>
      </p:sp>
      <p:sp>
        <p:nvSpPr>
          <p:cNvPr id="17" name="quiz-question-4">
            <a:extLst>
              <a:ext uri="{00000000-0000-4000-8000-000000000004}">
                <a16:creationId xmlns:a16="http://schemas.microsoft.com/office/drawing/2014/main" xmlns="" id="{00000000-0000-4000-8000-000000000039}"/>
              </a:ext>
            </a:extLst>
          </p:cNvPr>
          <p:cNvSpPr>
            <a:spLocks noGrp="1"/>
          </p:cNvSpPr>
          <p:nvPr/>
        </p:nvSpPr>
        <p:spPr>
          <a:xfrm>
            <a:off x="61912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HL total energy proportional to amplitude?</a:t>
            </a:r>
          </a:p>
        </p:txBody>
      </p:sp>
      <p:sp>
        <p:nvSpPr>
          <p:cNvPr id="18" name="rule-650-570">
            <a:extLst>
              <a:ext uri="{00000000-0000-4000-8000-000000000004}">
                <a16:creationId xmlns:a16="http://schemas.microsoft.com/office/drawing/2014/main" xmlns="" id="{00000000-0000-4000-8000-00000000003A}"/>
              </a:ext>
            </a:extLst>
          </p:cNvPr>
          <p:cNvSpPr>
            <a:spLocks noGrp="1"/>
          </p:cNvSpPr>
          <p:nvPr/>
        </p:nvSpPr>
        <p:spPr>
          <a:xfrm>
            <a:off x="61912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00000000-0000-4000-8000-000000000011}">
        <p14:creationId xmlns:p14="http://schemas.microsoft.com/office/powerpoint/2010/main" xmlns="" val="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00000000-0000-4000-8000-000000000004}">
                <a16:creationId xmlns:a16="http://schemas.microsoft.com/office/drawing/2014/main" xmlns="" id="{00000000-0000-4000-8000-00000000003B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3C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3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3E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C.1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3F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Answers, repair and next inquiry</a:t>
            </a:r>
          </a:p>
        </p:txBody>
      </p:sp>
      <p:sp>
        <p:nvSpPr>
          <p:cNvPr id="6" name="answer-badge-1">
            <a:extLst>
              <a:ext uri="{00000000-0000-4000-8000-000000000004}">
                <a16:creationId xmlns:a16="http://schemas.microsoft.com/office/drawing/2014/main" xmlns="" id="{00000000-0000-4000-8000-000000000040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57200" cy="457200"/>
          </a:xfrm>
          <a:prstGeom prst="ellipse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7" name="answer-number-1">
            <a:extLst>
              <a:ext uri="{00000000-0000-4000-8000-000000000004}">
                <a16:creationId xmlns:a16="http://schemas.microsoft.com/office/drawing/2014/main" xmlns="" id="{00000000-0000-4000-8000-000000000041}"/>
              </a:ext>
            </a:extLst>
          </p:cNvPr>
          <p:cNvSpPr>
            <a:spLocks noGrp="1"/>
          </p:cNvSpPr>
          <p:nvPr/>
        </p:nvSpPr>
        <p:spPr>
          <a:xfrm>
            <a:off x="714375" y="176212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8" name="answer-1">
            <a:extLst>
              <a:ext uri="{00000000-0000-4000-8000-000000000004}">
                <a16:creationId xmlns:a16="http://schemas.microsoft.com/office/drawing/2014/main" xmlns="" id="{00000000-0000-4000-8000-000000000042}"/>
              </a:ext>
            </a:extLst>
          </p:cNvPr>
          <p:cNvSpPr>
            <a:spLocks noGrp="1"/>
          </p:cNvSpPr>
          <p:nvPr/>
        </p:nvSpPr>
        <p:spPr>
          <a:xfrm>
            <a:off x="1476375" y="169545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toward equilibrium</a:t>
            </a:r>
          </a:p>
        </p:txBody>
      </p:sp>
      <p:sp>
        <p:nvSpPr>
          <p:cNvPr id="9" name="rule-155-250">
            <a:extLst>
              <a:ext uri="{00000000-0000-4000-8000-000000000004}">
                <a16:creationId xmlns:a16="http://schemas.microsoft.com/office/drawing/2014/main" xmlns="" id="{00000000-0000-4000-8000-000000000043}"/>
              </a:ext>
            </a:extLst>
          </p:cNvPr>
          <p:cNvSpPr>
            <a:spLocks noGrp="1"/>
          </p:cNvSpPr>
          <p:nvPr/>
        </p:nvSpPr>
        <p:spPr>
          <a:xfrm>
            <a:off x="1476375" y="23812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0" name="answer-badge-2">
            <a:extLst>
              <a:ext uri="{00000000-0000-4000-8000-000000000004}">
                <a16:creationId xmlns:a16="http://schemas.microsoft.com/office/drawing/2014/main" xmlns="" id="{00000000-0000-4000-8000-000000000044}"/>
              </a:ext>
            </a:extLst>
          </p:cNvPr>
          <p:cNvSpPr>
            <a:spLocks noGrp="1"/>
          </p:cNvSpPr>
          <p:nvPr/>
        </p:nvSpPr>
        <p:spPr>
          <a:xfrm>
            <a:off x="714375" y="2619375"/>
            <a:ext cx="457200" cy="457200"/>
          </a:xfrm>
          <a:prstGeom prst="ellipse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00000000-0000-4000-8000-000000000004}">
                <a16:creationId xmlns:a16="http://schemas.microsoft.com/office/drawing/2014/main" xmlns="" id="{00000000-0000-4000-8000-000000000045}"/>
              </a:ext>
            </a:extLst>
          </p:cNvPr>
          <p:cNvSpPr>
            <a:spLocks noGrp="1"/>
          </p:cNvSpPr>
          <p:nvPr/>
        </p:nvSpPr>
        <p:spPr>
          <a:xfrm>
            <a:off x="714375" y="26670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answer-2">
            <a:extLst>
              <a:ext uri="{00000000-0000-4000-8000-000000000004}">
                <a16:creationId xmlns:a16="http://schemas.microsoft.com/office/drawing/2014/main" xmlns="" id="{00000000-0000-4000-8000-000000000046}"/>
              </a:ext>
            </a:extLst>
          </p:cNvPr>
          <p:cNvSpPr>
            <a:spLocks noGrp="1"/>
          </p:cNvSpPr>
          <p:nvPr/>
        </p:nvSpPr>
        <p:spPr>
          <a:xfrm>
            <a:off x="1476375" y="260032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zero</a:t>
            </a:r>
          </a:p>
        </p:txBody>
      </p:sp>
      <p:sp>
        <p:nvSpPr>
          <p:cNvPr id="13" name="rule-155-345">
            <a:extLst>
              <a:ext uri="{00000000-0000-4000-8000-000000000004}">
                <a16:creationId xmlns:a16="http://schemas.microsoft.com/office/drawing/2014/main" xmlns="" id="{00000000-0000-4000-8000-000000000047}"/>
              </a:ext>
            </a:extLst>
          </p:cNvPr>
          <p:cNvSpPr>
            <a:spLocks noGrp="1"/>
          </p:cNvSpPr>
          <p:nvPr/>
        </p:nvSpPr>
        <p:spPr>
          <a:xfrm>
            <a:off x="1476375" y="32861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4" name="answer-badge-3">
            <a:extLst>
              <a:ext uri="{00000000-0000-4000-8000-000000000004}">
                <a16:creationId xmlns:a16="http://schemas.microsoft.com/office/drawing/2014/main" xmlns="" id="{00000000-0000-4000-8000-000000000048}"/>
              </a:ext>
            </a:extLst>
          </p:cNvPr>
          <p:cNvSpPr>
            <a:spLocks noGrp="1"/>
          </p:cNvSpPr>
          <p:nvPr/>
        </p:nvSpPr>
        <p:spPr>
          <a:xfrm>
            <a:off x="714375" y="3524250"/>
            <a:ext cx="457200" cy="457200"/>
          </a:xfrm>
          <a:prstGeom prst="ellipse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15" name="answer-number-3">
            <a:extLst>
              <a:ext uri="{00000000-0000-4000-8000-000000000004}">
                <a16:creationId xmlns:a16="http://schemas.microsoft.com/office/drawing/2014/main" xmlns="" id="{00000000-0000-4000-8000-000000000049}"/>
              </a:ext>
            </a:extLst>
          </p:cNvPr>
          <p:cNvSpPr>
            <a:spLocks noGrp="1"/>
          </p:cNvSpPr>
          <p:nvPr/>
        </p:nvSpPr>
        <p:spPr>
          <a:xfrm>
            <a:off x="714375" y="35718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6" name="answer-3">
            <a:extLst>
              <a:ext uri="{00000000-0000-4000-8000-000000000004}">
                <a16:creationId xmlns:a16="http://schemas.microsoft.com/office/drawing/2014/main" xmlns="" id="{00000000-0000-4000-8000-00000000004A}"/>
              </a:ext>
            </a:extLst>
          </p:cNvPr>
          <p:cNvSpPr>
            <a:spLocks noGrp="1"/>
          </p:cNvSpPr>
          <p:nvPr/>
        </p:nvSpPr>
        <p:spPr>
          <a:xfrm>
            <a:off x="1476375" y="350520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quarter cycle</a:t>
            </a:r>
          </a:p>
        </p:txBody>
      </p:sp>
      <p:sp>
        <p:nvSpPr>
          <p:cNvPr id="17" name="rule-155-440">
            <a:extLst>
              <a:ext uri="{00000000-0000-4000-8000-000000000004}">
                <a16:creationId xmlns:a16="http://schemas.microsoft.com/office/drawing/2014/main" xmlns="" id="{00000000-0000-4000-8000-00000000004B}"/>
              </a:ext>
            </a:extLst>
          </p:cNvPr>
          <p:cNvSpPr>
            <a:spLocks noGrp="1"/>
          </p:cNvSpPr>
          <p:nvPr/>
        </p:nvSpPr>
        <p:spPr>
          <a:xfrm>
            <a:off x="1476375" y="41910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8" name="answer-badge-4">
            <a:extLst>
              <a:ext uri="{00000000-0000-4000-8000-000000000004}">
                <a16:creationId xmlns:a16="http://schemas.microsoft.com/office/drawing/2014/main" xmlns="" id="{00000000-0000-4000-8000-00000000004C}"/>
              </a:ext>
            </a:extLst>
          </p:cNvPr>
          <p:cNvSpPr>
            <a:spLocks noGrp="1"/>
          </p:cNvSpPr>
          <p:nvPr/>
        </p:nvSpPr>
        <p:spPr>
          <a:xfrm>
            <a:off x="714375" y="4429125"/>
            <a:ext cx="457200" cy="457200"/>
          </a:xfrm>
          <a:prstGeom prst="ellipse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19" name="answer-number-4">
            <a:extLst>
              <a:ext uri="{00000000-0000-4000-8000-000000000004}">
                <a16:creationId xmlns:a16="http://schemas.microsoft.com/office/drawing/2014/main" xmlns="" id="{00000000-0000-4000-8000-00000000004D}"/>
              </a:ext>
            </a:extLst>
          </p:cNvPr>
          <p:cNvSpPr>
            <a:spLocks noGrp="1"/>
          </p:cNvSpPr>
          <p:nvPr/>
        </p:nvSpPr>
        <p:spPr>
          <a:xfrm>
            <a:off x="714375" y="44767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20" name="answer-4">
            <a:extLst>
              <a:ext uri="{00000000-0000-4000-8000-000000000004}">
                <a16:creationId xmlns:a16="http://schemas.microsoft.com/office/drawing/2014/main" xmlns="" id="{00000000-0000-4000-8000-00000000004E}"/>
              </a:ext>
            </a:extLst>
          </p:cNvPr>
          <p:cNvSpPr>
            <a:spLocks noGrp="1"/>
          </p:cNvSpPr>
          <p:nvPr/>
        </p:nvSpPr>
        <p:spPr>
          <a:xfrm>
            <a:off x="1476375" y="441007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amplitude squared</a:t>
            </a:r>
          </a:p>
        </p:txBody>
      </p:sp>
      <p:sp>
        <p:nvSpPr>
          <p:cNvPr id="21" name="next-step">
            <a:extLst>
              <a:ext uri="{00000000-0000-4000-8000-000000000004}">
                <a16:creationId xmlns:a16="http://schemas.microsoft.com/office/drawing/2014/main" xmlns="" id="{00000000-0000-4000-8000-00000000004F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66750"/>
          </a:xfrm>
          <a:prstGeom prst="roundRect">
            <a:avLst>
              <a:gd name="adj" fmla="val 17143"/>
            </a:avLst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22" name="next-step-text">
            <a:extLst>
              <a:ext uri="{00000000-0000-4000-8000-000000000004}">
                <a16:creationId xmlns:a16="http://schemas.microsoft.com/office/drawing/2014/main" xmlns="" id="{00000000-0000-4000-8000-000000000050}"/>
              </a:ext>
            </a:extLst>
          </p:cNvPr>
          <p:cNvSpPr>
            <a:spLocks noGrp="1"/>
          </p:cNvSpPr>
          <p:nvPr/>
        </p:nvSpPr>
        <p:spPr>
          <a:xfrm>
            <a:off x="933450" y="5572125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Next move: correct one response, name the governing model, then write one new question your evidence can test.</a:t>
            </a:r>
          </a:p>
        </p:txBody>
      </p:sp>
    </p:spTree>
    <p:extLst>
      <p:ext uri="{00000000-0000-4000-8000-000000000011}">
        <p14:creationId xmlns:p14="http://schemas.microsoft.com/office/powerpoint/2010/main" xmlns="" val="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51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52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53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54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55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Retrieve, connect, predict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56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Think alone · compare with a partner · commit before discussion.</a:t>
            </a:r>
          </a:p>
        </p:txBody>
      </p:sp>
      <p:sp>
        <p:nvSpPr>
          <p:cNvPr id="7" name="retrieval-1">
            <a:extLst>
              <a:ext uri="{00000000-0000-4000-8000-000000000004}">
                <a16:creationId xmlns:a16="http://schemas.microsoft.com/office/drawing/2014/main" xmlns="" id="{00000000-0000-4000-8000-000000000057}"/>
              </a:ext>
            </a:extLst>
          </p:cNvPr>
          <p:cNvSpPr>
            <a:spLocks noGrp="1"/>
          </p:cNvSpPr>
          <p:nvPr/>
        </p:nvSpPr>
        <p:spPr>
          <a:xfrm>
            <a:off x="714375" y="2095500"/>
            <a:ext cx="476250" cy="47625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8" name="retrieval-number-1">
            <a:extLst>
              <a:ext uri="{00000000-0000-4000-8000-000000000004}">
                <a16:creationId xmlns:a16="http://schemas.microsoft.com/office/drawing/2014/main" xmlns="" id="{00000000-0000-4000-8000-000000000058}"/>
              </a:ext>
            </a:extLst>
          </p:cNvPr>
          <p:cNvSpPr>
            <a:spLocks noGrp="1"/>
          </p:cNvSpPr>
          <p:nvPr/>
        </p:nvSpPr>
        <p:spPr>
          <a:xfrm>
            <a:off x="714375" y="21526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text-1">
            <a:extLst>
              <a:ext uri="{00000000-0000-4000-8000-000000000004}">
                <a16:creationId xmlns:a16="http://schemas.microsoft.com/office/drawing/2014/main" xmlns="" id="{00000000-0000-4000-8000-000000000059}"/>
              </a:ext>
            </a:extLst>
          </p:cNvPr>
          <p:cNvSpPr>
            <a:spLocks noGrp="1"/>
          </p:cNvSpPr>
          <p:nvPr/>
        </p:nvSpPr>
        <p:spPr>
          <a:xfrm>
            <a:off x="1476375" y="20574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Define simple harmonic motion.</a:t>
            </a:r>
          </a:p>
        </p:txBody>
      </p:sp>
      <p:sp>
        <p:nvSpPr>
          <p:cNvPr id="10" name="retrieval-2">
            <a:extLst>
              <a:ext uri="{00000000-0000-4000-8000-000000000004}">
                <a16:creationId xmlns:a16="http://schemas.microsoft.com/office/drawing/2014/main" xmlns="" id="{00000000-0000-4000-8000-00000000005A}"/>
              </a:ext>
            </a:extLst>
          </p:cNvPr>
          <p:cNvSpPr>
            <a:spLocks noGrp="1"/>
          </p:cNvSpPr>
          <p:nvPr/>
        </p:nvSpPr>
        <p:spPr>
          <a:xfrm>
            <a:off x="714375" y="2971800"/>
            <a:ext cx="476250" cy="47625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retrieval-number-2">
            <a:extLst>
              <a:ext uri="{00000000-0000-4000-8000-000000000004}">
                <a16:creationId xmlns:a16="http://schemas.microsoft.com/office/drawing/2014/main" xmlns="" id="{00000000-0000-4000-8000-00000000005B}"/>
              </a:ext>
            </a:extLst>
          </p:cNvPr>
          <p:cNvSpPr>
            <a:spLocks noGrp="1"/>
          </p:cNvSpPr>
          <p:nvPr/>
        </p:nvSpPr>
        <p:spPr>
          <a:xfrm>
            <a:off x="714375" y="30289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text-2">
            <a:extLst>
              <a:ext uri="{00000000-0000-4000-8000-000000000004}">
                <a16:creationId xmlns:a16="http://schemas.microsoft.com/office/drawing/2014/main" xmlns="" id="{00000000-0000-4000-8000-00000000005C}"/>
              </a:ext>
            </a:extLst>
          </p:cNvPr>
          <p:cNvSpPr>
            <a:spLocks noGrp="1"/>
          </p:cNvSpPr>
          <p:nvPr/>
        </p:nvSpPr>
        <p:spPr>
          <a:xfrm>
            <a:off x="1476375" y="29337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Where is restoring acceleration largest?</a:t>
            </a:r>
          </a:p>
        </p:txBody>
      </p:sp>
      <p:sp>
        <p:nvSpPr>
          <p:cNvPr id="13" name="retrieval-3">
            <a:extLst>
              <a:ext uri="{00000000-0000-4000-8000-000000000004}">
                <a16:creationId xmlns:a16="http://schemas.microsoft.com/office/drawing/2014/main" xmlns="" id="{00000000-0000-4000-8000-00000000005D}"/>
              </a:ext>
            </a:extLst>
          </p:cNvPr>
          <p:cNvSpPr>
            <a:spLocks noGrp="1"/>
          </p:cNvSpPr>
          <p:nvPr/>
        </p:nvSpPr>
        <p:spPr>
          <a:xfrm>
            <a:off x="714375" y="3848100"/>
            <a:ext cx="476250" cy="47625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retrieval-number-3">
            <a:extLst>
              <a:ext uri="{00000000-0000-4000-8000-000000000004}">
                <a16:creationId xmlns:a16="http://schemas.microsoft.com/office/drawing/2014/main" xmlns="" id="{00000000-0000-4000-8000-00000000005E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text-3">
            <a:extLst>
              <a:ext uri="{00000000-0000-4000-8000-000000000004}">
                <a16:creationId xmlns:a16="http://schemas.microsoft.com/office/drawing/2014/main" xmlns="" id="{00000000-0000-4000-8000-00000000005F}"/>
              </a:ext>
            </a:extLst>
          </p:cNvPr>
          <p:cNvSpPr>
            <a:spLocks noGrp="1"/>
          </p:cNvSpPr>
          <p:nvPr/>
        </p:nvSpPr>
        <p:spPr>
          <a:xfrm>
            <a:off x="1476375" y="38100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How do period and frequency relate?</a:t>
            </a:r>
          </a:p>
        </p:txBody>
      </p:sp>
      <p:sp>
        <p:nvSpPr>
          <p:cNvPr id="16" name="rule-70-510">
            <a:extLs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48577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7" name="outcomes-label">
            <a:extLs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BY THE END</a:t>
            </a:r>
          </a:p>
        </p:txBody>
      </p:sp>
      <p:sp>
        <p:nvSpPr>
          <p:cNvPr id="18" name="outcomes">
            <a:extLs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2381250" y="5029200"/>
            <a:ext cx="885825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Identify SHM from acceleration and displacement.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Relate displacement, velocity and acceleration qualitatively.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HL: use phase equations and energy exchange quantitatively.</a:t>
            </a:r>
          </a:p>
        </p:txBody>
      </p:sp>
    </p:spTree>
    <p:extLst>
      <p:ext uri="{00000000-0000-4000-8000-000000000011}">
        <p14:creationId xmlns:p14="http://schemas.microsoft.com/office/powerpoint/2010/main" xmlns="" val="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65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66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67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Build the model, then test its limits</a:t>
            </a:r>
          </a:p>
        </p:txBody>
      </p:sp>
      <p:sp>
        <p:nvSpPr>
          <p:cNvPr id="6" name="model-index-1">
            <a:extLst>
              <a:ext uri="{00000000-0000-4000-8000-000000000004}">
                <a16:creationId xmlns:a16="http://schemas.microsoft.com/office/drawing/2014/main" xmlns="" id="{00000000-0000-4000-8000-000000000068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01</a:t>
            </a:r>
          </a:p>
        </p:txBody>
      </p:sp>
      <p:sp>
        <p:nvSpPr>
          <p:cNvPr id="7" name="model-point-1">
            <a:extLst>
              <a:ext uri="{00000000-0000-4000-8000-000000000004}">
                <a16:creationId xmlns:a16="http://schemas.microsoft.com/office/drawing/2014/main" xmlns="" id="{00000000-0000-4000-8000-000000000069}"/>
              </a:ext>
            </a:extLst>
          </p:cNvPr>
          <p:cNvSpPr>
            <a:spLocks noGrp="1"/>
          </p:cNvSpPr>
          <p:nvPr/>
        </p:nvSpPr>
        <p:spPr>
          <a:xfrm>
            <a:off x="1238250" y="17716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SL: acceleration is proportional and opposite to displacement.</a:t>
            </a:r>
          </a:p>
        </p:txBody>
      </p:sp>
      <p:sp>
        <p:nvSpPr>
          <p:cNvPr id="8" name="model-index-2">
            <a:extLst>
              <a:ext uri="{00000000-0000-4000-8000-000000000004}">
                <a16:creationId xmlns:a16="http://schemas.microsoft.com/office/drawing/2014/main" xmlns="" id="{00000000-0000-4000-8000-00000000006A}"/>
              </a:ext>
            </a:extLst>
          </p:cNvPr>
          <p:cNvSpPr>
            <a:spLocks noGrp="1"/>
          </p:cNvSpPr>
          <p:nvPr/>
        </p:nvSpPr>
        <p:spPr>
          <a:xfrm>
            <a:off x="685800" y="278130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02</a:t>
            </a:r>
          </a:p>
        </p:txBody>
      </p:sp>
      <p:sp>
        <p:nvSpPr>
          <p:cNvPr id="9" name="model-point-2">
            <a:extLst>
              <a:ext uri="{00000000-0000-4000-8000-000000000004}">
                <a16:creationId xmlns:a16="http://schemas.microsoft.com/office/drawing/2014/main" xmlns="" id="{00000000-0000-4000-8000-00000000006B}"/>
              </a:ext>
            </a:extLst>
          </p:cNvPr>
          <p:cNvSpPr>
            <a:spLocks noGrp="1"/>
          </p:cNvSpPr>
          <p:nvPr/>
        </p:nvSpPr>
        <p:spPr>
          <a:xfrm>
            <a:off x="1238250" y="274320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SL: period is independent of amplitude for an ideal linear oscillator.</a:t>
            </a:r>
          </a:p>
        </p:txBody>
      </p:sp>
      <p:sp>
        <p:nvSpPr>
          <p:cNvPr id="10" name="model-index-3">
            <a:extLst>
              <a:ext uri="{00000000-0000-4000-8000-000000000004}">
                <a16:creationId xmlns:a16="http://schemas.microsoft.com/office/drawing/2014/main" xmlns="" id="{00000000-0000-4000-8000-00000000006C}"/>
              </a:ext>
            </a:extLst>
          </p:cNvPr>
          <p:cNvSpPr>
            <a:spLocks noGrp="1"/>
          </p:cNvSpPr>
          <p:nvPr/>
        </p:nvSpPr>
        <p:spPr>
          <a:xfrm>
            <a:off x="685800" y="37528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03</a:t>
            </a:r>
          </a:p>
        </p:txBody>
      </p:sp>
      <p:sp>
        <p:nvSpPr>
          <p:cNvPr id="11" name="model-point-3">
            <a:extLst>
              <a:ext uri="{00000000-0000-4000-8000-000000000004}">
                <a16:creationId xmlns:a16="http://schemas.microsoft.com/office/drawing/2014/main" xmlns="" id="{00000000-0000-4000-8000-00000000006D}"/>
              </a:ext>
            </a:extLst>
          </p:cNvPr>
          <p:cNvSpPr>
            <a:spLocks noGrp="1"/>
          </p:cNvSpPr>
          <p:nvPr/>
        </p:nvSpPr>
        <p:spPr>
          <a:xfrm>
            <a:off x="1238250" y="37147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HL: sinusoidal phase equations connect x, v and a; total energy is constant when undamped.</a:t>
            </a:r>
          </a:p>
        </p:txBody>
      </p:sp>
      <p:sp>
        <p:nvSpPr>
          <p:cNvPr id="12" name="equation-panel">
            <a:extLst>
              <a:ext uri="{00000000-0000-4000-8000-000000000004}">
                <a16:creationId xmlns:a16="http://schemas.microsoft.com/office/drawing/2014/main" xmlns="" id="{00000000-0000-4000-8000-00000000006E}"/>
              </a:ext>
            </a:extLst>
          </p:cNvPr>
          <p:cNvSpPr>
            <a:spLocks noGrp="1"/>
          </p:cNvSpPr>
          <p:nvPr/>
        </p:nvSpPr>
        <p:spPr>
          <a:xfrm>
            <a:off x="7810500" y="1714500"/>
            <a:ext cx="3714750" cy="3143250"/>
          </a:xfrm>
          <a:prstGeom prst="roundRect">
            <a:avLst>
              <a:gd name="adj" fmla="val 3636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00000000-0000-4000-8000-000000000004}">
                <a16:creationId xmlns:a16="http://schemas.microsoft.com/office/drawing/2014/main" xmlns="" id="{00000000-0000-4000-8000-00000000006F}"/>
              </a:ext>
            </a:extLst>
          </p:cNvPr>
          <p:cNvSpPr>
            <a:spLocks noGrp="1"/>
          </p:cNvSpPr>
          <p:nvPr/>
        </p:nvSpPr>
        <p:spPr>
          <a:xfrm>
            <a:off x="8096250" y="2000250"/>
            <a:ext cx="3143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EQUATIONS WITH BOUNDARIES</a:t>
            </a:r>
          </a:p>
        </p:txBody>
      </p:sp>
      <p:sp>
        <p:nvSpPr>
          <p:cNvPr id="14" name="equation-1">
            <a:extLst>
              <a:ext uri="{00000000-0000-4000-8000-000000000004}">
                <a16:creationId xmlns:a16="http://schemas.microsoft.com/office/drawing/2014/main" xmlns="" id="{00000000-0000-4000-8000-000000000070}"/>
              </a:ext>
            </a:extLst>
          </p:cNvPr>
          <p:cNvSpPr>
            <a:spLocks noGrp="1"/>
          </p:cNvSpPr>
          <p:nvPr/>
        </p:nvSpPr>
        <p:spPr>
          <a:xfrm>
            <a:off x="8096250" y="257175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SL: a = -omega^2 x</a:t>
            </a:r>
          </a:p>
        </p:txBody>
      </p:sp>
      <p:sp>
        <p:nvSpPr>
          <p:cNvPr id="15" name="equation-2">
            <a:extLst>
              <a:ext uri="{00000000-0000-4000-8000-000000000004}">
                <a16:creationId xmlns:a16="http://schemas.microsoft.com/office/drawing/2014/main" xmlns="" id="{00000000-0000-4000-8000-000000000071}"/>
              </a:ext>
            </a:extLst>
          </p:cNvPr>
          <p:cNvSpPr>
            <a:spLocks noGrp="1"/>
          </p:cNvSpPr>
          <p:nvPr/>
        </p:nvSpPr>
        <p:spPr>
          <a:xfrm>
            <a:off x="8096250" y="3286125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HL: x = x_0 cos(omega t + phi)</a:t>
            </a:r>
          </a:p>
        </p:txBody>
      </p:sp>
      <p:sp>
        <p:nvSpPr>
          <p:cNvPr id="16" name="equation-3">
            <a:extLst>
              <a:ext uri="{00000000-0000-4000-8000-000000000004}">
                <a16:creationId xmlns:a16="http://schemas.microsoft.com/office/drawing/2014/main" xmlns="" id="{00000000-0000-4000-8000-000000000072}"/>
              </a:ext>
            </a:extLst>
          </p:cNvPr>
          <p:cNvSpPr>
            <a:spLocks noGrp="1"/>
          </p:cNvSpPr>
          <p:nvPr/>
        </p:nvSpPr>
        <p:spPr>
          <a:xfrm>
            <a:off x="8096250" y="400050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HL: E = 0.5m omega^2 x_0^2</a:t>
            </a:r>
          </a:p>
        </p:txBody>
      </p:sp>
      <p:sp>
        <p:nvSpPr>
          <p:cNvPr id="17" name="boundary-band">
            <a:extLst>
              <a:ext uri="{00000000-0000-4000-8000-000000000004}">
                <a16:creationId xmlns:a16="http://schemas.microsoft.com/office/drawing/2014/main" xmlns="" id="{00000000-0000-4000-8000-000000000073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809625"/>
          </a:xfrm>
          <a:prstGeom prst="roundRect">
            <a:avLst>
              <a:gd name="adj" fmla="val 14118"/>
            </a:avLst>
          </a:prstGeom>
          <a:solidFill>
            <a:srgbClr val="F4F0E2"/>
          </a:solidFill>
          <a:ln w="19050">
            <a:solidFill>
              <a:srgbClr val="0D7180"/>
            </a:solidFill>
            <a:prstDash val="solid"/>
          </a:ln>
        </p:spPr>
      </p:sp>
      <p:sp>
        <p:nvSpPr>
          <p:cNvPr id="18" name="boundary">
            <a:extLst>
              <a:ext uri="{00000000-0000-4000-8000-000000000004}">
                <a16:creationId xmlns:a16="http://schemas.microsoft.com/office/drawing/2014/main" xmlns="" id="{00000000-0000-4000-8000-000000000074}"/>
              </a:ext>
            </a:extLst>
          </p:cNvPr>
          <p:cNvSpPr>
            <a:spLocks noGrp="1"/>
          </p:cNvSpPr>
          <p:nvPr/>
        </p:nvSpPr>
        <p:spPr>
          <a:xfrm>
            <a:off x="904875" y="5410200"/>
            <a:ext cx="10382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Course boundary: SL + HL extension. Labels on equations and prompts are instructional—do not treat HL extensions as SL requirements.</a:t>
            </a:r>
          </a:p>
        </p:txBody>
      </p:sp>
    </p:spTree>
    <p:extLs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3691F-FE69-C5CE-2C95-BD3D09937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FF2B5EF4-FFF2-40B4-BE49-F238E27FC236}">
                <a16:creationId xmlns:a16="http://schemas.microsoft.com/office/drawing/2014/main" id="{ED140C61-EBAE-3A5A-93A5-168C2ED20D92}"/>
              </a:ex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4222A688-FF4E-E839-497C-09ECB19633DB}"/>
              </a:ex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75F5B033-E6CA-AF0F-C29D-885CD91641A3}"/>
              </a:ext>
              <a:ext uri="{00000000-0000-4000-8000-000000000004}">
                <a16:creationId xmlns:a16="http://schemas.microsoft.com/office/drawing/2014/main" xmlns="" id="{00000000-0000-4000-8000-000000000065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16FE283E-65F7-5C6B-73EC-1A7084FF4D9C}"/>
              </a:ext>
              <a:ext uri="{00000000-0000-4000-8000-000000000004}">
                <a16:creationId xmlns:a16="http://schemas.microsoft.com/office/drawing/2014/main" xmlns="" id="{00000000-0000-4000-8000-000000000066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C.1 · SL + HL EXTENSION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3DD72C8B-8394-1638-70E6-1B70C4786082}"/>
              </a:ext>
              <a:ext uri="{00000000-0000-4000-8000-000000000004}">
                <a16:creationId xmlns:a16="http://schemas.microsoft.com/office/drawing/2014/main" xmlns="" id="{00000000-0000-4000-8000-000000000067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lang="en-US" sz="3450" b="1" i="0">
                <a:solidFill>
                  <a:srgbClr val="0A332E"/>
                </a:solidFill>
              </a:rPr>
              <a:t>In one sentence</a:t>
            </a:r>
            <a:endParaRPr sz="3450" b="1" i="0">
              <a:solidFill>
                <a:srgbClr val="0A332E"/>
              </a:solidFill>
            </a:endParaRPr>
          </a:p>
        </p:txBody>
      </p:sp>
      <p:sp>
        <p:nvSpPr>
          <p:cNvPr id="20" name="simple-definition-label">
            <a:extLst>
              <a:ext uri="{FF2B5EF4-FFF2-40B4-BE49-F238E27FC236}">
                <a16:creationId xmlns:a16="http://schemas.microsoft.com/office/drawing/2014/main" id="{660D2538-9823-0FAD-F8AB-B49AC44A7CBC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1" name="simple-definition">
            <a:extLst>
              <a:ext uri="{FF2B5EF4-FFF2-40B4-BE49-F238E27FC236}">
                <a16:creationId xmlns:a16="http://schemas.microsoft.com/office/drawing/2014/main" id="{79CF1DF0-096D-03FF-D75B-A6240F924F8A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Simple harmonic motion is any oscillation in which the push back towards the middle grows in exact proportion to how far the object has strayed - which is why its period does not depend on the amplitude.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8834A21-5DE6-C2F7-D74D-A4EAA689576D}"/>
              </a:ext>
            </a:extLst>
          </p:cNvPr>
          <p:cNvSpPr txBox="1"/>
          <p:nvPr/>
        </p:nvSpPr>
        <p:spPr>
          <a:xfrm>
            <a:off x="3048000" y="3745089"/>
            <a:ext cx="635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 b="1">
                <a:solidFill>
                  <a:srgbClr val="102E29"/>
                </a:solidFill>
              </a:rPr>
              <a:t>restoring acceleration a = -</a:t>
            </a:r>
            <a:r>
              <a:rPr lang="el-GR" sz="1600" b="1">
                <a:solidFill>
                  <a:srgbClr val="102E29"/>
                </a:solidFill>
              </a:rPr>
              <a:t>ω²</a:t>
            </a:r>
            <a:r>
              <a:rPr lang="en-US" sz="1600" b="1">
                <a:solidFill>
                  <a:srgbClr val="102E29"/>
                </a:solidFill>
              </a:rPr>
              <a:t>x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7CCDEC2-0FE4-0C2D-BDEA-9BDA54858DB6}"/>
              </a:ext>
            </a:extLst>
          </p:cNvPr>
          <p:cNvCxnSpPr/>
          <p:nvPr/>
        </p:nvCxnSpPr>
        <p:spPr>
          <a:xfrm>
            <a:off x="6223000" y="4182533"/>
            <a:ext cx="0" cy="1545638"/>
          </a:xfrm>
          <a:prstGeom prst="line">
            <a:avLst/>
          </a:prstGeom>
          <a:ln w="12700">
            <a:solidFill>
              <a:srgbClr val="6B7F79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C70DE3C-BB20-4451-453F-340B969A2D98}"/>
              </a:ext>
            </a:extLst>
          </p:cNvPr>
          <p:cNvCxnSpPr/>
          <p:nvPr/>
        </p:nvCxnSpPr>
        <p:spPr>
          <a:xfrm>
            <a:off x="1143000" y="4969933"/>
            <a:ext cx="10160000" cy="0"/>
          </a:xfrm>
          <a:prstGeom prst="line">
            <a:avLst/>
          </a:prstGeom>
          <a:ln w="12700">
            <a:solidFill>
              <a:srgbClr val="6B7F7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0C0176F-D9AA-CDD2-BF78-6EB8CF1AA68B}"/>
              </a:ext>
            </a:extLst>
          </p:cNvPr>
          <p:cNvCxnSpPr/>
          <p:nvPr/>
        </p:nvCxnSpPr>
        <p:spPr>
          <a:xfrm>
            <a:off x="2159000" y="4969933"/>
            <a:ext cx="1016000" cy="0"/>
          </a:xfrm>
          <a:prstGeom prst="line">
            <a:avLst/>
          </a:prstGeom>
          <a:ln w="381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B34A1F-0D36-6CC4-ACD4-428E269C58A1}"/>
              </a:ext>
            </a:extLst>
          </p:cNvPr>
          <p:cNvCxnSpPr/>
          <p:nvPr/>
        </p:nvCxnSpPr>
        <p:spPr>
          <a:xfrm>
            <a:off x="4191000" y="4969933"/>
            <a:ext cx="508000" cy="0"/>
          </a:xfrm>
          <a:prstGeom prst="line">
            <a:avLst/>
          </a:prstGeom>
          <a:ln w="254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942A386-5F2F-1DDA-AB2A-7754F6791D38}"/>
              </a:ext>
            </a:extLst>
          </p:cNvPr>
          <p:cNvCxnSpPr/>
          <p:nvPr/>
        </p:nvCxnSpPr>
        <p:spPr>
          <a:xfrm flipH="1">
            <a:off x="7747000" y="4969933"/>
            <a:ext cx="508000" cy="0"/>
          </a:xfrm>
          <a:prstGeom prst="line">
            <a:avLst/>
          </a:prstGeom>
          <a:ln w="254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13EC27C-3E6A-568E-FEB4-D765C79E503D}"/>
              </a:ext>
            </a:extLst>
          </p:cNvPr>
          <p:cNvCxnSpPr/>
          <p:nvPr/>
        </p:nvCxnSpPr>
        <p:spPr>
          <a:xfrm flipH="1">
            <a:off x="9271000" y="4969933"/>
            <a:ext cx="1016000" cy="0"/>
          </a:xfrm>
          <a:prstGeom prst="line">
            <a:avLst/>
          </a:prstGeom>
          <a:ln w="381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808FE00F-7582-9554-53C5-C03874843495}"/>
              </a:ext>
            </a:extLst>
          </p:cNvPr>
          <p:cNvSpPr txBox="1"/>
          <p:nvPr/>
        </p:nvSpPr>
        <p:spPr>
          <a:xfrm>
            <a:off x="1778000" y="5174074"/>
            <a:ext cx="76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-2x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161F808-23A4-B400-465D-34B9828656AD}"/>
              </a:ext>
            </a:extLst>
          </p:cNvPr>
          <p:cNvSpPr txBox="1"/>
          <p:nvPr/>
        </p:nvSpPr>
        <p:spPr>
          <a:xfrm>
            <a:off x="3810000" y="5174074"/>
            <a:ext cx="76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-x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D3DE3B5-6FB2-7946-DE1E-48C153F40950}"/>
              </a:ext>
            </a:extLst>
          </p:cNvPr>
          <p:cNvSpPr txBox="1"/>
          <p:nvPr/>
        </p:nvSpPr>
        <p:spPr>
          <a:xfrm>
            <a:off x="7874000" y="5174074"/>
            <a:ext cx="76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+x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076FB7D-9C20-4648-DC8A-66016241C4F0}"/>
              </a:ext>
            </a:extLst>
          </p:cNvPr>
          <p:cNvSpPr txBox="1"/>
          <p:nvPr/>
        </p:nvSpPr>
        <p:spPr>
          <a:xfrm>
            <a:off x="9906000" y="5174074"/>
            <a:ext cx="76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+2x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20247B4-5811-9258-5A30-F25FA4BB1C73}"/>
              </a:ext>
            </a:extLst>
          </p:cNvPr>
          <p:cNvSpPr txBox="1"/>
          <p:nvPr/>
        </p:nvSpPr>
        <p:spPr>
          <a:xfrm>
            <a:off x="5207000" y="5757333"/>
            <a:ext cx="203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equilibrium</a:t>
            </a:r>
          </a:p>
        </p:txBody>
      </p:sp>
      <p:sp>
        <p:nvSpPr>
          <p:cNvPr id="34" name="diagram-caption">
            <a:extLst>
              <a:ext uri="{FF2B5EF4-FFF2-40B4-BE49-F238E27FC236}">
                <a16:creationId xmlns:a16="http://schemas.microsoft.com/office/drawing/2014/main" id="{0D1F24DB-28BC-D342-7E2F-9BF917FF3851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Twice as far out, twice the pull back, and the arrow vanishes exactly at the centre.</a:t>
            </a:r>
          </a:p>
        </p:txBody>
      </p:sp>
    </p:spTree>
    <p:extLst>
      <p:ext uri="{BB962C8B-B14F-4D97-AF65-F5344CB8AC3E}">
        <p14:creationId xmlns:p14="http://schemas.microsoft.com/office/powerpoint/2010/main" val="3501651104"/>
      </p:ex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7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6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79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Displacement and velocity are one-quarter cycle apart</a:t>
            </a:r>
          </a:p>
        </p:txBody>
      </p:sp>
      <p:sp>
        <p:nvSpPr>
          <p:cNvPr id="6" name="graph-instruction">
            <a:extLst>
              <a:ext uri="{00000000-0000-4000-8000-000000000004}">
                <a16:creationId xmlns:a16="http://schemas.microsoft.com/office/drawing/2014/main" xmlns="" id="{00000000-0000-4000-8000-00000000007A}"/>
              </a:ext>
            </a:extLst>
          </p:cNvPr>
          <p:cNvSpPr>
            <a:spLocks noGrp="1"/>
          </p:cNvSpPr>
          <p:nvPr/>
        </p:nvSpPr>
        <p:spPr>
          <a:xfrm>
            <a:off x="666750" y="1476375"/>
            <a:ext cx="1047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Predict the shape first. Then select the chart in PowerPoint and edit one source value.</a:t>
            </a:r>
          </a:p>
        </p:txBody>
      </p:sp>
      <p:sp>
        <p:nvSpPr>
          <p:cNvPr id="7" name="data-rail">
            <a:extLst>
              <a:ext uri="{00000000-0000-4000-8000-000000000004}">
                <a16:creationId xmlns:a16="http://schemas.microsoft.com/office/drawing/2014/main" xmlns="" id="{00000000-0000-4000-8000-00000000007B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2714625" cy="3333750"/>
          </a:xfrm>
          <a:prstGeom prst="roundRect">
            <a:avLst>
              <a:gd name="adj" fmla="val 421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data-label">
            <a:extLst>
              <a:ext uri="{00000000-0000-4000-8000-000000000004}">
                <a16:creationId xmlns:a16="http://schemas.microsoft.com/office/drawing/2014/main" xmlns="" id="{00000000-0000-4000-8000-00000000007C}"/>
              </a:ext>
            </a:extLst>
          </p:cNvPr>
          <p:cNvSpPr>
            <a:spLocks noGrp="1"/>
          </p:cNvSpPr>
          <p:nvPr/>
        </p:nvSpPr>
        <p:spPr>
          <a:xfrm>
            <a:off x="933450" y="2333625"/>
            <a:ext cx="2190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SOURCE DATA</a:t>
            </a:r>
          </a:p>
        </p:txBody>
      </p:sp>
      <p:sp>
        <p:nvSpPr>
          <p:cNvPr id="9" name="data-values">
            <a:extLst>
              <a:ext uri="{00000000-0000-4000-8000-000000000004}">
                <a16:creationId xmlns:a16="http://schemas.microsoft.com/office/drawing/2014/main" xmlns="" id="{00000000-0000-4000-8000-00000000007D}"/>
              </a:ext>
            </a:extLst>
          </p:cNvPr>
          <p:cNvSpPr>
            <a:spLocks noGrp="1"/>
          </p:cNvSpPr>
          <p:nvPr/>
        </p:nvSpPr>
        <p:spPr>
          <a:xfrm>
            <a:off x="933450" y="2762250"/>
            <a:ext cx="21907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 → 1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0.125 → 0.707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0.25 → 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0.375 → -0.707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0.5 → -1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0.625 → -0.707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0.75 → 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0.875 → 0.707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1 → 1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 → 0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="3714750" y="2047875"/>
          <a:ext cx="7810500" cy="371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graph-insight">
            <a:extLst>
              <a:ext uri="{00000000-0000-4000-8000-000000000004}">
                <a16:creationId xmlns:a16="http://schemas.microsoft.com/office/drawing/2014/main" xmlns="" id="{00000000-0000-4000-8000-00000000007E}"/>
              </a:ext>
            </a:extLst>
          </p:cNvPr>
          <p:cNvSpPr>
            <a:spLocks noGrp="1"/>
          </p:cNvSpPr>
          <p:nvPr/>
        </p:nvSpPr>
        <p:spPr>
          <a:xfrm>
            <a:off x="666750" y="5695950"/>
            <a:ext cx="10858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D7180"/>
                </a:solidFill>
              </a:defRPr>
            </a:pPr>
            <a:r>
              <a:rPr sz="1725" b="1" i="0">
                <a:solidFill>
                  <a:srgbClr val="0D7180"/>
                </a:solidFill>
              </a:rPr>
              <a:t>Read the graph: Velocity is zero at extreme displacement and largest at equilibrium.</a:t>
            </a:r>
          </a:p>
        </p:txBody>
      </p:sp>
    </p:spTree>
    <p:extLst>
      <p:ext uri="{00000000-0000-4000-8000-000000000011}">
        <p14:creationId xmlns:p14="http://schemas.microsoft.com/office/powerpoint/2010/main" xmlns="" val="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7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80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8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8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8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Worked problem: model the reasoning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84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SL + HL EXTENSION · FULLY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85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86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An oscillator has period 0.80 s and amplitude 0.050 m. Find angular frequency and maximum acceleration.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87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88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89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omega = 2pi/T = 2pi/0.80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8A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8B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8C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omega = 7.85 rad s^-1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8D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8E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8F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a_max = omega^2 x_0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90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91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omega = 7.85 rad s^-1; a_max = 3.08 m s^-2</a:t>
            </a:r>
          </a:p>
        </p:txBody>
      </p:sp>
    </p:spTree>
    <p:extLst>
      <p:ext uri="{00000000-0000-4000-8000-000000000011}">
        <p14:creationId xmlns:p14="http://schemas.microsoft.com/office/powerpoint/2010/main" xmlns="" val="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9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9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9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9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9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Guided problem: commit before each reveal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97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SL + HL EXTENSION · GUIDED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98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99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HL: A 0.20 kg oscillator has omega = 5.0 rad s^-1 and amplitude 0.12 m. Find total energy.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9A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9B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9C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E = 0.5m omega^2 x_0^2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9D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9E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9F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E = 0.5(0.20)(5.0)^2(0.12)^2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A0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A1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A2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Evaluate in joules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A3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A4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E = 0.036 J</a:t>
            </a:r>
          </a:p>
        </p:txBody>
      </p:sp>
    </p:spTree>
    <p:extLst>
      <p:ext uri="{00000000-0000-4000-8000-000000000011}">
        <p14:creationId xmlns:p14="http://schemas.microsoft.com/office/powerpoint/2010/main" xmlns="" val="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oup-label">
            <a:extLst>
              <a:ext uri="{00000000-0000-4000-8000-000000000004}">
                <a16:creationId xmlns:a16="http://schemas.microsoft.com/office/drawing/2014/main" xmlns="" id="{00000000-0000-4000-8000-0000000000A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6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A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A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C.1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A9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Test period against amplitude</a:t>
            </a:r>
          </a:p>
        </p:txBody>
      </p:sp>
      <p:sp>
        <p:nvSpPr>
          <p:cNvPr id="6" name="inquiry-label">
            <a:extLst>
              <a:ext uri="{00000000-0000-4000-8000-000000000004}">
                <a16:creationId xmlns:a16="http://schemas.microsoft.com/office/drawing/2014/main" xmlns="" id="{00000000-0000-4000-8000-0000000000AA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04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DATA-BASED INQUIRY · DESIGN, MEASURE, PROCESS, EVALUATE</a:t>
            </a:r>
          </a:p>
        </p:txBody>
      </p:sp>
      <p:sp>
        <p:nvSpPr>
          <p:cNvPr id="7" name="task">
            <a:extLst>
              <a:ext uri="{00000000-0000-4000-8000-000000000004}">
                <a16:creationId xmlns:a16="http://schemas.microsoft.com/office/drawing/2014/main" xmlns="" id="{00000000-0000-4000-8000-0000000000AB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102870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Measure repeated periods at several small amplitudes; graph T against amplitude.</a:t>
            </a:r>
          </a:p>
        </p:txBody>
      </p:sp>
      <p:sp>
        <p:nvSpPr>
          <p:cNvPr id="8" name="move-1">
            <a:extLst>
              <a:ext uri="{00000000-0000-4000-8000-000000000004}">
                <a16:creationId xmlns:a16="http://schemas.microsoft.com/office/drawing/2014/main" xmlns="" id="{00000000-0000-4000-8000-0000000000AC}"/>
              </a:ext>
            </a:extLst>
          </p:cNvPr>
          <p:cNvSpPr>
            <a:spLocks noGrp="1"/>
          </p:cNvSpPr>
          <p:nvPr/>
        </p:nvSpPr>
        <p:spPr>
          <a:xfrm>
            <a:off x="904875" y="338137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1. Define variables and a repeatable method.</a:t>
            </a:r>
          </a:p>
        </p:txBody>
      </p:sp>
      <p:sp>
        <p:nvSpPr>
          <p:cNvPr id="9" name="move-2">
            <a:extLst>
              <a:ext uri="{00000000-0000-4000-8000-000000000004}">
                <a16:creationId xmlns:a16="http://schemas.microsoft.com/office/drawing/2014/main" xmlns="" id="{00000000-0000-4000-8000-0000000000AD}"/>
              </a:ext>
            </a:extLst>
          </p:cNvPr>
          <p:cNvSpPr>
            <a:spLocks noGrp="1"/>
          </p:cNvSpPr>
          <p:nvPr/>
        </p:nvSpPr>
        <p:spPr>
          <a:xfrm>
            <a:off x="904875" y="4019550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2. Collect or import traceable raw data with uncertainty.</a:t>
            </a:r>
          </a:p>
        </p:txBody>
      </p:sp>
      <p:sp>
        <p:nvSpPr>
          <p:cNvPr id="10" name="move-3">
            <a:extLst>
              <a:ext uri="{00000000-0000-4000-8000-000000000004}">
                <a16:creationId xmlns:a16="http://schemas.microsoft.com/office/drawing/2014/main" xmlns="" id="{00000000-0000-4000-8000-0000000000AE}"/>
              </a:ext>
            </a:extLst>
          </p:cNvPr>
          <p:cNvSpPr>
            <a:spLocks noGrp="1"/>
          </p:cNvSpPr>
          <p:nvPr/>
        </p:nvSpPr>
        <p:spPr>
          <a:xfrm>
            <a:off x="904875" y="465772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3. Process, graph and challenge the conclusion.</a:t>
            </a:r>
          </a:p>
        </p:txBody>
      </p:sp>
      <p:sp>
        <p:nvSpPr>
          <p:cNvPr id="11" name="integrity-band">
            <a:extLst>
              <a:ext uri="{00000000-0000-4000-8000-000000000004}">
                <a16:creationId xmlns:a16="http://schemas.microsoft.com/office/drawing/2014/main" xmlns="" id="{00000000-0000-4000-8000-0000000000AF}"/>
              </a:ext>
            </a:extLst>
          </p:cNvPr>
          <p:cNvSpPr>
            <a:spLocks noGrp="1"/>
          </p:cNvSpPr>
          <p:nvPr/>
        </p:nvSpPr>
        <p:spPr>
          <a:xfrm>
            <a:off x="666750" y="5381625"/>
            <a:ext cx="10858500" cy="685800"/>
          </a:xfrm>
          <a:prstGeom prst="roundRect">
            <a:avLst>
              <a:gd name="adj" fmla="val 16667"/>
            </a:avLst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12" name="integrity">
            <a:extLst>
              <a:ext uri="{00000000-0000-4000-8000-000000000004}">
                <a16:creationId xmlns:a16="http://schemas.microsoft.com/office/drawing/2014/main" xmlns="" id="{00000000-0000-4000-8000-0000000000B0}"/>
              </a:ext>
            </a:extLst>
          </p:cNvPr>
          <p:cNvSpPr>
            <a:spLocks noGrp="1"/>
          </p:cNvSpPr>
          <p:nvPr/>
        </p:nvSpPr>
        <p:spPr>
          <a:xfrm>
            <a:off x="904875" y="5495925"/>
            <a:ext cx="1038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Investigation integrity: Predefine timing method and report damping; do not remove runs solely because they weaken the claim.</a:t>
            </a:r>
          </a:p>
        </p:txBody>
      </p:sp>
    </p:spTree>
    <p:extLst>
      <p:ext uri="{00000000-0000-4000-8000-000000000011}">
        <p14:creationId xmlns:p14="http://schemas.microsoft.com/office/powerpoint/2010/main" xmlns="" val="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1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00000000-0000-4000-8000-000000000004}">
                <a16:creationId xmlns:a16="http://schemas.microsoft.com/office/drawing/2014/main" xmlns="" id="{00000000-0000-4000-8000-0000000000B1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B2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09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3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F4F0E2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4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C.1 · SL + HL EXTENSION</a:t>
            </a:r>
          </a:p>
        </p:txBody>
      </p:sp>
      <p:sp>
        <p:nvSpPr>
          <p:cNvPr id="5" name="label">
            <a:extLst>
              <a:ext uri="{00000000-0000-4000-8000-000000000004}">
                <a16:creationId xmlns:a16="http://schemas.microsoft.com/office/drawing/2014/main" xmlns="" id="{00000000-0000-4000-8000-0000000000B5}"/>
              </a:ext>
            </a:extLst>
          </p:cNvPr>
          <p:cNvSpPr>
            <a:spLocks noGrp="1"/>
          </p:cNvSpPr>
          <p:nvPr/>
        </p:nvSpPr>
        <p:spPr>
          <a:xfrm>
            <a:off x="666750" y="714375"/>
            <a:ext cx="857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MISCONCEPTION SHOWDOWN · VOTE BEFORE THE REVEAL</a:t>
            </a:r>
          </a:p>
        </p:txBody>
      </p:sp>
      <p:sp>
        <p:nvSpPr>
          <p:cNvPr id="6" name="claim">
            <a:extLst>
              <a:ext uri="{00000000-0000-4000-8000-000000000004}">
                <a16:creationId xmlns:a16="http://schemas.microsoft.com/office/drawing/2014/main" xmlns="" id="{00000000-0000-4000-8000-0000000000B6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 i="0">
                <a:solidFill>
                  <a:srgbClr val="F4F0E2"/>
                </a:solidFill>
              </a:defRPr>
            </a:pPr>
            <a:r>
              <a:rPr sz="3225" b="1" i="0">
                <a:solidFill>
                  <a:srgbClr val="F4F0E2"/>
                </a:solidFill>
              </a:rPr>
              <a:t>“The object moves fastest where acceleration is largest.”</a:t>
            </a:r>
          </a:p>
        </p:txBody>
      </p:sp>
      <p:sp>
        <p:nvSpPr>
          <p:cNvPr id="7" name="correction-band">
            <a:extLst>
              <a:ext uri="{00000000-0000-4000-8000-000000000004}">
                <a16:creationId xmlns:a16="http://schemas.microsoft.com/office/drawing/2014/main" xmlns="" id="{00000000-0000-4000-8000-0000000000B7}"/>
              </a:ext>
            </a:extLst>
          </p:cNvPr>
          <p:cNvSpPr>
            <a:spLocks noGrp="1"/>
          </p:cNvSpPr>
          <p:nvPr/>
        </p:nvSpPr>
        <p:spPr>
          <a:xfrm>
            <a:off x="666750" y="3095625"/>
            <a:ext cx="10858500" cy="952500"/>
          </a:xfrm>
          <a:prstGeom prst="roundRect">
            <a:avLst>
              <a:gd name="adj" fmla="val 12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00000000-0000-4000-8000-000000000004}">
                <a16:creationId xmlns:a16="http://schemas.microsoft.com/office/drawing/2014/main" xmlns="" id="{00000000-0000-4000-8000-0000000000B8}"/>
              </a:ext>
            </a:extLst>
          </p:cNvPr>
          <p:cNvSpPr>
            <a:spLocks noGrp="1"/>
          </p:cNvSpPr>
          <p:nvPr/>
        </p:nvSpPr>
        <p:spPr>
          <a:xfrm>
            <a:off x="952500" y="3305175"/>
            <a:ext cx="10287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Acceleration is largest at the extremes; speed is largest at equilibrium.</a:t>
            </a:r>
          </a:p>
        </p:txBody>
      </p:sp>
      <p:sp>
        <p:nvSpPr>
          <p:cNvPr id="9" name="humor">
            <a:extLst>
              <a:ext uri="{00000000-0000-4000-8000-000000000004}">
                <a16:creationId xmlns:a16="http://schemas.microsoft.com/office/drawing/2014/main" xmlns="" id="{00000000-0000-4000-8000-0000000000B9}"/>
              </a:ext>
            </a:extLst>
          </p:cNvPr>
          <p:cNvSpPr>
            <a:spLocks noGrp="1"/>
          </p:cNvSpPr>
          <p:nvPr/>
        </p:nvSpPr>
        <p:spPr>
          <a:xfrm>
            <a:off x="1143000" y="4524375"/>
            <a:ext cx="9906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0" i="1">
                <a:solidFill>
                  <a:srgbClr val="F4F0E2"/>
                </a:solidFill>
              </a:defRPr>
            </a:pPr>
            <a:r>
              <a:rPr sz="2025" b="0" i="1">
                <a:solidFill>
                  <a:srgbClr val="F4F0E2"/>
                </a:solidFill>
              </a:rPr>
              <a:t>SHM refuses to let speed and acceleration win the same trophy.</a:t>
            </a:r>
          </a:p>
        </p:txBody>
      </p:sp>
      <p:sp>
        <p:nvSpPr>
          <p:cNvPr id="10" name="check">
            <a:extLst>
              <a:ext uri="{00000000-0000-4000-8000-000000000004}">
                <a16:creationId xmlns:a16="http://schemas.microsoft.com/office/drawing/2014/main" xmlns="" id="{00000000-0000-4000-8000-0000000000BA}"/>
              </a:ext>
            </a:extLst>
          </p:cNvPr>
          <p:cNvSpPr>
            <a:spLocks noGrp="1"/>
          </p:cNvSpPr>
          <p:nvPr/>
        </p:nvSpPr>
        <p:spPr>
          <a:xfrm>
            <a:off x="904875" y="5476875"/>
            <a:ext cx="10382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Mini-whiteboard: rewrite the claim so it becomes scientifically defensible.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1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5223</Words>
  <Application>Microsoft Office PowerPoint</Application>
  <DocSecurity>0</DocSecurity>
  <PresentationFormat>Widescreen</PresentationFormat>
  <Paragraphs>387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2026-01-01T00:00:00Z</dcterms:created>
  <dcterms:modified xsi:type="dcterms:W3CDTF">2026-08-15T16:01:39Z</dcterms:modified>
</cp:coreProperties>
</file>