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00000000-0000-4000-8000-000000000001}">
      <p14:discardImageEditData xmlns:p14="http://schemas.microsoft.com/office/powerpoint/2010/main" xmlns="" val="0"/>
    </p:ext>
    <p:ext uri="{00000000-0000-4000-8000-000000000002}">
      <p14:defaultImageDpi xmlns:p14="http://schemas.microsoft.com/office/powerpoint/2010/main" xmlns="" val="32767"/>
    </p:ext>
    <p:ext uri="{00000000-0000-4000-8000-000000000003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00000000-0000-4000-8000-0000000000C0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Observed frequency</c:v>
          </c:tx>
          <c:spPr>
            <a:ln w="28575">
              <a:solidFill>
                <a:srgbClr val="0D7180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0D7180"/>
              </a:solidFill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20</c:v>
              </c:pt>
              <c:pt idx="2">
                <c:v>40</c:v>
              </c:pt>
              <c:pt idx="3">
                <c:v>60</c:v>
              </c:pt>
              <c:pt idx="4">
                <c:v>80</c:v>
              </c:pt>
            </c:numLit>
          </c:xVal>
          <c:yVal>
            <c:numLit>
              <c:formatCode>0.0#</c:formatCode>
              <c:ptCount val="5"/>
              <c:pt idx="0">
                <c:v>500</c:v>
              </c:pt>
              <c:pt idx="1">
                <c:v>531</c:v>
              </c:pt>
              <c:pt idx="2">
                <c:v>567</c:v>
              </c:pt>
              <c:pt idx="3">
                <c:v>607</c:v>
              </c:pt>
              <c:pt idx="4">
                <c:v>654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F8C3-4075-A022-3561A00F9B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Observed frequency / Hz</a:t>
                </a:r>
              </a:p>
            </c:rich>
          </c:tx>
          <c:overlay val="0"/>
        </c:title>
        <c:numFmt formatCode="0.0#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Source speed / m s^-1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https://giophysics.com/chapter-24/sound-doppler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Dark-green opening slide for C.5 Doppler effect, with one inquiry question and the SL + HL extension boundary.</a:t>
            </a:r>
          </a:p>
          <a:p>
            <a:r>
              <a:t>[Teacher cue]</a:t>
            </a:r>
          </a:p>
          <a:p>
            <a:r>
              <a:t>Ask the hook without revealing the answer. Collect two competing explanations, then reveal: Relative motion changes the arrival rate of wavefronts.</a:t>
            </a:r>
          </a:p>
          <a:p>
            <a:r>
              <a:t>[SL/HL boundary]</a:t>
            </a:r>
          </a:p>
          <a:p>
            <a:r>
              <a:t>C.5 Doppler effect: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a safe teacher-controlled recording, retain original audio and report windowing choices.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https://giophysics.com/chapter-24/sound-doppler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An original 3-mark application question beside a four-step method rail.</a:t>
            </a:r>
          </a:p>
          <a:p>
            <a:r>
              <a:t>[Teacher cue]</a:t>
            </a:r>
          </a:p>
          <a:p>
            <a:r>
              <a:t>Give independent thinking time. Students annotate knowns, unknowns and assumptions before calculation. Do not reveal the marking points until slide 11.</a:t>
            </a:r>
          </a:p>
          <a:p>
            <a:r>
              <a:t>[SL/HL boundary]</a:t>
            </a:r>
          </a:p>
          <a:p>
            <a:r>
              <a:t>C.5 Doppler effect: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a safe teacher-controlled recording, retain original audio and report windowing choices.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https://giophysics.com/chapter-24/sound-doppler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to six editable marking points appear in two columns, followed by a data-evaluation band.</a:t>
            </a:r>
          </a:p>
          <a:p>
            <a:r>
              <a:t>[Teacher cue]</a:t>
            </a:r>
          </a:p>
          <a:p>
            <a:r>
              <a:t>Reveal each point only after students compare. Require correction in a different colour and one statement about assumptions or uncertainty.</a:t>
            </a:r>
          </a:p>
          <a:p>
            <a:r>
              <a:t>[SL/HL boundary]</a:t>
            </a:r>
          </a:p>
          <a:p>
            <a:r>
              <a:t>C.5 Doppler effect: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a safe teacher-controlled recording, retain original audio and report windowing choices.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[Answer] For receding source f_obs = f v/(v+v_s) f = f_obs(v+v_s)/v f = 442 Hz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https://giophysics.com/chapter-24/sound-doppler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large original exit questions are arranged in a spacious two-by-two layout; answers are not visible.</a:t>
            </a:r>
          </a:p>
          <a:p>
            <a:r>
              <a:t>[Teacher cue]</a:t>
            </a:r>
          </a:p>
          <a:p>
            <a:r>
              <a:t>Run the quiz silently. Ask students to justify the starred item to a partner before the answer reveal.</a:t>
            </a:r>
          </a:p>
          <a:p>
            <a:r>
              <a:t>[SL/HL boundary]</a:t>
            </a:r>
          </a:p>
          <a:p>
            <a:r>
              <a:t>C.5 Doppler effect: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a safe teacher-controlled recording, retain original audio and report windowing choices.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[Final quiz] Four original retrieval and transfer questions.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https://giophysics.com/chapter-24/sound-doppler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answer rows on a dark background lead to a bright next-inquiry prompt.</a:t>
            </a:r>
          </a:p>
          <a:p>
            <a:r>
              <a:t>[Teacher cue]</a:t>
            </a:r>
          </a:p>
          <a:p>
            <a:r>
              <a:t>Reveal one answer at a time. Ask for evidence or an equation before accepting it. End with the new-question prompt, not a generic summary.</a:t>
            </a:r>
          </a:p>
          <a:p>
            <a:r>
              <a:t>[SL/HL boundary]</a:t>
            </a:r>
          </a:p>
          <a:p>
            <a:r>
              <a:t>C.5 Doppler effect: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a safe teacher-controlled recording, retain original audio and report windowing choices.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[Quiz answers] 1. higher frequency 2. wavelength 3. wavefront encounter rate 4. recession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https://giophysics.com/chapter-24/sound-doppler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numbered retrieval questions above three concise learning outcomes; no answers are shown.</a:t>
            </a:r>
          </a:p>
          <a:p>
            <a:r>
              <a:t>[Teacher cue]</a:t>
            </a:r>
          </a:p>
          <a:p>
            <a:r>
              <a:t>Allow silent retrieval first. Ask one student to answer and another to challenge the reasoning. Revisit the outcomes at the end.</a:t>
            </a:r>
          </a:p>
          <a:p>
            <a:r>
              <a:t>[SL/HL boundary]</a:t>
            </a:r>
          </a:p>
          <a:p>
            <a:r>
              <a:t>C.5 Doppler effect: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a safe teacher-controlled recording, retain original audio and report windowing choices.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https://giophysics.com/chapter-24/sound-doppler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conceptual claims occupy the left, while a dark editable equation rail and an explicit SL/HL boundary occupy the right and bottom.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C.5 Doppler effect: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a safe teacher-controlled recording, retain original audio and report windowing choices.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CAB89-AF7F-ADA4-3497-ECFC457E2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6F7C5B-65EF-024E-CA85-BD12A78F4B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3473BB-9F1E-8C47-B246-AF84211B25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https://giophysics.com/chapter-24/sound-doppler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the source moves this way, the source's own frequency never changed. A caption reads: Same circles, shifted centres: ahead of the source the crests crowd together.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C.5 Doppler effect: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a safe teacher-controlled recording, retain original audio and report windowing choices.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1F3BB6-FBBF-986D-0B0C-BA5C8D16C322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98404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https://giophysics.com/chapter-24/sound-doppler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Editable scatter chart of Observed frequency / Hz against Source speed / m s^-1. Data values are printed in a high-contrast rail for non-colour access.</a:t>
            </a:r>
          </a:p>
          <a:p>
            <a:r>
              <a:t>[Teacher cue]</a:t>
            </a:r>
          </a:p>
          <a:p>
            <a:r>
              <a:t>Collect a prediction, then reveal the graph. Ask students to name axes and units before interpreting. Edit one native-chart data point and ask what conclusion changes.</a:t>
            </a:r>
          </a:p>
          <a:p>
            <a:r>
              <a:t>[SL/HL boundary]</a:t>
            </a:r>
          </a:p>
          <a:p>
            <a:r>
              <a:t>C.5 Doppler effect: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a safe teacher-controlled recording, retain original audio and report windowing choices.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[Quantitative visual] Values: (0, 500), (20, 531), (40, 567), (60, 607), (80, 654). Axes: Source speed / m s^-1; Observed frequency / Hz.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https://giophysics.com/chapter-24/sound-doppler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Model the system boundary, equation choice, substitution and unit check. Ask students to explain why each operation is justified.</a:t>
            </a:r>
          </a:p>
          <a:p>
            <a:r>
              <a:t>[SL/HL boundary]</a:t>
            </a:r>
          </a:p>
          <a:p>
            <a:r>
              <a:t>C.5 Doppler effect: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a safe teacher-controlled recording, retain original audio and report windowing choices.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[Worked problem] Steps: 1) Use f_obs = f v/(v-v_s) 2) f_obs = 700(340)/(340-25) 3) Evaluate the ratio Answer: f_obs = 756 Hz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https://giophysics.com/chapter-24/sound-doppler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Pause before each step. Students write the next line, compare reasoning, then reveal and repair units or signs.</a:t>
            </a:r>
          </a:p>
          <a:p>
            <a:r>
              <a:t>[SL/HL boundary]</a:t>
            </a:r>
          </a:p>
          <a:p>
            <a:r>
              <a:t>C.5 Doppler effect: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a safe teacher-controlled recording, retain original audio and report windowing choices.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[Worked problem] Steps: 1) Delta lambda = 0.5 nm 2) v/c = 0.5/656.3 3) v = c(0.5/656.3) Answer: v = 2.29e5 m s^-1 away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https://giophysics.com/chapter-24/sound-doppler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dark inquiry slide sets one practical or data task, three process steps and an explicit integrity boundary.</a:t>
            </a:r>
          </a:p>
          <a:p>
            <a:r>
              <a:t>[Teacher cue]</a:t>
            </a:r>
          </a:p>
          <a:p>
            <a:r>
              <a:t>Ask groups to identify the independent, dependent and controlled variables before equipment or data. Require a raw-data record and one evidence-based limitation.</a:t>
            </a:r>
          </a:p>
          <a:p>
            <a:r>
              <a:t>[SL/HL boundary]</a:t>
            </a:r>
          </a:p>
          <a:p>
            <a:r>
              <a:t>C.5 Doppler effect: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a safe teacher-controlled recording, retain original audio and report windowing choices.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[Inquiry] Use spectrogram peaks before and after a safely moving source; compare with measured radial speed.</a:t>
            </a:r>
          </a:p>
          <a:p>
            <a:r>
              <a:t>[Investigation integrity] Teacher support may clarify physics, ethics, risk, uncertainty and methods. Students must formulate, process, evaluate and write their own scientific investigation; never ghostwrite or fabricate data. Topic task: Use a safe teacher-controlled recording, retain original audio and report windowing choices.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https://giophysics.com/chapter-24/sound-doppler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 accent-colour slide contrasts a large misconception with a dark correction band, a safe joke and a rewrite prompt.</a:t>
            </a:r>
          </a:p>
          <a:p>
            <a:r>
              <a:t>[Teacher cue]</a:t>
            </a:r>
          </a:p>
          <a:p>
            <a:r>
              <a:t>Students vote true or false, identify the hidden assumption, then rewrite. Use the joke only as a memory cue after the scientific correction.</a:t>
            </a:r>
          </a:p>
          <a:p>
            <a:r>
              <a:t>[SL/HL boundary]</a:t>
            </a:r>
          </a:p>
          <a:p>
            <a:r>
              <a:t>C.5 Doppler effect: SL + HL extension.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Use a safe teacher-controlled recording, retain original audio and report windowing choices.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[Humor] The siren keeps its tune; the wavefront queue changes.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00000000-0000-4000-8000-000000000004}">
                <a16:creationId xmlns:a16="http://schemas.microsoft.com/office/drawing/2014/main" xmlns="" id="{00000000-0000-4000-8000-00000000000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2" name="eyebrow">
            <a:extLst>
              <a:ext uri="{00000000-0000-4000-8000-000000000004}">
                <a16:creationId xmlns:a16="http://schemas.microsoft.com/office/drawing/2014/main" xmlns="" id="{00000000-0000-4000-8000-000000000006}"/>
              </a:ext>
            </a:extLst>
          </p:cNvPr>
          <p:cNvSpPr>
            <a:spLocks noGrp="1"/>
          </p:cNvSpPr>
          <p:nvPr/>
        </p:nvSpPr>
        <p:spPr>
          <a:xfrm>
            <a:off x="666750" y="571500"/>
            <a:ext cx="809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IB DP PHYSICS · FIRST ASSESSMENT 2025 · C.5</a:t>
            </a:r>
          </a:p>
        </p:txBody>
      </p:sp>
      <p:sp>
        <p:nvSpPr>
          <p:cNvPr id="3" name="topic-title">
            <a:extLst>
              <a:ext uri="{00000000-0000-4000-8000-000000000004}">
                <a16:creationId xmlns:a16="http://schemas.microsoft.com/office/drawing/2014/main" xmlns="" id="{00000000-0000-4000-8000-000000000007}"/>
              </a:ext>
            </a:extLst>
          </p:cNvPr>
          <p:cNvSpPr>
            <a:spLocks noGrp="1"/>
          </p:cNvSpPr>
          <p:nvPr/>
        </p:nvSpPr>
        <p:spPr>
          <a:xfrm>
            <a:off x="666750" y="1190625"/>
            <a:ext cx="8096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250" b="1" i="0">
                <a:solidFill>
                  <a:srgbClr val="F4F0E2"/>
                </a:solidFill>
              </a:defRPr>
            </a:pPr>
            <a:r>
              <a:rPr sz="5250" b="1" i="0">
                <a:solidFill>
                  <a:srgbClr val="F4F0E2"/>
                </a:solidFill>
              </a:rPr>
              <a:t>Doppler effect</a:t>
            </a:r>
          </a:p>
        </p:txBody>
      </p:sp>
      <p:sp>
        <p:nvSpPr>
          <p:cNvPr id="4" name="level">
            <a:extLst>
              <a:ext uri="{00000000-0000-4000-8000-000000000004}">
                <a16:creationId xmlns:a16="http://schemas.microsoft.com/office/drawing/2014/main" xmlns="" id="{00000000-0000-4000-8000-000000000008}"/>
              </a:ext>
            </a:extLst>
          </p:cNvPr>
          <p:cNvSpPr>
            <a:spLocks noGrp="1"/>
          </p:cNvSpPr>
          <p:nvPr/>
        </p:nvSpPr>
        <p:spPr>
          <a:xfrm>
            <a:off x="666750" y="2857500"/>
            <a:ext cx="476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6ED4E2"/>
                </a:solidFill>
              </a:defRPr>
            </a:pPr>
            <a:r>
              <a:rPr sz="1800" b="1" i="0">
                <a:solidFill>
                  <a:srgbClr val="6ED4E2"/>
                </a:solidFill>
              </a:rPr>
              <a:t>SL + HL EXTENSION</a:t>
            </a:r>
          </a:p>
        </p:txBody>
      </p:sp>
      <p:sp>
        <p:nvSpPr>
          <p:cNvPr id="5" name="hook">
            <a:extLst>
              <a:ext uri="{00000000-0000-4000-8000-000000000004}">
                <a16:creationId xmlns:a16="http://schemas.microsoft.com/office/drawing/2014/main" xmlns="" id="{00000000-0000-4000-8000-000000000009}"/>
              </a:ext>
            </a:extLst>
          </p:cNvPr>
          <p:cNvSpPr>
            <a:spLocks noGrp="1"/>
          </p:cNvSpPr>
          <p:nvPr/>
        </p:nvSpPr>
        <p:spPr>
          <a:xfrm>
            <a:off x="666750" y="3714750"/>
            <a:ext cx="8096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Why does an ambulance siren sound higher before it passes than after?</a:t>
            </a:r>
          </a:p>
        </p:txBody>
      </p:sp>
      <p:sp>
        <p:nvSpPr>
          <p:cNvPr id="6" name="theme-ring">
            <a:extLst>
              <a:ext uri="{00000000-0000-4000-8000-000000000004}">
                <a16:creationId xmlns:a16="http://schemas.microsoft.com/office/drawing/2014/main" xmlns="" id="{00000000-0000-4000-8000-00000000000A}"/>
              </a:ext>
            </a:extLst>
          </p:cNvPr>
          <p:cNvSpPr>
            <a:spLocks noGrp="1"/>
          </p:cNvSpPr>
          <p:nvPr/>
        </p:nvSpPr>
        <p:spPr>
          <a:xfrm>
            <a:off x="9429750" y="1333500"/>
            <a:ext cx="2000250" cy="2000250"/>
          </a:xfrm>
          <a:prstGeom prst="ellipse">
            <a:avLst/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7" name="theme-ring-inner">
            <a:extLst>
              <a:ext uri="{00000000-0000-4000-8000-000000000004}">
                <a16:creationId xmlns:a16="http://schemas.microsoft.com/office/drawing/2014/main" xmlns="" id="{00000000-0000-4000-8000-00000000000B}"/>
              </a:ext>
            </a:extLst>
          </p:cNvPr>
          <p:cNvSpPr>
            <a:spLocks noGrp="1"/>
          </p:cNvSpPr>
          <p:nvPr/>
        </p:nvSpPr>
        <p:spPr>
          <a:xfrm>
            <a:off x="10020300" y="1924050"/>
            <a:ext cx="819150" cy="819150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format">
            <a:extLst>
              <a:ext uri="{00000000-0000-4000-8000-000000000004}">
                <a16:creationId xmlns:a16="http://schemas.microsoft.com/office/drawing/2014/main" xmlns="" id="{00000000-0000-4000-8000-00000000000C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09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EDITABLE · INQUIRY · DATA · EXAM PRACTICE</a:t>
            </a:r>
          </a:p>
        </p:txBody>
      </p:sp>
      <p:sp>
        <p:nvSpPr>
          <p:cNvPr id="9" name="group-label">
            <a:extLst>
              <a:ext uri="{00000000-0000-4000-8000-000000000004}">
                <a16:creationId xmlns:a16="http://schemas.microsoft.com/office/drawing/2014/main" xmlns="" id="{00000000-0000-4000-8000-00000000000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THEME C · WAVE BEHAVIOUR</a:t>
            </a:r>
          </a:p>
        </p:txBody>
      </p:sp>
      <p:sp>
        <p:nvSpPr>
          <p:cNvPr id="10" name="page-number">
            <a:extLst>
              <a:ext uri="{00000000-0000-4000-8000-000000000004}">
                <a16:creationId xmlns:a16="http://schemas.microsoft.com/office/drawing/2014/main" xmlns="" id="{00000000-0000-4000-8000-00000000000E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00000000-0000-4000-8000-000000000004}">
                <a16:creationId xmlns:a16="http://schemas.microsoft.com/office/drawing/2014/main" xmlns="" id="{00000000-0000-4000-8000-00000000000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00000000-0000-4000-8000-000000000004}">
                <a16:creationId xmlns:a16="http://schemas.microsoft.com/office/drawing/2014/main" xmlns="" id="{00000000-0000-4000-8000-00000000001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C.5 · SL + HL EXTENSION</a:t>
            </a:r>
          </a:p>
        </p:txBody>
      </p:sp>
    </p:spTree>
    <p:extLst>
      <p:ext uri="{00000000-0000-4000-8000-000000000011}">
        <p14:creationId xmlns:p14="http://schemas.microsoft.com/office/powerpoint/2010/main" xmlns="" val="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B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B6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7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8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C.5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B9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Original IB-style application question</a:t>
            </a:r>
          </a:p>
        </p:txBody>
      </p:sp>
      <p:sp>
        <p:nvSpPr>
          <p:cNvPr id="6" name="exam-meta">
            <a:extLst>
              <a:ext uri="{00000000-0000-4000-8000-000000000004}">
                <a16:creationId xmlns:a16="http://schemas.microsoft.com/office/drawing/2014/main" xmlns="" id="{00000000-0000-4000-8000-0000000000BA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857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SL + HL EXTENSION · 3 MARKS · CALCULATE · EXPLAIN</a:t>
            </a:r>
          </a:p>
        </p:txBody>
      </p:sp>
      <p:sp>
        <p:nvSpPr>
          <p:cNvPr id="7" name="question-frame">
            <a:extLst>
              <a:ext uri="{00000000-0000-4000-8000-000000000004}">
                <a16:creationId xmlns:a16="http://schemas.microsoft.com/office/drawing/2014/main" xmlns="" id="{00000000-0000-4000-8000-0000000000BB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8191500" cy="3048000"/>
          </a:xfrm>
          <a:prstGeom prst="roundRect">
            <a:avLst>
              <a:gd name="adj" fmla="val 3750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question">
            <a:extLst>
              <a:ext uri="{00000000-0000-4000-8000-000000000004}">
                <a16:creationId xmlns:a16="http://schemas.microsoft.com/office/drawing/2014/main" xmlns="" id="{00000000-0000-4000-8000-0000000000BC}"/>
              </a:ext>
            </a:extLst>
          </p:cNvPr>
          <p:cNvSpPr>
            <a:spLocks noGrp="1"/>
          </p:cNvSpPr>
          <p:nvPr/>
        </p:nvSpPr>
        <p:spPr>
          <a:xfrm>
            <a:off x="952500" y="2400300"/>
            <a:ext cx="762000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 stationary detector receives 420 Hz from a source receding at 18 m s^-1. Sound speed is 342 m s^-1. Determine the emitted frequency.</a:t>
            </a:r>
          </a:p>
        </p:txBody>
      </p:sp>
      <p:sp>
        <p:nvSpPr>
          <p:cNvPr id="9" name="method-frame">
            <a:extLst>
              <a:ext uri="{00000000-0000-4000-8000-000000000004}">
                <a16:creationId xmlns:a16="http://schemas.microsoft.com/office/drawing/2014/main" xmlns="" id="{00000000-0000-4000-8000-0000000000BD}"/>
              </a:ext>
            </a:extLst>
          </p:cNvPr>
          <p:cNvSpPr>
            <a:spLocks noGrp="1"/>
          </p:cNvSpPr>
          <p:nvPr/>
        </p:nvSpPr>
        <p:spPr>
          <a:xfrm>
            <a:off x="9239250" y="2095500"/>
            <a:ext cx="2286000" cy="3048000"/>
          </a:xfrm>
          <a:prstGeom prst="roundRect">
            <a:avLst>
              <a:gd name="adj" fmla="val 5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method">
            <a:extLst>
              <a:ext uri="{00000000-0000-4000-8000-000000000004}">
                <a16:creationId xmlns:a16="http://schemas.microsoft.com/office/drawing/2014/main" xmlns="" id="{00000000-0000-4000-8000-0000000000BE}"/>
              </a:ext>
            </a:extLst>
          </p:cNvPr>
          <p:cNvSpPr>
            <a:spLocks noGrp="1"/>
          </p:cNvSpPr>
          <p:nvPr/>
        </p:nvSpPr>
        <p:spPr>
          <a:xfrm>
            <a:off x="9429750" y="2428875"/>
            <a:ext cx="1905000" cy="2286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MODEL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CALCULATE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CHECK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JUSTIFY</a:t>
            </a:r>
          </a:p>
        </p:txBody>
      </p:sp>
      <p:sp>
        <p:nvSpPr>
          <p:cNvPr id="11" name="original-note">
            <a:extLst>
              <a:ext uri="{00000000-0000-4000-8000-000000000004}">
                <a16:creationId xmlns:a16="http://schemas.microsoft.com/office/drawing/2014/main" xmlns="" id="{00000000-0000-4000-8000-0000000000BF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477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question · not an IB past-paper or specimen question.</a:t>
            </a:r>
          </a:p>
        </p:txBody>
      </p:sp>
    </p:spTree>
    <p:extLst>
      <p:ext uri="{00000000-0000-4000-8000-000000000011}">
        <p14:creationId xmlns:p14="http://schemas.microsoft.com/office/powerpoint/2010/main" xmlns="" val="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roup-label">
            <a:extLst>
              <a:ext uri="{00000000-0000-4000-8000-000000000004}">
                <a16:creationId xmlns:a16="http://schemas.microsoft.com/office/drawing/2014/main" xmlns="" id="{00000000-0000-4000-8000-00000000001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1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1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1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C.5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1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Mark the evidence, not the handwriting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1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1000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Reveal one point at a time. Locate matching evidence, then improve one line.</a:t>
            </a:r>
          </a:p>
        </p:txBody>
      </p:sp>
      <p:sp>
        <p:nvSpPr>
          <p:cNvPr id="7" name="mark-1">
            <a:extLst>
              <a:ext uri="{00000000-0000-4000-8000-000000000004}">
                <a16:creationId xmlns:a16="http://schemas.microsoft.com/office/drawing/2014/main" xmlns="" id="{00000000-0000-4000-8000-000000000018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457200" cy="4572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8" name="mark-number-1">
            <a:extLst>
              <a:ext uri="{00000000-0000-4000-8000-000000000004}">
                <a16:creationId xmlns:a16="http://schemas.microsoft.com/office/drawing/2014/main" xmlns="" id="{00000000-0000-4000-8000-000000000019}"/>
              </a:ext>
            </a:extLst>
          </p:cNvPr>
          <p:cNvSpPr>
            <a:spLocks noGrp="1"/>
          </p:cNvSpPr>
          <p:nvPr/>
        </p:nvSpPr>
        <p:spPr>
          <a:xfrm>
            <a:off x="6667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text-1">
            <a:extLst>
              <a:ext uri="{00000000-0000-4000-8000-000000000004}">
                <a16:creationId xmlns:a16="http://schemas.microsoft.com/office/drawing/2014/main" xmlns="" id="{00000000-0000-4000-8000-00000000001A}"/>
              </a:ext>
            </a:extLst>
          </p:cNvPr>
          <p:cNvSpPr>
            <a:spLocks noGrp="1"/>
          </p:cNvSpPr>
          <p:nvPr/>
        </p:nvSpPr>
        <p:spPr>
          <a:xfrm>
            <a:off x="13335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For receding source f_obs = f v/(v+v_s)</a:t>
            </a:r>
          </a:p>
        </p:txBody>
      </p:sp>
      <p:sp>
        <p:nvSpPr>
          <p:cNvPr id="10" name="mark-2">
            <a:extLst>
              <a:ext uri="{00000000-0000-4000-8000-000000000004}">
                <a16:creationId xmlns:a16="http://schemas.microsoft.com/office/drawing/2014/main" xmlns="" id="{00000000-0000-4000-8000-00000000001B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457200" cy="4572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1" name="mark-number-2">
            <a:extLst>
              <a:ext uri="{00000000-0000-4000-8000-000000000004}">
                <a16:creationId xmlns:a16="http://schemas.microsoft.com/office/drawing/2014/main" xmlns="" id="{00000000-0000-4000-8000-00000000001C}"/>
              </a:ext>
            </a:extLst>
          </p:cNvPr>
          <p:cNvSpPr>
            <a:spLocks noGrp="1"/>
          </p:cNvSpPr>
          <p:nvPr/>
        </p:nvSpPr>
        <p:spPr>
          <a:xfrm>
            <a:off x="61912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text-2">
            <a:extLst>
              <a:ext uri="{00000000-0000-4000-8000-000000000004}">
                <a16:creationId xmlns:a16="http://schemas.microsoft.com/office/drawing/2014/main" xmlns="" id="{00000000-0000-4000-8000-00000000001D}"/>
              </a:ext>
            </a:extLst>
          </p:cNvPr>
          <p:cNvSpPr>
            <a:spLocks noGrp="1"/>
          </p:cNvSpPr>
          <p:nvPr/>
        </p:nvSpPr>
        <p:spPr>
          <a:xfrm>
            <a:off x="68580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f = f_obs(v+v_s)/v</a:t>
            </a:r>
          </a:p>
        </p:txBody>
      </p:sp>
      <p:sp>
        <p:nvSpPr>
          <p:cNvPr id="13" name="mark-3">
            <a:extLst>
              <a:ext uri="{00000000-0000-4000-8000-000000000004}">
                <a16:creationId xmlns:a16="http://schemas.microsoft.com/office/drawing/2014/main" xmlns="" id="{00000000-0000-4000-8000-00000000001E}"/>
              </a:ext>
            </a:extLst>
          </p:cNvPr>
          <p:cNvSpPr>
            <a:spLocks noGrp="1"/>
          </p:cNvSpPr>
          <p:nvPr/>
        </p:nvSpPr>
        <p:spPr>
          <a:xfrm>
            <a:off x="666750" y="3190875"/>
            <a:ext cx="457200" cy="4572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4" name="mark-number-3">
            <a:extLst>
              <a:ext uri="{00000000-0000-4000-8000-000000000004}">
                <a16:creationId xmlns:a16="http://schemas.microsoft.com/office/drawing/2014/main" xmlns="" id="{00000000-0000-4000-8000-00000000001F}"/>
              </a:ext>
            </a:extLst>
          </p:cNvPr>
          <p:cNvSpPr>
            <a:spLocks noGrp="1"/>
          </p:cNvSpPr>
          <p:nvPr/>
        </p:nvSpPr>
        <p:spPr>
          <a:xfrm>
            <a:off x="6667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text-3">
            <a:extLst>
              <a:ext uri="{00000000-0000-4000-8000-000000000004}">
                <a16:creationId xmlns:a16="http://schemas.microsoft.com/office/drawing/2014/main" xmlns="" id="{00000000-0000-4000-8000-000000000020}"/>
              </a:ext>
            </a:extLst>
          </p:cNvPr>
          <p:cNvSpPr>
            <a:spLocks noGrp="1"/>
          </p:cNvSpPr>
          <p:nvPr/>
        </p:nvSpPr>
        <p:spPr>
          <a:xfrm>
            <a:off x="13335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f = 442 Hz</a:t>
            </a:r>
          </a:p>
        </p:txBody>
      </p:sp>
      <p:sp>
        <p:nvSpPr>
          <p:cNvPr id="16" name="evaluation-band">
            <a:extLst>
              <a:ext uri="{00000000-0000-4000-8000-000000000004}">
                <a16:creationId xmlns:a16="http://schemas.microsoft.com/office/drawing/2014/main" xmlns="" id="{00000000-0000-4000-8000-000000000021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47700"/>
          </a:xfrm>
          <a:prstGeom prst="roundRect">
            <a:avLst>
              <a:gd name="adj" fmla="val 17647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7" name="evaluation">
            <a:extLst>
              <a:ext uri="{00000000-0000-4000-8000-000000000004}">
                <a16:creationId xmlns:a16="http://schemas.microsoft.com/office/drawing/2014/main" xmlns="" id="{00000000-0000-4000-8000-000000000022}"/>
              </a:ext>
            </a:extLst>
          </p:cNvPr>
          <p:cNvSpPr>
            <a:spLocks noGrp="1"/>
          </p:cNvSpPr>
          <p:nvPr/>
        </p:nvSpPr>
        <p:spPr>
          <a:xfrm>
            <a:off x="933450" y="5562600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Data-based check: identify one assumption, one unit check and one reason the result is physically plausible.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23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24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25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26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C.5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27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28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Answer independently. Star the item that needs another explanation.</a:t>
            </a:r>
          </a:p>
        </p:txBody>
      </p:sp>
      <p:sp>
        <p:nvSpPr>
          <p:cNvPr id="7" name="quiz-label-1">
            <a:extLst>
              <a:ext uri="{00000000-0000-4000-8000-000000000004}">
                <a16:creationId xmlns:a16="http://schemas.microsoft.com/office/drawing/2014/main" xmlns="" id="{00000000-0000-4000-8000-000000000029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00000000-0000-4000-8000-000000000004}">
                <a16:creationId xmlns:a16="http://schemas.microsoft.com/office/drawing/2014/main" xmlns="" id="{00000000-0000-4000-8000-00000000002A}"/>
              </a:ext>
            </a:extLst>
          </p:cNvPr>
          <p:cNvSpPr>
            <a:spLocks noGrp="1"/>
          </p:cNvSpPr>
          <p:nvPr/>
        </p:nvSpPr>
        <p:spPr>
          <a:xfrm>
            <a:off x="6667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Approaching source gives?</a:t>
            </a:r>
          </a:p>
        </p:txBody>
      </p:sp>
      <p:sp>
        <p:nvSpPr>
          <p:cNvPr id="9" name="rule-70-380">
            <a:extLst>
              <a:ext uri="{00000000-0000-4000-8000-000000000004}">
                <a16:creationId xmlns:a16="http://schemas.microsoft.com/office/drawing/2014/main" xmlns="" id="{00000000-0000-4000-8000-00000000002B}"/>
              </a:ext>
            </a:extLst>
          </p:cNvPr>
          <p:cNvSpPr>
            <a:spLocks noGrp="1"/>
          </p:cNvSpPr>
          <p:nvPr/>
        </p:nvSpPr>
        <p:spPr>
          <a:xfrm>
            <a:off x="6667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0" name="quiz-label-2">
            <a:extLst>
              <a:ext uri="{00000000-0000-4000-8000-000000000004}">
                <a16:creationId xmlns:a16="http://schemas.microsoft.com/office/drawing/2014/main" xmlns="" id="{00000000-0000-4000-8000-00000000002C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Q2</a:t>
            </a:r>
          </a:p>
        </p:txBody>
      </p:sp>
      <p:sp>
        <p:nvSpPr>
          <p:cNvPr id="11" name="quiz-question-2">
            <a:extLst>
              <a:ext uri="{00000000-0000-4000-8000-000000000004}">
                <a16:creationId xmlns:a16="http://schemas.microsoft.com/office/drawing/2014/main" xmlns="" id="{00000000-0000-4000-8000-00000000002D}"/>
              </a:ext>
            </a:extLst>
          </p:cNvPr>
          <p:cNvSpPr>
            <a:spLocks noGrp="1"/>
          </p:cNvSpPr>
          <p:nvPr/>
        </p:nvSpPr>
        <p:spPr>
          <a:xfrm>
            <a:off x="61912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Source motion changes in medium?</a:t>
            </a:r>
          </a:p>
        </p:txBody>
      </p:sp>
      <p:sp>
        <p:nvSpPr>
          <p:cNvPr id="12" name="rule-650-380">
            <a:extLst>
              <a:ext uri="{00000000-0000-4000-8000-000000000004}">
                <a16:creationId xmlns:a16="http://schemas.microsoft.com/office/drawing/2014/main" xmlns="" id="{00000000-0000-4000-8000-00000000002E}"/>
              </a:ext>
            </a:extLst>
          </p:cNvPr>
          <p:cNvSpPr>
            <a:spLocks noGrp="1"/>
          </p:cNvSpPr>
          <p:nvPr/>
        </p:nvSpPr>
        <p:spPr>
          <a:xfrm>
            <a:off x="61912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3" name="quiz-label-3">
            <a:extLst>
              <a:ext uri="{00000000-0000-4000-8000-000000000004}">
                <a16:creationId xmlns:a16="http://schemas.microsoft.com/office/drawing/2014/main" xmlns="" id="{00000000-0000-4000-8000-00000000002F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Q3</a:t>
            </a:r>
          </a:p>
        </p:txBody>
      </p:sp>
      <p:sp>
        <p:nvSpPr>
          <p:cNvPr id="14" name="quiz-question-3">
            <a:extLst>
              <a:ext uri="{00000000-0000-4000-8000-000000000004}">
                <a16:creationId xmlns:a16="http://schemas.microsoft.com/office/drawing/2014/main" xmlns="" id="{00000000-0000-4000-8000-000000000030}"/>
              </a:ext>
            </a:extLst>
          </p:cNvPr>
          <p:cNvSpPr>
            <a:spLocks noGrp="1"/>
          </p:cNvSpPr>
          <p:nvPr/>
        </p:nvSpPr>
        <p:spPr>
          <a:xfrm>
            <a:off x="6667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Observer motion changes?</a:t>
            </a:r>
          </a:p>
        </p:txBody>
      </p:sp>
      <p:sp>
        <p:nvSpPr>
          <p:cNvPr id="15" name="rule-70-570">
            <a:extLst>
              <a:ext uri="{00000000-0000-4000-8000-000000000004}">
                <a16:creationId xmlns:a16="http://schemas.microsoft.com/office/drawing/2014/main" xmlns="" id="{00000000-0000-4000-8000-000000000031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6" name="quiz-label-4">
            <a:extLst>
              <a:ext uri="{00000000-0000-4000-8000-000000000004}">
                <a16:creationId xmlns:a16="http://schemas.microsoft.com/office/drawing/2014/main" xmlns="" id="{00000000-0000-4000-8000-000000000032}"/>
              </a:ext>
            </a:extLst>
          </p:cNvPr>
          <p:cNvSpPr>
            <a:spLocks noGrp="1"/>
          </p:cNvSpPr>
          <p:nvPr/>
        </p:nvSpPr>
        <p:spPr>
          <a:xfrm>
            <a:off x="61912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Q4</a:t>
            </a:r>
          </a:p>
        </p:txBody>
      </p:sp>
      <p:sp>
        <p:nvSpPr>
          <p:cNvPr id="17" name="quiz-question-4">
            <a:extLst>
              <a:ext uri="{00000000-0000-4000-8000-000000000004}">
                <a16:creationId xmlns:a16="http://schemas.microsoft.com/office/drawing/2014/main" xmlns="" id="{00000000-0000-4000-8000-000000000033}"/>
              </a:ext>
            </a:extLst>
          </p:cNvPr>
          <p:cNvSpPr>
            <a:spLocks noGrp="1"/>
          </p:cNvSpPr>
          <p:nvPr/>
        </p:nvSpPr>
        <p:spPr>
          <a:xfrm>
            <a:off x="61912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Redshift implies?</a:t>
            </a:r>
          </a:p>
        </p:txBody>
      </p:sp>
      <p:sp>
        <p:nvSpPr>
          <p:cNvPr id="18" name="rule-650-570">
            <a:extLst>
              <a:ext uri="{00000000-0000-4000-8000-000000000004}">
                <a16:creationId xmlns:a16="http://schemas.microsoft.com/office/drawing/2014/main" xmlns="" id="{00000000-0000-4000-8000-000000000034}"/>
              </a:ext>
            </a:extLst>
          </p:cNvPr>
          <p:cNvSpPr>
            <a:spLocks noGrp="1"/>
          </p:cNvSpPr>
          <p:nvPr/>
        </p:nvSpPr>
        <p:spPr>
          <a:xfrm>
            <a:off x="61912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00000000-0000-4000-8000-000000000011}">
        <p14:creationId xmlns:p14="http://schemas.microsoft.com/office/powerpoint/2010/main" xmlns="" val="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00000000-0000-4000-8000-000000000004}">
                <a16:creationId xmlns:a16="http://schemas.microsoft.com/office/drawing/2014/main" xmlns="" id="{00000000-0000-4000-8000-00000000003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36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37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38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C.5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39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Answers, repair and next inquiry</a:t>
            </a:r>
          </a:p>
        </p:txBody>
      </p:sp>
      <p:sp>
        <p:nvSpPr>
          <p:cNvPr id="6" name="answer-badge-1">
            <a:extLst>
              <a:ext uri="{00000000-0000-4000-8000-000000000004}">
                <a16:creationId xmlns:a16="http://schemas.microsoft.com/office/drawing/2014/main" xmlns="" id="{00000000-0000-4000-8000-00000000003A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57200" cy="457200"/>
          </a:xfrm>
          <a:prstGeom prst="ellipse">
            <a:avLst/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7" name="answer-number-1">
            <a:extLst>
              <a:ext uri="{00000000-0000-4000-8000-000000000004}">
                <a16:creationId xmlns:a16="http://schemas.microsoft.com/office/drawing/2014/main" xmlns="" id="{00000000-0000-4000-8000-00000000003B}"/>
              </a:ext>
            </a:extLst>
          </p:cNvPr>
          <p:cNvSpPr>
            <a:spLocks noGrp="1"/>
          </p:cNvSpPr>
          <p:nvPr/>
        </p:nvSpPr>
        <p:spPr>
          <a:xfrm>
            <a:off x="714375" y="176212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8" name="answer-1">
            <a:extLst>
              <a:ext uri="{00000000-0000-4000-8000-000000000004}">
                <a16:creationId xmlns:a16="http://schemas.microsoft.com/office/drawing/2014/main" xmlns="" id="{00000000-0000-4000-8000-00000000003C}"/>
              </a:ext>
            </a:extLst>
          </p:cNvPr>
          <p:cNvSpPr>
            <a:spLocks noGrp="1"/>
          </p:cNvSpPr>
          <p:nvPr/>
        </p:nvSpPr>
        <p:spPr>
          <a:xfrm>
            <a:off x="1476375" y="169545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higher frequency</a:t>
            </a:r>
          </a:p>
        </p:txBody>
      </p:sp>
      <p:sp>
        <p:nvSpPr>
          <p:cNvPr id="9" name="rule-155-250">
            <a:extLst>
              <a:ext uri="{00000000-0000-4000-8000-000000000004}">
                <a16:creationId xmlns:a16="http://schemas.microsoft.com/office/drawing/2014/main" xmlns="" id="{00000000-0000-4000-8000-00000000003D}"/>
              </a:ext>
            </a:extLst>
          </p:cNvPr>
          <p:cNvSpPr>
            <a:spLocks noGrp="1"/>
          </p:cNvSpPr>
          <p:nvPr/>
        </p:nvSpPr>
        <p:spPr>
          <a:xfrm>
            <a:off x="1476375" y="23812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0" name="answer-badge-2">
            <a:extLst>
              <a:ext uri="{00000000-0000-4000-8000-000000000004}">
                <a16:creationId xmlns:a16="http://schemas.microsoft.com/office/drawing/2014/main" xmlns="" id="{00000000-0000-4000-8000-00000000003E}"/>
              </a:ext>
            </a:extLst>
          </p:cNvPr>
          <p:cNvSpPr>
            <a:spLocks noGrp="1"/>
          </p:cNvSpPr>
          <p:nvPr/>
        </p:nvSpPr>
        <p:spPr>
          <a:xfrm>
            <a:off x="714375" y="2619375"/>
            <a:ext cx="457200" cy="457200"/>
          </a:xfrm>
          <a:prstGeom prst="ellipse">
            <a:avLst/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00000000-0000-4000-8000-000000000004}">
                <a16:creationId xmlns:a16="http://schemas.microsoft.com/office/drawing/2014/main" xmlns="" id="{00000000-0000-4000-8000-00000000003F}"/>
              </a:ext>
            </a:extLst>
          </p:cNvPr>
          <p:cNvSpPr>
            <a:spLocks noGrp="1"/>
          </p:cNvSpPr>
          <p:nvPr/>
        </p:nvSpPr>
        <p:spPr>
          <a:xfrm>
            <a:off x="714375" y="26670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answer-2">
            <a:extLst>
              <a:ext uri="{00000000-0000-4000-8000-000000000004}">
                <a16:creationId xmlns:a16="http://schemas.microsoft.com/office/drawing/2014/main" xmlns="" id="{00000000-0000-4000-8000-000000000040}"/>
              </a:ext>
            </a:extLst>
          </p:cNvPr>
          <p:cNvSpPr>
            <a:spLocks noGrp="1"/>
          </p:cNvSpPr>
          <p:nvPr/>
        </p:nvSpPr>
        <p:spPr>
          <a:xfrm>
            <a:off x="1476375" y="260032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wavelength</a:t>
            </a:r>
          </a:p>
        </p:txBody>
      </p:sp>
      <p:sp>
        <p:nvSpPr>
          <p:cNvPr id="13" name="rule-155-345">
            <a:extLst>
              <a:ext uri="{00000000-0000-4000-8000-000000000004}">
                <a16:creationId xmlns:a16="http://schemas.microsoft.com/office/drawing/2014/main" xmlns="" id="{00000000-0000-4000-8000-000000000041}"/>
              </a:ext>
            </a:extLst>
          </p:cNvPr>
          <p:cNvSpPr>
            <a:spLocks noGrp="1"/>
          </p:cNvSpPr>
          <p:nvPr/>
        </p:nvSpPr>
        <p:spPr>
          <a:xfrm>
            <a:off x="1476375" y="32861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4" name="answer-badge-3">
            <a:extLst>
              <a:ext uri="{00000000-0000-4000-8000-000000000004}">
                <a16:creationId xmlns:a16="http://schemas.microsoft.com/office/drawing/2014/main" xmlns="" id="{00000000-0000-4000-8000-000000000042}"/>
              </a:ext>
            </a:extLst>
          </p:cNvPr>
          <p:cNvSpPr>
            <a:spLocks noGrp="1"/>
          </p:cNvSpPr>
          <p:nvPr/>
        </p:nvSpPr>
        <p:spPr>
          <a:xfrm>
            <a:off x="714375" y="3524250"/>
            <a:ext cx="457200" cy="457200"/>
          </a:xfrm>
          <a:prstGeom prst="ellipse">
            <a:avLst/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15" name="answer-number-3">
            <a:extLst>
              <a:ext uri="{00000000-0000-4000-8000-000000000004}">
                <a16:creationId xmlns:a16="http://schemas.microsoft.com/office/drawing/2014/main" xmlns="" id="{00000000-0000-4000-8000-000000000043}"/>
              </a:ext>
            </a:extLst>
          </p:cNvPr>
          <p:cNvSpPr>
            <a:spLocks noGrp="1"/>
          </p:cNvSpPr>
          <p:nvPr/>
        </p:nvSpPr>
        <p:spPr>
          <a:xfrm>
            <a:off x="714375" y="35718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6" name="answer-3">
            <a:extLst>
              <a:ext uri="{00000000-0000-4000-8000-000000000004}">
                <a16:creationId xmlns:a16="http://schemas.microsoft.com/office/drawing/2014/main" xmlns="" id="{00000000-0000-4000-8000-000000000044}"/>
              </a:ext>
            </a:extLst>
          </p:cNvPr>
          <p:cNvSpPr>
            <a:spLocks noGrp="1"/>
          </p:cNvSpPr>
          <p:nvPr/>
        </p:nvSpPr>
        <p:spPr>
          <a:xfrm>
            <a:off x="1476375" y="350520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wavefront encounter rate</a:t>
            </a:r>
          </a:p>
        </p:txBody>
      </p:sp>
      <p:sp>
        <p:nvSpPr>
          <p:cNvPr id="17" name="rule-155-440">
            <a:extLst>
              <a:ext uri="{00000000-0000-4000-8000-000000000004}">
                <a16:creationId xmlns:a16="http://schemas.microsoft.com/office/drawing/2014/main" xmlns="" id="{00000000-0000-4000-8000-000000000045}"/>
              </a:ext>
            </a:extLst>
          </p:cNvPr>
          <p:cNvSpPr>
            <a:spLocks noGrp="1"/>
          </p:cNvSpPr>
          <p:nvPr/>
        </p:nvSpPr>
        <p:spPr>
          <a:xfrm>
            <a:off x="1476375" y="41910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8" name="answer-badge-4">
            <a:extLst>
              <a:ext uri="{00000000-0000-4000-8000-000000000004}">
                <a16:creationId xmlns:a16="http://schemas.microsoft.com/office/drawing/2014/main" xmlns="" id="{00000000-0000-4000-8000-000000000046}"/>
              </a:ext>
            </a:extLst>
          </p:cNvPr>
          <p:cNvSpPr>
            <a:spLocks noGrp="1"/>
          </p:cNvSpPr>
          <p:nvPr/>
        </p:nvSpPr>
        <p:spPr>
          <a:xfrm>
            <a:off x="714375" y="4429125"/>
            <a:ext cx="457200" cy="457200"/>
          </a:xfrm>
          <a:prstGeom prst="ellipse">
            <a:avLst/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19" name="answer-number-4">
            <a:extLst>
              <a:ext uri="{00000000-0000-4000-8000-000000000004}">
                <a16:creationId xmlns:a16="http://schemas.microsoft.com/office/drawing/2014/main" xmlns="" id="{00000000-0000-4000-8000-000000000047}"/>
              </a:ext>
            </a:extLst>
          </p:cNvPr>
          <p:cNvSpPr>
            <a:spLocks noGrp="1"/>
          </p:cNvSpPr>
          <p:nvPr/>
        </p:nvSpPr>
        <p:spPr>
          <a:xfrm>
            <a:off x="714375" y="447675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20" name="answer-4">
            <a:extLst>
              <a:ext uri="{00000000-0000-4000-8000-000000000004}">
                <a16:creationId xmlns:a16="http://schemas.microsoft.com/office/drawing/2014/main" xmlns="" id="{00000000-0000-4000-8000-000000000048}"/>
              </a:ext>
            </a:extLst>
          </p:cNvPr>
          <p:cNvSpPr>
            <a:spLocks noGrp="1"/>
          </p:cNvSpPr>
          <p:nvPr/>
        </p:nvSpPr>
        <p:spPr>
          <a:xfrm>
            <a:off x="1476375" y="441007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recession</a:t>
            </a:r>
          </a:p>
        </p:txBody>
      </p:sp>
      <p:sp>
        <p:nvSpPr>
          <p:cNvPr id="21" name="next-step">
            <a:extLst>
              <a:ext uri="{00000000-0000-4000-8000-000000000004}">
                <a16:creationId xmlns:a16="http://schemas.microsoft.com/office/drawing/2014/main" xmlns="" id="{00000000-0000-4000-8000-000000000049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66750"/>
          </a:xfrm>
          <a:prstGeom prst="roundRect">
            <a:avLst>
              <a:gd name="adj" fmla="val 17143"/>
            </a:avLst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22" name="next-step-text">
            <a:extLst>
              <a:ext uri="{00000000-0000-4000-8000-000000000004}">
                <a16:creationId xmlns:a16="http://schemas.microsoft.com/office/drawing/2014/main" xmlns="" id="{00000000-0000-4000-8000-00000000004A}"/>
              </a:ext>
            </a:extLst>
          </p:cNvPr>
          <p:cNvSpPr>
            <a:spLocks noGrp="1"/>
          </p:cNvSpPr>
          <p:nvPr/>
        </p:nvSpPr>
        <p:spPr>
          <a:xfrm>
            <a:off x="933450" y="5572125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Next move: correct one response, name the governing model, then write one new question your evidence can test.</a:t>
            </a:r>
          </a:p>
        </p:txBody>
      </p:sp>
    </p:spTree>
    <p:extLst>
      <p:ext uri="{00000000-0000-4000-8000-000000000011}">
        <p14:creationId xmlns:p14="http://schemas.microsoft.com/office/powerpoint/2010/main" xmlns="" val="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4B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4C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4D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4E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C.5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4F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Retrieve, connect, predict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50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Think alone · compare with a partner · commit before discussion.</a:t>
            </a:r>
          </a:p>
        </p:txBody>
      </p:sp>
      <p:sp>
        <p:nvSpPr>
          <p:cNvPr id="7" name="retrieval-1">
            <a:extLst>
              <a:ext uri="{00000000-0000-4000-8000-000000000004}">
                <a16:creationId xmlns:a16="http://schemas.microsoft.com/office/drawing/2014/main" xmlns="" id="{00000000-0000-4000-8000-000000000051}"/>
              </a:ext>
            </a:extLst>
          </p:cNvPr>
          <p:cNvSpPr>
            <a:spLocks noGrp="1"/>
          </p:cNvSpPr>
          <p:nvPr/>
        </p:nvSpPr>
        <p:spPr>
          <a:xfrm>
            <a:off x="714375" y="2095500"/>
            <a:ext cx="476250" cy="47625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8" name="retrieval-number-1">
            <a:extLst>
              <a:ext uri="{00000000-0000-4000-8000-000000000004}">
                <a16:creationId xmlns:a16="http://schemas.microsoft.com/office/drawing/2014/main" xmlns="" id="{00000000-0000-4000-8000-000000000052}"/>
              </a:ext>
            </a:extLst>
          </p:cNvPr>
          <p:cNvSpPr>
            <a:spLocks noGrp="1"/>
          </p:cNvSpPr>
          <p:nvPr/>
        </p:nvSpPr>
        <p:spPr>
          <a:xfrm>
            <a:off x="714375" y="21526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text-1">
            <a:extLst>
              <a:ext uri="{00000000-0000-4000-8000-000000000004}">
                <a16:creationId xmlns:a16="http://schemas.microsoft.com/office/drawing/2014/main" xmlns="" id="{00000000-0000-4000-8000-000000000053}"/>
              </a:ext>
            </a:extLst>
          </p:cNvPr>
          <p:cNvSpPr>
            <a:spLocks noGrp="1"/>
          </p:cNvSpPr>
          <p:nvPr/>
        </p:nvSpPr>
        <p:spPr>
          <a:xfrm>
            <a:off x="1476375" y="20574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Which quantity does the source set?</a:t>
            </a:r>
          </a:p>
        </p:txBody>
      </p:sp>
      <p:sp>
        <p:nvSpPr>
          <p:cNvPr id="10" name="retrieval-2">
            <a:extLst>
              <a:ext uri="{00000000-0000-4000-8000-000000000004}">
                <a16:creationId xmlns:a16="http://schemas.microsoft.com/office/drawing/2014/main" xmlns="" id="{00000000-0000-4000-8000-000000000054}"/>
              </a:ext>
            </a:extLst>
          </p:cNvPr>
          <p:cNvSpPr>
            <a:spLocks noGrp="1"/>
          </p:cNvSpPr>
          <p:nvPr/>
        </p:nvSpPr>
        <p:spPr>
          <a:xfrm>
            <a:off x="714375" y="2971800"/>
            <a:ext cx="476250" cy="47625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1" name="retrieval-number-2">
            <a:extLst>
              <a:ext uri="{00000000-0000-4000-8000-000000000004}">
                <a16:creationId xmlns:a16="http://schemas.microsoft.com/office/drawing/2014/main" xmlns="" id="{00000000-0000-4000-8000-000000000055}"/>
              </a:ext>
            </a:extLst>
          </p:cNvPr>
          <p:cNvSpPr>
            <a:spLocks noGrp="1"/>
          </p:cNvSpPr>
          <p:nvPr/>
        </p:nvSpPr>
        <p:spPr>
          <a:xfrm>
            <a:off x="714375" y="30289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text-2">
            <a:extLst>
              <a:ext uri="{00000000-0000-4000-8000-000000000004}">
                <a16:creationId xmlns:a16="http://schemas.microsoft.com/office/drawing/2014/main" xmlns="" id="{00000000-0000-4000-8000-000000000056}"/>
              </a:ext>
            </a:extLst>
          </p:cNvPr>
          <p:cNvSpPr>
            <a:spLocks noGrp="1"/>
          </p:cNvSpPr>
          <p:nvPr/>
        </p:nvSpPr>
        <p:spPr>
          <a:xfrm>
            <a:off x="1476375" y="29337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What changes for a moving source in a stationary medium?</a:t>
            </a:r>
          </a:p>
        </p:txBody>
      </p:sp>
      <p:sp>
        <p:nvSpPr>
          <p:cNvPr id="13" name="retrieval-3">
            <a:extLst>
              <a:ext uri="{00000000-0000-4000-8000-000000000004}">
                <a16:creationId xmlns:a16="http://schemas.microsoft.com/office/drawing/2014/main" xmlns="" id="{00000000-0000-4000-8000-000000000057}"/>
              </a:ext>
            </a:extLst>
          </p:cNvPr>
          <p:cNvSpPr>
            <a:spLocks noGrp="1"/>
          </p:cNvSpPr>
          <p:nvPr/>
        </p:nvSpPr>
        <p:spPr>
          <a:xfrm>
            <a:off x="714375" y="3848100"/>
            <a:ext cx="476250" cy="47625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4" name="retrieval-number-3">
            <a:extLst>
              <a:ext uri="{00000000-0000-4000-8000-000000000004}">
                <a16:creationId xmlns:a16="http://schemas.microsoft.com/office/drawing/2014/main" xmlns="" id="{00000000-0000-4000-8000-000000000058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text-3">
            <a:extLst>
              <a:ext uri="{00000000-0000-4000-8000-000000000004}">
                <a16:creationId xmlns:a16="http://schemas.microsoft.com/office/drawing/2014/main" xmlns="" id="{00000000-0000-4000-8000-000000000059}"/>
              </a:ext>
            </a:extLst>
          </p:cNvPr>
          <p:cNvSpPr>
            <a:spLocks noGrp="1"/>
          </p:cNvSpPr>
          <p:nvPr/>
        </p:nvSpPr>
        <p:spPr>
          <a:xfrm>
            <a:off x="1476375" y="38100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When is the small-speed approximation valid?</a:t>
            </a:r>
          </a:p>
        </p:txBody>
      </p:sp>
      <p:sp>
        <p:nvSpPr>
          <p:cNvPr id="16" name="rule-70-510">
            <a:extLst>
              <a:ext uri="{00000000-0000-4000-8000-000000000004}">
                <a16:creationId xmlns:a16="http://schemas.microsoft.com/office/drawing/2014/main" xmlns="" id="{00000000-0000-4000-8000-00000000005A}"/>
              </a:ext>
            </a:extLst>
          </p:cNvPr>
          <p:cNvSpPr>
            <a:spLocks noGrp="1"/>
          </p:cNvSpPr>
          <p:nvPr/>
        </p:nvSpPr>
        <p:spPr>
          <a:xfrm>
            <a:off x="666750" y="48577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7" name="outcomes-label">
            <a:extLst>
              <a:ext uri="{00000000-0000-4000-8000-000000000004}">
                <a16:creationId xmlns:a16="http://schemas.microsoft.com/office/drawing/2014/main" xmlns="" id="{00000000-0000-4000-8000-00000000005B}"/>
              </a:ext>
            </a:extLst>
          </p:cNvPr>
          <p:cNvSpPr>
            <a:spLocks noGrp="1"/>
          </p:cNvSpPr>
          <p:nvPr/>
        </p:nvSpPr>
        <p:spPr>
          <a:xfrm>
            <a:off x="666750" y="5095875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BY THE END</a:t>
            </a:r>
          </a:p>
        </p:txBody>
      </p:sp>
      <p:sp>
        <p:nvSpPr>
          <p:cNvPr id="18" name="outcomes">
            <a:extLst>
              <a:ext uri="{00000000-0000-4000-8000-000000000004}">
                <a16:creationId xmlns:a16="http://schemas.microsoft.com/office/drawing/2014/main" xmlns="" id="{00000000-0000-4000-8000-00000000005C}"/>
              </a:ext>
            </a:extLst>
          </p:cNvPr>
          <p:cNvSpPr>
            <a:spLocks noGrp="1"/>
          </p:cNvSpPr>
          <p:nvPr/>
        </p:nvSpPr>
        <p:spPr>
          <a:xfrm>
            <a:off x="2381250" y="5029200"/>
            <a:ext cx="885825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Explain Doppler shift from wavefront spacing.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HL: calculate shifts for moving sources and observers.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Connect fractional frequency shift with radial velocity.</a:t>
            </a:r>
          </a:p>
        </p:txBody>
      </p:sp>
    </p:spTree>
    <p:extLst>
      <p:ext uri="{00000000-0000-4000-8000-000000000011}">
        <p14:creationId xmlns:p14="http://schemas.microsoft.com/office/powerpoint/2010/main" xmlns="" val="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5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5E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5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C.5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Build the model, then test its limits</a:t>
            </a:r>
          </a:p>
        </p:txBody>
      </p:sp>
      <p:sp>
        <p:nvSpPr>
          <p:cNvPr id="6" name="model-index-1">
            <a:extLs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01</a:t>
            </a:r>
          </a:p>
        </p:txBody>
      </p:sp>
      <p:sp>
        <p:nvSpPr>
          <p:cNvPr id="7" name="model-point-1">
            <a:extLs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1238250" y="17716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SL: motion toward an observer raises observed frequency.</a:t>
            </a:r>
          </a:p>
        </p:txBody>
      </p:sp>
      <p:sp>
        <p:nvSpPr>
          <p:cNvPr id="8" name="model-index-2">
            <a:extLs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85800" y="278130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02</a:t>
            </a:r>
          </a:p>
        </p:txBody>
      </p:sp>
      <p:sp>
        <p:nvSpPr>
          <p:cNvPr id="9" name="model-point-2">
            <a:extLst>
              <a:ext uri="{00000000-0000-4000-8000-000000000004}">
                <a16:creationId xmlns:a16="http://schemas.microsoft.com/office/drawing/2014/main" xmlns="" id="{00000000-0000-4000-8000-000000000065}"/>
              </a:ext>
            </a:extLst>
          </p:cNvPr>
          <p:cNvSpPr>
            <a:spLocks noGrp="1"/>
          </p:cNvSpPr>
          <p:nvPr/>
        </p:nvSpPr>
        <p:spPr>
          <a:xfrm>
            <a:off x="1238250" y="274320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Source motion changes wavelength in the medium; observer motion changes encounter rate.</a:t>
            </a:r>
          </a:p>
        </p:txBody>
      </p:sp>
      <p:sp>
        <p:nvSpPr>
          <p:cNvPr id="10" name="model-index-3">
            <a:extLst>
              <a:ext uri="{00000000-0000-4000-8000-000000000004}">
                <a16:creationId xmlns:a16="http://schemas.microsoft.com/office/drawing/2014/main" xmlns="" id="{00000000-0000-4000-8000-000000000066}"/>
              </a:ext>
            </a:extLst>
          </p:cNvPr>
          <p:cNvSpPr>
            <a:spLocks noGrp="1"/>
          </p:cNvSpPr>
          <p:nvPr/>
        </p:nvSpPr>
        <p:spPr>
          <a:xfrm>
            <a:off x="685800" y="37528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03</a:t>
            </a:r>
          </a:p>
        </p:txBody>
      </p:sp>
      <p:sp>
        <p:nvSpPr>
          <p:cNvPr id="11" name="model-point-3">
            <a:extLst>
              <a:ext uri="{00000000-0000-4000-8000-000000000004}">
                <a16:creationId xmlns:a16="http://schemas.microsoft.com/office/drawing/2014/main" xmlns="" id="{00000000-0000-4000-8000-000000000067}"/>
              </a:ext>
            </a:extLst>
          </p:cNvPr>
          <p:cNvSpPr>
            <a:spLocks noGrp="1"/>
          </p:cNvSpPr>
          <p:nvPr/>
        </p:nvSpPr>
        <p:spPr>
          <a:xfrm>
            <a:off x="1238250" y="37147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SL: for speeds much below wave speed, Delta f/f is approximately radial speed/wave speed.</a:t>
            </a:r>
          </a:p>
        </p:txBody>
      </p:sp>
      <p:sp>
        <p:nvSpPr>
          <p:cNvPr id="12" name="equation-panel">
            <a:extLst>
              <a:ext uri="{00000000-0000-4000-8000-000000000004}">
                <a16:creationId xmlns:a16="http://schemas.microsoft.com/office/drawing/2014/main" xmlns="" id="{00000000-0000-4000-8000-000000000068}"/>
              </a:ext>
            </a:extLst>
          </p:cNvPr>
          <p:cNvSpPr>
            <a:spLocks noGrp="1"/>
          </p:cNvSpPr>
          <p:nvPr/>
        </p:nvSpPr>
        <p:spPr>
          <a:xfrm>
            <a:off x="7810500" y="1714500"/>
            <a:ext cx="3714750" cy="3143250"/>
          </a:xfrm>
          <a:prstGeom prst="roundRect">
            <a:avLst>
              <a:gd name="adj" fmla="val 3636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3" name="equation-label">
            <a:extLst>
              <a:ext uri="{00000000-0000-4000-8000-000000000004}">
                <a16:creationId xmlns:a16="http://schemas.microsoft.com/office/drawing/2014/main" xmlns="" id="{00000000-0000-4000-8000-000000000069}"/>
              </a:ext>
            </a:extLst>
          </p:cNvPr>
          <p:cNvSpPr>
            <a:spLocks noGrp="1"/>
          </p:cNvSpPr>
          <p:nvPr/>
        </p:nvSpPr>
        <p:spPr>
          <a:xfrm>
            <a:off x="8096250" y="2000250"/>
            <a:ext cx="3143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EQUATIONS WITH BOUNDARIES</a:t>
            </a:r>
          </a:p>
        </p:txBody>
      </p:sp>
      <p:sp>
        <p:nvSpPr>
          <p:cNvPr id="14" name="equation-1">
            <a:extLst>
              <a:ext uri="{00000000-0000-4000-8000-000000000004}">
                <a16:creationId xmlns:a16="http://schemas.microsoft.com/office/drawing/2014/main" xmlns="" id="{00000000-0000-4000-8000-00000000006A}"/>
              </a:ext>
            </a:extLst>
          </p:cNvPr>
          <p:cNvSpPr>
            <a:spLocks noGrp="1"/>
          </p:cNvSpPr>
          <p:nvPr/>
        </p:nvSpPr>
        <p:spPr>
          <a:xfrm>
            <a:off x="8096250" y="257175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HL: f_obs = f v/(v-v_s) for approaching source</a:t>
            </a:r>
          </a:p>
        </p:txBody>
      </p:sp>
      <p:sp>
        <p:nvSpPr>
          <p:cNvPr id="15" name="equation-2">
            <a:extLst>
              <a:ext uri="{00000000-0000-4000-8000-000000000004}">
                <a16:creationId xmlns:a16="http://schemas.microsoft.com/office/drawing/2014/main" xmlns="" id="{00000000-0000-4000-8000-00000000006B}"/>
              </a:ext>
            </a:extLst>
          </p:cNvPr>
          <p:cNvSpPr>
            <a:spLocks noGrp="1"/>
          </p:cNvSpPr>
          <p:nvPr/>
        </p:nvSpPr>
        <p:spPr>
          <a:xfrm>
            <a:off x="8096250" y="3286125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HL: f_obs = f(v+v_o)/v</a:t>
            </a:r>
          </a:p>
        </p:txBody>
      </p:sp>
      <p:sp>
        <p:nvSpPr>
          <p:cNvPr id="16" name="equation-3">
            <a:extLst>
              <a:ext uri="{00000000-0000-4000-8000-000000000004}">
                <a16:creationId xmlns:a16="http://schemas.microsoft.com/office/drawing/2014/main" xmlns="" id="{00000000-0000-4000-8000-00000000006C}"/>
              </a:ext>
            </a:extLst>
          </p:cNvPr>
          <p:cNvSpPr>
            <a:spLocks noGrp="1"/>
          </p:cNvSpPr>
          <p:nvPr/>
        </p:nvSpPr>
        <p:spPr>
          <a:xfrm>
            <a:off x="8096250" y="400050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SL: Delta f/f approx v_r/c</a:t>
            </a:r>
          </a:p>
        </p:txBody>
      </p:sp>
      <p:sp>
        <p:nvSpPr>
          <p:cNvPr id="17" name="boundary-band">
            <a:extLst>
              <a:ext uri="{00000000-0000-4000-8000-000000000004}">
                <a16:creationId xmlns:a16="http://schemas.microsoft.com/office/drawing/2014/main" xmlns="" id="{00000000-0000-4000-8000-00000000006D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809625"/>
          </a:xfrm>
          <a:prstGeom prst="roundRect">
            <a:avLst>
              <a:gd name="adj" fmla="val 14118"/>
            </a:avLst>
          </a:prstGeom>
          <a:solidFill>
            <a:srgbClr val="F4F0E2"/>
          </a:solidFill>
          <a:ln w="19050">
            <a:solidFill>
              <a:srgbClr val="0D7180"/>
            </a:solidFill>
            <a:prstDash val="solid"/>
          </a:ln>
        </p:spPr>
      </p:sp>
      <p:sp>
        <p:nvSpPr>
          <p:cNvPr id="18" name="boundary">
            <a:extLst>
              <a:ext uri="{00000000-0000-4000-8000-000000000004}">
                <a16:creationId xmlns:a16="http://schemas.microsoft.com/office/drawing/2014/main" xmlns="" id="{00000000-0000-4000-8000-00000000006E}"/>
              </a:ext>
            </a:extLst>
          </p:cNvPr>
          <p:cNvSpPr>
            <a:spLocks noGrp="1"/>
          </p:cNvSpPr>
          <p:nvPr/>
        </p:nvSpPr>
        <p:spPr>
          <a:xfrm>
            <a:off x="904875" y="5410200"/>
            <a:ext cx="10382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Course boundary: SL + HL extension. Labels on equations and prompts are instructional—do not treat HL extensions as SL requirements.</a:t>
            </a:r>
          </a:p>
        </p:txBody>
      </p:sp>
    </p:spTree>
    <p:extLs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42578-8F11-FAEE-A83A-66919C22D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FF2B5EF4-FFF2-40B4-BE49-F238E27FC236}">
                <a16:creationId xmlns:a16="http://schemas.microsoft.com/office/drawing/2014/main" id="{B6AAA6F9-657B-AB16-A728-D07F0C76A0D0}"/>
              </a:ext>
              <a:ext uri="{00000000-0000-4000-8000-000000000004}">
                <a16:creationId xmlns:a16="http://schemas.microsoft.com/office/drawing/2014/main" xmlns="" id="{00000000-0000-4000-8000-00000000005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7B81F0C9-863E-C715-079D-99E5FFBF5DBC}"/>
              </a:ext>
              <a:ext uri="{00000000-0000-4000-8000-000000000004}">
                <a16:creationId xmlns:a16="http://schemas.microsoft.com/office/drawing/2014/main" xmlns="" id="{00000000-0000-4000-8000-00000000005E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29D20F6F-80AC-A9D5-D99B-6286E42F0AFC}"/>
              </a:ext>
              <a:ext uri="{00000000-0000-4000-8000-000000000004}">
                <a16:creationId xmlns:a16="http://schemas.microsoft.com/office/drawing/2014/main" xmlns="" id="{00000000-0000-4000-8000-00000000005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92AE36C3-9DC1-F52F-B582-483A0EA891BB}"/>
              </a:ex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C.5 · SL + HL EXTENSION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E2B13BAD-CEC7-C6D6-7EA0-4B988620EE35}"/>
              </a:ex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lang="en-US" sz="3450" b="1" i="0">
                <a:solidFill>
                  <a:srgbClr val="0A332E"/>
                </a:solidFill>
              </a:rPr>
              <a:t>In one sentence</a:t>
            </a:r>
            <a:endParaRPr sz="3450" b="1" i="0">
              <a:solidFill>
                <a:srgbClr val="0A332E"/>
              </a:solidFill>
            </a:endParaRPr>
          </a:p>
        </p:txBody>
      </p:sp>
      <p:sp>
        <p:nvSpPr>
          <p:cNvPr id="20" name="simple-definition-label">
            <a:extLst>
              <a:ext uri="{FF2B5EF4-FFF2-40B4-BE49-F238E27FC236}">
                <a16:creationId xmlns:a16="http://schemas.microsoft.com/office/drawing/2014/main" id="{C1E25DAA-E8C2-1368-895B-56D59DBA9C4B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1" name="simple-definition">
            <a:extLst>
              <a:ext uri="{FF2B5EF4-FFF2-40B4-BE49-F238E27FC236}">
                <a16:creationId xmlns:a16="http://schemas.microsoft.com/office/drawing/2014/main" id="{ACF1C8AD-1B72-90D2-09E4-078504F76E5B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The Doppler effect is the frequency you receive differing from the frequency emitted, purely because source and observer are closing or separating - the motion squeezes or stretches the arriving wavefronts, not the source's own note.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04FD9B4-38C4-736D-085C-D34F728402A6}"/>
              </a:ext>
            </a:extLst>
          </p:cNvPr>
          <p:cNvSpPr/>
          <p:nvPr/>
        </p:nvSpPr>
        <p:spPr>
          <a:xfrm>
            <a:off x="4089400" y="3686763"/>
            <a:ext cx="1981200" cy="2274711"/>
          </a:xfrm>
          <a:prstGeom prst="ellipse">
            <a:avLst/>
          </a:prstGeom>
          <a:noFill/>
          <a:ln w="12700">
            <a:solidFill>
              <a:srgbClr val="6B7F79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7FC0722-0DA1-4201-A48F-AF1377210166}"/>
              </a:ext>
            </a:extLst>
          </p:cNvPr>
          <p:cNvSpPr/>
          <p:nvPr/>
        </p:nvSpPr>
        <p:spPr>
          <a:xfrm>
            <a:off x="4495800" y="3978392"/>
            <a:ext cx="1473200" cy="1691452"/>
          </a:xfrm>
          <a:prstGeom prst="ellipse">
            <a:avLst/>
          </a:prstGeom>
          <a:noFill/>
          <a:ln w="12700">
            <a:solidFill>
              <a:srgbClr val="6B7F79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FA73420-4802-C81C-FC7F-11438BA11A56}"/>
              </a:ext>
            </a:extLst>
          </p:cNvPr>
          <p:cNvSpPr/>
          <p:nvPr/>
        </p:nvSpPr>
        <p:spPr>
          <a:xfrm>
            <a:off x="4902200" y="4270022"/>
            <a:ext cx="965200" cy="1108193"/>
          </a:xfrm>
          <a:prstGeom prst="ellipse">
            <a:avLst/>
          </a:prstGeom>
          <a:noFill/>
          <a:ln w="12700">
            <a:solidFill>
              <a:srgbClr val="6B7F79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54AFBC3-65FE-3512-2FAF-412E21043846}"/>
              </a:ext>
            </a:extLst>
          </p:cNvPr>
          <p:cNvSpPr/>
          <p:nvPr/>
        </p:nvSpPr>
        <p:spPr>
          <a:xfrm>
            <a:off x="5308600" y="4561652"/>
            <a:ext cx="457200" cy="524933"/>
          </a:xfrm>
          <a:prstGeom prst="ellipse">
            <a:avLst/>
          </a:prstGeom>
          <a:noFill/>
          <a:ln w="12700">
            <a:solidFill>
              <a:srgbClr val="6B7F79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F096AC6-BB38-A0CE-AFC3-ACA0643BBED2}"/>
              </a:ext>
            </a:extLst>
          </p:cNvPr>
          <p:cNvSpPr/>
          <p:nvPr/>
        </p:nvSpPr>
        <p:spPr>
          <a:xfrm>
            <a:off x="5461000" y="4736629"/>
            <a:ext cx="177800" cy="204141"/>
          </a:xfrm>
          <a:prstGeom prst="ellipse">
            <a:avLst/>
          </a:prstGeom>
          <a:solidFill>
            <a:srgbClr val="EF5C3E"/>
          </a:solidFill>
          <a:ln w="19050">
            <a:solidFill>
              <a:srgbClr val="EF5C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ADC8856-0F19-2875-1053-625CCCDE3C5F}"/>
              </a:ext>
            </a:extLst>
          </p:cNvPr>
          <p:cNvCxnSpPr/>
          <p:nvPr/>
        </p:nvCxnSpPr>
        <p:spPr>
          <a:xfrm>
            <a:off x="5740400" y="4838700"/>
            <a:ext cx="914400" cy="0"/>
          </a:xfrm>
          <a:prstGeom prst="line">
            <a:avLst/>
          </a:prstGeom>
          <a:ln w="381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B393523-451D-0B4E-2043-4D95292B5251}"/>
              </a:ext>
            </a:extLst>
          </p:cNvPr>
          <p:cNvSpPr txBox="1"/>
          <p:nvPr/>
        </p:nvSpPr>
        <p:spPr>
          <a:xfrm>
            <a:off x="6756400" y="4678304"/>
            <a:ext cx="254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EF5C3E"/>
                </a:solidFill>
              </a:rPr>
              <a:t>the source moves this way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BA44ED4-7D99-1F0B-D891-985F2F599390}"/>
              </a:ext>
            </a:extLst>
          </p:cNvPr>
          <p:cNvCxnSpPr/>
          <p:nvPr/>
        </p:nvCxnSpPr>
        <p:spPr>
          <a:xfrm flipV="1">
            <a:off x="6070600" y="4328348"/>
            <a:ext cx="990600" cy="641585"/>
          </a:xfrm>
          <a:prstGeom prst="line">
            <a:avLst/>
          </a:prstGeom>
          <a:ln w="12700">
            <a:solidFill>
              <a:srgbClr val="EF5C3E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4FD4869A-F205-DBF9-AE22-A7E9E5C8BB93}"/>
              </a:ext>
            </a:extLst>
          </p:cNvPr>
          <p:cNvSpPr txBox="1"/>
          <p:nvPr/>
        </p:nvSpPr>
        <p:spPr>
          <a:xfrm>
            <a:off x="7112000" y="3657600"/>
            <a:ext cx="4318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crests bunched: a higher frequency arrives here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D59C342-BED4-4762-9777-7C320C0A206B}"/>
              </a:ext>
            </a:extLst>
          </p:cNvPr>
          <p:cNvCxnSpPr/>
          <p:nvPr/>
        </p:nvCxnSpPr>
        <p:spPr>
          <a:xfrm flipH="1" flipV="1">
            <a:off x="3962400" y="4328348"/>
            <a:ext cx="127000" cy="641585"/>
          </a:xfrm>
          <a:prstGeom prst="line">
            <a:avLst/>
          </a:prstGeom>
          <a:ln w="12700">
            <a:solidFill>
              <a:srgbClr val="6B7F7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8B23F40D-18AA-841F-D25D-2964BF24A36D}"/>
              </a:ext>
            </a:extLst>
          </p:cNvPr>
          <p:cNvSpPr txBox="1"/>
          <p:nvPr/>
        </p:nvSpPr>
        <p:spPr>
          <a:xfrm>
            <a:off x="762000" y="3657600"/>
            <a:ext cx="3175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crests stretched: a lower frequency arrives here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E8B4225-B376-55D3-0262-1D425DC4E9FF}"/>
              </a:ext>
            </a:extLst>
          </p:cNvPr>
          <p:cNvSpPr txBox="1"/>
          <p:nvPr/>
        </p:nvSpPr>
        <p:spPr>
          <a:xfrm>
            <a:off x="6350000" y="5582355"/>
            <a:ext cx="508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the source's own frequency never changed</a:t>
            </a:r>
          </a:p>
        </p:txBody>
      </p:sp>
      <p:sp>
        <p:nvSpPr>
          <p:cNvPr id="34" name="diagram-caption">
            <a:extLst>
              <a:ext uri="{FF2B5EF4-FFF2-40B4-BE49-F238E27FC236}">
                <a16:creationId xmlns:a16="http://schemas.microsoft.com/office/drawing/2014/main" id="{877DA9A8-0521-5C2F-5DF8-7EFE380DF9C8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Same circles, shifted centres: ahead of the source the crests crowd together.</a:t>
            </a:r>
          </a:p>
        </p:txBody>
      </p:sp>
    </p:spTree>
    <p:extLst>
      <p:ext uri="{BB962C8B-B14F-4D97-AF65-F5344CB8AC3E}">
        <p14:creationId xmlns:p14="http://schemas.microsoft.com/office/powerpoint/2010/main" val="1121609434"/>
      </p:ex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6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0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C.5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7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Approaching-source frequency rises nonlinearly</a:t>
            </a:r>
          </a:p>
        </p:txBody>
      </p:sp>
      <p:sp>
        <p:nvSpPr>
          <p:cNvPr id="6" name="graph-instruction">
            <a:extLst>
              <a:ext uri="{00000000-0000-4000-8000-000000000004}">
                <a16:creationId xmlns:a16="http://schemas.microsoft.com/office/drawing/2014/main" xmlns="" id="{00000000-0000-4000-8000-000000000074}"/>
              </a:ext>
            </a:extLst>
          </p:cNvPr>
          <p:cNvSpPr>
            <a:spLocks noGrp="1"/>
          </p:cNvSpPr>
          <p:nvPr/>
        </p:nvSpPr>
        <p:spPr>
          <a:xfrm>
            <a:off x="666750" y="1476375"/>
            <a:ext cx="1047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Predict the shape first. Then select the chart in PowerPoint and edit one source value.</a:t>
            </a:r>
          </a:p>
        </p:txBody>
      </p:sp>
      <p:sp>
        <p:nvSpPr>
          <p:cNvPr id="7" name="data-rail">
            <a:extLst>
              <a:ext uri="{00000000-0000-4000-8000-000000000004}">
                <a16:creationId xmlns:a16="http://schemas.microsoft.com/office/drawing/2014/main" xmlns="" id="{00000000-0000-4000-8000-000000000075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2714625" cy="3333750"/>
          </a:xfrm>
          <a:prstGeom prst="roundRect">
            <a:avLst>
              <a:gd name="adj" fmla="val 421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data-label">
            <a:extLst>
              <a:ext uri="{00000000-0000-4000-8000-000000000004}">
                <a16:creationId xmlns:a16="http://schemas.microsoft.com/office/drawing/2014/main" xmlns="" id="{00000000-0000-4000-8000-000000000076}"/>
              </a:ext>
            </a:extLst>
          </p:cNvPr>
          <p:cNvSpPr>
            <a:spLocks noGrp="1"/>
          </p:cNvSpPr>
          <p:nvPr/>
        </p:nvSpPr>
        <p:spPr>
          <a:xfrm>
            <a:off x="933450" y="2333625"/>
            <a:ext cx="2190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SOURCE DATA</a:t>
            </a:r>
          </a:p>
        </p:txBody>
      </p:sp>
      <p:sp>
        <p:nvSpPr>
          <p:cNvPr id="9" name="data-values">
            <a:extLst>
              <a:ext uri="{00000000-0000-4000-8000-000000000004}">
                <a16:creationId xmlns:a16="http://schemas.microsoft.com/office/drawing/2014/main" xmlns="" id="{00000000-0000-4000-8000-000000000077}"/>
              </a:ext>
            </a:extLst>
          </p:cNvPr>
          <p:cNvSpPr>
            <a:spLocks noGrp="1"/>
          </p:cNvSpPr>
          <p:nvPr/>
        </p:nvSpPr>
        <p:spPr>
          <a:xfrm>
            <a:off x="933450" y="2762250"/>
            <a:ext cx="219075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 → 500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20 → 531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40 → 567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60 → 607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80 → 654</a:t>
            </a:r>
          </a:p>
        </p:txBody>
      </p:sp>
      <p:graphicFrame>
        <p:nvGraphicFramePr>
          <p:cNvPr id="21" name="Chart"/>
          <p:cNvGraphicFramePr/>
          <p:nvPr/>
        </p:nvGraphicFramePr>
        <p:xfrm>
          <a:off x="3714750" y="2047875"/>
          <a:ext cx="7810500" cy="3714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graph-insight">
            <a:extLst>
              <a:ext uri="{00000000-0000-4000-8000-000000000004}">
                <a16:creationId xmlns:a16="http://schemas.microsoft.com/office/drawing/2014/main" xmlns="" id="{00000000-0000-4000-8000-000000000078}"/>
              </a:ext>
            </a:extLst>
          </p:cNvPr>
          <p:cNvSpPr>
            <a:spLocks noGrp="1"/>
          </p:cNvSpPr>
          <p:nvPr/>
        </p:nvSpPr>
        <p:spPr>
          <a:xfrm>
            <a:off x="666750" y="5695950"/>
            <a:ext cx="10858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D7180"/>
                </a:solidFill>
              </a:defRPr>
            </a:pPr>
            <a:r>
              <a:rPr sz="1725" b="1" i="0">
                <a:solidFill>
                  <a:srgbClr val="0D7180"/>
                </a:solidFill>
              </a:rPr>
              <a:t>Read the graph: The denominator v-v_s shrinks as the source approaches faster.</a:t>
            </a:r>
          </a:p>
        </p:txBody>
      </p:sp>
    </p:spTree>
    <p:extLst>
      <p:ext uri="{00000000-0000-4000-8000-000000000011}">
        <p14:creationId xmlns:p14="http://schemas.microsoft.com/office/powerpoint/2010/main" xmlns="" val="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79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A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B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C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C.5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7D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Worked problem: model the reasoning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7E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SL + HL EXTENSION · FULLY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7F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80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HL: A 700 Hz siren approaches a stationary observer at 25 m s^-1. Sound speed is 340 m s^-1. Find observed frequency.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81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82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83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Use f_obs = f v/(v-v_s)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84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85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86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f_obs = 700(340)/(340-25)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87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88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89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Evaluate the ratio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8A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8B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f_obs = 756 Hz</a:t>
            </a:r>
          </a:p>
        </p:txBody>
      </p:sp>
    </p:spTree>
    <p:extLst>
      <p:ext uri="{00000000-0000-4000-8000-000000000011}">
        <p14:creationId xmlns:p14="http://schemas.microsoft.com/office/powerpoint/2010/main" xmlns="" val="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8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8D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8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8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C.5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9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Guided problem: commit before each reveal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91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SL + HL EXTENSION · GUIDED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92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93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 spectral line at 656.3 nm is observed at 656.8 nm. Estimate recession speed using Delta lambda/lambda approx v/c.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94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95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96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Delta lambda = 0.5 nm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97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98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99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v/c = 0.5/656.3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9A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9B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9C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v = c(0.5/656.3)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9D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9E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v = 2.29e5 m s^-1 away</a:t>
            </a:r>
          </a:p>
        </p:txBody>
      </p:sp>
    </p:spTree>
    <p:extLst>
      <p:ext uri="{00000000-0000-4000-8000-000000000011}">
        <p14:creationId xmlns:p14="http://schemas.microsoft.com/office/powerpoint/2010/main" xmlns="" val="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oup-label">
            <a:extLst>
              <a:ext uri="{00000000-0000-4000-8000-000000000004}">
                <a16:creationId xmlns:a16="http://schemas.microsoft.com/office/drawing/2014/main" xmlns="" id="{00000000-0000-4000-8000-00000000009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0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A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A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C.5 · SL + HL EXTENSION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A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Measure a Doppler shift from audio</a:t>
            </a:r>
          </a:p>
        </p:txBody>
      </p:sp>
      <p:sp>
        <p:nvSpPr>
          <p:cNvPr id="6" name="inquiry-label">
            <a:extLst>
              <a:ext uri="{00000000-0000-4000-8000-000000000004}">
                <a16:creationId xmlns:a16="http://schemas.microsoft.com/office/drawing/2014/main" xmlns="" id="{00000000-0000-4000-8000-0000000000A4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04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DATA-BASED INQUIRY · DESIGN, MEASURE, PROCESS, EVALUATE</a:t>
            </a:r>
          </a:p>
        </p:txBody>
      </p:sp>
      <p:sp>
        <p:nvSpPr>
          <p:cNvPr id="7" name="task">
            <a:extLst>
              <a:ext uri="{00000000-0000-4000-8000-000000000004}">
                <a16:creationId xmlns:a16="http://schemas.microsoft.com/office/drawing/2014/main" xmlns="" id="{00000000-0000-4000-8000-0000000000A5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102870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Use spectrogram peaks before and after a safely moving source; compare with measured radial speed.</a:t>
            </a:r>
          </a:p>
        </p:txBody>
      </p:sp>
      <p:sp>
        <p:nvSpPr>
          <p:cNvPr id="8" name="move-1">
            <a:extLst>
              <a:ext uri="{00000000-0000-4000-8000-000000000004}">
                <a16:creationId xmlns:a16="http://schemas.microsoft.com/office/drawing/2014/main" xmlns="" id="{00000000-0000-4000-8000-0000000000A6}"/>
              </a:ext>
            </a:extLst>
          </p:cNvPr>
          <p:cNvSpPr>
            <a:spLocks noGrp="1"/>
          </p:cNvSpPr>
          <p:nvPr/>
        </p:nvSpPr>
        <p:spPr>
          <a:xfrm>
            <a:off x="904875" y="338137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1. Define variables and a repeatable method.</a:t>
            </a:r>
          </a:p>
        </p:txBody>
      </p:sp>
      <p:sp>
        <p:nvSpPr>
          <p:cNvPr id="9" name="move-2">
            <a:extLst>
              <a:ext uri="{00000000-0000-4000-8000-000000000004}">
                <a16:creationId xmlns:a16="http://schemas.microsoft.com/office/drawing/2014/main" xmlns="" id="{00000000-0000-4000-8000-0000000000A7}"/>
              </a:ext>
            </a:extLst>
          </p:cNvPr>
          <p:cNvSpPr>
            <a:spLocks noGrp="1"/>
          </p:cNvSpPr>
          <p:nvPr/>
        </p:nvSpPr>
        <p:spPr>
          <a:xfrm>
            <a:off x="904875" y="4019550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2. Collect or import traceable raw data with uncertainty.</a:t>
            </a:r>
          </a:p>
        </p:txBody>
      </p:sp>
      <p:sp>
        <p:nvSpPr>
          <p:cNvPr id="10" name="move-3">
            <a:extLst>
              <a:ext uri="{00000000-0000-4000-8000-000000000004}">
                <a16:creationId xmlns:a16="http://schemas.microsoft.com/office/drawing/2014/main" xmlns="" id="{00000000-0000-4000-8000-0000000000A8}"/>
              </a:ext>
            </a:extLst>
          </p:cNvPr>
          <p:cNvSpPr>
            <a:spLocks noGrp="1"/>
          </p:cNvSpPr>
          <p:nvPr/>
        </p:nvSpPr>
        <p:spPr>
          <a:xfrm>
            <a:off x="904875" y="465772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3. Process, graph and challenge the conclusion.</a:t>
            </a:r>
          </a:p>
        </p:txBody>
      </p:sp>
      <p:sp>
        <p:nvSpPr>
          <p:cNvPr id="11" name="integrity-band">
            <a:extLst>
              <a:ext uri="{00000000-0000-4000-8000-000000000004}">
                <a16:creationId xmlns:a16="http://schemas.microsoft.com/office/drawing/2014/main" xmlns="" id="{00000000-0000-4000-8000-0000000000A9}"/>
              </a:ext>
            </a:extLst>
          </p:cNvPr>
          <p:cNvSpPr>
            <a:spLocks noGrp="1"/>
          </p:cNvSpPr>
          <p:nvPr/>
        </p:nvSpPr>
        <p:spPr>
          <a:xfrm>
            <a:off x="666750" y="5381625"/>
            <a:ext cx="10858500" cy="685800"/>
          </a:xfrm>
          <a:prstGeom prst="roundRect">
            <a:avLst>
              <a:gd name="adj" fmla="val 16667"/>
            </a:avLst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12" name="integrity">
            <a:extLst>
              <a:ext uri="{00000000-0000-4000-8000-000000000004}">
                <a16:creationId xmlns:a16="http://schemas.microsoft.com/office/drawing/2014/main" xmlns="" id="{00000000-0000-4000-8000-0000000000AA}"/>
              </a:ext>
            </a:extLst>
          </p:cNvPr>
          <p:cNvSpPr>
            <a:spLocks noGrp="1"/>
          </p:cNvSpPr>
          <p:nvPr/>
        </p:nvSpPr>
        <p:spPr>
          <a:xfrm>
            <a:off x="904875" y="5495925"/>
            <a:ext cx="10382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Investigation integrity: Use a safe teacher-controlled recording, retain original audio and report windowing choices.</a:t>
            </a:r>
          </a:p>
        </p:txBody>
      </p:sp>
    </p:spTree>
    <p:extLst>
      <p:ext uri="{00000000-0000-4000-8000-000000000011}">
        <p14:creationId xmlns:p14="http://schemas.microsoft.com/office/powerpoint/2010/main" xmlns="" val="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1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00000000-0000-4000-8000-000000000004}">
                <a16:creationId xmlns:a16="http://schemas.microsoft.com/office/drawing/2014/main" xmlns="" id="{00000000-0000-4000-8000-0000000000AB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C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09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AD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F4F0E2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AE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C.5 · SL + HL EXTENSION</a:t>
            </a:r>
          </a:p>
        </p:txBody>
      </p:sp>
      <p:sp>
        <p:nvSpPr>
          <p:cNvPr id="5" name="label">
            <a:extLst>
              <a:ext uri="{00000000-0000-4000-8000-000000000004}">
                <a16:creationId xmlns:a16="http://schemas.microsoft.com/office/drawing/2014/main" xmlns="" id="{00000000-0000-4000-8000-0000000000AF}"/>
              </a:ext>
            </a:extLst>
          </p:cNvPr>
          <p:cNvSpPr>
            <a:spLocks noGrp="1"/>
          </p:cNvSpPr>
          <p:nvPr/>
        </p:nvSpPr>
        <p:spPr>
          <a:xfrm>
            <a:off x="666750" y="714375"/>
            <a:ext cx="857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MISCONCEPTION SHOWDOWN · VOTE BEFORE THE REVEAL</a:t>
            </a:r>
          </a:p>
        </p:txBody>
      </p:sp>
      <p:sp>
        <p:nvSpPr>
          <p:cNvPr id="6" name="claim">
            <a:extLst>
              <a:ext uri="{00000000-0000-4000-8000-000000000004}">
                <a16:creationId xmlns:a16="http://schemas.microsoft.com/office/drawing/2014/main" xmlns="" id="{00000000-0000-4000-8000-0000000000B0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 i="0">
                <a:solidFill>
                  <a:srgbClr val="F4F0E2"/>
                </a:solidFill>
              </a:defRPr>
            </a:pPr>
            <a:r>
              <a:rPr sz="3225" b="1" i="0">
                <a:solidFill>
                  <a:srgbClr val="F4F0E2"/>
                </a:solidFill>
              </a:rPr>
              <a:t>“The source's emitted frequency changes whenever it moves.”</a:t>
            </a:r>
          </a:p>
        </p:txBody>
      </p:sp>
      <p:sp>
        <p:nvSpPr>
          <p:cNvPr id="7" name="correction-band">
            <a:extLst>
              <a:ext uri="{00000000-0000-4000-8000-000000000004}">
                <a16:creationId xmlns:a16="http://schemas.microsoft.com/office/drawing/2014/main" xmlns="" id="{00000000-0000-4000-8000-0000000000B1}"/>
              </a:ext>
            </a:extLst>
          </p:cNvPr>
          <p:cNvSpPr>
            <a:spLocks noGrp="1"/>
          </p:cNvSpPr>
          <p:nvPr/>
        </p:nvSpPr>
        <p:spPr>
          <a:xfrm>
            <a:off x="666750" y="3095625"/>
            <a:ext cx="10858500" cy="952500"/>
          </a:xfrm>
          <a:prstGeom prst="roundRect">
            <a:avLst>
              <a:gd name="adj" fmla="val 12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00000000-0000-4000-8000-000000000004}">
                <a16:creationId xmlns:a16="http://schemas.microsoft.com/office/drawing/2014/main" xmlns="" id="{00000000-0000-4000-8000-0000000000B2}"/>
              </a:ext>
            </a:extLst>
          </p:cNvPr>
          <p:cNvSpPr>
            <a:spLocks noGrp="1"/>
          </p:cNvSpPr>
          <p:nvPr/>
        </p:nvSpPr>
        <p:spPr>
          <a:xfrm>
            <a:off x="952500" y="3305175"/>
            <a:ext cx="10287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In the source frame the emission frequency stays fixed; motion changes arrival frequency for the observer.</a:t>
            </a:r>
          </a:p>
        </p:txBody>
      </p:sp>
      <p:sp>
        <p:nvSpPr>
          <p:cNvPr id="9" name="humor">
            <a:extLst>
              <a:ext uri="{00000000-0000-4000-8000-000000000004}">
                <a16:creationId xmlns:a16="http://schemas.microsoft.com/office/drawing/2014/main" xmlns="" id="{00000000-0000-4000-8000-0000000000B3}"/>
              </a:ext>
            </a:extLst>
          </p:cNvPr>
          <p:cNvSpPr>
            <a:spLocks noGrp="1"/>
          </p:cNvSpPr>
          <p:nvPr/>
        </p:nvSpPr>
        <p:spPr>
          <a:xfrm>
            <a:off x="1143000" y="4524375"/>
            <a:ext cx="9906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0" i="1">
                <a:solidFill>
                  <a:srgbClr val="F4F0E2"/>
                </a:solidFill>
              </a:defRPr>
            </a:pPr>
            <a:r>
              <a:rPr sz="2025" b="0" i="1">
                <a:solidFill>
                  <a:srgbClr val="F4F0E2"/>
                </a:solidFill>
              </a:rPr>
              <a:t>The siren keeps its tune; the wavefront queue changes.</a:t>
            </a:r>
          </a:p>
        </p:txBody>
      </p:sp>
      <p:sp>
        <p:nvSpPr>
          <p:cNvPr id="10" name="check">
            <a:extLst>
              <a:ext uri="{00000000-0000-4000-8000-000000000004}">
                <a16:creationId xmlns:a16="http://schemas.microsoft.com/office/drawing/2014/main" xmlns="" id="{00000000-0000-4000-8000-0000000000B4}"/>
              </a:ext>
            </a:extLst>
          </p:cNvPr>
          <p:cNvSpPr>
            <a:spLocks noGrp="1"/>
          </p:cNvSpPr>
          <p:nvPr/>
        </p:nvSpPr>
        <p:spPr>
          <a:xfrm>
            <a:off x="904875" y="5476875"/>
            <a:ext cx="10382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Mini-whiteboard: rewrite the claim so it becomes scientifically defensible.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1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5061</Words>
  <Application>Microsoft Office PowerPoint</Application>
  <DocSecurity>0</DocSecurity>
  <PresentationFormat>Widescreen</PresentationFormat>
  <Paragraphs>376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2026-01-01T00:00:00Z</dcterms:created>
  <dcterms:modified xsi:type="dcterms:W3CDTF">2026-08-15T16:01:42Z</dcterms:modified>
</cp:coreProperties>
</file>