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6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Field strength</c:v>
          </c:tx>
          <c:spPr>
            <a:ln w="28575">
              <a:solidFill>
                <a:srgbClr val="6336D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1</c:v>
              </c:pt>
              <c:pt idx="1">
                <c:v>1.5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</c:numLit>
          </c:xVal>
          <c:yVal>
            <c:numLit>
              <c:formatCode>0.0#</c:formatCode>
              <c:ptCount val="5"/>
              <c:pt idx="0">
                <c:v>9.81</c:v>
              </c:pt>
              <c:pt idx="1">
                <c:v>4.3600000000000003</c:v>
              </c:pt>
              <c:pt idx="2">
                <c:v>2.4500000000000002</c:v>
              </c:pt>
              <c:pt idx="3">
                <c:v>1.0900000000000001</c:v>
              </c:pt>
              <c:pt idx="4">
                <c:v>0.61299999999999999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A754-4846-A435-42B3995D1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Field strength / N kg^-1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Distance from centre / Earth radii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D.1 Gravitational fields, with one inquiry question and the SL + HL extension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Gravity provides their centripetal acceleration; they feel weightless because spacecraft and astronaut fall together.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5-mark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[Answer] v = sqrt(GM/r) v = 7.06e3 m s^-1 T = 2pi r/v T = 7.12e3 s about 119 min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[Quiz answers] 1. N kg^-1 2. factor 1/4 3. continuous free fall 4. infinity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73E78-6312-197F-7F56-72F0B22CE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DBFFBD-0FC6-B015-7BC0-2A8F843AB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F26E06-86BB-97D3-5E0C-E3E7C4291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M, m, g = 9.8 N kg⁻¹, g = 2.5 N kg⁻¹, r, 2r, double the distance, quarter the field. A caption reads: Twice as far from the centre, one quarter the field - the arrow shortens fast.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EB7EA-1097-9858-CB8E-0E2D7B37C1EB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4252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Field strength / N kg^-1 against Distance from centre / Earth radii.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[Quantitative visual] Values: (1, 9.81), (1.5, 4.36), (2, 2.45), (3, 1.09), (4, 0.613). Axes: Distance from centre / Earth radii; Field strength / N kg^-1.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g is proportional to 1/r^2 2) g/g_surface = (R/2R)^2 3) g = 9.81/4 Answer: g = 2.45 N kg^-1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V = -GM/r 2) V = -3.99e14/7.0e6 3) Include J kg^-1 and negative sign Answer: V = -5.70e7 J kg^-1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[Inquiry] Linearize period-radius data and test T^2 proportional to r^3.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https://giophysics.com/chapter-3/universal-gravitation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D.1 Gravitational fields: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Cite the source dataset, retain units and explain the fit; do not present downloaded data as personally measured.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[Humor] Gravity is doing all the work and receives none of the cabin announcements.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IB DP PHYSICS · FIRST ASSESSMENT 2025 · D.1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Gravitational fields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A88CFF"/>
                </a:solidFill>
              </a:defRPr>
            </a:pPr>
            <a:r>
              <a:rPr sz="1800" b="1" i="0">
                <a:solidFill>
                  <a:srgbClr val="A88CFF"/>
                </a:solidFill>
              </a:rPr>
              <a:t>SL + HL EXTENSION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Astronauts in orbit feel weightless. Is gravity absent?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D.1 · SL + HL EXTENSION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SL + HL EXTENSION · 5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satellite orbits at radius 8.0e6 m around Earth. Use GM = 3.99e14 m^3 s^-2. Determine orbital speed and period.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3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4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5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v = sqrt(GM/r)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v = 7.06e3 m s^-1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 = 2pi r/v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 = 7.12e3 s</a:t>
            </a:r>
          </a:p>
        </p:txBody>
      </p:sp>
      <p:sp>
        <p:nvSpPr>
          <p:cNvPr id="19" name="mark-5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419100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20" name="mark-number-5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666750" y="42386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5</a:t>
            </a:r>
          </a:p>
        </p:txBody>
      </p:sp>
      <p:sp>
        <p:nvSpPr>
          <p:cNvPr id="21" name="mark-text-5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1333500" y="416242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about 119 min</a:t>
            </a:r>
          </a:p>
        </p:txBody>
      </p:sp>
      <p:sp>
        <p:nvSpPr>
          <p:cNvPr id="22" name="evaluation-band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3" name="evaluation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Field unit?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Double r changes g by?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Orbit is?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Potential zero reference commonly?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N kg^-1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factor 1/4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continuous free fall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infinity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gravitational field strength.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the inverse-square law.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does gravitational potential represent?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Model gravitational force and field strength.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Analyse circular orbits.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HL: use potential, equipotentials and escape energy.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field strength is force per unit mass.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orbital gravity supplies centripetal force.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HL: potential is energy per unit mass; its gradient gives field strength.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SL: F = GMm/r^2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SL: g = GM/r^2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V = -GM/r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6336D6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 extension.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A6C87-F197-EE31-BCD5-A6EBDA5DC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FC55119B-CCEA-F395-C968-31E0449645A8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393FFF5-0B3E-DD7F-8E69-2A59488E80E5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FA26BF0-6DC6-E032-7097-0D21F02093B5}"/>
              </a:ex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307D9A5-DA06-CA5F-C65D-9572ACDF27FF}"/>
              </a:ex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9400028-8E9F-D090-2B84-071B76C0C7C1}"/>
              </a:ex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FB12C492-D88C-E472-B280-ED7C15BC1B9D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F8D6B158-8D62-E515-E720-B221DBC008AA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 gravitational field is the region around a mass in which any other mass feels a pull; its strength at a point is the force per kilogram there, and it weakens with the square of the distance from the centre.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345ABFD-AA3E-EEA2-2A3E-C5A012EA7E42}"/>
              </a:ext>
            </a:extLst>
          </p:cNvPr>
          <p:cNvSpPr/>
          <p:nvPr/>
        </p:nvSpPr>
        <p:spPr>
          <a:xfrm>
            <a:off x="1143000" y="4328348"/>
            <a:ext cx="965200" cy="1108193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 b="1">
                <a:solidFill>
                  <a:srgbClr val="F3EFDF"/>
                </a:solidFill>
              </a:rPr>
              <a:t>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9C1348-4C08-D1BF-DE55-FB41C32A951A}"/>
              </a:ext>
            </a:extLst>
          </p:cNvPr>
          <p:cNvSpPr txBox="1"/>
          <p:nvPr/>
        </p:nvSpPr>
        <p:spPr>
          <a:xfrm>
            <a:off x="3556000" y="3657600"/>
            <a:ext cx="508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field strength = the force on each kilogram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503F1A9-370A-F50F-36F6-6766083B35BC}"/>
              </a:ext>
            </a:extLst>
          </p:cNvPr>
          <p:cNvCxnSpPr/>
          <p:nvPr/>
        </p:nvCxnSpPr>
        <p:spPr>
          <a:xfrm flipH="1">
            <a:off x="2286000" y="4882445"/>
            <a:ext cx="17780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E4602688-B24F-F7AB-3A14-B137912C2014}"/>
              </a:ext>
            </a:extLst>
          </p:cNvPr>
          <p:cNvSpPr/>
          <p:nvPr/>
        </p:nvSpPr>
        <p:spPr>
          <a:xfrm>
            <a:off x="4064000" y="4678304"/>
            <a:ext cx="355600" cy="408281"/>
          </a:xfrm>
          <a:prstGeom prst="ellipse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35385A-E106-13FD-27DD-23A51F334FDB}"/>
              </a:ext>
            </a:extLst>
          </p:cNvPr>
          <p:cNvSpPr txBox="1"/>
          <p:nvPr/>
        </p:nvSpPr>
        <p:spPr>
          <a:xfrm>
            <a:off x="3175000" y="4211696"/>
            <a:ext cx="215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pt-BR" sz="1600">
                <a:solidFill>
                  <a:srgbClr val="EF5C3E"/>
                </a:solidFill>
              </a:rPr>
              <a:t>g = 9.8 N kg⁻¹</a:t>
            </a:r>
            <a:endParaRPr lang="en-US" sz="1600">
              <a:solidFill>
                <a:srgbClr val="EF5C3E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D36A4BB-2E21-7675-4170-A55E27497382}"/>
              </a:ext>
            </a:extLst>
          </p:cNvPr>
          <p:cNvCxnSpPr/>
          <p:nvPr/>
        </p:nvCxnSpPr>
        <p:spPr>
          <a:xfrm flipH="1">
            <a:off x="6223000" y="4882445"/>
            <a:ext cx="457200" cy="0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E63B967F-CF4E-294A-8485-FFBD6EDEE096}"/>
              </a:ext>
            </a:extLst>
          </p:cNvPr>
          <p:cNvSpPr/>
          <p:nvPr/>
        </p:nvSpPr>
        <p:spPr>
          <a:xfrm>
            <a:off x="6680200" y="4678304"/>
            <a:ext cx="355600" cy="408281"/>
          </a:xfrm>
          <a:prstGeom prst="ellipse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F3D5C24-89F8-D9F4-96E3-938562234CED}"/>
              </a:ext>
            </a:extLst>
          </p:cNvPr>
          <p:cNvSpPr txBox="1"/>
          <p:nvPr/>
        </p:nvSpPr>
        <p:spPr>
          <a:xfrm>
            <a:off x="5588000" y="4211696"/>
            <a:ext cx="215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pt-BR" sz="1600">
                <a:solidFill>
                  <a:srgbClr val="EF5C3E"/>
                </a:solidFill>
              </a:rPr>
              <a:t>g = 2.5 N kg⁻¹</a:t>
            </a:r>
            <a:endParaRPr lang="en-US" sz="1600">
              <a:solidFill>
                <a:srgbClr val="EF5C3E"/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D80A8E1-A180-A914-712B-612C177C20E4}"/>
              </a:ext>
            </a:extLst>
          </p:cNvPr>
          <p:cNvCxnSpPr/>
          <p:nvPr/>
        </p:nvCxnSpPr>
        <p:spPr>
          <a:xfrm>
            <a:off x="1625600" y="5640682"/>
            <a:ext cx="5384800" cy="0"/>
          </a:xfrm>
          <a:prstGeom prst="line">
            <a:avLst/>
          </a:prstGeom>
          <a:ln w="12700">
            <a:solidFill>
              <a:srgbClr val="6B7F7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9A86A72-28C3-0692-DD7C-DCE6A12BCBF2}"/>
              </a:ext>
            </a:extLst>
          </p:cNvPr>
          <p:cNvCxnSpPr/>
          <p:nvPr/>
        </p:nvCxnSpPr>
        <p:spPr>
          <a:xfrm>
            <a:off x="4241800" y="5524029"/>
            <a:ext cx="0" cy="233304"/>
          </a:xfrm>
          <a:prstGeom prst="line">
            <a:avLst/>
          </a:prstGeom>
          <a:ln w="127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5B407F3-99E6-0854-CA6A-13F16CD4A596}"/>
              </a:ext>
            </a:extLst>
          </p:cNvPr>
          <p:cNvCxnSpPr/>
          <p:nvPr/>
        </p:nvCxnSpPr>
        <p:spPr>
          <a:xfrm>
            <a:off x="6858000" y="5524029"/>
            <a:ext cx="0" cy="233304"/>
          </a:xfrm>
          <a:prstGeom prst="line">
            <a:avLst/>
          </a:prstGeom>
          <a:ln w="127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5467F8A-BD9C-E4A8-071A-AA5BF59E3759}"/>
              </a:ext>
            </a:extLst>
          </p:cNvPr>
          <p:cNvSpPr txBox="1"/>
          <p:nvPr/>
        </p:nvSpPr>
        <p:spPr>
          <a:xfrm>
            <a:off x="3886200" y="5757333"/>
            <a:ext cx="711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95E4F34-C785-4FCB-9A71-F2713DA9A8EF}"/>
              </a:ext>
            </a:extLst>
          </p:cNvPr>
          <p:cNvSpPr txBox="1"/>
          <p:nvPr/>
        </p:nvSpPr>
        <p:spPr>
          <a:xfrm>
            <a:off x="6502400" y="5757333"/>
            <a:ext cx="7112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2r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ECDCB2-120D-A9E5-3B02-6AB2FC550DE6}"/>
              </a:ext>
            </a:extLst>
          </p:cNvPr>
          <p:cNvSpPr txBox="1"/>
          <p:nvPr/>
        </p:nvSpPr>
        <p:spPr>
          <a:xfrm>
            <a:off x="8128000" y="4678304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double the distance, quarter the field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A7EED575-7B27-6437-7318-6FBB2C0A2071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Twice as far from the centre, one quarter the field - the arrow shortens fast.</a:t>
            </a:r>
          </a:p>
        </p:txBody>
      </p:sp>
    </p:spTree>
    <p:extLst>
      <p:ext uri="{BB962C8B-B14F-4D97-AF65-F5344CB8AC3E}">
        <p14:creationId xmlns:p14="http://schemas.microsoft.com/office/powerpoint/2010/main" val="799715593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Field strength follows an inverse-square curve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9.81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1.5 → 4.36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2.45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 → 1.09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 → 0.613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6336D6"/>
                </a:solidFill>
              </a:defRPr>
            </a:pPr>
            <a:r>
              <a:rPr sz="1725" b="1" i="0">
                <a:solidFill>
                  <a:srgbClr val="6336D6"/>
                </a:solidFill>
              </a:rPr>
              <a:t>Read the graph: Doubling r reduces g to one quarter.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SL + HL EXTENSION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Find g at 2.0 Earth radii from Earth's centre if surface g is 9.81 N kg^-1.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g is proportional to 1/r^2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g/g_surface = (R/2R)^2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g = 9.81/4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g = 2.45 N kg^-1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SL + HL EXTENSION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HL: Find gravitational potential at r = 7.0e6 m from Earth. Use GM = 3.99e14 m^3 s^-2.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V = -GM/r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-3.99e14/7.0e6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Include J kg^-1 and negative sign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= -5.70e7 J kg^-1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D.1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Infer a field law from orbital data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Linearize period-radius data and test T^2 proportional to r^3.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Cite the source dataset, retain units and explain the fit; do not present downloaded data as personally measured.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3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D.1 · SL + HL EXTENSION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“Orbiting objects are beyond gravity.”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Orbit is continuous free fall under gravity.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Gravity is doing all the work and receives none of the cabin announcements.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5110</Words>
  <Application>Microsoft Office PowerPoint</Application>
  <DocSecurity>0</DocSecurity>
  <PresentationFormat>Widescreen</PresentationFormat>
  <Paragraphs>385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2026-08-15T16:01:43Z</dcterms:modified>
</cp:coreProperties>
</file>