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Flux linkage</c:v>
          </c:tx>
          <c:spPr>
            <a:ln w="28575">
              <a:solidFill>
                <a:srgbClr val="6336D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</c:numLit>
          </c:xVal>
          <c:yVal>
            <c:numLit>
              <c:formatCode>0.0#</c:formatCode>
              <c:ptCount val="6"/>
              <c:pt idx="0">
                <c:v>0</c:v>
              </c:pt>
              <c:pt idx="1">
                <c:v>4</c:v>
              </c:pt>
              <c:pt idx="2">
                <c:v>8</c:v>
              </c:pt>
              <c:pt idx="3">
                <c:v>8</c:v>
              </c:pt>
              <c:pt idx="4">
                <c:v>2</c:v>
              </c:pt>
              <c:pt idx="5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AA68-4566-A293-0180FEA38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Flux linkage / mWb turns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D.4 Induction, with one inquiry question and the HL only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It changes magnetic flux linkage more rapidly.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[Answer] Delta(NPhi) = -20 mWb turns = -0.020 Wb turns Delta t = 0.0050 s emf = -Delta(NPhi)/Delta t = +4.0 V polarity drives a current opposing the flux change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[Quiz answers] 1. Wb 2. rate of flux-linkage change 3. opposes change 4. conserved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D09FD-0823-6CA4-B2D0-2F62397F5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9D9292-1029-A30D-3301-7842A47BF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036A89-1E44-0EBB-9265-684BA17C74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coil, N turns, S, N, push it in, and the coil pushes back, A, emf = -N ΔΦ / Δt. A caption reads: Stop pushing and the ammeter reads zero: it is the change, not the field, that induces.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5CD7BC-EA2B-7E42-3B10-6EBA5F3370C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295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Flux linkage / mWb turns against Time / s.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[Quantitative visual] Values: (0, 0), (1, 4), (2, 8), (3, 8), (4, 2), (5, 0). Axes: Time / s; Flux linkage / mWb turns.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Delta(NPhi) = 200(4.0e-4) 2) emf = Delta(NPhi)/Delta t 3) emf = 0.080/0.020 Answer: emf magnitude = 4.0 V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Vs/Vp = Ns/Np 2) Vs = 240(80/1200) 3) Evaluate Answer: Vs = 16 V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[Inquiry] Move the same magnet through a coil at measured speeds; compare peak emf.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https://giophysics.com/chapter-28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D.4 Induction: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direction and speed definitions fixed, retain all traces and discuss hand-motion variability.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[Humor] Lenz's law always sends the energy invoice.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IB DP PHYSICS · FIRST ASSESSMENT 2025 · D.4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Induction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A88CFF"/>
                </a:solidFill>
              </a:defRPr>
            </a:pPr>
            <a:r>
              <a:rPr sz="1800" b="1" i="0">
                <a:solidFill>
                  <a:srgbClr val="A88CFF"/>
                </a:solidFill>
              </a:rPr>
              <a:t>HL ONLY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moving a magnet faster through a coil produce a larger voltage?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D.4 · HL ONLY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HL ONLY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Flux linkage changes uniformly from +12 to -8 mWb turns in 5.0 ms. Determine induced emf and state its polarity meaning.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Delta(NPhi) = -20 mWb turns = -0.020 Wb turns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Delta t = 0.0050 s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emf = -Delta(NPhi)/Delta t = +4.0 V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polarity drives a current opposing the flux change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Flux unit?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Faraday depends on?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Lenz minus sign means?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Ideal transformer power?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Wb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rate of flux-linkage change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opposes change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conserved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magnetic flux.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Faraday's law.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does the minus sign in Lenz's law mean?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Calculate flux and flux linkage.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Faraday's and Lenz's laws.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generators, transformers and induction graphs.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Induced emf depends on rate of change of flux linkage.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Lenz's law makes the induced effect oppose the change causing it.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Induction conserves energy; opposing forces require mechanical work.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Phi = BA cos theta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emf = -N dPhi/dt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V_s/V_p = N_s/N_p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6336D6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HL only.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10EE7-4ED9-E432-36BD-FDC5190C5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DB6F36BD-D06B-2367-73D6-B7C8CD2A9A2A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A8927B4-D756-FE9E-8FBE-B1F62545E5D3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9D727C8-1232-C018-7232-E11BC8CF6EE2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A751AE2-547A-C726-45D6-6F5430BD2262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B2D14AD-9517-DF06-E5C1-7ECA67EEB196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DCDB9E2B-6E27-F28A-6D7B-512D907FE7DA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045FBC5C-6149-40B2-F1BA-E7BC998FC1A0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Induction is the fact that a changing magnetic flux through a coil drives an emf around it - and if the circuit is closed, the current that flows always opposes the change, so whoever moves the magnet must do work.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C78199-00CB-6BAC-71C0-C4CC8D0C5870}"/>
              </a:ext>
            </a:extLst>
          </p:cNvPr>
          <p:cNvSpPr/>
          <p:nvPr/>
        </p:nvSpPr>
        <p:spPr>
          <a:xfrm>
            <a:off x="5461000" y="4182533"/>
            <a:ext cx="2540000" cy="1458149"/>
          </a:xfrm>
          <a:prstGeom prst="rect">
            <a:avLst/>
          </a:prstGeom>
          <a:solidFill>
            <a:srgbClr val="F3EFDF"/>
          </a:solidFill>
          <a:ln w="2540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8F29F0-F3E8-4736-00D6-8B1566830ED4}"/>
              </a:ext>
            </a:extLst>
          </p:cNvPr>
          <p:cNvSpPr txBox="1"/>
          <p:nvPr/>
        </p:nvSpPr>
        <p:spPr>
          <a:xfrm>
            <a:off x="5461000" y="5086585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coil, N turns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0ACE6D-D815-45EE-ECB7-542526239CF6}"/>
              </a:ext>
            </a:extLst>
          </p:cNvPr>
          <p:cNvSpPr/>
          <p:nvPr/>
        </p:nvSpPr>
        <p:spPr>
          <a:xfrm>
            <a:off x="2286000" y="4590815"/>
            <a:ext cx="889000" cy="641585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E68A16E-2F3D-F926-A928-3B1ACF1D4133}"/>
              </a:ext>
            </a:extLst>
          </p:cNvPr>
          <p:cNvSpPr/>
          <p:nvPr/>
        </p:nvSpPr>
        <p:spPr>
          <a:xfrm>
            <a:off x="3175000" y="4590815"/>
            <a:ext cx="889000" cy="641585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544ACC-4447-EAC0-7747-1A291AC65F01}"/>
              </a:ext>
            </a:extLst>
          </p:cNvPr>
          <p:cNvCxnSpPr/>
          <p:nvPr/>
        </p:nvCxnSpPr>
        <p:spPr>
          <a:xfrm>
            <a:off x="4191000" y="4824118"/>
            <a:ext cx="11430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4B18850-5FE8-802A-9EFC-7048F25269F9}"/>
              </a:ext>
            </a:extLst>
          </p:cNvPr>
          <p:cNvSpPr txBox="1"/>
          <p:nvPr/>
        </p:nvSpPr>
        <p:spPr>
          <a:xfrm>
            <a:off x="4191000" y="4357511"/>
            <a:ext cx="1219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push it in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EB70981-FC27-68BF-6023-F902FA41CA84}"/>
              </a:ext>
            </a:extLst>
          </p:cNvPr>
          <p:cNvCxnSpPr/>
          <p:nvPr/>
        </p:nvCxnSpPr>
        <p:spPr>
          <a:xfrm flipH="1">
            <a:off x="4318000" y="5319889"/>
            <a:ext cx="10668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5C865A1-0CED-E33D-4184-B0460274D760}"/>
              </a:ext>
            </a:extLst>
          </p:cNvPr>
          <p:cNvSpPr txBox="1"/>
          <p:nvPr/>
        </p:nvSpPr>
        <p:spPr>
          <a:xfrm>
            <a:off x="2108200" y="5349052"/>
            <a:ext cx="2082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 b="1">
                <a:solidFill>
                  <a:srgbClr val="EF5C3E"/>
                </a:solidFill>
              </a:rPr>
              <a:t>and the coil pushes back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C6F4C3-7B2E-151E-6803-C0D3B0FB66D6}"/>
              </a:ext>
            </a:extLst>
          </p:cNvPr>
          <p:cNvCxnSpPr/>
          <p:nvPr/>
        </p:nvCxnSpPr>
        <p:spPr>
          <a:xfrm>
            <a:off x="8001000" y="4474163"/>
            <a:ext cx="13970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E0D9F9A-940D-F8AB-491A-2D38D39CAD03}"/>
              </a:ext>
            </a:extLst>
          </p:cNvPr>
          <p:cNvCxnSpPr/>
          <p:nvPr/>
        </p:nvCxnSpPr>
        <p:spPr>
          <a:xfrm>
            <a:off x="8001000" y="5349052"/>
            <a:ext cx="1397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11D0A46A-F414-C993-51BE-883263F667F0}"/>
              </a:ext>
            </a:extLst>
          </p:cNvPr>
          <p:cNvSpPr/>
          <p:nvPr/>
        </p:nvSpPr>
        <p:spPr>
          <a:xfrm>
            <a:off x="9398000" y="4474163"/>
            <a:ext cx="889000" cy="874889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1094A2-10E4-D509-0988-917891B53FAE}"/>
              </a:ext>
            </a:extLst>
          </p:cNvPr>
          <p:cNvSpPr txBox="1"/>
          <p:nvPr/>
        </p:nvSpPr>
        <p:spPr>
          <a:xfrm>
            <a:off x="8128000" y="3715926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emf = -N </a:t>
            </a:r>
            <a:r>
              <a:rPr lang="el-GR" sz="1600" b="1">
                <a:solidFill>
                  <a:srgbClr val="102E29"/>
                </a:solidFill>
              </a:rPr>
              <a:t>ΔΦ / Δ</a:t>
            </a:r>
            <a:r>
              <a:rPr lang="en-US" sz="1600" b="1">
                <a:solidFill>
                  <a:srgbClr val="102E29"/>
                </a:solidFill>
              </a:rPr>
              <a:t>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A31F58-AB8D-E37C-C19C-FE27FCC4655A}"/>
              </a:ext>
            </a:extLst>
          </p:cNvPr>
          <p:cNvSpPr txBox="1"/>
          <p:nvPr/>
        </p:nvSpPr>
        <p:spPr>
          <a:xfrm>
            <a:off x="5715000" y="5728171"/>
            <a:ext cx="571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hold it still and the emf is zero - it is the rate that counts</a:t>
            </a:r>
          </a:p>
        </p:txBody>
      </p:sp>
      <p:sp>
        <p:nvSpPr>
          <p:cNvPr id="35" name="diagram-caption">
            <a:extLst>
              <a:ext uri="{FF2B5EF4-FFF2-40B4-BE49-F238E27FC236}">
                <a16:creationId xmlns:a16="http://schemas.microsoft.com/office/drawing/2014/main" id="{263BFCA9-2824-2424-53F0-F606EEBEB8CB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Stop pushing and the ammeter reads zero: it is the change, not the field, that induces.</a:t>
            </a:r>
          </a:p>
        </p:txBody>
      </p:sp>
    </p:spTree>
    <p:extLst>
      <p:ext uri="{BB962C8B-B14F-4D97-AF65-F5344CB8AC3E}">
        <p14:creationId xmlns:p14="http://schemas.microsoft.com/office/powerpoint/2010/main" val="3034755151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Induced emf follows the slope of flux linkage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5 → 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6336D6"/>
                </a:solidFill>
              </a:defRPr>
            </a:pPr>
            <a:r>
              <a:rPr sz="1725" b="1" i="0">
                <a:solidFill>
                  <a:srgbClr val="6336D6"/>
                </a:solidFill>
              </a:rPr>
              <a:t>Read the graph: Constant positive slope gives constant negative emf; flat flux gives zero emf.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HL ONLY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200-turn coil's flux per turn falls from 5.0e-4 to 1.0e-4 Wb in 0.020 s. Find average emf magnitude.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Delta(NPhi) = 200(4.0e-4)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emf = Delta(NPhi)/Delta t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emf = 0.080/0.020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emf magnitude = 4.0 V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HL ONLY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An ideal transformer has 1200 primary turns, 80 secondary turns and 240 V primary. Find secondary voltage.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Vs/Vp = Ns/Np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Vs = 240(80/1200)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Evaluate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Vs = 16 V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Measure emf against magnet speed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Move the same magnet through a coil at measured speeds; compare peak emf.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Keep direction and speed definitions fixed, retain all traces and discuss hand-motion variability.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3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D.4 · HL ONLY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“A changing magnetic field creates free energy.”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Induced currents oppose the change; the input agent must do work.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Lenz's law always sends the energy invoice.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4868</Words>
  <Application>Microsoft Office PowerPoint</Application>
  <DocSecurity>0</DocSecurity>
  <PresentationFormat>Widescreen</PresentationFormat>
  <Paragraphs>383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2026-08-15T16:01:45Z</dcterms:modified>
</cp:coreProperties>
</file>