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00000000-0000-4000-8000-000000000001}">
      <p14:discardImageEditData xmlns:p14="http://schemas.microsoft.com/office/powerpoint/2010/main" xmlns="" val="0"/>
    </p:ext>
    <p:ext uri="{00000000-0000-4000-8000-000000000002}">
      <p14:defaultImageDpi xmlns:p14="http://schemas.microsoft.com/office/powerpoint/2010/main" xmlns="" val="32767"/>
    </p:ext>
    <p:ext uri="{00000000-0000-4000-8000-000000000003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00000000-0000-4000-8000-0000000000C3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scatterChart>
        <c:scatterStyle val="lineMarker"/>
        <c:varyColors val="1"/>
        <c:ser>
          <c:idx val="0"/>
          <c:order val="0"/>
          <c:tx>
            <c:v>Activity</c:v>
          </c:tx>
          <c:spPr>
            <a:ln w="28575">
              <a:solidFill>
                <a:srgbClr val="8A6200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8A6200"/>
              </a:solidFill>
            </c:spPr>
          </c:marker>
          <c:xVal>
            <c:numLit>
              <c:formatCode>General</c:formatCode>
              <c:ptCount val="6"/>
              <c:pt idx="0">
                <c:v>0</c:v>
              </c:pt>
              <c:pt idx="1">
                <c:v>2</c:v>
              </c:pt>
              <c:pt idx="2">
                <c:v>4</c:v>
              </c:pt>
              <c:pt idx="3">
                <c:v>6</c:v>
              </c:pt>
              <c:pt idx="4">
                <c:v>8</c:v>
              </c:pt>
              <c:pt idx="5">
                <c:v>10</c:v>
              </c:pt>
            </c:numLit>
          </c:xVal>
          <c:yVal>
            <c:numLit>
              <c:formatCode>0.0#</c:formatCode>
              <c:ptCount val="6"/>
              <c:pt idx="0">
                <c:v>80</c:v>
              </c:pt>
              <c:pt idx="1">
                <c:v>56.6</c:v>
              </c:pt>
              <c:pt idx="2">
                <c:v>40</c:v>
              </c:pt>
              <c:pt idx="3">
                <c:v>28.3</c:v>
              </c:pt>
              <c:pt idx="4">
                <c:v>20</c:v>
              </c:pt>
              <c:pt idx="5">
                <c:v>14.1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7E47-4E1C-825C-74A6B3456F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t>Activity / kBq</a:t>
                </a:r>
              </a:p>
            </c:rich>
          </c:tx>
          <c:overlay val="0"/>
        </c:title>
        <c:numFmt formatCode="0.0#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50112"/>
        <c:crosses val="autoZero"/>
        <c:crossBetween val="midCat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r>
                  <a:t>Time / h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72768"/>
        <c:crosses val="autoZero"/>
        <c:crossBetween val="midCat"/>
      </c:valAx>
      <c:spPr>
        <a:solidFill>
          <a:srgbClr val="FCFAF1"/>
        </a:solidFill>
        <a:ln w="0">
          <a:noFill/>
          <a:prstDash val="solid"/>
        </a:ln>
      </c:spPr>
    </c:plotArea>
    <c:plotVisOnly val="1"/>
    <c:dispBlanksAs val="zero"/>
    <c:showDLblsOverMax val="1"/>
  </c:chart>
  <c:spPr>
    <a:solidFill>
      <a:srgbClr val="FCFAF1"/>
    </a:solidFill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https://giophysics.com/chapter-46/radioactivity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Dark-green opening slide for E.3 Radioactive decay, with one inquiry question and the SL + HL extension boundary.</a:t>
            </a:r>
          </a:p>
          <a:p>
            <a:r>
              <a:t>[Teacher cue]</a:t>
            </a:r>
          </a:p>
          <a:p>
            <a:r>
              <a:t>Ask the hook without revealing the answer. Collect two competing explanations, then reveal: Individual decay is random; large populations follow stable probability statistics.</a:t>
            </a:r>
          </a:p>
          <a:p>
            <a:r>
              <a:t>[SL/HL boundary]</a:t>
            </a:r>
          </a:p>
          <a:p>
            <a:r>
              <a:t>E.3 Radioactive decay: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Use simulation or approved school data; never handle an unapproved source. Preserve background and all count intervals.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https://giophysics.com/chapter-46/radioactivity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An original 4-mark application question beside a four-step method rail.</a:t>
            </a:r>
          </a:p>
          <a:p>
            <a:r>
              <a:t>[Teacher cue]</a:t>
            </a:r>
          </a:p>
          <a:p>
            <a:r>
              <a:t>Give independent thinking time. Students annotate knowns, unknowns and assumptions before calculation. Do not reveal the marking points until slide 11.</a:t>
            </a:r>
          </a:p>
          <a:p>
            <a:r>
              <a:t>[SL/HL boundary]</a:t>
            </a:r>
          </a:p>
          <a:p>
            <a:r>
              <a:t>E.3 Radioactive decay: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Use simulation or approved school data; never handle an unapproved source. Preserve background and all count intervals.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https://giophysics.com/chapter-46/radioactivity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to six editable marking points appear in two columns, followed by a data-evaluation band.</a:t>
            </a:r>
          </a:p>
          <a:p>
            <a:r>
              <a:t>[Teacher cue]</a:t>
            </a:r>
          </a:p>
          <a:p>
            <a:r>
              <a:t>Reveal each point only after students compare. Require correction in a different colour and one statement about assumptions or uncertainty.</a:t>
            </a:r>
          </a:p>
          <a:p>
            <a:r>
              <a:t>[SL/HL boundary]</a:t>
            </a:r>
          </a:p>
          <a:p>
            <a:r>
              <a:t>E.3 Radioactive decay: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Use simulation or approved school data; never handle an unapproved source. Preserve background and all count intervals.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[Answer] corrected rates: 500 and 135 counts min^-1 135/500 = (1/2)^(10/T) 10/T = ln(0.27)/ln(0.5) = 1.888 T = 5.30 h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https://giophysics.com/chapter-46/radioactivity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large original exit questions are arranged in a spacious two-by-two layout; answers are not visible.</a:t>
            </a:r>
          </a:p>
          <a:p>
            <a:r>
              <a:t>[Teacher cue]</a:t>
            </a:r>
          </a:p>
          <a:p>
            <a:r>
              <a:t>Run the quiz silently. Ask students to justify the starred item to a partner before the answer reveal.</a:t>
            </a:r>
          </a:p>
          <a:p>
            <a:r>
              <a:t>[SL/HL boundary]</a:t>
            </a:r>
          </a:p>
          <a:p>
            <a:r>
              <a:t>E.3 Radioactive decay: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Use simulation or approved school data; never handle an unapproved source. Preserve background and all count intervals.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[Final quiz] Four original retrieval and transfer questions.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https://giophysics.com/chapter-46/radioactivity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answer rows on a dark background lead to a bright next-inquiry prompt.</a:t>
            </a:r>
          </a:p>
          <a:p>
            <a:r>
              <a:t>[Teacher cue]</a:t>
            </a:r>
          </a:p>
          <a:p>
            <a:r>
              <a:t>Reveal one answer at a time. Ask for evidence or an equation before accepting it. End with the new-question prompt, not a generic summary.</a:t>
            </a:r>
          </a:p>
          <a:p>
            <a:r>
              <a:t>[SL/HL boundary]</a:t>
            </a:r>
          </a:p>
          <a:p>
            <a:r>
              <a:t>E.3 Radioactive decay: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Use simulation or approved school data; never handle an unapproved source. Preserve background and all count intervals.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[Quiz answers] 1. random 2. Bq 3. subtracted 4. ln2/lambda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https://giophysics.com/chapter-46/radioactivity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Three numbered retrieval questions above three concise learning outcomes; no answers are shown.</a:t>
            </a:r>
          </a:p>
          <a:p>
            <a:r>
              <a:t>[Teacher cue]</a:t>
            </a:r>
          </a:p>
          <a:p>
            <a:r>
              <a:t>Allow silent retrieval first. Ask one student to answer and another to challenge the reasoning. Revisit the outcomes at the end.</a:t>
            </a:r>
          </a:p>
          <a:p>
            <a:r>
              <a:t>[SL/HL boundary]</a:t>
            </a:r>
          </a:p>
          <a:p>
            <a:r>
              <a:t>E.3 Radioactive decay: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Use simulation or approved school data; never handle an unapproved source. Preserve background and all count intervals.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https://giophysics.com/chapter-46/radioactivity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Three conceptual claims occupy the left, while a dark editable equation rail and an explicit SL/HL boundary occupy the right and bottom.</a:t>
            </a:r>
          </a:p>
          <a:p>
            <a:r>
              <a:t>[Teacher cue]</a:t>
            </a:r>
          </a:p>
          <a:p>
            <a:r>
              <a:t>Unpack one claim at a time. Have students identify assumptions and the level label before substituting into an equation.</a:t>
            </a:r>
          </a:p>
          <a:p>
            <a:r>
              <a:t>[SL/HL boundary]</a:t>
            </a:r>
          </a:p>
          <a:p>
            <a:r>
              <a:t>E.3 Radioactive decay: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Use simulation or approved school data; never handle an unapproved source. Preserve background and all count intervals.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B4A90-FE87-9F0F-1546-97CCEE188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C25185-14DF-1537-191C-EC058C5B5F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FAD223-048A-F2EC-9C2D-10DA747B07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https://giophysics.com/chapter-46/radioactivity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The simple definition is stated in one sentence across the top of the slide. Below it a drawn diagram is labelled source, α, β, γ, γ needs thick lead. A caption reads: Three emissions, three stopping distances: the ones that ionise most travel least.</a:t>
            </a:r>
          </a:p>
          <a:p>
            <a:r>
              <a:t>[Teacher cue]</a:t>
            </a:r>
          </a:p>
          <a:p>
            <a:r>
              <a:t>Unpack one claim at a time. Have students identify assumptions and the level label before substituting into an equation.</a:t>
            </a:r>
          </a:p>
          <a:p>
            <a:r>
              <a:t>[SL/HL boundary]</a:t>
            </a:r>
          </a:p>
          <a:p>
            <a:r>
              <a:t>E.3 Radioactive decay: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Use simulation or approved school data; never handle an unapproved source. Preserve background and all count intervals.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92F2B2-D9F4-4AE9-0DB5-43E7FB283AB4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271491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https://giophysics.com/chapter-46/radioactivity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Editable scatter chart of Activity / kBq against Time / h. Data values are printed in a high-contrast rail for non-colour access.</a:t>
            </a:r>
          </a:p>
          <a:p>
            <a:r>
              <a:t>[Teacher cue]</a:t>
            </a:r>
          </a:p>
          <a:p>
            <a:r>
              <a:t>Collect a prediction, then reveal the graph. Ask students to name axes and units before interpreting. Edit one native-chart data point and ask what conclusion changes.</a:t>
            </a:r>
          </a:p>
          <a:p>
            <a:r>
              <a:t>[SL/HL boundary]</a:t>
            </a:r>
          </a:p>
          <a:p>
            <a:r>
              <a:t>E.3 Radioactive decay: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Use simulation or approved school data; never handle an unapproved source. Preserve background and all count intervals.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[Quantitative visual] Values: (0, 80), (2, 56.6), (4, 40), (6, 28.3), (8, 20), (10, 14.1). Axes: Time / h; Activity / kBq.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https://giophysics.com/chapter-46/radioactivity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full-width quantitative problem is followed by three editable reasoning steps and a high-contrast answer band.</a:t>
            </a:r>
          </a:p>
          <a:p>
            <a:r>
              <a:t>[Teacher cue]</a:t>
            </a:r>
          </a:p>
          <a:p>
            <a:r>
              <a:t>Model the system boundary, equation choice, substitution and unit check. Ask students to explain why each operation is justified.</a:t>
            </a:r>
          </a:p>
          <a:p>
            <a:r>
              <a:t>[SL/HL boundary]</a:t>
            </a:r>
          </a:p>
          <a:p>
            <a:r>
              <a:t>E.3 Radioactive decay: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Use simulation or approved school data; never handle an unapproved source. Preserve background and all count intervals.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[Worked problem] Steps: 1) 18 h is three half-lives 2) A = 960(1/2)^3 3) A = 960/8 Answer: A = 120 Bq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https://giophysics.com/chapter-46/radioactivity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full-width quantitative problem is followed by three editable reasoning steps and a high-contrast answer band.</a:t>
            </a:r>
          </a:p>
          <a:p>
            <a:r>
              <a:t>[Teacher cue]</a:t>
            </a:r>
          </a:p>
          <a:p>
            <a:r>
              <a:t>Pause before each step. Students write the next line, compare reasoning, then reveal and repair units or signs.</a:t>
            </a:r>
          </a:p>
          <a:p>
            <a:r>
              <a:t>[SL/HL boundary]</a:t>
            </a:r>
          </a:p>
          <a:p>
            <a:r>
              <a:t>E.3 Radioactive decay: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Use simulation or approved school data; never handle an unapproved source. Preserve background and all count intervals.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[Worked problem] Steps: 1) lambda = ln2/T_half 2) T_half = 12(86400) s 3) lambda = 0.693/1.0368e6 Answer: lambda = 6.69e-7 s^-1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https://giophysics.com/chapter-46/radioactivity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dark inquiry slide sets one practical or data task, three process steps and an explicit integrity boundary.</a:t>
            </a:r>
          </a:p>
          <a:p>
            <a:r>
              <a:t>[Teacher cue]</a:t>
            </a:r>
          </a:p>
          <a:p>
            <a:r>
              <a:t>Ask groups to identify the independent, dependent and controlled variables before equipment or data. Require a raw-data record and one evidence-based limitation.</a:t>
            </a:r>
          </a:p>
          <a:p>
            <a:r>
              <a:t>[SL/HL boundary]</a:t>
            </a:r>
          </a:p>
          <a:p>
            <a:r>
              <a:t>E.3 Radioactive decay: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Use simulation or approved school data; never handle an unapproved source. Preserve background and all count intervals.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[Inquiry] Subtract background, graph corrected count rate and fit an exponential or semilog line.</a:t>
            </a:r>
          </a:p>
          <a:p>
            <a:r>
              <a:t>[Investigation integrity] Teacher support may clarify physics, ethics, risk, uncertainty and methods. Students must formulate, process, evaluate and write their own scientific investigation; never ghostwrite or fabricate data. Topic task: Use simulation or approved school data; never handle an unapproved source. Preserve background and all count intervals.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https://giophysics.com/chapter-46/radioactivity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 accent-colour slide contrasts a large misconception with a dark correction band, a safe joke and a rewrite prompt.</a:t>
            </a:r>
          </a:p>
          <a:p>
            <a:r>
              <a:t>[Teacher cue]</a:t>
            </a:r>
          </a:p>
          <a:p>
            <a:r>
              <a:t>Students vote true or false, identify the hidden assumption, then rewrite. Use the joke only as a memory cue after the scientific correction.</a:t>
            </a:r>
          </a:p>
          <a:p>
            <a:r>
              <a:t>[SL/HL boundary]</a:t>
            </a:r>
          </a:p>
          <a:p>
            <a:r>
              <a:t>E.3 Radioactive decay: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Use simulation or approved school data; never handle an unapproved source. Preserve background and all count intervals.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[Humor] A nucleus does not submit a 50% completed decay form.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ccent-rail">
            <a:extLst>
              <a:ext uri="{00000000-0000-4000-8000-000000000004}">
                <a16:creationId xmlns:a16="http://schemas.microsoft.com/office/drawing/2014/main" xmlns="" id="{00000000-0000-4000-8000-00000000000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F3C75A"/>
          </a:solidFill>
          <a:ln w="0">
            <a:noFill/>
            <a:prstDash val="solid"/>
          </a:ln>
        </p:spPr>
      </p:sp>
      <p:sp>
        <p:nvSpPr>
          <p:cNvPr id="2" name="eyebrow">
            <a:extLst>
              <a:ext uri="{00000000-0000-4000-8000-000000000004}">
                <a16:creationId xmlns:a16="http://schemas.microsoft.com/office/drawing/2014/main" xmlns="" id="{00000000-0000-4000-8000-000000000006}"/>
              </a:ext>
            </a:extLst>
          </p:cNvPr>
          <p:cNvSpPr>
            <a:spLocks noGrp="1"/>
          </p:cNvSpPr>
          <p:nvPr/>
        </p:nvSpPr>
        <p:spPr>
          <a:xfrm>
            <a:off x="666750" y="571500"/>
            <a:ext cx="809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3C75A"/>
                </a:solidFill>
              </a:defRPr>
            </a:pPr>
            <a:r>
              <a:rPr sz="1650" b="1" i="0">
                <a:solidFill>
                  <a:srgbClr val="F3C75A"/>
                </a:solidFill>
              </a:rPr>
              <a:t>IB DP PHYSICS · FIRST ASSESSMENT 2025 · E.3</a:t>
            </a:r>
          </a:p>
        </p:txBody>
      </p:sp>
      <p:sp>
        <p:nvSpPr>
          <p:cNvPr id="3" name="topic-title">
            <a:extLst>
              <a:ext uri="{00000000-0000-4000-8000-000000000004}">
                <a16:creationId xmlns:a16="http://schemas.microsoft.com/office/drawing/2014/main" xmlns="" id="{00000000-0000-4000-8000-000000000007}"/>
              </a:ext>
            </a:extLst>
          </p:cNvPr>
          <p:cNvSpPr>
            <a:spLocks noGrp="1"/>
          </p:cNvSpPr>
          <p:nvPr/>
        </p:nvSpPr>
        <p:spPr>
          <a:xfrm>
            <a:off x="666750" y="1190625"/>
            <a:ext cx="80962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250" b="1" i="0">
                <a:solidFill>
                  <a:srgbClr val="F4F0E2"/>
                </a:solidFill>
              </a:defRPr>
            </a:pPr>
            <a:r>
              <a:rPr sz="5250" b="1" i="0">
                <a:solidFill>
                  <a:srgbClr val="F4F0E2"/>
                </a:solidFill>
              </a:rPr>
              <a:t>Radioactive decay</a:t>
            </a:r>
          </a:p>
        </p:txBody>
      </p:sp>
      <p:sp>
        <p:nvSpPr>
          <p:cNvPr id="4" name="level">
            <a:extLst>
              <a:ext uri="{00000000-0000-4000-8000-000000000004}">
                <a16:creationId xmlns:a16="http://schemas.microsoft.com/office/drawing/2014/main" xmlns="" id="{00000000-0000-4000-8000-000000000008}"/>
              </a:ext>
            </a:extLst>
          </p:cNvPr>
          <p:cNvSpPr>
            <a:spLocks noGrp="1"/>
          </p:cNvSpPr>
          <p:nvPr/>
        </p:nvSpPr>
        <p:spPr>
          <a:xfrm>
            <a:off x="666750" y="2857500"/>
            <a:ext cx="476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3C75A"/>
                </a:solidFill>
              </a:defRPr>
            </a:pPr>
            <a:r>
              <a:rPr sz="1800" b="1" i="0">
                <a:solidFill>
                  <a:srgbClr val="F3C75A"/>
                </a:solidFill>
              </a:rPr>
              <a:t>SL + HL EXTENSION</a:t>
            </a:r>
          </a:p>
        </p:txBody>
      </p:sp>
      <p:sp>
        <p:nvSpPr>
          <p:cNvPr id="5" name="hook">
            <a:extLst>
              <a:ext uri="{00000000-0000-4000-8000-000000000004}">
                <a16:creationId xmlns:a16="http://schemas.microsoft.com/office/drawing/2014/main" xmlns="" id="{00000000-0000-4000-8000-000000000009}"/>
              </a:ext>
            </a:extLst>
          </p:cNvPr>
          <p:cNvSpPr>
            <a:spLocks noGrp="1"/>
          </p:cNvSpPr>
          <p:nvPr/>
        </p:nvSpPr>
        <p:spPr>
          <a:xfrm>
            <a:off x="666750" y="3714750"/>
            <a:ext cx="80962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F4F0E2"/>
                </a:solidFill>
              </a:defRPr>
            </a:pPr>
            <a:r>
              <a:rPr sz="2250" b="1" i="0">
                <a:solidFill>
                  <a:srgbClr val="F4F0E2"/>
                </a:solidFill>
              </a:rPr>
              <a:t>Why can we predict the decay of a million nuclei but not the next nucleus?</a:t>
            </a:r>
          </a:p>
        </p:txBody>
      </p:sp>
      <p:sp>
        <p:nvSpPr>
          <p:cNvPr id="6" name="theme-ring">
            <a:extLst>
              <a:ext uri="{00000000-0000-4000-8000-000000000004}">
                <a16:creationId xmlns:a16="http://schemas.microsoft.com/office/drawing/2014/main" xmlns="" id="{00000000-0000-4000-8000-00000000000A}"/>
              </a:ext>
            </a:extLst>
          </p:cNvPr>
          <p:cNvSpPr>
            <a:spLocks noGrp="1"/>
          </p:cNvSpPr>
          <p:nvPr/>
        </p:nvSpPr>
        <p:spPr>
          <a:xfrm>
            <a:off x="9429750" y="1333500"/>
            <a:ext cx="2000250" cy="2000250"/>
          </a:xfrm>
          <a:prstGeom prst="ellipse">
            <a:avLst/>
          </a:prstGeom>
          <a:solidFill>
            <a:srgbClr val="F3C75A"/>
          </a:solidFill>
          <a:ln w="0">
            <a:noFill/>
            <a:prstDash val="solid"/>
          </a:ln>
        </p:spPr>
      </p:sp>
      <p:sp>
        <p:nvSpPr>
          <p:cNvPr id="7" name="theme-ring-inner">
            <a:extLst>
              <a:ext uri="{00000000-0000-4000-8000-000000000004}">
                <a16:creationId xmlns:a16="http://schemas.microsoft.com/office/drawing/2014/main" xmlns="" id="{00000000-0000-4000-8000-00000000000B}"/>
              </a:ext>
            </a:extLst>
          </p:cNvPr>
          <p:cNvSpPr>
            <a:spLocks noGrp="1"/>
          </p:cNvSpPr>
          <p:nvPr/>
        </p:nvSpPr>
        <p:spPr>
          <a:xfrm>
            <a:off x="10020300" y="1924050"/>
            <a:ext cx="819150" cy="819150"/>
          </a:xfrm>
          <a:prstGeom prst="ellipse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format">
            <a:extLst>
              <a:ext uri="{00000000-0000-4000-8000-000000000004}">
                <a16:creationId xmlns:a16="http://schemas.microsoft.com/office/drawing/2014/main" xmlns="" id="{00000000-0000-4000-8000-00000000000C}"/>
              </a:ext>
            </a:extLst>
          </p:cNvPr>
          <p:cNvSpPr>
            <a:spLocks noGrp="1"/>
          </p:cNvSpPr>
          <p:nvPr/>
        </p:nvSpPr>
        <p:spPr>
          <a:xfrm>
            <a:off x="666750" y="5810250"/>
            <a:ext cx="809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3C75A"/>
                </a:solidFill>
              </a:defRPr>
            </a:pPr>
            <a:r>
              <a:rPr sz="1650" b="1" i="0">
                <a:solidFill>
                  <a:srgbClr val="F3C75A"/>
                </a:solidFill>
              </a:rPr>
              <a:t>EDITABLE · INQUIRY · DATA · EXAM PRACTICE</a:t>
            </a:r>
          </a:p>
        </p:txBody>
      </p:sp>
      <p:sp>
        <p:nvSpPr>
          <p:cNvPr id="9" name="group-label">
            <a:extLst>
              <a:ext uri="{00000000-0000-4000-8000-000000000004}">
                <a16:creationId xmlns:a16="http://schemas.microsoft.com/office/drawing/2014/main" xmlns="" id="{00000000-0000-4000-8000-00000000000D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3C75A"/>
                </a:solidFill>
              </a:defRPr>
            </a:pPr>
            <a:r>
              <a:rPr sz="1650" b="1" i="0">
                <a:solidFill>
                  <a:srgbClr val="F3C75A"/>
                </a:solidFill>
              </a:rPr>
              <a:t>THEME E · NUCLEAR AND QUANTUM PHYSICS</a:t>
            </a:r>
          </a:p>
        </p:txBody>
      </p:sp>
      <p:sp>
        <p:nvSpPr>
          <p:cNvPr id="10" name="page-number">
            <a:extLst>
              <a:ext uri="{00000000-0000-4000-8000-000000000004}">
                <a16:creationId xmlns:a16="http://schemas.microsoft.com/office/drawing/2014/main" xmlns="" id="{00000000-0000-4000-8000-00000000000E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01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11" name="rule-70-666">
            <a:extLst>
              <a:ext uri="{00000000-0000-4000-8000-000000000004}">
                <a16:creationId xmlns:a16="http://schemas.microsoft.com/office/drawing/2014/main" xmlns="" id="{00000000-0000-4000-8000-00000000000F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2" name="course-footer">
            <a:extLst>
              <a:ext uri="{00000000-0000-4000-8000-000000000004}">
                <a16:creationId xmlns:a16="http://schemas.microsoft.com/office/drawing/2014/main" xmlns="" id="{00000000-0000-4000-8000-00000000001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E.3 · SL + HL EXTENSION</a:t>
            </a:r>
          </a:p>
        </p:txBody>
      </p:sp>
    </p:spTree>
    <p:extLst>
      <p:ext uri="{00000000-0000-4000-8000-000000000011}">
        <p14:creationId xmlns:p14="http://schemas.microsoft.com/office/powerpoint/2010/main" xmlns="" val="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00000000-0000-4000-8000-000000000004}">
                <a16:creationId xmlns:a16="http://schemas.microsoft.com/office/drawing/2014/main" xmlns="" id="{00000000-0000-4000-8000-0000000000B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THEME E · NUCLEAR AND QUANTUM PHYSICS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B9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10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B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B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E.3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BC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Original IB-style application question</a:t>
            </a:r>
          </a:p>
        </p:txBody>
      </p:sp>
      <p:sp>
        <p:nvSpPr>
          <p:cNvPr id="6" name="exam-meta">
            <a:extLst>
              <a:ext uri="{00000000-0000-4000-8000-000000000004}">
                <a16:creationId xmlns:a16="http://schemas.microsoft.com/office/drawing/2014/main" xmlns="" id="{00000000-0000-4000-8000-0000000000BD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8572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SL + HL EXTENSION · 4 MARKS · CALCULATE · EXPLAIN</a:t>
            </a:r>
          </a:p>
        </p:txBody>
      </p:sp>
      <p:sp>
        <p:nvSpPr>
          <p:cNvPr id="7" name="question-frame">
            <a:extLst>
              <a:ext uri="{00000000-0000-4000-8000-000000000004}">
                <a16:creationId xmlns:a16="http://schemas.microsoft.com/office/drawing/2014/main" xmlns="" id="{00000000-0000-4000-8000-0000000000BE}"/>
              </a:ext>
            </a:extLst>
          </p:cNvPr>
          <p:cNvSpPr>
            <a:spLocks noGrp="1"/>
          </p:cNvSpPr>
          <p:nvPr/>
        </p:nvSpPr>
        <p:spPr>
          <a:xfrm>
            <a:off x="666750" y="2095500"/>
            <a:ext cx="8191500" cy="3048000"/>
          </a:xfrm>
          <a:prstGeom prst="roundRect">
            <a:avLst>
              <a:gd name="adj" fmla="val 3750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question">
            <a:extLst>
              <a:ext uri="{00000000-0000-4000-8000-000000000004}">
                <a16:creationId xmlns:a16="http://schemas.microsoft.com/office/drawing/2014/main" xmlns="" id="{00000000-0000-4000-8000-0000000000BF}"/>
              </a:ext>
            </a:extLst>
          </p:cNvPr>
          <p:cNvSpPr>
            <a:spLocks noGrp="1"/>
          </p:cNvSpPr>
          <p:nvPr/>
        </p:nvSpPr>
        <p:spPr>
          <a:xfrm>
            <a:off x="952500" y="2400300"/>
            <a:ext cx="762000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Measured count rate falls from 520 to 155 counts min^-1 in 10 h. Background is 20 counts min^-1. Determine half-life.</a:t>
            </a:r>
          </a:p>
        </p:txBody>
      </p:sp>
      <p:sp>
        <p:nvSpPr>
          <p:cNvPr id="9" name="method-frame">
            <a:extLst>
              <a:ext uri="{00000000-0000-4000-8000-000000000004}">
                <a16:creationId xmlns:a16="http://schemas.microsoft.com/office/drawing/2014/main" xmlns="" id="{00000000-0000-4000-8000-0000000000C0}"/>
              </a:ext>
            </a:extLst>
          </p:cNvPr>
          <p:cNvSpPr>
            <a:spLocks noGrp="1"/>
          </p:cNvSpPr>
          <p:nvPr/>
        </p:nvSpPr>
        <p:spPr>
          <a:xfrm>
            <a:off x="9239250" y="2095500"/>
            <a:ext cx="2286000" cy="3048000"/>
          </a:xfrm>
          <a:prstGeom prst="roundRect">
            <a:avLst>
              <a:gd name="adj" fmla="val 5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0" name="method">
            <a:extLst>
              <a:ext uri="{00000000-0000-4000-8000-000000000004}">
                <a16:creationId xmlns:a16="http://schemas.microsoft.com/office/drawing/2014/main" xmlns="" id="{00000000-0000-4000-8000-0000000000C1}"/>
              </a:ext>
            </a:extLst>
          </p:cNvPr>
          <p:cNvSpPr>
            <a:spLocks noGrp="1"/>
          </p:cNvSpPr>
          <p:nvPr/>
        </p:nvSpPr>
        <p:spPr>
          <a:xfrm>
            <a:off x="9429750" y="2428875"/>
            <a:ext cx="1905000" cy="2286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MODEL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CALCULATE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CHECK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JUSTIFY</a:t>
            </a:r>
          </a:p>
        </p:txBody>
      </p:sp>
      <p:sp>
        <p:nvSpPr>
          <p:cNvPr id="11" name="original-note">
            <a:extLst>
              <a:ext uri="{00000000-0000-4000-8000-000000000004}">
                <a16:creationId xmlns:a16="http://schemas.microsoft.com/office/drawing/2014/main" xmlns="" id="{00000000-0000-4000-8000-0000000000C2}"/>
              </a:ext>
            </a:extLst>
          </p:cNvPr>
          <p:cNvSpPr>
            <a:spLocks noGrp="1"/>
          </p:cNvSpPr>
          <p:nvPr/>
        </p:nvSpPr>
        <p:spPr>
          <a:xfrm>
            <a:off x="666750" y="5524500"/>
            <a:ext cx="10477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Original GioPhysics question · not an IB past-paper or specimen question.</a:t>
            </a:r>
          </a:p>
        </p:txBody>
      </p:sp>
    </p:spTree>
    <p:extLst>
      <p:ext uri="{00000000-0000-4000-8000-000000000011}">
        <p14:creationId xmlns:p14="http://schemas.microsoft.com/office/powerpoint/2010/main" xmlns="" val="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roup-label">
            <a:extLst>
              <a:ext uri="{00000000-0000-4000-8000-000000000004}">
                <a16:creationId xmlns:a16="http://schemas.microsoft.com/office/drawing/2014/main" xmlns="" id="{00000000-0000-4000-8000-00000000001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THEME E · NUCLEAR AND QUANTUM PHYSICS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1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11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1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1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E.3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1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Mark the evidence, not the handwriting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17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10001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Reveal one point at a time. Locate matching evidence, then improve one line.</a:t>
            </a:r>
          </a:p>
        </p:txBody>
      </p:sp>
      <p:sp>
        <p:nvSpPr>
          <p:cNvPr id="7" name="mark-1">
            <a:extLst>
              <a:ext uri="{00000000-0000-4000-8000-000000000004}">
                <a16:creationId xmlns:a16="http://schemas.microsoft.com/office/drawing/2014/main" xmlns="" id="{00000000-0000-4000-8000-000000000018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457200" cy="457200"/>
          </a:xfrm>
          <a:prstGeom prst="ellipse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8" name="mark-number-1">
            <a:extLst>
              <a:ext uri="{00000000-0000-4000-8000-000000000004}">
                <a16:creationId xmlns:a16="http://schemas.microsoft.com/office/drawing/2014/main" xmlns="" id="{00000000-0000-4000-8000-000000000019}"/>
              </a:ext>
            </a:extLst>
          </p:cNvPr>
          <p:cNvSpPr>
            <a:spLocks noGrp="1"/>
          </p:cNvSpPr>
          <p:nvPr/>
        </p:nvSpPr>
        <p:spPr>
          <a:xfrm>
            <a:off x="666750" y="22383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mark-text-1">
            <a:extLst>
              <a:ext uri="{00000000-0000-4000-8000-000000000004}">
                <a16:creationId xmlns:a16="http://schemas.microsoft.com/office/drawing/2014/main" xmlns="" id="{00000000-0000-4000-8000-00000000001A}"/>
              </a:ext>
            </a:extLst>
          </p:cNvPr>
          <p:cNvSpPr>
            <a:spLocks noGrp="1"/>
          </p:cNvSpPr>
          <p:nvPr/>
        </p:nvSpPr>
        <p:spPr>
          <a:xfrm>
            <a:off x="1333500" y="2162175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corrected rates: 500 and 135 counts min^-1</a:t>
            </a:r>
          </a:p>
        </p:txBody>
      </p:sp>
      <p:sp>
        <p:nvSpPr>
          <p:cNvPr id="10" name="mark-2">
            <a:extLst>
              <a:ext uri="{00000000-0000-4000-8000-000000000004}">
                <a16:creationId xmlns:a16="http://schemas.microsoft.com/office/drawing/2014/main" xmlns="" id="{00000000-0000-4000-8000-00000000001B}"/>
              </a:ext>
            </a:extLst>
          </p:cNvPr>
          <p:cNvSpPr>
            <a:spLocks noGrp="1"/>
          </p:cNvSpPr>
          <p:nvPr/>
        </p:nvSpPr>
        <p:spPr>
          <a:xfrm>
            <a:off x="6191250" y="2190750"/>
            <a:ext cx="457200" cy="457200"/>
          </a:xfrm>
          <a:prstGeom prst="ellipse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1" name="mark-number-2">
            <a:extLst>
              <a:ext uri="{00000000-0000-4000-8000-000000000004}">
                <a16:creationId xmlns:a16="http://schemas.microsoft.com/office/drawing/2014/main" xmlns="" id="{00000000-0000-4000-8000-00000000001C}"/>
              </a:ext>
            </a:extLst>
          </p:cNvPr>
          <p:cNvSpPr>
            <a:spLocks noGrp="1"/>
          </p:cNvSpPr>
          <p:nvPr/>
        </p:nvSpPr>
        <p:spPr>
          <a:xfrm>
            <a:off x="6191250" y="22383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mark-text-2">
            <a:extLst>
              <a:ext uri="{00000000-0000-4000-8000-000000000004}">
                <a16:creationId xmlns:a16="http://schemas.microsoft.com/office/drawing/2014/main" xmlns="" id="{00000000-0000-4000-8000-00000000001D}"/>
              </a:ext>
            </a:extLst>
          </p:cNvPr>
          <p:cNvSpPr>
            <a:spLocks noGrp="1"/>
          </p:cNvSpPr>
          <p:nvPr/>
        </p:nvSpPr>
        <p:spPr>
          <a:xfrm>
            <a:off x="6858000" y="2162175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135/500 = (1/2)^(10/T)</a:t>
            </a:r>
          </a:p>
        </p:txBody>
      </p:sp>
      <p:sp>
        <p:nvSpPr>
          <p:cNvPr id="13" name="mark-3">
            <a:extLst>
              <a:ext uri="{00000000-0000-4000-8000-000000000004}">
                <a16:creationId xmlns:a16="http://schemas.microsoft.com/office/drawing/2014/main" xmlns="" id="{00000000-0000-4000-8000-00000000001E}"/>
              </a:ext>
            </a:extLst>
          </p:cNvPr>
          <p:cNvSpPr>
            <a:spLocks noGrp="1"/>
          </p:cNvSpPr>
          <p:nvPr/>
        </p:nvSpPr>
        <p:spPr>
          <a:xfrm>
            <a:off x="666750" y="3190875"/>
            <a:ext cx="457200" cy="457200"/>
          </a:xfrm>
          <a:prstGeom prst="ellipse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4" name="mark-number-3">
            <a:extLst>
              <a:ext uri="{00000000-0000-4000-8000-000000000004}">
                <a16:creationId xmlns:a16="http://schemas.microsoft.com/office/drawing/2014/main" xmlns="" id="{00000000-0000-4000-8000-00000000001F}"/>
              </a:ext>
            </a:extLst>
          </p:cNvPr>
          <p:cNvSpPr>
            <a:spLocks noGrp="1"/>
          </p:cNvSpPr>
          <p:nvPr/>
        </p:nvSpPr>
        <p:spPr>
          <a:xfrm>
            <a:off x="666750" y="32385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mark-text-3">
            <a:extLst>
              <a:ext uri="{00000000-0000-4000-8000-000000000004}">
                <a16:creationId xmlns:a16="http://schemas.microsoft.com/office/drawing/2014/main" xmlns="" id="{00000000-0000-4000-8000-000000000020}"/>
              </a:ext>
            </a:extLst>
          </p:cNvPr>
          <p:cNvSpPr>
            <a:spLocks noGrp="1"/>
          </p:cNvSpPr>
          <p:nvPr/>
        </p:nvSpPr>
        <p:spPr>
          <a:xfrm>
            <a:off x="1333500" y="3162300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10/T = ln(0.27)/ln(0.5) = 1.888</a:t>
            </a:r>
          </a:p>
        </p:txBody>
      </p:sp>
      <p:sp>
        <p:nvSpPr>
          <p:cNvPr id="16" name="mark-4">
            <a:extLst>
              <a:ext uri="{00000000-0000-4000-8000-000000000004}">
                <a16:creationId xmlns:a16="http://schemas.microsoft.com/office/drawing/2014/main" xmlns="" id="{00000000-0000-4000-8000-000000000021}"/>
              </a:ext>
            </a:extLst>
          </p:cNvPr>
          <p:cNvSpPr>
            <a:spLocks noGrp="1"/>
          </p:cNvSpPr>
          <p:nvPr/>
        </p:nvSpPr>
        <p:spPr>
          <a:xfrm>
            <a:off x="6191250" y="3190875"/>
            <a:ext cx="457200" cy="457200"/>
          </a:xfrm>
          <a:prstGeom prst="ellipse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7" name="mark-number-4">
            <a:extLst>
              <a:ext uri="{00000000-0000-4000-8000-000000000004}">
                <a16:creationId xmlns:a16="http://schemas.microsoft.com/office/drawing/2014/main" xmlns="" id="{00000000-0000-4000-8000-000000000022}"/>
              </a:ext>
            </a:extLst>
          </p:cNvPr>
          <p:cNvSpPr>
            <a:spLocks noGrp="1"/>
          </p:cNvSpPr>
          <p:nvPr/>
        </p:nvSpPr>
        <p:spPr>
          <a:xfrm>
            <a:off x="6191250" y="32385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4</a:t>
            </a:r>
          </a:p>
        </p:txBody>
      </p:sp>
      <p:sp>
        <p:nvSpPr>
          <p:cNvPr id="18" name="mark-text-4">
            <a:extLst>
              <a:ext uri="{00000000-0000-4000-8000-000000000004}">
                <a16:creationId xmlns:a16="http://schemas.microsoft.com/office/drawing/2014/main" xmlns="" id="{00000000-0000-4000-8000-000000000023}"/>
              </a:ext>
            </a:extLst>
          </p:cNvPr>
          <p:cNvSpPr>
            <a:spLocks noGrp="1"/>
          </p:cNvSpPr>
          <p:nvPr/>
        </p:nvSpPr>
        <p:spPr>
          <a:xfrm>
            <a:off x="6858000" y="3162300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T = 5.30 h</a:t>
            </a:r>
          </a:p>
        </p:txBody>
      </p:sp>
      <p:sp>
        <p:nvSpPr>
          <p:cNvPr id="19" name="evaluation-band">
            <a:extLst>
              <a:ext uri="{00000000-0000-4000-8000-000000000004}">
                <a16:creationId xmlns:a16="http://schemas.microsoft.com/office/drawing/2014/main" xmlns="" id="{00000000-0000-4000-8000-000000000024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858500" cy="647700"/>
          </a:xfrm>
          <a:prstGeom prst="roundRect">
            <a:avLst>
              <a:gd name="adj" fmla="val 17647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20" name="evaluation">
            <a:extLst>
              <a:ext uri="{00000000-0000-4000-8000-000000000004}">
                <a16:creationId xmlns:a16="http://schemas.microsoft.com/office/drawing/2014/main" xmlns="" id="{00000000-0000-4000-8000-000000000025}"/>
              </a:ext>
            </a:extLst>
          </p:cNvPr>
          <p:cNvSpPr>
            <a:spLocks noGrp="1"/>
          </p:cNvSpPr>
          <p:nvPr/>
        </p:nvSpPr>
        <p:spPr>
          <a:xfrm>
            <a:off x="933450" y="5562600"/>
            <a:ext cx="1028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Data-based check: identify one assumption, one unit check and one reason the result is physically plausible.</a:t>
            </a:r>
          </a:p>
        </p:txBody>
      </p:sp>
    </p:spTree>
    <p:extLst>
      <p:ext uri="{00000000-0000-4000-8000-000000000011}">
        <p14:creationId xmlns:p14="http://schemas.microsoft.com/office/powerpoint/2010/main" xmlns="" val="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26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THEME E · NUCLEAR AND QUANTUM PHYSICS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27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28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29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E.3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2A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Final quiz: four questions, one calm brain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2B}"/>
              </a:ext>
            </a:extLst>
          </p:cNvPr>
          <p:cNvSpPr>
            <a:spLocks noGrp="1"/>
          </p:cNvSpPr>
          <p:nvPr/>
        </p:nvSpPr>
        <p:spPr>
          <a:xfrm>
            <a:off x="666750" y="1485900"/>
            <a:ext cx="10001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Answer independently. Star the item that needs another explanation.</a:t>
            </a:r>
          </a:p>
        </p:txBody>
      </p:sp>
      <p:sp>
        <p:nvSpPr>
          <p:cNvPr id="7" name="quiz-label-1">
            <a:extLst>
              <a:ext uri="{00000000-0000-4000-8000-000000000004}">
                <a16:creationId xmlns:a16="http://schemas.microsoft.com/office/drawing/2014/main" xmlns="" id="{00000000-0000-4000-8000-00000000002C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Q1</a:t>
            </a:r>
          </a:p>
        </p:txBody>
      </p:sp>
      <p:sp>
        <p:nvSpPr>
          <p:cNvPr id="8" name="quiz-question-1">
            <a:extLst>
              <a:ext uri="{00000000-0000-4000-8000-000000000004}">
                <a16:creationId xmlns:a16="http://schemas.microsoft.com/office/drawing/2014/main" xmlns="" id="{00000000-0000-4000-8000-00000000002D}"/>
              </a:ext>
            </a:extLst>
          </p:cNvPr>
          <p:cNvSpPr>
            <a:spLocks noGrp="1"/>
          </p:cNvSpPr>
          <p:nvPr/>
        </p:nvSpPr>
        <p:spPr>
          <a:xfrm>
            <a:off x="666750" y="253365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Individual decay is?</a:t>
            </a:r>
          </a:p>
        </p:txBody>
      </p:sp>
      <p:sp>
        <p:nvSpPr>
          <p:cNvPr id="9" name="rule-70-380">
            <a:extLst>
              <a:ext uri="{00000000-0000-4000-8000-000000000004}">
                <a16:creationId xmlns:a16="http://schemas.microsoft.com/office/drawing/2014/main" xmlns="" id="{00000000-0000-4000-8000-00000000002E}"/>
              </a:ext>
            </a:extLst>
          </p:cNvPr>
          <p:cNvSpPr>
            <a:spLocks noGrp="1"/>
          </p:cNvSpPr>
          <p:nvPr/>
        </p:nvSpPr>
        <p:spPr>
          <a:xfrm>
            <a:off x="666750" y="361950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0" name="quiz-label-2">
            <a:extLst>
              <a:ext uri="{00000000-0000-4000-8000-000000000004}">
                <a16:creationId xmlns:a16="http://schemas.microsoft.com/office/drawing/2014/main" xmlns="" id="{00000000-0000-4000-8000-00000000002F}"/>
              </a:ext>
            </a:extLst>
          </p:cNvPr>
          <p:cNvSpPr>
            <a:spLocks noGrp="1"/>
          </p:cNvSpPr>
          <p:nvPr/>
        </p:nvSpPr>
        <p:spPr>
          <a:xfrm>
            <a:off x="6191250" y="21907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Q2</a:t>
            </a:r>
          </a:p>
        </p:txBody>
      </p:sp>
      <p:sp>
        <p:nvSpPr>
          <p:cNvPr id="11" name="quiz-question-2">
            <a:extLst>
              <a:ext uri="{00000000-0000-4000-8000-000000000004}">
                <a16:creationId xmlns:a16="http://schemas.microsoft.com/office/drawing/2014/main" xmlns="" id="{00000000-0000-4000-8000-000000000030}"/>
              </a:ext>
            </a:extLst>
          </p:cNvPr>
          <p:cNvSpPr>
            <a:spLocks noGrp="1"/>
          </p:cNvSpPr>
          <p:nvPr/>
        </p:nvSpPr>
        <p:spPr>
          <a:xfrm>
            <a:off x="6191250" y="253365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Activity unit?</a:t>
            </a:r>
          </a:p>
        </p:txBody>
      </p:sp>
      <p:sp>
        <p:nvSpPr>
          <p:cNvPr id="12" name="rule-650-380">
            <a:extLst>
              <a:ext uri="{00000000-0000-4000-8000-000000000004}">
                <a16:creationId xmlns:a16="http://schemas.microsoft.com/office/drawing/2014/main" xmlns="" id="{00000000-0000-4000-8000-000000000031}"/>
              </a:ext>
            </a:extLst>
          </p:cNvPr>
          <p:cNvSpPr>
            <a:spLocks noGrp="1"/>
          </p:cNvSpPr>
          <p:nvPr/>
        </p:nvSpPr>
        <p:spPr>
          <a:xfrm>
            <a:off x="6191250" y="361950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3" name="quiz-label-3">
            <a:extLst>
              <a:ext uri="{00000000-0000-4000-8000-000000000004}">
                <a16:creationId xmlns:a16="http://schemas.microsoft.com/office/drawing/2014/main" xmlns="" id="{00000000-0000-4000-8000-000000000032}"/>
              </a:ext>
            </a:extLst>
          </p:cNvPr>
          <p:cNvSpPr>
            <a:spLocks noGrp="1"/>
          </p:cNvSpPr>
          <p:nvPr/>
        </p:nvSpPr>
        <p:spPr>
          <a:xfrm>
            <a:off x="666750" y="40005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Q3</a:t>
            </a:r>
          </a:p>
        </p:txBody>
      </p:sp>
      <p:sp>
        <p:nvSpPr>
          <p:cNvPr id="14" name="quiz-question-3">
            <a:extLst>
              <a:ext uri="{00000000-0000-4000-8000-000000000004}">
                <a16:creationId xmlns:a16="http://schemas.microsoft.com/office/drawing/2014/main" xmlns="" id="{00000000-0000-4000-8000-000000000033}"/>
              </a:ext>
            </a:extLst>
          </p:cNvPr>
          <p:cNvSpPr>
            <a:spLocks noGrp="1"/>
          </p:cNvSpPr>
          <p:nvPr/>
        </p:nvSpPr>
        <p:spPr>
          <a:xfrm>
            <a:off x="666750" y="434340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Background should be?</a:t>
            </a:r>
          </a:p>
        </p:txBody>
      </p:sp>
      <p:sp>
        <p:nvSpPr>
          <p:cNvPr id="15" name="rule-70-570">
            <a:extLst>
              <a:ext uri="{00000000-0000-4000-8000-000000000004}">
                <a16:creationId xmlns:a16="http://schemas.microsoft.com/office/drawing/2014/main" xmlns="" id="{00000000-0000-4000-8000-000000000034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6" name="quiz-label-4">
            <a:extLst>
              <a:ext uri="{00000000-0000-4000-8000-000000000004}">
                <a16:creationId xmlns:a16="http://schemas.microsoft.com/office/drawing/2014/main" xmlns="" id="{00000000-0000-4000-8000-000000000035}"/>
              </a:ext>
            </a:extLst>
          </p:cNvPr>
          <p:cNvSpPr>
            <a:spLocks noGrp="1"/>
          </p:cNvSpPr>
          <p:nvPr/>
        </p:nvSpPr>
        <p:spPr>
          <a:xfrm>
            <a:off x="6191250" y="40005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Q4</a:t>
            </a:r>
          </a:p>
        </p:txBody>
      </p:sp>
      <p:sp>
        <p:nvSpPr>
          <p:cNvPr id="17" name="quiz-question-4">
            <a:extLst>
              <a:ext uri="{00000000-0000-4000-8000-000000000004}">
                <a16:creationId xmlns:a16="http://schemas.microsoft.com/office/drawing/2014/main" xmlns="" id="{00000000-0000-4000-8000-000000000036}"/>
              </a:ext>
            </a:extLst>
          </p:cNvPr>
          <p:cNvSpPr>
            <a:spLocks noGrp="1"/>
          </p:cNvSpPr>
          <p:nvPr/>
        </p:nvSpPr>
        <p:spPr>
          <a:xfrm>
            <a:off x="6191250" y="434340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Half-life relation?</a:t>
            </a:r>
          </a:p>
        </p:txBody>
      </p:sp>
      <p:sp>
        <p:nvSpPr>
          <p:cNvPr id="18" name="rule-650-570">
            <a:extLst>
              <a:ext uri="{00000000-0000-4000-8000-000000000004}">
                <a16:creationId xmlns:a16="http://schemas.microsoft.com/office/drawing/2014/main" xmlns="" id="{00000000-0000-4000-8000-000000000037}"/>
              </a:ext>
            </a:extLst>
          </p:cNvPr>
          <p:cNvSpPr>
            <a:spLocks noGrp="1"/>
          </p:cNvSpPr>
          <p:nvPr/>
        </p:nvSpPr>
        <p:spPr>
          <a:xfrm>
            <a:off x="6191250" y="542925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</p:spTree>
    <p:extLst>
      <p:ext uri="{00000000-0000-4000-8000-000000000011}">
        <p14:creationId xmlns:p14="http://schemas.microsoft.com/office/powerpoint/2010/main" xmlns="" val="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roup-label">
            <a:extLst>
              <a:ext uri="{00000000-0000-4000-8000-000000000004}">
                <a16:creationId xmlns:a16="http://schemas.microsoft.com/office/drawing/2014/main" xmlns="" id="{00000000-0000-4000-8000-00000000003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3C75A"/>
                </a:solidFill>
              </a:defRPr>
            </a:pPr>
            <a:r>
              <a:rPr sz="1650" b="1" i="0">
                <a:solidFill>
                  <a:srgbClr val="F3C75A"/>
                </a:solidFill>
              </a:rPr>
              <a:t>THEME E · NUCLEAR AND QUANTUM PHYSICS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39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13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3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3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E.3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3C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F4F0E2"/>
                </a:solidFill>
              </a:defRPr>
            </a:pPr>
            <a:r>
              <a:rPr sz="3450" b="1" i="0">
                <a:solidFill>
                  <a:srgbClr val="F4F0E2"/>
                </a:solidFill>
              </a:rPr>
              <a:t>Answers, repair and next inquiry</a:t>
            </a:r>
          </a:p>
        </p:txBody>
      </p:sp>
      <p:sp>
        <p:nvSpPr>
          <p:cNvPr id="6" name="answer-badge-1">
            <a:extLst>
              <a:ext uri="{00000000-0000-4000-8000-000000000004}">
                <a16:creationId xmlns:a16="http://schemas.microsoft.com/office/drawing/2014/main" xmlns="" id="{00000000-0000-4000-8000-00000000003D}"/>
              </a:ext>
            </a:extLst>
          </p:cNvPr>
          <p:cNvSpPr>
            <a:spLocks noGrp="1"/>
          </p:cNvSpPr>
          <p:nvPr/>
        </p:nvSpPr>
        <p:spPr>
          <a:xfrm>
            <a:off x="714375" y="1714500"/>
            <a:ext cx="457200" cy="457200"/>
          </a:xfrm>
          <a:prstGeom prst="ellipse">
            <a:avLst/>
          </a:prstGeom>
          <a:solidFill>
            <a:srgbClr val="F3C75A"/>
          </a:solidFill>
          <a:ln w="0">
            <a:noFill/>
            <a:prstDash val="solid"/>
          </a:ln>
        </p:spPr>
      </p:sp>
      <p:sp>
        <p:nvSpPr>
          <p:cNvPr id="7" name="answer-number-1">
            <a:extLst>
              <a:ext uri="{00000000-0000-4000-8000-000000000004}">
                <a16:creationId xmlns:a16="http://schemas.microsoft.com/office/drawing/2014/main" xmlns="" id="{00000000-0000-4000-8000-00000000003E}"/>
              </a:ext>
            </a:extLst>
          </p:cNvPr>
          <p:cNvSpPr>
            <a:spLocks noGrp="1"/>
          </p:cNvSpPr>
          <p:nvPr/>
        </p:nvSpPr>
        <p:spPr>
          <a:xfrm>
            <a:off x="714375" y="176212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8" name="answer-1">
            <a:extLst>
              <a:ext uri="{00000000-0000-4000-8000-000000000004}">
                <a16:creationId xmlns:a16="http://schemas.microsoft.com/office/drawing/2014/main" xmlns="" id="{00000000-0000-4000-8000-00000000003F}"/>
              </a:ext>
            </a:extLst>
          </p:cNvPr>
          <p:cNvSpPr>
            <a:spLocks noGrp="1"/>
          </p:cNvSpPr>
          <p:nvPr/>
        </p:nvSpPr>
        <p:spPr>
          <a:xfrm>
            <a:off x="1476375" y="1695450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random</a:t>
            </a:r>
          </a:p>
        </p:txBody>
      </p:sp>
      <p:sp>
        <p:nvSpPr>
          <p:cNvPr id="9" name="rule-155-250">
            <a:extLst>
              <a:ext uri="{00000000-0000-4000-8000-000000000004}">
                <a16:creationId xmlns:a16="http://schemas.microsoft.com/office/drawing/2014/main" xmlns="" id="{00000000-0000-4000-8000-000000000040}"/>
              </a:ext>
            </a:extLst>
          </p:cNvPr>
          <p:cNvSpPr>
            <a:spLocks noGrp="1"/>
          </p:cNvSpPr>
          <p:nvPr/>
        </p:nvSpPr>
        <p:spPr>
          <a:xfrm>
            <a:off x="1476375" y="238125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0" name="answer-badge-2">
            <a:extLst>
              <a:ext uri="{00000000-0000-4000-8000-000000000004}">
                <a16:creationId xmlns:a16="http://schemas.microsoft.com/office/drawing/2014/main" xmlns="" id="{00000000-0000-4000-8000-000000000041}"/>
              </a:ext>
            </a:extLst>
          </p:cNvPr>
          <p:cNvSpPr>
            <a:spLocks noGrp="1"/>
          </p:cNvSpPr>
          <p:nvPr/>
        </p:nvSpPr>
        <p:spPr>
          <a:xfrm>
            <a:off x="714375" y="2619375"/>
            <a:ext cx="457200" cy="457200"/>
          </a:xfrm>
          <a:prstGeom prst="ellipse">
            <a:avLst/>
          </a:prstGeom>
          <a:solidFill>
            <a:srgbClr val="F3C75A"/>
          </a:solidFill>
          <a:ln w="0">
            <a:noFill/>
            <a:prstDash val="solid"/>
          </a:ln>
        </p:spPr>
      </p:sp>
      <p:sp>
        <p:nvSpPr>
          <p:cNvPr id="11" name="answer-number-2">
            <a:extLst>
              <a:ext uri="{00000000-0000-4000-8000-000000000004}">
                <a16:creationId xmlns:a16="http://schemas.microsoft.com/office/drawing/2014/main" xmlns="" id="{00000000-0000-4000-8000-000000000042}"/>
              </a:ext>
            </a:extLst>
          </p:cNvPr>
          <p:cNvSpPr>
            <a:spLocks noGrp="1"/>
          </p:cNvSpPr>
          <p:nvPr/>
        </p:nvSpPr>
        <p:spPr>
          <a:xfrm>
            <a:off x="714375" y="26670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2" name="answer-2">
            <a:extLst>
              <a:ext uri="{00000000-0000-4000-8000-000000000004}">
                <a16:creationId xmlns:a16="http://schemas.microsoft.com/office/drawing/2014/main" xmlns="" id="{00000000-0000-4000-8000-000000000043}"/>
              </a:ext>
            </a:extLst>
          </p:cNvPr>
          <p:cNvSpPr>
            <a:spLocks noGrp="1"/>
          </p:cNvSpPr>
          <p:nvPr/>
        </p:nvSpPr>
        <p:spPr>
          <a:xfrm>
            <a:off x="1476375" y="2600325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Bq</a:t>
            </a:r>
          </a:p>
        </p:txBody>
      </p:sp>
      <p:sp>
        <p:nvSpPr>
          <p:cNvPr id="13" name="rule-155-345">
            <a:extLst>
              <a:ext uri="{00000000-0000-4000-8000-000000000004}">
                <a16:creationId xmlns:a16="http://schemas.microsoft.com/office/drawing/2014/main" xmlns="" id="{00000000-0000-4000-8000-000000000044}"/>
              </a:ext>
            </a:extLst>
          </p:cNvPr>
          <p:cNvSpPr>
            <a:spLocks noGrp="1"/>
          </p:cNvSpPr>
          <p:nvPr/>
        </p:nvSpPr>
        <p:spPr>
          <a:xfrm>
            <a:off x="1476375" y="3286125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4" name="answer-badge-3">
            <a:extLst>
              <a:ext uri="{00000000-0000-4000-8000-000000000004}">
                <a16:creationId xmlns:a16="http://schemas.microsoft.com/office/drawing/2014/main" xmlns="" id="{00000000-0000-4000-8000-000000000045}"/>
              </a:ext>
            </a:extLst>
          </p:cNvPr>
          <p:cNvSpPr>
            <a:spLocks noGrp="1"/>
          </p:cNvSpPr>
          <p:nvPr/>
        </p:nvSpPr>
        <p:spPr>
          <a:xfrm>
            <a:off x="714375" y="3524250"/>
            <a:ext cx="457200" cy="457200"/>
          </a:xfrm>
          <a:prstGeom prst="ellipse">
            <a:avLst/>
          </a:prstGeom>
          <a:solidFill>
            <a:srgbClr val="F3C75A"/>
          </a:solidFill>
          <a:ln w="0">
            <a:noFill/>
            <a:prstDash val="solid"/>
          </a:ln>
        </p:spPr>
      </p:sp>
      <p:sp>
        <p:nvSpPr>
          <p:cNvPr id="15" name="answer-number-3">
            <a:extLst>
              <a:ext uri="{00000000-0000-4000-8000-000000000004}">
                <a16:creationId xmlns:a16="http://schemas.microsoft.com/office/drawing/2014/main" xmlns="" id="{00000000-0000-4000-8000-000000000046}"/>
              </a:ext>
            </a:extLst>
          </p:cNvPr>
          <p:cNvSpPr>
            <a:spLocks noGrp="1"/>
          </p:cNvSpPr>
          <p:nvPr/>
        </p:nvSpPr>
        <p:spPr>
          <a:xfrm>
            <a:off x="714375" y="35718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6" name="answer-3">
            <a:extLst>
              <a:ext uri="{00000000-0000-4000-8000-000000000004}">
                <a16:creationId xmlns:a16="http://schemas.microsoft.com/office/drawing/2014/main" xmlns="" id="{00000000-0000-4000-8000-000000000047}"/>
              </a:ext>
            </a:extLst>
          </p:cNvPr>
          <p:cNvSpPr>
            <a:spLocks noGrp="1"/>
          </p:cNvSpPr>
          <p:nvPr/>
        </p:nvSpPr>
        <p:spPr>
          <a:xfrm>
            <a:off x="1476375" y="3505200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subtracted</a:t>
            </a:r>
          </a:p>
        </p:txBody>
      </p:sp>
      <p:sp>
        <p:nvSpPr>
          <p:cNvPr id="17" name="rule-155-440">
            <a:extLst>
              <a:ext uri="{00000000-0000-4000-8000-000000000004}">
                <a16:creationId xmlns:a16="http://schemas.microsoft.com/office/drawing/2014/main" xmlns="" id="{00000000-0000-4000-8000-000000000048}"/>
              </a:ext>
            </a:extLst>
          </p:cNvPr>
          <p:cNvSpPr>
            <a:spLocks noGrp="1"/>
          </p:cNvSpPr>
          <p:nvPr/>
        </p:nvSpPr>
        <p:spPr>
          <a:xfrm>
            <a:off x="1476375" y="419100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8" name="answer-badge-4">
            <a:extLst>
              <a:ext uri="{00000000-0000-4000-8000-000000000004}">
                <a16:creationId xmlns:a16="http://schemas.microsoft.com/office/drawing/2014/main" xmlns="" id="{00000000-0000-4000-8000-000000000049}"/>
              </a:ext>
            </a:extLst>
          </p:cNvPr>
          <p:cNvSpPr>
            <a:spLocks noGrp="1"/>
          </p:cNvSpPr>
          <p:nvPr/>
        </p:nvSpPr>
        <p:spPr>
          <a:xfrm>
            <a:off x="714375" y="4429125"/>
            <a:ext cx="457200" cy="457200"/>
          </a:xfrm>
          <a:prstGeom prst="ellipse">
            <a:avLst/>
          </a:prstGeom>
          <a:solidFill>
            <a:srgbClr val="F3C75A"/>
          </a:solidFill>
          <a:ln w="0">
            <a:noFill/>
            <a:prstDash val="solid"/>
          </a:ln>
        </p:spPr>
      </p:sp>
      <p:sp>
        <p:nvSpPr>
          <p:cNvPr id="19" name="answer-number-4">
            <a:extLst>
              <a:ext uri="{00000000-0000-4000-8000-000000000004}">
                <a16:creationId xmlns:a16="http://schemas.microsoft.com/office/drawing/2014/main" xmlns="" id="{00000000-0000-4000-8000-00000000004A}"/>
              </a:ext>
            </a:extLst>
          </p:cNvPr>
          <p:cNvSpPr>
            <a:spLocks noGrp="1"/>
          </p:cNvSpPr>
          <p:nvPr/>
        </p:nvSpPr>
        <p:spPr>
          <a:xfrm>
            <a:off x="714375" y="447675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</a:t>
            </a:r>
          </a:p>
        </p:txBody>
      </p:sp>
      <p:sp>
        <p:nvSpPr>
          <p:cNvPr id="20" name="answer-4">
            <a:extLst>
              <a:ext uri="{00000000-0000-4000-8000-000000000004}">
                <a16:creationId xmlns:a16="http://schemas.microsoft.com/office/drawing/2014/main" xmlns="" id="{00000000-0000-4000-8000-00000000004B}"/>
              </a:ext>
            </a:extLst>
          </p:cNvPr>
          <p:cNvSpPr>
            <a:spLocks noGrp="1"/>
          </p:cNvSpPr>
          <p:nvPr/>
        </p:nvSpPr>
        <p:spPr>
          <a:xfrm>
            <a:off x="1476375" y="4410075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ln2/lambda</a:t>
            </a:r>
          </a:p>
        </p:txBody>
      </p:sp>
      <p:sp>
        <p:nvSpPr>
          <p:cNvPr id="21" name="next-step">
            <a:extLst>
              <a:ext uri="{00000000-0000-4000-8000-000000000004}">
                <a16:creationId xmlns:a16="http://schemas.microsoft.com/office/drawing/2014/main" xmlns="" id="{00000000-0000-4000-8000-00000000004C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858500" cy="666750"/>
          </a:xfrm>
          <a:prstGeom prst="roundRect">
            <a:avLst>
              <a:gd name="adj" fmla="val 17143"/>
            </a:avLst>
          </a:prstGeom>
          <a:solidFill>
            <a:srgbClr val="F3C75A"/>
          </a:solidFill>
          <a:ln w="0">
            <a:noFill/>
            <a:prstDash val="solid"/>
          </a:ln>
        </p:spPr>
      </p:sp>
      <p:sp>
        <p:nvSpPr>
          <p:cNvPr id="22" name="next-step-text">
            <a:extLst>
              <a:ext uri="{00000000-0000-4000-8000-000000000004}">
                <a16:creationId xmlns:a16="http://schemas.microsoft.com/office/drawing/2014/main" xmlns="" id="{00000000-0000-4000-8000-00000000004D}"/>
              </a:ext>
            </a:extLst>
          </p:cNvPr>
          <p:cNvSpPr>
            <a:spLocks noGrp="1"/>
          </p:cNvSpPr>
          <p:nvPr/>
        </p:nvSpPr>
        <p:spPr>
          <a:xfrm>
            <a:off x="933450" y="5572125"/>
            <a:ext cx="1028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Next move: correct one response, name the governing model, then write one new question your evidence can test.</a:t>
            </a:r>
          </a:p>
        </p:txBody>
      </p:sp>
    </p:spTree>
    <p:extLst>
      <p:ext uri="{00000000-0000-4000-8000-000000000011}">
        <p14:creationId xmlns:p14="http://schemas.microsoft.com/office/powerpoint/2010/main" xmlns="" val="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4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THEME E · NUCLEAR AND QUANTUM PHYSICS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4F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5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5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E.3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52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Retrieve, connect, predict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53}"/>
              </a:ext>
            </a:extLst>
          </p:cNvPr>
          <p:cNvSpPr>
            <a:spLocks noGrp="1"/>
          </p:cNvSpPr>
          <p:nvPr/>
        </p:nvSpPr>
        <p:spPr>
          <a:xfrm>
            <a:off x="666750" y="1485900"/>
            <a:ext cx="1000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48635E"/>
                </a:solidFill>
              </a:defRPr>
            </a:pPr>
            <a:r>
              <a:rPr sz="1800" b="0" i="0">
                <a:solidFill>
                  <a:srgbClr val="48635E"/>
                </a:solidFill>
              </a:rPr>
              <a:t>Think alone · compare with a partner · commit before discussion.</a:t>
            </a:r>
          </a:p>
        </p:txBody>
      </p:sp>
      <p:sp>
        <p:nvSpPr>
          <p:cNvPr id="7" name="retrieval-1">
            <a:extLst>
              <a:ext uri="{00000000-0000-4000-8000-000000000004}">
                <a16:creationId xmlns:a16="http://schemas.microsoft.com/office/drawing/2014/main" xmlns="" id="{00000000-0000-4000-8000-000000000054}"/>
              </a:ext>
            </a:extLst>
          </p:cNvPr>
          <p:cNvSpPr>
            <a:spLocks noGrp="1"/>
          </p:cNvSpPr>
          <p:nvPr/>
        </p:nvSpPr>
        <p:spPr>
          <a:xfrm>
            <a:off x="714375" y="2095500"/>
            <a:ext cx="476250" cy="476250"/>
          </a:xfrm>
          <a:prstGeom prst="ellipse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8" name="retrieval-number-1">
            <a:extLst>
              <a:ext uri="{00000000-0000-4000-8000-000000000004}">
                <a16:creationId xmlns:a16="http://schemas.microsoft.com/office/drawing/2014/main" xmlns="" id="{00000000-0000-4000-8000-000000000055}"/>
              </a:ext>
            </a:extLst>
          </p:cNvPr>
          <p:cNvSpPr>
            <a:spLocks noGrp="1"/>
          </p:cNvSpPr>
          <p:nvPr/>
        </p:nvSpPr>
        <p:spPr>
          <a:xfrm>
            <a:off x="714375" y="21526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retrieval-text-1">
            <a:extLst>
              <a:ext uri="{00000000-0000-4000-8000-000000000004}">
                <a16:creationId xmlns:a16="http://schemas.microsoft.com/office/drawing/2014/main" xmlns="" id="{00000000-0000-4000-8000-000000000056}"/>
              </a:ext>
            </a:extLst>
          </p:cNvPr>
          <p:cNvSpPr>
            <a:spLocks noGrp="1"/>
          </p:cNvSpPr>
          <p:nvPr/>
        </p:nvSpPr>
        <p:spPr>
          <a:xfrm>
            <a:off x="1476375" y="20574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Define activity.</a:t>
            </a:r>
          </a:p>
        </p:txBody>
      </p:sp>
      <p:sp>
        <p:nvSpPr>
          <p:cNvPr id="10" name="retrieval-2">
            <a:extLst>
              <a:ext uri="{00000000-0000-4000-8000-000000000004}">
                <a16:creationId xmlns:a16="http://schemas.microsoft.com/office/drawing/2014/main" xmlns="" id="{00000000-0000-4000-8000-000000000057}"/>
              </a:ext>
            </a:extLst>
          </p:cNvPr>
          <p:cNvSpPr>
            <a:spLocks noGrp="1"/>
          </p:cNvSpPr>
          <p:nvPr/>
        </p:nvSpPr>
        <p:spPr>
          <a:xfrm>
            <a:off x="714375" y="2971800"/>
            <a:ext cx="476250" cy="476250"/>
          </a:xfrm>
          <a:prstGeom prst="ellipse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1" name="retrieval-number-2">
            <a:extLst>
              <a:ext uri="{00000000-0000-4000-8000-000000000004}">
                <a16:creationId xmlns:a16="http://schemas.microsoft.com/office/drawing/2014/main" xmlns="" id="{00000000-0000-4000-8000-000000000058}"/>
              </a:ext>
            </a:extLst>
          </p:cNvPr>
          <p:cNvSpPr>
            <a:spLocks noGrp="1"/>
          </p:cNvSpPr>
          <p:nvPr/>
        </p:nvSpPr>
        <p:spPr>
          <a:xfrm>
            <a:off x="714375" y="30289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retrieval-text-2">
            <a:extLst>
              <a:ext uri="{00000000-0000-4000-8000-000000000004}">
                <a16:creationId xmlns:a16="http://schemas.microsoft.com/office/drawing/2014/main" xmlns="" id="{00000000-0000-4000-8000-000000000059}"/>
              </a:ext>
            </a:extLst>
          </p:cNvPr>
          <p:cNvSpPr>
            <a:spLocks noGrp="1"/>
          </p:cNvSpPr>
          <p:nvPr/>
        </p:nvSpPr>
        <p:spPr>
          <a:xfrm>
            <a:off x="1476375" y="29337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What is half-life?</a:t>
            </a:r>
          </a:p>
        </p:txBody>
      </p:sp>
      <p:sp>
        <p:nvSpPr>
          <p:cNvPr id="13" name="retrieval-3">
            <a:extLst>
              <a:ext uri="{00000000-0000-4000-8000-000000000004}">
                <a16:creationId xmlns:a16="http://schemas.microsoft.com/office/drawing/2014/main" xmlns="" id="{00000000-0000-4000-8000-00000000005A}"/>
              </a:ext>
            </a:extLst>
          </p:cNvPr>
          <p:cNvSpPr>
            <a:spLocks noGrp="1"/>
          </p:cNvSpPr>
          <p:nvPr/>
        </p:nvSpPr>
        <p:spPr>
          <a:xfrm>
            <a:off x="714375" y="3848100"/>
            <a:ext cx="476250" cy="476250"/>
          </a:xfrm>
          <a:prstGeom prst="ellipse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4" name="retrieval-number-3">
            <a:extLst>
              <a:ext uri="{00000000-0000-4000-8000-000000000004}">
                <a16:creationId xmlns:a16="http://schemas.microsoft.com/office/drawing/2014/main" xmlns="" id="{00000000-0000-4000-8000-00000000005B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retrieval-text-3">
            <a:extLst>
              <a:ext uri="{00000000-0000-4000-8000-000000000004}">
                <a16:creationId xmlns:a16="http://schemas.microsoft.com/office/drawing/2014/main" xmlns="" id="{00000000-0000-4000-8000-00000000005C}"/>
              </a:ext>
            </a:extLst>
          </p:cNvPr>
          <p:cNvSpPr>
            <a:spLocks noGrp="1"/>
          </p:cNvSpPr>
          <p:nvPr/>
        </p:nvSpPr>
        <p:spPr>
          <a:xfrm>
            <a:off x="1476375" y="38100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How do alpha, beta and gamma differ?</a:t>
            </a:r>
          </a:p>
        </p:txBody>
      </p:sp>
      <p:sp>
        <p:nvSpPr>
          <p:cNvPr id="16" name="rule-70-510">
            <a:extLst>
              <a:ext uri="{00000000-0000-4000-8000-000000000004}">
                <a16:creationId xmlns:a16="http://schemas.microsoft.com/office/drawing/2014/main" xmlns="" id="{00000000-0000-4000-8000-00000000005D}"/>
              </a:ext>
            </a:extLst>
          </p:cNvPr>
          <p:cNvSpPr>
            <a:spLocks noGrp="1"/>
          </p:cNvSpPr>
          <p:nvPr/>
        </p:nvSpPr>
        <p:spPr>
          <a:xfrm>
            <a:off x="666750" y="48577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7" name="outcomes-label">
            <a:extLst>
              <a:ext uri="{00000000-0000-4000-8000-000000000004}">
                <a16:creationId xmlns:a16="http://schemas.microsoft.com/office/drawing/2014/main" xmlns="" id="{00000000-0000-4000-8000-00000000005E}"/>
              </a:ext>
            </a:extLst>
          </p:cNvPr>
          <p:cNvSpPr>
            <a:spLocks noGrp="1"/>
          </p:cNvSpPr>
          <p:nvPr/>
        </p:nvSpPr>
        <p:spPr>
          <a:xfrm>
            <a:off x="666750" y="5095875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BY THE END</a:t>
            </a:r>
          </a:p>
        </p:txBody>
      </p:sp>
      <p:sp>
        <p:nvSpPr>
          <p:cNvPr id="18" name="outcomes">
            <a:extLst>
              <a:ext uri="{00000000-0000-4000-8000-000000000004}">
                <a16:creationId xmlns:a16="http://schemas.microsoft.com/office/drawing/2014/main" xmlns="" id="{00000000-0000-4000-8000-00000000005F}"/>
              </a:ext>
            </a:extLst>
          </p:cNvPr>
          <p:cNvSpPr>
            <a:spLocks noGrp="1"/>
          </p:cNvSpPr>
          <p:nvPr/>
        </p:nvSpPr>
        <p:spPr>
          <a:xfrm>
            <a:off x="2381250" y="5029200"/>
            <a:ext cx="8858250" cy="1095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Model random decay and radiation interactions.</a:t>
            </a:r>
          </a:p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Use half-life and activity safely.</a:t>
            </a:r>
          </a:p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HL: apply exponential decay and linearized data.</a:t>
            </a:r>
          </a:p>
        </p:txBody>
      </p:sp>
    </p:spTree>
    <p:extLst>
      <p:ext uri="{00000000-0000-4000-8000-000000000011}">
        <p14:creationId xmlns:p14="http://schemas.microsoft.com/office/powerpoint/2010/main" xmlns="" val="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6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THEME E · NUCLEAR AND QUANTUM PHYSICS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61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03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6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6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E.3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6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Build the model, then test its limits</a:t>
            </a:r>
          </a:p>
        </p:txBody>
      </p:sp>
      <p:sp>
        <p:nvSpPr>
          <p:cNvPr id="6" name="model-index-1">
            <a:extLst>
              <a:ext uri="{00000000-0000-4000-8000-000000000004}">
                <a16:creationId xmlns:a16="http://schemas.microsoft.com/office/drawing/2014/main" xmlns="" id="{00000000-0000-4000-8000-000000000065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01</a:t>
            </a:r>
          </a:p>
        </p:txBody>
      </p:sp>
      <p:sp>
        <p:nvSpPr>
          <p:cNvPr id="7" name="model-point-1">
            <a:extLst>
              <a:ext uri="{00000000-0000-4000-8000-000000000004}">
                <a16:creationId xmlns:a16="http://schemas.microsoft.com/office/drawing/2014/main" xmlns="" id="{00000000-0000-4000-8000-000000000066}"/>
              </a:ext>
            </a:extLst>
          </p:cNvPr>
          <p:cNvSpPr>
            <a:spLocks noGrp="1"/>
          </p:cNvSpPr>
          <p:nvPr/>
        </p:nvSpPr>
        <p:spPr>
          <a:xfrm>
            <a:off x="1238250" y="177165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SL: decay is spontaneous and random for a nucleus.</a:t>
            </a:r>
          </a:p>
        </p:txBody>
      </p:sp>
      <p:sp>
        <p:nvSpPr>
          <p:cNvPr id="8" name="model-index-2">
            <a:extLst>
              <a:ext uri="{00000000-0000-4000-8000-000000000004}">
                <a16:creationId xmlns:a16="http://schemas.microsoft.com/office/drawing/2014/main" xmlns="" id="{00000000-0000-4000-8000-000000000067}"/>
              </a:ext>
            </a:extLst>
          </p:cNvPr>
          <p:cNvSpPr>
            <a:spLocks noGrp="1"/>
          </p:cNvSpPr>
          <p:nvPr/>
        </p:nvSpPr>
        <p:spPr>
          <a:xfrm>
            <a:off x="685800" y="278130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02</a:t>
            </a:r>
          </a:p>
        </p:txBody>
      </p:sp>
      <p:sp>
        <p:nvSpPr>
          <p:cNvPr id="9" name="model-point-2">
            <a:extLst>
              <a:ext uri="{00000000-0000-4000-8000-000000000004}">
                <a16:creationId xmlns:a16="http://schemas.microsoft.com/office/drawing/2014/main" xmlns="" id="{00000000-0000-4000-8000-000000000068}"/>
              </a:ext>
            </a:extLst>
          </p:cNvPr>
          <p:cNvSpPr>
            <a:spLocks noGrp="1"/>
          </p:cNvSpPr>
          <p:nvPr/>
        </p:nvSpPr>
        <p:spPr>
          <a:xfrm>
            <a:off x="1238250" y="274320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SL: half-life is constant for a radionuclide.</a:t>
            </a:r>
          </a:p>
        </p:txBody>
      </p:sp>
      <p:sp>
        <p:nvSpPr>
          <p:cNvPr id="10" name="model-index-3">
            <a:extLst>
              <a:ext uri="{00000000-0000-4000-8000-000000000004}">
                <a16:creationId xmlns:a16="http://schemas.microsoft.com/office/drawing/2014/main" xmlns="" id="{00000000-0000-4000-8000-000000000069}"/>
              </a:ext>
            </a:extLst>
          </p:cNvPr>
          <p:cNvSpPr>
            <a:spLocks noGrp="1"/>
          </p:cNvSpPr>
          <p:nvPr/>
        </p:nvSpPr>
        <p:spPr>
          <a:xfrm>
            <a:off x="685800" y="375285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03</a:t>
            </a:r>
          </a:p>
        </p:txBody>
      </p:sp>
      <p:sp>
        <p:nvSpPr>
          <p:cNvPr id="11" name="model-point-3">
            <a:extLst>
              <a:ext uri="{00000000-0000-4000-8000-000000000004}">
                <a16:creationId xmlns:a16="http://schemas.microsoft.com/office/drawing/2014/main" xmlns="" id="{00000000-0000-4000-8000-00000000006A}"/>
              </a:ext>
            </a:extLst>
          </p:cNvPr>
          <p:cNvSpPr>
            <a:spLocks noGrp="1"/>
          </p:cNvSpPr>
          <p:nvPr/>
        </p:nvSpPr>
        <p:spPr>
          <a:xfrm>
            <a:off x="1238250" y="371475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HL: activity and number follow the same exponential constant lambda.</a:t>
            </a:r>
          </a:p>
        </p:txBody>
      </p:sp>
      <p:sp>
        <p:nvSpPr>
          <p:cNvPr id="12" name="equation-panel">
            <a:extLst>
              <a:ext uri="{00000000-0000-4000-8000-000000000004}">
                <a16:creationId xmlns:a16="http://schemas.microsoft.com/office/drawing/2014/main" xmlns="" id="{00000000-0000-4000-8000-00000000006B}"/>
              </a:ext>
            </a:extLst>
          </p:cNvPr>
          <p:cNvSpPr>
            <a:spLocks noGrp="1"/>
          </p:cNvSpPr>
          <p:nvPr/>
        </p:nvSpPr>
        <p:spPr>
          <a:xfrm>
            <a:off x="7810500" y="1714500"/>
            <a:ext cx="3714750" cy="3143250"/>
          </a:xfrm>
          <a:prstGeom prst="roundRect">
            <a:avLst>
              <a:gd name="adj" fmla="val 3636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3" name="equation-label">
            <a:extLst>
              <a:ext uri="{00000000-0000-4000-8000-000000000004}">
                <a16:creationId xmlns:a16="http://schemas.microsoft.com/office/drawing/2014/main" xmlns="" id="{00000000-0000-4000-8000-00000000006C}"/>
              </a:ext>
            </a:extLst>
          </p:cNvPr>
          <p:cNvSpPr>
            <a:spLocks noGrp="1"/>
          </p:cNvSpPr>
          <p:nvPr/>
        </p:nvSpPr>
        <p:spPr>
          <a:xfrm>
            <a:off x="8096250" y="2000250"/>
            <a:ext cx="3143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3C75A"/>
                </a:solidFill>
              </a:defRPr>
            </a:pPr>
            <a:r>
              <a:rPr sz="1650" b="1" i="0">
                <a:solidFill>
                  <a:srgbClr val="F3C75A"/>
                </a:solidFill>
              </a:rPr>
              <a:t>EQUATIONS WITH BOUNDARIES</a:t>
            </a:r>
          </a:p>
        </p:txBody>
      </p:sp>
      <p:sp>
        <p:nvSpPr>
          <p:cNvPr id="14" name="equation-1">
            <a:extLst>
              <a:ext uri="{00000000-0000-4000-8000-000000000004}">
                <a16:creationId xmlns:a16="http://schemas.microsoft.com/office/drawing/2014/main" xmlns="" id="{00000000-0000-4000-8000-00000000006D}"/>
              </a:ext>
            </a:extLst>
          </p:cNvPr>
          <p:cNvSpPr>
            <a:spLocks noGrp="1"/>
          </p:cNvSpPr>
          <p:nvPr/>
        </p:nvSpPr>
        <p:spPr>
          <a:xfrm>
            <a:off x="8096250" y="2571750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SL: A = decays/time</a:t>
            </a:r>
          </a:p>
        </p:txBody>
      </p:sp>
      <p:sp>
        <p:nvSpPr>
          <p:cNvPr id="15" name="equation-2">
            <a:extLst>
              <a:ext uri="{00000000-0000-4000-8000-000000000004}">
                <a16:creationId xmlns:a16="http://schemas.microsoft.com/office/drawing/2014/main" xmlns="" id="{00000000-0000-4000-8000-00000000006E}"/>
              </a:ext>
            </a:extLst>
          </p:cNvPr>
          <p:cNvSpPr>
            <a:spLocks noGrp="1"/>
          </p:cNvSpPr>
          <p:nvPr/>
        </p:nvSpPr>
        <p:spPr>
          <a:xfrm>
            <a:off x="8096250" y="3286125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HL: N = N_0 e^(-lambda t)</a:t>
            </a:r>
          </a:p>
        </p:txBody>
      </p:sp>
      <p:sp>
        <p:nvSpPr>
          <p:cNvPr id="16" name="equation-3">
            <a:extLst>
              <a:ext uri="{00000000-0000-4000-8000-000000000004}">
                <a16:creationId xmlns:a16="http://schemas.microsoft.com/office/drawing/2014/main" xmlns="" id="{00000000-0000-4000-8000-00000000006F}"/>
              </a:ext>
            </a:extLst>
          </p:cNvPr>
          <p:cNvSpPr>
            <a:spLocks noGrp="1"/>
          </p:cNvSpPr>
          <p:nvPr/>
        </p:nvSpPr>
        <p:spPr>
          <a:xfrm>
            <a:off x="8096250" y="4000500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HL: T_1/2 = ln2/lambda</a:t>
            </a:r>
          </a:p>
        </p:txBody>
      </p:sp>
      <p:sp>
        <p:nvSpPr>
          <p:cNvPr id="17" name="boundary-band">
            <a:extLst>
              <a:ext uri="{00000000-0000-4000-8000-000000000004}">
                <a16:creationId xmlns:a16="http://schemas.microsoft.com/office/drawing/2014/main" xmlns="" id="{00000000-0000-4000-8000-000000000070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809625"/>
          </a:xfrm>
          <a:prstGeom prst="roundRect">
            <a:avLst>
              <a:gd name="adj" fmla="val 14118"/>
            </a:avLst>
          </a:prstGeom>
          <a:solidFill>
            <a:srgbClr val="F4F0E2"/>
          </a:solidFill>
          <a:ln w="19050">
            <a:solidFill>
              <a:srgbClr val="8A6200"/>
            </a:solidFill>
            <a:prstDash val="solid"/>
          </a:ln>
        </p:spPr>
      </p:sp>
      <p:sp>
        <p:nvSpPr>
          <p:cNvPr id="18" name="boundary">
            <a:extLst>
              <a:ext uri="{00000000-0000-4000-8000-000000000004}">
                <a16:creationId xmlns:a16="http://schemas.microsoft.com/office/drawing/2014/main" xmlns="" id="{00000000-0000-4000-8000-000000000071}"/>
              </a:ext>
            </a:extLst>
          </p:cNvPr>
          <p:cNvSpPr>
            <a:spLocks noGrp="1"/>
          </p:cNvSpPr>
          <p:nvPr/>
        </p:nvSpPr>
        <p:spPr>
          <a:xfrm>
            <a:off x="904875" y="5410200"/>
            <a:ext cx="10382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Course boundary: SL + HL extension. Labels on equations and prompts are instructional—do not treat HL extensions as SL requirements.</a:t>
            </a:r>
          </a:p>
        </p:txBody>
      </p:sp>
    </p:spTree>
    <p:extLst>
      <p:ext uri="{00000000-0000-4000-8000-000000000011}">
        <p14:creationId xmlns:p14="http://schemas.microsoft.com/office/powerpoint/2010/main" xmlns="" val="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A4DEAA-791A-690F-8A4B-EC1E33C847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FF2B5EF4-FFF2-40B4-BE49-F238E27FC236}">
                <a16:creationId xmlns:a16="http://schemas.microsoft.com/office/drawing/2014/main" id="{E3F6C965-BC1F-AAFD-F004-323C64D87C41}"/>
              </a:ext>
              <a:ext uri="{00000000-0000-4000-8000-000000000004}">
                <a16:creationId xmlns:a16="http://schemas.microsoft.com/office/drawing/2014/main" xmlns="" id="{00000000-0000-4000-8000-00000000006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THEME E · NUCLEAR AND QUANTUM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E3AFE672-8A8F-29F3-CD37-F7DDCA442414}"/>
              </a:ext>
              <a:ext uri="{00000000-0000-4000-8000-000000000004}">
                <a16:creationId xmlns:a16="http://schemas.microsoft.com/office/drawing/2014/main" xmlns="" id="{00000000-0000-4000-8000-000000000061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04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CBE69CEE-A446-8F00-1A7A-DF21F1BBEECC}"/>
              </a:ext>
              <a:ext uri="{00000000-0000-4000-8000-000000000004}">
                <a16:creationId xmlns:a16="http://schemas.microsoft.com/office/drawing/2014/main" xmlns="" id="{00000000-0000-4000-8000-00000000006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C3ADEFBD-495F-1F3A-E839-77CCEB9489C4}"/>
              </a:ext>
              <a:ext uri="{00000000-0000-4000-8000-000000000004}">
                <a16:creationId xmlns:a16="http://schemas.microsoft.com/office/drawing/2014/main" xmlns="" id="{00000000-0000-4000-8000-00000000006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E.3 · SL + HL EXTENSION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59589785-EF2A-BC76-8DBA-99624F2E3D6A}"/>
              </a:ext>
              <a:ext uri="{00000000-0000-4000-8000-000000000004}">
                <a16:creationId xmlns:a16="http://schemas.microsoft.com/office/drawing/2014/main" xmlns="" id="{00000000-0000-4000-8000-00000000006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lang="en-US" sz="3450" b="1" i="0">
                <a:solidFill>
                  <a:srgbClr val="0A332E"/>
                </a:solidFill>
              </a:rPr>
              <a:t>In one sentence</a:t>
            </a:r>
            <a:endParaRPr sz="3450" b="1" i="0">
              <a:solidFill>
                <a:srgbClr val="0A332E"/>
              </a:solidFill>
            </a:endParaRPr>
          </a:p>
        </p:txBody>
      </p:sp>
      <p:sp>
        <p:nvSpPr>
          <p:cNvPr id="20" name="simple-definition-label">
            <a:extLst>
              <a:ext uri="{FF2B5EF4-FFF2-40B4-BE49-F238E27FC236}">
                <a16:creationId xmlns:a16="http://schemas.microsoft.com/office/drawing/2014/main" id="{177F3801-C7BC-2606-0ACE-6121B714663E}"/>
              </a:ext>
            </a:extLst>
          </p:cNvPr>
          <p:cNvSpPr txBox="1"/>
          <p:nvPr/>
        </p:nvSpPr>
        <p:spPr>
          <a:xfrm>
            <a:off x="660400" y="1524000"/>
            <a:ext cx="10858500" cy="276999"/>
          </a:xfrm>
          <a:prstGeom prst="rect">
            <a:avLst/>
          </a:prstGeom>
          <a:noFill/>
        </p:spPr>
        <p:txBody>
          <a:bodyPr vert="horz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SIMPLE DEFINITION</a:t>
            </a:r>
          </a:p>
        </p:txBody>
      </p:sp>
      <p:sp>
        <p:nvSpPr>
          <p:cNvPr id="21" name="simple-definition">
            <a:extLst>
              <a:ext uri="{FF2B5EF4-FFF2-40B4-BE49-F238E27FC236}">
                <a16:creationId xmlns:a16="http://schemas.microsoft.com/office/drawing/2014/main" id="{ED85875B-D017-325F-DE62-A5A0B1736FC0}"/>
              </a:ext>
            </a:extLst>
          </p:cNvPr>
          <p:cNvSpPr txBox="1"/>
          <p:nvPr/>
        </p:nvSpPr>
        <p:spPr>
          <a:xfrm>
            <a:off x="660400" y="1879600"/>
            <a:ext cx="10858500" cy="323165"/>
          </a:xfrm>
          <a:prstGeom prst="rect">
            <a:avLst/>
          </a:prstGeom>
          <a:noFill/>
        </p:spPr>
        <p:txBody>
          <a:bodyPr vert="horz" wrap="square" lIns="0" tIns="0" rtlCol="0">
            <a:noAutofit/>
          </a:bodyPr>
          <a:lstStyle/>
          <a:p>
            <a:r>
              <a:rPr lang="en-US" sz="2600">
                <a:solidFill>
                  <a:srgbClr val="102E29"/>
                </a:solidFill>
              </a:rPr>
              <a:t>Radioactive decay is an unstable nucleus rearranging itself by throwing out a particle or a photon; exactly when any one nucleus does it is pure chance, yet a large enough sample halves on a perfectly reliable schedule.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B3BFB9B-2497-312D-8B9E-C85AC7EA5238}"/>
              </a:ext>
            </a:extLst>
          </p:cNvPr>
          <p:cNvSpPr/>
          <p:nvPr/>
        </p:nvSpPr>
        <p:spPr>
          <a:xfrm>
            <a:off x="914400" y="4707467"/>
            <a:ext cx="482600" cy="554096"/>
          </a:xfrm>
          <a:prstGeom prst="ellipse">
            <a:avLst/>
          </a:prstGeom>
          <a:solidFill>
            <a:srgbClr val="EF5C3E"/>
          </a:solidFill>
          <a:ln w="19050">
            <a:solidFill>
              <a:srgbClr val="EF5C3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2BDEEC8-51B0-F399-308B-73CBE5A24D2B}"/>
              </a:ext>
            </a:extLst>
          </p:cNvPr>
          <p:cNvSpPr txBox="1"/>
          <p:nvPr/>
        </p:nvSpPr>
        <p:spPr>
          <a:xfrm>
            <a:off x="660400" y="5319889"/>
            <a:ext cx="889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EF5C3E"/>
                </a:solidFill>
              </a:rPr>
              <a:t>source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E18E5F7-6BC1-E028-C5D9-F5A495E63D44}"/>
              </a:ext>
            </a:extLst>
          </p:cNvPr>
          <p:cNvCxnSpPr/>
          <p:nvPr/>
        </p:nvCxnSpPr>
        <p:spPr>
          <a:xfrm flipV="1">
            <a:off x="1473200" y="4095045"/>
            <a:ext cx="2336800" cy="670747"/>
          </a:xfrm>
          <a:prstGeom prst="line">
            <a:avLst/>
          </a:prstGeom>
          <a:ln w="25400">
            <a:solidFill>
              <a:srgbClr val="102E2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FF51428-FB01-F632-A2B2-478A14512509}"/>
              </a:ext>
            </a:extLst>
          </p:cNvPr>
          <p:cNvCxnSpPr/>
          <p:nvPr/>
        </p:nvCxnSpPr>
        <p:spPr>
          <a:xfrm>
            <a:off x="1473200" y="4984515"/>
            <a:ext cx="4622800" cy="0"/>
          </a:xfrm>
          <a:prstGeom prst="line">
            <a:avLst/>
          </a:prstGeom>
          <a:ln w="25400">
            <a:solidFill>
              <a:srgbClr val="102E2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3617257-BF51-CB23-63F7-36F3DF7FC37C}"/>
              </a:ext>
            </a:extLst>
          </p:cNvPr>
          <p:cNvCxnSpPr/>
          <p:nvPr/>
        </p:nvCxnSpPr>
        <p:spPr>
          <a:xfrm>
            <a:off x="1473200" y="5203237"/>
            <a:ext cx="8686800" cy="670748"/>
          </a:xfrm>
          <a:prstGeom prst="line">
            <a:avLst/>
          </a:prstGeom>
          <a:ln w="25400">
            <a:solidFill>
              <a:srgbClr val="102E2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02389974-7FB5-EC47-9358-C373D395997B}"/>
              </a:ext>
            </a:extLst>
          </p:cNvPr>
          <p:cNvSpPr txBox="1"/>
          <p:nvPr/>
        </p:nvSpPr>
        <p:spPr>
          <a:xfrm>
            <a:off x="2413000" y="4124208"/>
            <a:ext cx="3048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l-GR" sz="1600" b="1">
                <a:solidFill>
                  <a:srgbClr val="102E29"/>
                </a:solidFill>
              </a:rPr>
              <a:t>α</a:t>
            </a:r>
            <a:endParaRPr lang="en-US" sz="1600" b="1">
              <a:solidFill>
                <a:srgbClr val="102E29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9C591E4-00C5-63D8-E18F-0233247D5B51}"/>
              </a:ext>
            </a:extLst>
          </p:cNvPr>
          <p:cNvSpPr txBox="1"/>
          <p:nvPr/>
        </p:nvSpPr>
        <p:spPr>
          <a:xfrm>
            <a:off x="4318000" y="4649141"/>
            <a:ext cx="3048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l-GR" sz="1600" b="1">
                <a:solidFill>
                  <a:srgbClr val="102E29"/>
                </a:solidFill>
              </a:rPr>
              <a:t>β</a:t>
            </a:r>
            <a:endParaRPr lang="en-US" sz="1600" b="1">
              <a:solidFill>
                <a:srgbClr val="102E29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2C437EC-26ED-14C5-72C9-E4F040DF319A}"/>
              </a:ext>
            </a:extLst>
          </p:cNvPr>
          <p:cNvSpPr txBox="1"/>
          <p:nvPr/>
        </p:nvSpPr>
        <p:spPr>
          <a:xfrm>
            <a:off x="5016500" y="5144911"/>
            <a:ext cx="3048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l-GR" sz="1600" b="1">
                <a:solidFill>
                  <a:srgbClr val="102E29"/>
                </a:solidFill>
              </a:rPr>
              <a:t>γ</a:t>
            </a:r>
            <a:endParaRPr lang="en-US" sz="1600" b="1">
              <a:solidFill>
                <a:srgbClr val="102E29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EF1ABAF-52BC-28BB-EB18-F04027387054}"/>
              </a:ext>
            </a:extLst>
          </p:cNvPr>
          <p:cNvSpPr/>
          <p:nvPr/>
        </p:nvSpPr>
        <p:spPr>
          <a:xfrm>
            <a:off x="3810000" y="3745089"/>
            <a:ext cx="203200" cy="874889"/>
          </a:xfrm>
          <a:prstGeom prst="rect">
            <a:avLst/>
          </a:prstGeom>
          <a:solidFill>
            <a:srgbClr val="6B7F7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5272D29-913D-0E24-1ABA-DB4A5886C2A4}"/>
              </a:ext>
            </a:extLst>
          </p:cNvPr>
          <p:cNvSpPr txBox="1"/>
          <p:nvPr/>
        </p:nvSpPr>
        <p:spPr>
          <a:xfrm>
            <a:off x="4114800" y="3745089"/>
            <a:ext cx="3810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102E29"/>
                </a:solidFill>
              </a:rPr>
              <a:t>paper stops α: a helium nucleus, A down 4, Z down 2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D5E49CD-D83F-AB0D-DFF3-03F355816442}"/>
              </a:ext>
            </a:extLst>
          </p:cNvPr>
          <p:cNvSpPr/>
          <p:nvPr/>
        </p:nvSpPr>
        <p:spPr>
          <a:xfrm>
            <a:off x="6096000" y="4619978"/>
            <a:ext cx="203200" cy="699911"/>
          </a:xfrm>
          <a:prstGeom prst="rect">
            <a:avLst/>
          </a:prstGeom>
          <a:solidFill>
            <a:srgbClr val="6B7F7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AF5CAC0-58BF-A53C-C950-5FCEE42AF6E3}"/>
              </a:ext>
            </a:extLst>
          </p:cNvPr>
          <p:cNvSpPr txBox="1"/>
          <p:nvPr/>
        </p:nvSpPr>
        <p:spPr>
          <a:xfrm>
            <a:off x="6451600" y="4649141"/>
            <a:ext cx="3175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102E29"/>
                </a:solidFill>
              </a:rPr>
              <a:t>a few mm of aluminium stops β: an electron, Z up 1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5914E8E-0788-697A-FC02-30C0B1B1E0D8}"/>
              </a:ext>
            </a:extLst>
          </p:cNvPr>
          <p:cNvSpPr/>
          <p:nvPr/>
        </p:nvSpPr>
        <p:spPr>
          <a:xfrm>
            <a:off x="10160000" y="5319889"/>
            <a:ext cx="254000" cy="641585"/>
          </a:xfrm>
          <a:prstGeom prst="rect">
            <a:avLst/>
          </a:prstGeom>
          <a:solidFill>
            <a:srgbClr val="6B7F7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9F4A0D8-EF52-C3CB-7B28-3123B73F7C89}"/>
              </a:ext>
            </a:extLst>
          </p:cNvPr>
          <p:cNvSpPr txBox="1"/>
          <p:nvPr/>
        </p:nvSpPr>
        <p:spPr>
          <a:xfrm>
            <a:off x="10515600" y="5319889"/>
            <a:ext cx="9652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l-GR" sz="1600">
                <a:solidFill>
                  <a:srgbClr val="102E29"/>
                </a:solidFill>
              </a:rPr>
              <a:t>γ </a:t>
            </a:r>
            <a:r>
              <a:rPr lang="en-US" sz="1600">
                <a:solidFill>
                  <a:srgbClr val="102E29"/>
                </a:solidFill>
              </a:rPr>
              <a:t>needs thick lead</a:t>
            </a:r>
          </a:p>
        </p:txBody>
      </p:sp>
      <p:sp>
        <p:nvSpPr>
          <p:cNvPr id="36" name="diagram-caption">
            <a:extLst>
              <a:ext uri="{FF2B5EF4-FFF2-40B4-BE49-F238E27FC236}">
                <a16:creationId xmlns:a16="http://schemas.microsoft.com/office/drawing/2014/main" id="{A2481C10-6410-1BCD-195C-57AEDC0FDD5D}"/>
              </a:ext>
            </a:extLst>
          </p:cNvPr>
          <p:cNvSpPr txBox="1"/>
          <p:nvPr/>
        </p:nvSpPr>
        <p:spPr>
          <a:xfrm>
            <a:off x="660400" y="6070600"/>
            <a:ext cx="10858500" cy="323165"/>
          </a:xfrm>
          <a:prstGeom prst="rect">
            <a:avLst/>
          </a:prstGeom>
          <a:noFill/>
        </p:spPr>
        <p:txBody>
          <a:bodyPr vert="horz" lIns="0" tIns="0" rtlCol="0">
            <a:noAutofit/>
          </a:bodyPr>
          <a:lstStyle/>
          <a:p>
            <a:r>
              <a:rPr lang="en-US" sz="1600" i="1">
                <a:solidFill>
                  <a:srgbClr val="6B7F79"/>
                </a:solidFill>
              </a:rPr>
              <a:t>Three emissions, three stopping distances: the ones that ionise most travel least.</a:t>
            </a:r>
          </a:p>
        </p:txBody>
      </p:sp>
    </p:spTree>
    <p:extLst>
      <p:ext uri="{BB962C8B-B14F-4D97-AF65-F5344CB8AC3E}">
        <p14:creationId xmlns:p14="http://schemas.microsoft.com/office/powerpoint/2010/main" val="3203190170"/>
      </p:ext>
      <p:ext uri="{00000000-0000-4000-8000-000000000011}">
        <p14:creationId xmlns:p14="http://schemas.microsoft.com/office/powerpoint/2010/main" xmlns="" val="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00000000-0000-4000-8000-000000000004}">
                <a16:creationId xmlns:a16="http://schemas.microsoft.com/office/drawing/2014/main" xmlns="" id="{00000000-0000-4000-8000-00000000007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THEME E · NUCLEAR AND QUANTUM PHYSICS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7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05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7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7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E.3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7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Activity follows an exponential decay curve</a:t>
            </a:r>
          </a:p>
        </p:txBody>
      </p:sp>
      <p:sp>
        <p:nvSpPr>
          <p:cNvPr id="6" name="graph-instruction">
            <a:extLst>
              <a:ext uri="{00000000-0000-4000-8000-000000000004}">
                <a16:creationId xmlns:a16="http://schemas.microsoft.com/office/drawing/2014/main" xmlns="" id="{00000000-0000-4000-8000-000000000077}"/>
              </a:ext>
            </a:extLst>
          </p:cNvPr>
          <p:cNvSpPr>
            <a:spLocks noGrp="1"/>
          </p:cNvSpPr>
          <p:nvPr/>
        </p:nvSpPr>
        <p:spPr>
          <a:xfrm>
            <a:off x="666750" y="1476375"/>
            <a:ext cx="10477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Predict the shape first. Then select the chart in PowerPoint and edit one source value.</a:t>
            </a:r>
          </a:p>
        </p:txBody>
      </p:sp>
      <p:sp>
        <p:nvSpPr>
          <p:cNvPr id="7" name="data-rail">
            <a:extLst>
              <a:ext uri="{00000000-0000-4000-8000-000000000004}">
                <a16:creationId xmlns:a16="http://schemas.microsoft.com/office/drawing/2014/main" xmlns="" id="{00000000-0000-4000-8000-000000000078}"/>
              </a:ext>
            </a:extLst>
          </p:cNvPr>
          <p:cNvSpPr>
            <a:spLocks noGrp="1"/>
          </p:cNvSpPr>
          <p:nvPr/>
        </p:nvSpPr>
        <p:spPr>
          <a:xfrm>
            <a:off x="666750" y="2095500"/>
            <a:ext cx="2714625" cy="3333750"/>
          </a:xfrm>
          <a:prstGeom prst="roundRect">
            <a:avLst>
              <a:gd name="adj" fmla="val 4211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data-label">
            <a:extLst>
              <a:ext uri="{00000000-0000-4000-8000-000000000004}">
                <a16:creationId xmlns:a16="http://schemas.microsoft.com/office/drawing/2014/main" xmlns="" id="{00000000-0000-4000-8000-000000000079}"/>
              </a:ext>
            </a:extLst>
          </p:cNvPr>
          <p:cNvSpPr>
            <a:spLocks noGrp="1"/>
          </p:cNvSpPr>
          <p:nvPr/>
        </p:nvSpPr>
        <p:spPr>
          <a:xfrm>
            <a:off x="933450" y="2333625"/>
            <a:ext cx="2190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3C75A"/>
                </a:solidFill>
              </a:defRPr>
            </a:pPr>
            <a:r>
              <a:rPr sz="1650" b="1" i="0">
                <a:solidFill>
                  <a:srgbClr val="F3C75A"/>
                </a:solidFill>
              </a:rPr>
              <a:t>SOURCE DATA</a:t>
            </a:r>
          </a:p>
        </p:txBody>
      </p:sp>
      <p:sp>
        <p:nvSpPr>
          <p:cNvPr id="9" name="data-values">
            <a:extLst>
              <a:ext uri="{00000000-0000-4000-8000-000000000004}">
                <a16:creationId xmlns:a16="http://schemas.microsoft.com/office/drawing/2014/main" xmlns="" id="{00000000-0000-4000-8000-00000000007A}"/>
              </a:ext>
            </a:extLst>
          </p:cNvPr>
          <p:cNvSpPr>
            <a:spLocks noGrp="1"/>
          </p:cNvSpPr>
          <p:nvPr/>
        </p:nvSpPr>
        <p:spPr>
          <a:xfrm>
            <a:off x="933450" y="2762250"/>
            <a:ext cx="219075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0 → 80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2 → 56.6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4 → 40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6 → 28.3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8 → 20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10 → 14.1</a:t>
            </a:r>
          </a:p>
        </p:txBody>
      </p:sp>
      <p:graphicFrame>
        <p:nvGraphicFramePr>
          <p:cNvPr id="21" name="Chart"/>
          <p:cNvGraphicFramePr/>
          <p:nvPr/>
        </p:nvGraphicFramePr>
        <p:xfrm>
          <a:off x="3714750" y="2047875"/>
          <a:ext cx="7810500" cy="3714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graph-insight">
            <a:extLst>
              <a:ext uri="{00000000-0000-4000-8000-000000000004}">
                <a16:creationId xmlns:a16="http://schemas.microsoft.com/office/drawing/2014/main" xmlns="" id="{00000000-0000-4000-8000-00000000007B}"/>
              </a:ext>
            </a:extLst>
          </p:cNvPr>
          <p:cNvSpPr>
            <a:spLocks noGrp="1"/>
          </p:cNvSpPr>
          <p:nvPr/>
        </p:nvSpPr>
        <p:spPr>
          <a:xfrm>
            <a:off x="666750" y="5695950"/>
            <a:ext cx="10858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8A6200"/>
                </a:solidFill>
              </a:defRPr>
            </a:pPr>
            <a:r>
              <a:rPr sz="1725" b="1" i="0">
                <a:solidFill>
                  <a:srgbClr val="8A6200"/>
                </a:solidFill>
              </a:rPr>
              <a:t>Read the graph: Activity halves every 4 h; ln A against time would be linear.</a:t>
            </a:r>
          </a:p>
        </p:txBody>
      </p:sp>
    </p:spTree>
    <p:extLst>
      <p:ext uri="{00000000-0000-4000-8000-000000000011}">
        <p14:creationId xmlns:p14="http://schemas.microsoft.com/office/powerpoint/2010/main" xmlns="" val="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00000000-0000-4000-8000-000000000004}">
                <a16:creationId xmlns:a16="http://schemas.microsoft.com/office/drawing/2014/main" xmlns="" id="{00000000-0000-4000-8000-00000000007C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THEME E · NUCLEAR AND QUANTUM PHYSICS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7D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06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7E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7F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E.3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80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Worked problem: model the reasoning</a:t>
            </a:r>
          </a:p>
        </p:txBody>
      </p:sp>
      <p:sp>
        <p:nvSpPr>
          <p:cNvPr id="6" name="worked-level">
            <a:extLst>
              <a:ext uri="{00000000-0000-4000-8000-000000000004}">
                <a16:creationId xmlns:a16="http://schemas.microsoft.com/office/drawing/2014/main" xmlns="" id="{00000000-0000-4000-8000-000000000081}"/>
              </a:ext>
            </a:extLst>
          </p:cNvPr>
          <p:cNvSpPr>
            <a:spLocks noGrp="1"/>
          </p:cNvSpPr>
          <p:nvPr/>
        </p:nvSpPr>
        <p:spPr>
          <a:xfrm>
            <a:off x="666750" y="1504950"/>
            <a:ext cx="895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SL + HL EXTENSION · FULLY WORKED PROBLEM</a:t>
            </a:r>
          </a:p>
        </p:txBody>
      </p:sp>
      <p:sp>
        <p:nvSpPr>
          <p:cNvPr id="7" name="problem">
            <a:extLst>
              <a:ext uri="{00000000-0000-4000-8000-000000000004}">
                <a16:creationId xmlns:a16="http://schemas.microsoft.com/office/drawing/2014/main" xmlns="" id="{00000000-0000-4000-8000-000000000082}"/>
              </a:ext>
            </a:extLst>
          </p:cNvPr>
          <p:cNvSpPr>
            <a:spLocks noGrp="1"/>
          </p:cNvSpPr>
          <p:nvPr/>
        </p:nvSpPr>
        <p:spPr>
          <a:xfrm>
            <a:off x="666750" y="1952625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00000000-0000-4000-8000-000000000004}">
                <a16:creationId xmlns:a16="http://schemas.microsoft.com/office/drawing/2014/main" xmlns="" id="{00000000-0000-4000-8000-000000000083}"/>
              </a:ext>
            </a:extLst>
          </p:cNvPr>
          <p:cNvSpPr>
            <a:spLocks noGrp="1"/>
          </p:cNvSpPr>
          <p:nvPr/>
        </p:nvSpPr>
        <p:spPr>
          <a:xfrm>
            <a:off x="904875" y="2143125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A source has activity 960 Bq and half-life 6.0 h. Find activity after 18 h.</a:t>
            </a:r>
          </a:p>
        </p:txBody>
      </p:sp>
      <p:sp>
        <p:nvSpPr>
          <p:cNvPr id="9" name="step-label-1">
            <a:extLst>
              <a:ext uri="{00000000-0000-4000-8000-000000000004}">
                <a16:creationId xmlns:a16="http://schemas.microsoft.com/office/drawing/2014/main" xmlns="" id="{00000000-0000-4000-8000-000000000084}"/>
              </a:ext>
            </a:extLst>
          </p:cNvPr>
          <p:cNvSpPr>
            <a:spLocks noGrp="1"/>
          </p:cNvSpPr>
          <p:nvPr/>
        </p:nvSpPr>
        <p:spPr>
          <a:xfrm>
            <a:off x="714375" y="32385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Step 1</a:t>
            </a:r>
          </a:p>
        </p:txBody>
      </p:sp>
      <p:sp>
        <p:nvSpPr>
          <p:cNvPr id="10" name="rule-195-357">
            <a:extLst>
              <a:ext uri="{00000000-0000-4000-8000-000000000004}">
                <a16:creationId xmlns:a16="http://schemas.microsoft.com/office/drawing/2014/main" xmlns="" id="{00000000-0000-4000-8000-000000000085}"/>
              </a:ext>
            </a:extLst>
          </p:cNvPr>
          <p:cNvSpPr>
            <a:spLocks noGrp="1"/>
          </p:cNvSpPr>
          <p:nvPr/>
        </p:nvSpPr>
        <p:spPr>
          <a:xfrm>
            <a:off x="1857375" y="3400425"/>
            <a:ext cx="381000" cy="19050"/>
          </a:xfrm>
          <a:prstGeom prst="rect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1" name="step-1">
            <a:extLst>
              <a:ext uri="{00000000-0000-4000-8000-000000000004}">
                <a16:creationId xmlns:a16="http://schemas.microsoft.com/office/drawing/2014/main" xmlns="" id="{00000000-0000-4000-8000-000000000086}"/>
              </a:ext>
            </a:extLst>
          </p:cNvPr>
          <p:cNvSpPr>
            <a:spLocks noGrp="1"/>
          </p:cNvSpPr>
          <p:nvPr/>
        </p:nvSpPr>
        <p:spPr>
          <a:xfrm>
            <a:off x="2476500" y="32004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18 h is three half-lives</a:t>
            </a:r>
          </a:p>
        </p:txBody>
      </p:sp>
      <p:sp>
        <p:nvSpPr>
          <p:cNvPr id="12" name="step-label-2">
            <a:extLst>
              <a:ext uri="{00000000-0000-4000-8000-000000000004}">
                <a16:creationId xmlns:a16="http://schemas.microsoft.com/office/drawing/2014/main" xmlns="" id="{00000000-0000-4000-8000-000000000087}"/>
              </a:ext>
            </a:extLst>
          </p:cNvPr>
          <p:cNvSpPr>
            <a:spLocks noGrp="1"/>
          </p:cNvSpPr>
          <p:nvPr/>
        </p:nvSpPr>
        <p:spPr>
          <a:xfrm>
            <a:off x="714375" y="38862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Step 2</a:t>
            </a:r>
          </a:p>
        </p:txBody>
      </p:sp>
      <p:sp>
        <p:nvSpPr>
          <p:cNvPr id="13" name="rule-195-425">
            <a:extLst>
              <a:ext uri="{00000000-0000-4000-8000-000000000004}">
                <a16:creationId xmlns:a16="http://schemas.microsoft.com/office/drawing/2014/main" xmlns="" id="{00000000-0000-4000-8000-000000000088}"/>
              </a:ext>
            </a:extLst>
          </p:cNvPr>
          <p:cNvSpPr>
            <a:spLocks noGrp="1"/>
          </p:cNvSpPr>
          <p:nvPr/>
        </p:nvSpPr>
        <p:spPr>
          <a:xfrm>
            <a:off x="1857375" y="4048125"/>
            <a:ext cx="381000" cy="19050"/>
          </a:xfrm>
          <a:prstGeom prst="rect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4" name="step-2">
            <a:extLst>
              <a:ext uri="{00000000-0000-4000-8000-000000000004}">
                <a16:creationId xmlns:a16="http://schemas.microsoft.com/office/drawing/2014/main" xmlns="" id="{00000000-0000-4000-8000-000000000089}"/>
              </a:ext>
            </a:extLst>
          </p:cNvPr>
          <p:cNvSpPr>
            <a:spLocks noGrp="1"/>
          </p:cNvSpPr>
          <p:nvPr/>
        </p:nvSpPr>
        <p:spPr>
          <a:xfrm>
            <a:off x="2476500" y="38481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A = 960(1/2)^3</a:t>
            </a:r>
          </a:p>
        </p:txBody>
      </p:sp>
      <p:sp>
        <p:nvSpPr>
          <p:cNvPr id="15" name="step-label-3">
            <a:extLst>
              <a:ext uri="{00000000-0000-4000-8000-000000000004}">
                <a16:creationId xmlns:a16="http://schemas.microsoft.com/office/drawing/2014/main" xmlns="" id="{00000000-0000-4000-8000-00000000008A}"/>
              </a:ext>
            </a:extLst>
          </p:cNvPr>
          <p:cNvSpPr>
            <a:spLocks noGrp="1"/>
          </p:cNvSpPr>
          <p:nvPr/>
        </p:nvSpPr>
        <p:spPr>
          <a:xfrm>
            <a:off x="714375" y="45339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Step 3</a:t>
            </a:r>
          </a:p>
        </p:txBody>
      </p:sp>
      <p:sp>
        <p:nvSpPr>
          <p:cNvPr id="16" name="rule-195-493">
            <a:extLst>
              <a:ext uri="{00000000-0000-4000-8000-000000000004}">
                <a16:creationId xmlns:a16="http://schemas.microsoft.com/office/drawing/2014/main" xmlns="" id="{00000000-0000-4000-8000-00000000008B}"/>
              </a:ext>
            </a:extLst>
          </p:cNvPr>
          <p:cNvSpPr>
            <a:spLocks noGrp="1"/>
          </p:cNvSpPr>
          <p:nvPr/>
        </p:nvSpPr>
        <p:spPr>
          <a:xfrm>
            <a:off x="1857375" y="4695825"/>
            <a:ext cx="381000" cy="19050"/>
          </a:xfrm>
          <a:prstGeom prst="rect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7" name="step-3">
            <a:extLst>
              <a:ext uri="{00000000-0000-4000-8000-000000000004}">
                <a16:creationId xmlns:a16="http://schemas.microsoft.com/office/drawing/2014/main" xmlns="" id="{00000000-0000-4000-8000-00000000008C}"/>
              </a:ext>
            </a:extLst>
          </p:cNvPr>
          <p:cNvSpPr>
            <a:spLocks noGrp="1"/>
          </p:cNvSpPr>
          <p:nvPr/>
        </p:nvSpPr>
        <p:spPr>
          <a:xfrm>
            <a:off x="2476500" y="44958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A = 960/8</a:t>
            </a:r>
          </a:p>
        </p:txBody>
      </p:sp>
      <p:sp>
        <p:nvSpPr>
          <p:cNvPr id="18" name="answer-band">
            <a:extLst>
              <a:ext uri="{00000000-0000-4000-8000-000000000004}">
                <a16:creationId xmlns:a16="http://schemas.microsoft.com/office/drawing/2014/main" xmlns="" id="{00000000-0000-4000-8000-00000000008D}"/>
              </a:ext>
            </a:extLst>
          </p:cNvPr>
          <p:cNvSpPr>
            <a:spLocks noGrp="1"/>
          </p:cNvSpPr>
          <p:nvPr/>
        </p:nvSpPr>
        <p:spPr>
          <a:xfrm>
            <a:off x="666750" y="5286375"/>
            <a:ext cx="10858500" cy="714375"/>
          </a:xfrm>
          <a:prstGeom prst="roundRect">
            <a:avLst>
              <a:gd name="adj" fmla="val 16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answer">
            <a:extLst>
              <a:ext uri="{00000000-0000-4000-8000-000000000004}">
                <a16:creationId xmlns:a16="http://schemas.microsoft.com/office/drawing/2014/main" xmlns="" id="{00000000-0000-4000-8000-00000000008E}"/>
              </a:ext>
            </a:extLst>
          </p:cNvPr>
          <p:cNvSpPr>
            <a:spLocks noGrp="1"/>
          </p:cNvSpPr>
          <p:nvPr/>
        </p:nvSpPr>
        <p:spPr>
          <a:xfrm>
            <a:off x="933450" y="54102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A = 120 Bq</a:t>
            </a:r>
          </a:p>
        </p:txBody>
      </p:sp>
    </p:spTree>
    <p:extLst>
      <p:ext uri="{00000000-0000-4000-8000-000000000011}">
        <p14:creationId xmlns:p14="http://schemas.microsoft.com/office/powerpoint/2010/main" xmlns="" val="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00000000-0000-4000-8000-000000000004}">
                <a16:creationId xmlns:a16="http://schemas.microsoft.com/office/drawing/2014/main" xmlns="" id="{00000000-0000-4000-8000-00000000008F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THEME E · NUCLEAR AND QUANTUM PHYSICS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90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07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91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92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E.3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93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Guided problem: commit before each reveal</a:t>
            </a:r>
          </a:p>
        </p:txBody>
      </p:sp>
      <p:sp>
        <p:nvSpPr>
          <p:cNvPr id="6" name="worked-level">
            <a:extLst>
              <a:ext uri="{00000000-0000-4000-8000-000000000004}">
                <a16:creationId xmlns:a16="http://schemas.microsoft.com/office/drawing/2014/main" xmlns="" id="{00000000-0000-4000-8000-000000000094}"/>
              </a:ext>
            </a:extLst>
          </p:cNvPr>
          <p:cNvSpPr>
            <a:spLocks noGrp="1"/>
          </p:cNvSpPr>
          <p:nvPr/>
        </p:nvSpPr>
        <p:spPr>
          <a:xfrm>
            <a:off x="666750" y="1504950"/>
            <a:ext cx="895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SL + HL EXTENSION · GUIDED WORKED PROBLEM</a:t>
            </a:r>
          </a:p>
        </p:txBody>
      </p:sp>
      <p:sp>
        <p:nvSpPr>
          <p:cNvPr id="7" name="problem">
            <a:extLst>
              <a:ext uri="{00000000-0000-4000-8000-000000000004}">
                <a16:creationId xmlns:a16="http://schemas.microsoft.com/office/drawing/2014/main" xmlns="" id="{00000000-0000-4000-8000-000000000095}"/>
              </a:ext>
            </a:extLst>
          </p:cNvPr>
          <p:cNvSpPr>
            <a:spLocks noGrp="1"/>
          </p:cNvSpPr>
          <p:nvPr/>
        </p:nvSpPr>
        <p:spPr>
          <a:xfrm>
            <a:off x="666750" y="1952625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00000000-0000-4000-8000-000000000004}">
                <a16:creationId xmlns:a16="http://schemas.microsoft.com/office/drawing/2014/main" xmlns="" id="{00000000-0000-4000-8000-000000000096}"/>
              </a:ext>
            </a:extLst>
          </p:cNvPr>
          <p:cNvSpPr>
            <a:spLocks noGrp="1"/>
          </p:cNvSpPr>
          <p:nvPr/>
        </p:nvSpPr>
        <p:spPr>
          <a:xfrm>
            <a:off x="904875" y="2143125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HL: A nuclide has half-life 12 days. Find decay constant in s^-1.</a:t>
            </a:r>
          </a:p>
        </p:txBody>
      </p:sp>
      <p:sp>
        <p:nvSpPr>
          <p:cNvPr id="9" name="step-label-1">
            <a:extLst>
              <a:ext uri="{00000000-0000-4000-8000-000000000004}">
                <a16:creationId xmlns:a16="http://schemas.microsoft.com/office/drawing/2014/main" xmlns="" id="{00000000-0000-4000-8000-000000000097}"/>
              </a:ext>
            </a:extLst>
          </p:cNvPr>
          <p:cNvSpPr>
            <a:spLocks noGrp="1"/>
          </p:cNvSpPr>
          <p:nvPr/>
        </p:nvSpPr>
        <p:spPr>
          <a:xfrm>
            <a:off x="714375" y="32385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Step 1</a:t>
            </a:r>
          </a:p>
        </p:txBody>
      </p:sp>
      <p:sp>
        <p:nvSpPr>
          <p:cNvPr id="10" name="rule-195-357">
            <a:extLst>
              <a:ext uri="{00000000-0000-4000-8000-000000000004}">
                <a16:creationId xmlns:a16="http://schemas.microsoft.com/office/drawing/2014/main" xmlns="" id="{00000000-0000-4000-8000-000000000098}"/>
              </a:ext>
            </a:extLst>
          </p:cNvPr>
          <p:cNvSpPr>
            <a:spLocks noGrp="1"/>
          </p:cNvSpPr>
          <p:nvPr/>
        </p:nvSpPr>
        <p:spPr>
          <a:xfrm>
            <a:off x="1857375" y="3400425"/>
            <a:ext cx="381000" cy="19050"/>
          </a:xfrm>
          <a:prstGeom prst="rect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1" name="step-1">
            <a:extLst>
              <a:ext uri="{00000000-0000-4000-8000-000000000004}">
                <a16:creationId xmlns:a16="http://schemas.microsoft.com/office/drawing/2014/main" xmlns="" id="{00000000-0000-4000-8000-000000000099}"/>
              </a:ext>
            </a:extLst>
          </p:cNvPr>
          <p:cNvSpPr>
            <a:spLocks noGrp="1"/>
          </p:cNvSpPr>
          <p:nvPr/>
        </p:nvSpPr>
        <p:spPr>
          <a:xfrm>
            <a:off x="2476500" y="32004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lambda = ln2/T_half</a:t>
            </a:r>
          </a:p>
        </p:txBody>
      </p:sp>
      <p:sp>
        <p:nvSpPr>
          <p:cNvPr id="12" name="step-label-2">
            <a:extLst>
              <a:ext uri="{00000000-0000-4000-8000-000000000004}">
                <a16:creationId xmlns:a16="http://schemas.microsoft.com/office/drawing/2014/main" xmlns="" id="{00000000-0000-4000-8000-00000000009A}"/>
              </a:ext>
            </a:extLst>
          </p:cNvPr>
          <p:cNvSpPr>
            <a:spLocks noGrp="1"/>
          </p:cNvSpPr>
          <p:nvPr/>
        </p:nvSpPr>
        <p:spPr>
          <a:xfrm>
            <a:off x="714375" y="38862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Step 2</a:t>
            </a:r>
          </a:p>
        </p:txBody>
      </p:sp>
      <p:sp>
        <p:nvSpPr>
          <p:cNvPr id="13" name="rule-195-425">
            <a:extLst>
              <a:ext uri="{00000000-0000-4000-8000-000000000004}">
                <a16:creationId xmlns:a16="http://schemas.microsoft.com/office/drawing/2014/main" xmlns="" id="{00000000-0000-4000-8000-00000000009B}"/>
              </a:ext>
            </a:extLst>
          </p:cNvPr>
          <p:cNvSpPr>
            <a:spLocks noGrp="1"/>
          </p:cNvSpPr>
          <p:nvPr/>
        </p:nvSpPr>
        <p:spPr>
          <a:xfrm>
            <a:off x="1857375" y="4048125"/>
            <a:ext cx="381000" cy="19050"/>
          </a:xfrm>
          <a:prstGeom prst="rect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4" name="step-2">
            <a:extLst>
              <a:ext uri="{00000000-0000-4000-8000-000000000004}">
                <a16:creationId xmlns:a16="http://schemas.microsoft.com/office/drawing/2014/main" xmlns="" id="{00000000-0000-4000-8000-00000000009C}"/>
              </a:ext>
            </a:extLst>
          </p:cNvPr>
          <p:cNvSpPr>
            <a:spLocks noGrp="1"/>
          </p:cNvSpPr>
          <p:nvPr/>
        </p:nvSpPr>
        <p:spPr>
          <a:xfrm>
            <a:off x="2476500" y="38481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T_half = 12(86400) s</a:t>
            </a:r>
          </a:p>
        </p:txBody>
      </p:sp>
      <p:sp>
        <p:nvSpPr>
          <p:cNvPr id="15" name="step-label-3">
            <a:extLst>
              <a:ext uri="{00000000-0000-4000-8000-000000000004}">
                <a16:creationId xmlns:a16="http://schemas.microsoft.com/office/drawing/2014/main" xmlns="" id="{00000000-0000-4000-8000-00000000009D}"/>
              </a:ext>
            </a:extLst>
          </p:cNvPr>
          <p:cNvSpPr>
            <a:spLocks noGrp="1"/>
          </p:cNvSpPr>
          <p:nvPr/>
        </p:nvSpPr>
        <p:spPr>
          <a:xfrm>
            <a:off x="714375" y="45339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Step 3</a:t>
            </a:r>
          </a:p>
        </p:txBody>
      </p:sp>
      <p:sp>
        <p:nvSpPr>
          <p:cNvPr id="16" name="rule-195-493">
            <a:extLst>
              <a:ext uri="{00000000-0000-4000-8000-000000000004}">
                <a16:creationId xmlns:a16="http://schemas.microsoft.com/office/drawing/2014/main" xmlns="" id="{00000000-0000-4000-8000-00000000009E}"/>
              </a:ext>
            </a:extLst>
          </p:cNvPr>
          <p:cNvSpPr>
            <a:spLocks noGrp="1"/>
          </p:cNvSpPr>
          <p:nvPr/>
        </p:nvSpPr>
        <p:spPr>
          <a:xfrm>
            <a:off x="1857375" y="4695825"/>
            <a:ext cx="381000" cy="19050"/>
          </a:xfrm>
          <a:prstGeom prst="rect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7" name="step-3">
            <a:extLst>
              <a:ext uri="{00000000-0000-4000-8000-000000000004}">
                <a16:creationId xmlns:a16="http://schemas.microsoft.com/office/drawing/2014/main" xmlns="" id="{00000000-0000-4000-8000-00000000009F}"/>
              </a:ext>
            </a:extLst>
          </p:cNvPr>
          <p:cNvSpPr>
            <a:spLocks noGrp="1"/>
          </p:cNvSpPr>
          <p:nvPr/>
        </p:nvSpPr>
        <p:spPr>
          <a:xfrm>
            <a:off x="2476500" y="44958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lambda = 0.693/1.0368e6</a:t>
            </a:r>
          </a:p>
        </p:txBody>
      </p:sp>
      <p:sp>
        <p:nvSpPr>
          <p:cNvPr id="18" name="answer-band">
            <a:extLst>
              <a:ext uri="{00000000-0000-4000-8000-000000000004}">
                <a16:creationId xmlns:a16="http://schemas.microsoft.com/office/drawing/2014/main" xmlns="" id="{00000000-0000-4000-8000-0000000000A0}"/>
              </a:ext>
            </a:extLst>
          </p:cNvPr>
          <p:cNvSpPr>
            <a:spLocks noGrp="1"/>
          </p:cNvSpPr>
          <p:nvPr/>
        </p:nvSpPr>
        <p:spPr>
          <a:xfrm>
            <a:off x="666750" y="5286375"/>
            <a:ext cx="10858500" cy="714375"/>
          </a:xfrm>
          <a:prstGeom prst="roundRect">
            <a:avLst>
              <a:gd name="adj" fmla="val 16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answer">
            <a:extLst>
              <a:ext uri="{00000000-0000-4000-8000-000000000004}">
                <a16:creationId xmlns:a16="http://schemas.microsoft.com/office/drawing/2014/main" xmlns="" id="{00000000-0000-4000-8000-0000000000A1}"/>
              </a:ext>
            </a:extLst>
          </p:cNvPr>
          <p:cNvSpPr>
            <a:spLocks noGrp="1"/>
          </p:cNvSpPr>
          <p:nvPr/>
        </p:nvSpPr>
        <p:spPr>
          <a:xfrm>
            <a:off x="933450" y="54102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lambda = 6.69e-7 s^-1</a:t>
            </a:r>
          </a:p>
        </p:txBody>
      </p:sp>
    </p:spTree>
    <p:extLst>
      <p:ext uri="{00000000-0000-4000-8000-000000000011}">
        <p14:creationId xmlns:p14="http://schemas.microsoft.com/office/powerpoint/2010/main" xmlns="" val="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roup-label">
            <a:extLst>
              <a:ext uri="{00000000-0000-4000-8000-000000000004}">
                <a16:creationId xmlns:a16="http://schemas.microsoft.com/office/drawing/2014/main" xmlns="" id="{00000000-0000-4000-8000-0000000000A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3C75A"/>
                </a:solidFill>
              </a:defRPr>
            </a:pPr>
            <a:r>
              <a:rPr sz="1650" b="1" i="0">
                <a:solidFill>
                  <a:srgbClr val="F3C75A"/>
                </a:solidFill>
              </a:rPr>
              <a:t>THEME E · NUCLEAR AND QUANTUM PHYSICS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A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08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A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A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E.3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A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F4F0E2"/>
                </a:solidFill>
              </a:defRPr>
            </a:pPr>
            <a:r>
              <a:rPr sz="3450" b="1" i="0">
                <a:solidFill>
                  <a:srgbClr val="F4F0E2"/>
                </a:solidFill>
              </a:rPr>
              <a:t>Estimate half-life from count data</a:t>
            </a:r>
          </a:p>
        </p:txBody>
      </p:sp>
      <p:sp>
        <p:nvSpPr>
          <p:cNvPr id="6" name="inquiry-label">
            <a:extLst>
              <a:ext uri="{00000000-0000-4000-8000-000000000004}">
                <a16:creationId xmlns:a16="http://schemas.microsoft.com/office/drawing/2014/main" xmlns="" id="{00000000-0000-4000-8000-0000000000A7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9048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3C75A"/>
                </a:solidFill>
              </a:defRPr>
            </a:pPr>
            <a:r>
              <a:rPr sz="1650" b="1" i="0">
                <a:solidFill>
                  <a:srgbClr val="F3C75A"/>
                </a:solidFill>
              </a:rPr>
              <a:t>DATA-BASED INQUIRY · DESIGN, MEASURE, PROCESS, EVALUATE</a:t>
            </a:r>
          </a:p>
        </p:txBody>
      </p:sp>
      <p:sp>
        <p:nvSpPr>
          <p:cNvPr id="7" name="task">
            <a:extLst>
              <a:ext uri="{00000000-0000-4000-8000-000000000004}">
                <a16:creationId xmlns:a16="http://schemas.microsoft.com/office/drawing/2014/main" xmlns="" id="{00000000-0000-4000-8000-0000000000A8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102870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F4F0E2"/>
                </a:solidFill>
              </a:defRPr>
            </a:pPr>
            <a:r>
              <a:rPr sz="2250" b="1" i="0">
                <a:solidFill>
                  <a:srgbClr val="F4F0E2"/>
                </a:solidFill>
              </a:rPr>
              <a:t>Subtract background, graph corrected count rate and fit an exponential or semilog line.</a:t>
            </a:r>
          </a:p>
        </p:txBody>
      </p:sp>
      <p:sp>
        <p:nvSpPr>
          <p:cNvPr id="8" name="move-1">
            <a:extLst>
              <a:ext uri="{00000000-0000-4000-8000-000000000004}">
                <a16:creationId xmlns:a16="http://schemas.microsoft.com/office/drawing/2014/main" xmlns="" id="{00000000-0000-4000-8000-0000000000A9}"/>
              </a:ext>
            </a:extLst>
          </p:cNvPr>
          <p:cNvSpPr>
            <a:spLocks noGrp="1"/>
          </p:cNvSpPr>
          <p:nvPr/>
        </p:nvSpPr>
        <p:spPr>
          <a:xfrm>
            <a:off x="904875" y="3381375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1. Define variables and a repeatable method.</a:t>
            </a:r>
          </a:p>
        </p:txBody>
      </p:sp>
      <p:sp>
        <p:nvSpPr>
          <p:cNvPr id="9" name="move-2">
            <a:extLst>
              <a:ext uri="{00000000-0000-4000-8000-000000000004}">
                <a16:creationId xmlns:a16="http://schemas.microsoft.com/office/drawing/2014/main" xmlns="" id="{00000000-0000-4000-8000-0000000000AA}"/>
              </a:ext>
            </a:extLst>
          </p:cNvPr>
          <p:cNvSpPr>
            <a:spLocks noGrp="1"/>
          </p:cNvSpPr>
          <p:nvPr/>
        </p:nvSpPr>
        <p:spPr>
          <a:xfrm>
            <a:off x="904875" y="4019550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2. Collect or import traceable raw data with uncertainty.</a:t>
            </a:r>
          </a:p>
        </p:txBody>
      </p:sp>
      <p:sp>
        <p:nvSpPr>
          <p:cNvPr id="10" name="move-3">
            <a:extLst>
              <a:ext uri="{00000000-0000-4000-8000-000000000004}">
                <a16:creationId xmlns:a16="http://schemas.microsoft.com/office/drawing/2014/main" xmlns="" id="{00000000-0000-4000-8000-0000000000AB}"/>
              </a:ext>
            </a:extLst>
          </p:cNvPr>
          <p:cNvSpPr>
            <a:spLocks noGrp="1"/>
          </p:cNvSpPr>
          <p:nvPr/>
        </p:nvSpPr>
        <p:spPr>
          <a:xfrm>
            <a:off x="904875" y="4657725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3. Process, graph and challenge the conclusion.</a:t>
            </a:r>
          </a:p>
        </p:txBody>
      </p:sp>
      <p:sp>
        <p:nvSpPr>
          <p:cNvPr id="11" name="integrity-band">
            <a:extLst>
              <a:ext uri="{00000000-0000-4000-8000-000000000004}">
                <a16:creationId xmlns:a16="http://schemas.microsoft.com/office/drawing/2014/main" xmlns="" id="{00000000-0000-4000-8000-0000000000AC}"/>
              </a:ext>
            </a:extLst>
          </p:cNvPr>
          <p:cNvSpPr>
            <a:spLocks noGrp="1"/>
          </p:cNvSpPr>
          <p:nvPr/>
        </p:nvSpPr>
        <p:spPr>
          <a:xfrm>
            <a:off x="666750" y="5381625"/>
            <a:ext cx="10858500" cy="685800"/>
          </a:xfrm>
          <a:prstGeom prst="roundRect">
            <a:avLst>
              <a:gd name="adj" fmla="val 16667"/>
            </a:avLst>
          </a:prstGeom>
          <a:solidFill>
            <a:srgbClr val="F3C75A"/>
          </a:solidFill>
          <a:ln w="0">
            <a:noFill/>
            <a:prstDash val="solid"/>
          </a:ln>
        </p:spPr>
      </p:sp>
      <p:sp>
        <p:nvSpPr>
          <p:cNvPr id="12" name="integrity">
            <a:extLst>
              <a:ext uri="{00000000-0000-4000-8000-000000000004}">
                <a16:creationId xmlns:a16="http://schemas.microsoft.com/office/drawing/2014/main" xmlns="" id="{00000000-0000-4000-8000-0000000000AD}"/>
              </a:ext>
            </a:extLst>
          </p:cNvPr>
          <p:cNvSpPr>
            <a:spLocks noGrp="1"/>
          </p:cNvSpPr>
          <p:nvPr/>
        </p:nvSpPr>
        <p:spPr>
          <a:xfrm>
            <a:off x="904875" y="5495925"/>
            <a:ext cx="10382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Investigation integrity: Use simulation or approved school data; never handle an unapproved source. Preserve background and all count intervals.</a:t>
            </a:r>
          </a:p>
        </p:txBody>
      </p:sp>
    </p:spTree>
    <p:extLst>
      <p:ext uri="{00000000-0000-4000-8000-000000000011}">
        <p14:creationId xmlns:p14="http://schemas.microsoft.com/office/powerpoint/2010/main" xmlns="" val="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A6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oup-label">
            <a:extLst>
              <a:ext uri="{00000000-0000-4000-8000-000000000004}">
                <a16:creationId xmlns:a16="http://schemas.microsoft.com/office/drawing/2014/main" xmlns="" id="{00000000-0000-4000-8000-0000000000A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THEME E · NUCLEAR AND QUANTUM PHYSICS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AF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09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B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F4F0E2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B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E.3 · SL + HL EXTENSION</a:t>
            </a:r>
          </a:p>
        </p:txBody>
      </p:sp>
      <p:sp>
        <p:nvSpPr>
          <p:cNvPr id="5" name="label">
            <a:extLst>
              <a:ext uri="{00000000-0000-4000-8000-000000000004}">
                <a16:creationId xmlns:a16="http://schemas.microsoft.com/office/drawing/2014/main" xmlns="" id="{00000000-0000-4000-8000-0000000000B2}"/>
              </a:ext>
            </a:extLst>
          </p:cNvPr>
          <p:cNvSpPr>
            <a:spLocks noGrp="1"/>
          </p:cNvSpPr>
          <p:nvPr/>
        </p:nvSpPr>
        <p:spPr>
          <a:xfrm>
            <a:off x="666750" y="714375"/>
            <a:ext cx="857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MISCONCEPTION SHOWDOWN · VOTE BEFORE THE REVEAL</a:t>
            </a:r>
          </a:p>
        </p:txBody>
      </p:sp>
      <p:sp>
        <p:nvSpPr>
          <p:cNvPr id="6" name="claim">
            <a:extLst>
              <a:ext uri="{00000000-0000-4000-8000-000000000004}">
                <a16:creationId xmlns:a16="http://schemas.microsoft.com/office/drawing/2014/main" xmlns="" id="{00000000-0000-4000-8000-0000000000B3}"/>
              </a:ext>
            </a:extLst>
          </p:cNvPr>
          <p:cNvSpPr>
            <a:spLocks noGrp="1"/>
          </p:cNvSpPr>
          <p:nvPr/>
        </p:nvSpPr>
        <p:spPr>
          <a:xfrm>
            <a:off x="666750" y="1333500"/>
            <a:ext cx="10668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225" b="1" i="0">
                <a:solidFill>
                  <a:srgbClr val="F4F0E2"/>
                </a:solidFill>
              </a:defRPr>
            </a:pPr>
            <a:r>
              <a:rPr sz="3225" b="1" i="0">
                <a:solidFill>
                  <a:srgbClr val="F4F0E2"/>
                </a:solidFill>
              </a:rPr>
              <a:t>“After one half-life, every nucleus has decayed halfway.”</a:t>
            </a:r>
          </a:p>
        </p:txBody>
      </p:sp>
      <p:sp>
        <p:nvSpPr>
          <p:cNvPr id="7" name="correction-band">
            <a:extLst>
              <a:ext uri="{00000000-0000-4000-8000-000000000004}">
                <a16:creationId xmlns:a16="http://schemas.microsoft.com/office/drawing/2014/main" xmlns="" id="{00000000-0000-4000-8000-0000000000B4}"/>
              </a:ext>
            </a:extLst>
          </p:cNvPr>
          <p:cNvSpPr>
            <a:spLocks noGrp="1"/>
          </p:cNvSpPr>
          <p:nvPr/>
        </p:nvSpPr>
        <p:spPr>
          <a:xfrm>
            <a:off x="666750" y="3095625"/>
            <a:ext cx="10858500" cy="952500"/>
          </a:xfrm>
          <a:prstGeom prst="roundRect">
            <a:avLst>
              <a:gd name="adj" fmla="val 12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correction">
            <a:extLst>
              <a:ext uri="{00000000-0000-4000-8000-000000000004}">
                <a16:creationId xmlns:a16="http://schemas.microsoft.com/office/drawing/2014/main" xmlns="" id="{00000000-0000-4000-8000-0000000000B5}"/>
              </a:ext>
            </a:extLst>
          </p:cNvPr>
          <p:cNvSpPr>
            <a:spLocks noGrp="1"/>
          </p:cNvSpPr>
          <p:nvPr/>
        </p:nvSpPr>
        <p:spPr>
          <a:xfrm>
            <a:off x="952500" y="3305175"/>
            <a:ext cx="10287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About half the population remains; each nucleus either has decayed or has not.</a:t>
            </a:r>
          </a:p>
        </p:txBody>
      </p:sp>
      <p:sp>
        <p:nvSpPr>
          <p:cNvPr id="9" name="humor">
            <a:extLst>
              <a:ext uri="{00000000-0000-4000-8000-000000000004}">
                <a16:creationId xmlns:a16="http://schemas.microsoft.com/office/drawing/2014/main" xmlns="" id="{00000000-0000-4000-8000-0000000000B6}"/>
              </a:ext>
            </a:extLst>
          </p:cNvPr>
          <p:cNvSpPr>
            <a:spLocks noGrp="1"/>
          </p:cNvSpPr>
          <p:nvPr/>
        </p:nvSpPr>
        <p:spPr>
          <a:xfrm>
            <a:off x="1143000" y="4524375"/>
            <a:ext cx="99060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0" i="1">
                <a:solidFill>
                  <a:srgbClr val="F4F0E2"/>
                </a:solidFill>
              </a:defRPr>
            </a:pPr>
            <a:r>
              <a:rPr sz="2025" b="0" i="1">
                <a:solidFill>
                  <a:srgbClr val="F4F0E2"/>
                </a:solidFill>
              </a:rPr>
              <a:t>A nucleus does not submit a 50% completed decay form.</a:t>
            </a:r>
          </a:p>
        </p:txBody>
      </p:sp>
      <p:sp>
        <p:nvSpPr>
          <p:cNvPr id="10" name="check">
            <a:extLst>
              <a:ext uri="{00000000-0000-4000-8000-000000000004}">
                <a16:creationId xmlns:a16="http://schemas.microsoft.com/office/drawing/2014/main" xmlns="" id="{00000000-0000-4000-8000-0000000000B7}"/>
              </a:ext>
            </a:extLst>
          </p:cNvPr>
          <p:cNvSpPr>
            <a:spLocks noGrp="1"/>
          </p:cNvSpPr>
          <p:nvPr/>
        </p:nvSpPr>
        <p:spPr>
          <a:xfrm>
            <a:off x="904875" y="5476875"/>
            <a:ext cx="10382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Mini-whiteboard: rewrite the claim so it becomes scientifically defensible.</a:t>
            </a:r>
          </a:p>
        </p:txBody>
      </p:sp>
    </p:spTree>
    <p:extLst>
      <p:ext uri="{00000000-0000-4000-8000-000000000011}">
        <p14:creationId xmlns:p14="http://schemas.microsoft.com/office/powerpoint/2010/main" xmlns="" val="11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5060</Words>
  <Application>Microsoft Office PowerPoint</Application>
  <DocSecurity>0</DocSecurity>
  <PresentationFormat>Widescreen</PresentationFormat>
  <Paragraphs>382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Giovanni Alexander Rojas</cp:lastModifiedBy>
  <cp:revision>3</cp:revision>
  <dcterms:created xsi:type="dcterms:W3CDTF">2026-01-01T00:00:00Z</dcterms:created>
  <dcterms:modified xsi:type="dcterms:W3CDTF">2026-08-15T16:01:48Z</dcterms:modified>
</cp:coreProperties>
</file>