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Luminosity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5"/>
              <c:pt idx="0">
                <c:v>0.5</c:v>
              </c:pt>
              <c:pt idx="1">
                <c:v>0.8</c:v>
              </c:pt>
              <c:pt idx="2">
                <c:v>1</c:v>
              </c:pt>
              <c:pt idx="3">
                <c:v>1.5</c:v>
              </c:pt>
              <c:pt idx="4">
                <c:v>2</c:v>
              </c:pt>
            </c:numLit>
          </c:xVal>
          <c:yVal>
            <c:numLit>
              <c:formatCode>0.0#</c:formatCode>
              <c:ptCount val="5"/>
              <c:pt idx="0">
                <c:v>8.7999999999999995E-2</c:v>
              </c:pt>
              <c:pt idx="1">
                <c:v>0.46</c:v>
              </c:pt>
              <c:pt idx="2">
                <c:v>1</c:v>
              </c:pt>
              <c:pt idx="3">
                <c:v>4.0999999999999996</c:v>
              </c:pt>
              <c:pt idx="4">
                <c:v>11.3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7AA0-46CD-BF8F-823EB4D4CB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Luminosity / solar luminosities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Mass / solar masses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E.5 Fusion and stars,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Gravitational collapse heats the core; later fuel changes alter pressure support and the balance with gravity.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[Answer] L/L_sun = 4^3.5 = 128 lifetime ratio = 4/128 ratio = 0.03125 about 3.1% of solar lifetime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[Quiz answers] 1. fusion 2. luminosity and temperature 3. shorter 4. mass defect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37C28-3853-E9D2-3EDB-738C130F5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9AC56E-DD24-AD16-3523-F00E1ECA13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0029B-45CA-B5E5-5A9F-447BD9DED2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core, gravity in, pressure out, in balance, a main-sequence star. A caption reads: Two arrows, equal and opposite - a star is a tug-of-war lasting billions of years.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BD100-F8DB-F81F-F0C8-805480CAC589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3935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Luminosity / solar luminosities against Mass / solar masses.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[Quantitative visual] Values: (0.5, 0.06), (0.8, 0.41), (1, 1), (1.5, 5.1), (2, 11.3). Axes: Mass / solar masses; Luminosity / solar luminosities.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L/L_sun = (R/R_sun)^2(T/T_sun)^4 2) = 2.0^2 x 1.5^4 3) = 4 x 5.0625 Answer: L = 20.3 solar luminosities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E = Delta m x 931.5 MeV 2) E = 0.0070(931.5) 3) Round to two significant figures Answer: E = 6.5 MeV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[Inquiry] Plot luminosity against temperature on reversed/log axes; identify main sequence, giants and white dwarfs.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https://giophysics.com/chapter-53/stellar-lifecycles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E.5 Fusion and stars: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astronomical catalogue, preserve selection criteria and do not claim observational ownership.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[Humor] A larger fuel tank loses the race when the engine is wildly hungrier.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IB DP PHYSICS · FIRST ASSESSMENT 2025 · E.5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Fusion and stars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3C75A"/>
                </a:solidFill>
              </a:defRPr>
            </a:pPr>
            <a:r>
              <a:rPr sz="1800" b="1" i="0">
                <a:solidFill>
                  <a:srgbClr val="F3C75A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How can gravity both build a star and eventually help end its main-sequence life?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E.5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main-sequence star has mass 4.0 solar masses. Using L proportional to M^3.5 and lifetime proportional to M/L, estimate its lifetime relative to the Sun.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L/L_sun = 4^3.5 = 128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lifetime ratio = 4/128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ratio = 0.03125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about 3.1% of solar lifetime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Main-sequence energy source?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H-R axes?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Massive-star lifetime?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Fusion energy comes from?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fusion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luminosity and temperature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shorter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mass defect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powers a main-sequence star?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does the H-R diagram plot?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Why does fusion require high temperature?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Explain fusion energy from binding energy.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Interpret stellar spectra, luminosity and H-R diagrams.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Trace stellar evolution using mass as the main control.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Fusion converts light nuclei into more tightly bound nuclei.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Hydrostatic equilibrium balances inward gravity and outward pressure gradient.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Initial mass determines timescale and post-main-sequence pathway.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E = Delta m c^2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L = 4pi R^2 sigma T^4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brightness = L/(4pi d^2)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8A62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7927F-A007-E568-7087-88200D0AF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C1A038B2-1E9F-9CD1-433C-F0F499EC1956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FB17DA7-3302-C6FC-A51C-CDA6B3BE9E50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0D85DA1-77DB-697F-0188-863AFCA3842C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BFDF265-1FD9-C918-3F8B-B4E37016E4CA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A4CF085-E42F-C0A6-B67B-CCB08B14FA0A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EBED9CF2-7462-AE6D-906F-E61C8A798500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72938EFD-5E5A-9706-3D88-1639F6981D79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star is a ball of gas held in balance between gravity squeezing inwards and the pressure of its own fusion pushing outwards; fusion joins light nuclei into heavier ones and releases the mass difference as light.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7A4CBEC-AF18-C299-9321-CC695C636188}"/>
              </a:ext>
            </a:extLst>
          </p:cNvPr>
          <p:cNvSpPr/>
          <p:nvPr/>
        </p:nvSpPr>
        <p:spPr>
          <a:xfrm>
            <a:off x="4508500" y="3715926"/>
            <a:ext cx="1905000" cy="2187222"/>
          </a:xfrm>
          <a:prstGeom prst="ellipse">
            <a:avLst/>
          </a:prstGeom>
          <a:solidFill>
            <a:srgbClr val="F3EFDF"/>
          </a:solidFill>
          <a:ln w="2540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65EBD21-BB9C-ED52-09DE-98CCB18B45A2}"/>
              </a:ext>
            </a:extLst>
          </p:cNvPr>
          <p:cNvSpPr/>
          <p:nvPr/>
        </p:nvSpPr>
        <p:spPr>
          <a:xfrm>
            <a:off x="5105400" y="4401255"/>
            <a:ext cx="711200" cy="816563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core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8BC939F-4E79-6E03-90BE-4805AC4CC48E}"/>
              </a:ext>
            </a:extLst>
          </p:cNvPr>
          <p:cNvCxnSpPr/>
          <p:nvPr/>
        </p:nvCxnSpPr>
        <p:spPr>
          <a:xfrm>
            <a:off x="5207000" y="3890904"/>
            <a:ext cx="0" cy="437444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9DA38CD-014C-B4FF-A307-71BE37583132}"/>
              </a:ext>
            </a:extLst>
          </p:cNvPr>
          <p:cNvCxnSpPr/>
          <p:nvPr/>
        </p:nvCxnSpPr>
        <p:spPr>
          <a:xfrm flipV="1">
            <a:off x="5740400" y="3890904"/>
            <a:ext cx="0" cy="437444"/>
          </a:xfrm>
          <a:prstGeom prst="line">
            <a:avLst/>
          </a:prstGeom>
          <a:ln w="381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00C8C35-7E5F-CD46-ACAA-5391B1E56F58}"/>
              </a:ext>
            </a:extLst>
          </p:cNvPr>
          <p:cNvSpPr txBox="1"/>
          <p:nvPr/>
        </p:nvSpPr>
        <p:spPr>
          <a:xfrm>
            <a:off x="3810000" y="3920067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gravity 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15C7BCE-3327-297F-0EAE-B486A0F0A2CE}"/>
              </a:ext>
            </a:extLst>
          </p:cNvPr>
          <p:cNvSpPr txBox="1"/>
          <p:nvPr/>
        </p:nvSpPr>
        <p:spPr>
          <a:xfrm>
            <a:off x="5867400" y="3920067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pressure out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9FF996-AC07-A631-E9B7-08BEE86A7044}"/>
              </a:ext>
            </a:extLst>
          </p:cNvPr>
          <p:cNvSpPr txBox="1"/>
          <p:nvPr/>
        </p:nvSpPr>
        <p:spPr>
          <a:xfrm>
            <a:off x="4572000" y="5319889"/>
            <a:ext cx="177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in balance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DA7439D-F6BC-EBAD-E11E-9F17F677B5E1}"/>
              </a:ext>
            </a:extLst>
          </p:cNvPr>
          <p:cNvCxnSpPr/>
          <p:nvPr/>
        </p:nvCxnSpPr>
        <p:spPr>
          <a:xfrm>
            <a:off x="6553200" y="4824118"/>
            <a:ext cx="11176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2ECFF9E-B7AA-50F7-819A-EFC1DD5409B1}"/>
              </a:ext>
            </a:extLst>
          </p:cNvPr>
          <p:cNvSpPr txBox="1"/>
          <p:nvPr/>
        </p:nvSpPr>
        <p:spPr>
          <a:xfrm>
            <a:off x="7772400" y="3657600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gravity heats the core until fusion can start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679DE24-64D6-C043-0B9A-E653370703D8}"/>
              </a:ext>
            </a:extLst>
          </p:cNvPr>
          <p:cNvSpPr txBox="1"/>
          <p:nvPr/>
        </p:nvSpPr>
        <p:spPr>
          <a:xfrm>
            <a:off x="7772400" y="4328348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hydrogen fuses to helium and the missing mass leaves as light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86DB660-504C-C326-1F88-1FC7B4E9A8BE}"/>
              </a:ext>
            </a:extLst>
          </p:cNvPr>
          <p:cNvSpPr txBox="1"/>
          <p:nvPr/>
        </p:nvSpPr>
        <p:spPr>
          <a:xfrm>
            <a:off x="7772400" y="5407378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when the fuel changes, the balance breaks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B0C5EF-C7E7-A648-4EFA-2F454D0D5BEB}"/>
              </a:ext>
            </a:extLst>
          </p:cNvPr>
          <p:cNvSpPr txBox="1"/>
          <p:nvPr/>
        </p:nvSpPr>
        <p:spPr>
          <a:xfrm>
            <a:off x="762000" y="4415837"/>
            <a:ext cx="3124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6B7F79"/>
                </a:solidFill>
              </a:rPr>
              <a:t>a main-sequence star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B95F32-7DD7-9217-1846-347129AE6C4E}"/>
              </a:ext>
            </a:extLst>
          </p:cNvPr>
          <p:cNvSpPr txBox="1"/>
          <p:nvPr/>
        </p:nvSpPr>
        <p:spPr>
          <a:xfrm>
            <a:off x="762000" y="4999096"/>
            <a:ext cx="3124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its mass sets both its brightness and its lifetime</a:t>
            </a:r>
          </a:p>
        </p:txBody>
      </p:sp>
      <p:sp>
        <p:nvSpPr>
          <p:cNvPr id="35" name="diagram-caption">
            <a:extLst>
              <a:ext uri="{FF2B5EF4-FFF2-40B4-BE49-F238E27FC236}">
                <a16:creationId xmlns:a16="http://schemas.microsoft.com/office/drawing/2014/main" id="{3F45579B-87BF-88E3-60B3-0F2252CA014D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Two arrows, equal and opposite - a star is a tug-of-war lasting billions of years.</a:t>
            </a:r>
          </a:p>
        </p:txBody>
      </p:sp>
    </p:spTree>
    <p:extLst>
      <p:ext uri="{BB962C8B-B14F-4D97-AF65-F5344CB8AC3E}">
        <p14:creationId xmlns:p14="http://schemas.microsoft.com/office/powerpoint/2010/main" val="4162288709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Main-sequence luminosity rises steeply with mass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0.088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0.8 → 0.46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1.5 → 4.1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11.3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8A6200"/>
                </a:solidFill>
              </a:defRPr>
            </a:pPr>
            <a:r>
              <a:rPr sz="1725" b="1" i="0">
                <a:solidFill>
                  <a:srgbClr val="8A6200"/>
                </a:solidFill>
              </a:rPr>
              <a:t>Read the graph: A rough L proportional to M^3.5 relation explains why massive stars consume fuel rapidly.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star has radius 2.0 solar radii and surface temperature 1.5 times solar. Find luminosity relative to the Sun.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L/L_sun = (R/R_sun)^2(T/T_sun)^4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2.0^2 x 1.5^4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= 4 x 5.0625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L = 20.3 solar luminosities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fusion reaction has mass defect 0.0070 u. Find energy released in MeV.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E = Delta m x 931.5 MeV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 = 0.0070(931.5)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Round to two significant figures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 = 6.5 MeV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Classify stars from H-R data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Plot luminosity against temperature on reversed/log axes; identify main sequence, giants and white dwarfs.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Cite the astronomical catalogue, preserve selection criteria and do not claim observational ownership.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E.5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“Massive stars live longer because they have more fuel.”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Their luminosity rises much faster than mass, so they consume fuel more rapidly.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larger fuel tank loses the race when the engine is wildly hungrier.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5008</Words>
  <Application>Microsoft Office PowerPoint</Application>
  <DocSecurity>0</DocSecurity>
  <PresentationFormat>Widescreen</PresentationFormat>
  <Paragraphs>383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2026-08-15T16:01:50Z</dcterms:modified>
</cp:coreProperties>
</file>