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Temperature</c:v>
          </c:tx>
          <c:spPr>
            <a:ln w="28575">
              <a:solidFill>
                <a:srgbClr val="A33F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A33F00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42</c:v>
              </c:pt>
              <c:pt idx="2">
                <c:v>376</c:v>
              </c:pt>
              <c:pt idx="3">
                <c:v>796</c:v>
              </c:pt>
              <c:pt idx="4">
                <c:v>3056</c:v>
              </c:pt>
            </c:numLit>
          </c:xVal>
          <c:yVal>
            <c:numLit>
              <c:formatCode>0.0#</c:formatCode>
              <c:ptCount val="5"/>
              <c:pt idx="0">
                <c:v>-20</c:v>
              </c:pt>
              <c:pt idx="1">
                <c:v>0</c:v>
              </c:pt>
              <c:pt idx="2">
                <c:v>0</c:v>
              </c:pt>
              <c:pt idx="3">
                <c:v>100</c:v>
              </c:pt>
              <c:pt idx="4">
                <c:v>100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4B66-4AFA-91C7-EDD53960C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Temperature / degrees C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Energy supplied / kJ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B.1 Thermal energy transfers,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Metal transfers thermal energy from your hand faster; touch senses transfer rate, not temperature directly.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[Answer] useful Q = mc Delta T = 151200 J input E = Pt = 180000 J efficiency = Q/E efficiency = 0.84 or 84%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[Quiz answers] 1. J kg^-1 K^-1 2. constant 3. mL 4. microscopic kinetic and potential energy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70A88-9FCB-922D-6C32-50C4BD5D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905187-6332-5E0C-99FB-B134C9D873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61DFD0-B3EC-CDD6-E6AF-CD6FB0D63D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CONDUCTION, hot, cold, CONVECTION, the warm fluid itself carries it, RADIATION, infrared crosses empty space. A caption reads: Three different routes, one fixed direction, and only a temperature difference drives any of them.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079BD4-7D31-4061-8972-A3FF75CBEF09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5614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Temperature / degrees C against Energy supplied / kJ.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[Quantitative visual] Values: (0, -20), (20, 0), (80, 0), (180, 100), (400, 100). Axes: Energy supplied / kJ; Temperature / degrees C.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[Worked problem] Steps: 1) Delta T = 45 K 2) Q = mc Delta T 3) Q = 0.40(4200)(45) Answer: Q = 7.56e4 J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[Worked problem] Steps: 1) Temperature is constant during melting 2) Q = mL_f 3) Q = 0.25(3.34e5) Answer: Q = 8.35e4 J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[Inquiry] Measure electrical energy IVt and temperature rise for a known mass.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https://giophysics.com/chapter-40/thermal-concepts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B.1 Thermal energy transfers: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all trials, estimate heat loss and report sensor resolution; never tune c to the accepted value.</a:t>
            </a:r>
          </a:p>
          <a:p>
            <a:r>
              <a:t>[Safety]</a:t>
            </a:r>
          </a:p>
          <a:p>
            <a:r>
              <a:t>Use low-temperature or simulated systems; teacher risk assessment governs any heated or pressurized apparatus.</a:t>
            </a:r>
          </a:p>
          <a:p>
            <a:r>
              <a:t>[Humor] A spark can be hotter than a bath and still lose the energy contest.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IB DP PHYSICS · FIRST ASSESSMENT 2025 · B.1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Thermal energy transfers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A55B"/>
                </a:solidFill>
              </a:defRPr>
            </a:pPr>
            <a:r>
              <a:rPr sz="1800" b="1" i="0">
                <a:solidFill>
                  <a:srgbClr val="FFA55B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A metal spoon and wooden spoon are at the same temperature. Why does the metal feel colder?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B.1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1.5 kW heater warms 2.0 kg of water by 18 K in 120 s. Calculate the efficiency of transfer to the water. Use c = 4200 J kg^-1 K^-1.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useful Q = mc Delta T = 151200 J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input E = Pt = 180000 J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efficiency = Q/E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efficiency = 0.84 or 84%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Unit of specific heat capacity?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Temperature during melting?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Energy for phase change?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Internal energy includes?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J kg^-1 K^-1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constant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mL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microscopic kinetic and potential energy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Distinguish temperature from internal energy.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specific heat capacity.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happens during a phase change at constant pressure?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particle models to explain thermal transfer.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Calculate sensible and latent energy changes.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Design calorimetry with uncertainty and energy-loss evaluation.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Temperature relates to average random kinetic energy.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Internal energy includes microscopic kinetic and potential energy.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During a phase change, energy changes particle separation rather than temperature.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Q = mc Delta T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Q = mL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P = Q/Delta t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A33F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1D0FA-D62F-2A5E-0DE0-08746694C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12110ADC-7D03-ED3D-07AB-8B2AA7A136A8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C458C747-7F3C-DCFC-0AE5-C27AEA6E1445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33975F5A-88AC-A207-B9FE-D5F78A1FA4DE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4C65746-0D34-E2C1-674B-038F0AAA61A4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F7A1AAA1-00CD-0A56-7FCC-65DAC7EF959C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4CF89F66-D9C1-E8DE-58BB-E63225E77130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821E902F-EBD1-26F2-728C-BB314AFD9FD8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Thermal energy transfer is the movement of energy from a hotter place to a cooler one - by conduction, convection or radiation - and it raises the internal energy of whatever absorbs it, which does not always raise its temperature.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24E5C1-9BB7-96D5-F6EB-C7693857AE42}"/>
              </a:ext>
            </a:extLst>
          </p:cNvPr>
          <p:cNvSpPr txBox="1"/>
          <p:nvPr/>
        </p:nvSpPr>
        <p:spPr>
          <a:xfrm>
            <a:off x="762000" y="3657600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6B7F79"/>
                </a:solidFill>
              </a:rPr>
              <a:t>CONDUCTION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2B495DE-138F-8AD5-5039-2470DB4AE42F}"/>
              </a:ext>
            </a:extLst>
          </p:cNvPr>
          <p:cNvSpPr/>
          <p:nvPr/>
        </p:nvSpPr>
        <p:spPr>
          <a:xfrm>
            <a:off x="1143000" y="4095045"/>
            <a:ext cx="2667000" cy="670748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B72838-49BC-54FE-5C40-A19A6A9DC133}"/>
              </a:ext>
            </a:extLst>
          </p:cNvPr>
          <p:cNvSpPr txBox="1"/>
          <p:nvPr/>
        </p:nvSpPr>
        <p:spPr>
          <a:xfrm>
            <a:off x="660400" y="4299185"/>
            <a:ext cx="431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>
                <a:solidFill>
                  <a:srgbClr val="EF5C3E"/>
                </a:solidFill>
              </a:rPr>
              <a:t>hot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8C998D-3CFC-87A9-8734-833AAF8DD66F}"/>
              </a:ext>
            </a:extLst>
          </p:cNvPr>
          <p:cNvSpPr txBox="1"/>
          <p:nvPr/>
        </p:nvSpPr>
        <p:spPr>
          <a:xfrm>
            <a:off x="3860800" y="4299185"/>
            <a:ext cx="50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cold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4BE81FB-06AA-BC90-57D9-BE6589E61A36}"/>
              </a:ext>
            </a:extLst>
          </p:cNvPr>
          <p:cNvCxnSpPr/>
          <p:nvPr/>
        </p:nvCxnSpPr>
        <p:spPr>
          <a:xfrm>
            <a:off x="1397000" y="4430418"/>
            <a:ext cx="21844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A8F6675-0DD1-2267-D644-CA7B819F01BD}"/>
              </a:ext>
            </a:extLst>
          </p:cNvPr>
          <p:cNvSpPr txBox="1"/>
          <p:nvPr/>
        </p:nvSpPr>
        <p:spPr>
          <a:xfrm>
            <a:off x="762000" y="4940771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the solid stays put; energy hops along it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5C77F0-D393-B1A8-8CF5-C5DC2D9F9F20}"/>
              </a:ext>
            </a:extLst>
          </p:cNvPr>
          <p:cNvSpPr txBox="1"/>
          <p:nvPr/>
        </p:nvSpPr>
        <p:spPr>
          <a:xfrm>
            <a:off x="4445000" y="3657600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6B7F79"/>
                </a:solidFill>
              </a:rPr>
              <a:t>CONVECTION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051D13D-364F-0267-61EC-BC39AFACA78B}"/>
              </a:ext>
            </a:extLst>
          </p:cNvPr>
          <p:cNvSpPr/>
          <p:nvPr/>
        </p:nvSpPr>
        <p:spPr>
          <a:xfrm>
            <a:off x="4953000" y="4095045"/>
            <a:ext cx="2413000" cy="670748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F62E719-F7CC-8C4E-4416-16A4D1FEAD97}"/>
              </a:ext>
            </a:extLst>
          </p:cNvPr>
          <p:cNvCxnSpPr/>
          <p:nvPr/>
        </p:nvCxnSpPr>
        <p:spPr>
          <a:xfrm flipV="1">
            <a:off x="5334000" y="4182533"/>
            <a:ext cx="0" cy="495771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3929D5B-15EC-12D3-890F-D2ABDEAA7162}"/>
              </a:ext>
            </a:extLst>
          </p:cNvPr>
          <p:cNvCxnSpPr/>
          <p:nvPr/>
        </p:nvCxnSpPr>
        <p:spPr>
          <a:xfrm>
            <a:off x="6985000" y="4182533"/>
            <a:ext cx="0" cy="495771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61EDC2A-7638-3C1E-C5D4-3C8FE4F2065F}"/>
              </a:ext>
            </a:extLst>
          </p:cNvPr>
          <p:cNvSpPr txBox="1"/>
          <p:nvPr/>
        </p:nvSpPr>
        <p:spPr>
          <a:xfrm>
            <a:off x="4445000" y="4940771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the warm fluid itself carries it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4898E8-5C00-9041-BB01-7893E808D143}"/>
              </a:ext>
            </a:extLst>
          </p:cNvPr>
          <p:cNvSpPr txBox="1"/>
          <p:nvPr/>
        </p:nvSpPr>
        <p:spPr>
          <a:xfrm>
            <a:off x="8128000" y="3657600"/>
            <a:ext cx="33655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6B7F79"/>
                </a:solidFill>
              </a:rPr>
              <a:t>RADIATION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11F66D0-566E-EA3D-3DF8-C00A23DA53F6}"/>
              </a:ext>
            </a:extLst>
          </p:cNvPr>
          <p:cNvSpPr/>
          <p:nvPr/>
        </p:nvSpPr>
        <p:spPr>
          <a:xfrm>
            <a:off x="8636000" y="4109626"/>
            <a:ext cx="558800" cy="641585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BCFED5F-3B1B-67A2-A25C-F0A53787B8D9}"/>
              </a:ext>
            </a:extLst>
          </p:cNvPr>
          <p:cNvCxnSpPr/>
          <p:nvPr/>
        </p:nvCxnSpPr>
        <p:spPr>
          <a:xfrm>
            <a:off x="9296400" y="4430418"/>
            <a:ext cx="20066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E1A79C9-DE34-59FB-80A5-317539BD7A7C}"/>
              </a:ext>
            </a:extLst>
          </p:cNvPr>
          <p:cNvSpPr txBox="1"/>
          <p:nvPr/>
        </p:nvSpPr>
        <p:spPr>
          <a:xfrm>
            <a:off x="8128000" y="4940771"/>
            <a:ext cx="33655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infrared crosses empty space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286CC69-C8C7-939F-4941-3EC023729E59}"/>
              </a:ext>
            </a:extLst>
          </p:cNvPr>
          <p:cNvSpPr txBox="1"/>
          <p:nvPr/>
        </p:nvSpPr>
        <p:spPr>
          <a:xfrm>
            <a:off x="762000" y="5524029"/>
            <a:ext cx="107315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EF5C3E"/>
                </a:solidFill>
              </a:rPr>
              <a:t>all three run hot to cold, never the other way</a:t>
            </a:r>
          </a:p>
        </p:txBody>
      </p:sp>
      <p:sp>
        <p:nvSpPr>
          <p:cNvPr id="38" name="diagram-caption">
            <a:extLst>
              <a:ext uri="{FF2B5EF4-FFF2-40B4-BE49-F238E27FC236}">
                <a16:creationId xmlns:a16="http://schemas.microsoft.com/office/drawing/2014/main" id="{5D76398C-9560-12A3-32E0-15108B0D126D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Three different routes, one fixed direction, and only a temperature difference drives any of them.</a:t>
            </a:r>
          </a:p>
        </p:txBody>
      </p:sp>
    </p:spTree>
    <p:extLst>
      <p:ext uri="{BB962C8B-B14F-4D97-AF65-F5344CB8AC3E}">
        <p14:creationId xmlns:p14="http://schemas.microsoft.com/office/powerpoint/2010/main" val="3418837595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heating curve separates warming from phase change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-20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42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376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796 → 100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3056 → 100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A33F00"/>
                </a:solidFill>
              </a:defRPr>
            </a:pPr>
            <a:r>
              <a:rPr sz="1725" b="1" i="0">
                <a:solidFill>
                  <a:srgbClr val="A33F00"/>
                </a:solidFill>
              </a:rPr>
              <a:t>Read the graph: Plateaus show energy transfer without temperature rise.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How much energy heats 0.40 kg of water from 20 to 65 degrees C? Use c = 4200 J kg^-1 K^-1.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 T = 45 K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Q = mc Delta T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Q = 0.40(4200)(45)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Q = 7.56e4 J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Find the energy to melt 0.25 kg of ice at 0 degrees C. Use L_f = 3.34e5 J kg^-1.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Temperature is constant during melting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Q = mL_f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33F00"/>
                </a:solidFill>
              </a:defRPr>
            </a:pPr>
            <a:r>
              <a:rPr sz="1650" b="1" i="0">
                <a:solidFill>
                  <a:srgbClr val="A33F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A33F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Q = 0.25(3.34e5)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Q = 8.35e4 J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Estimate specific heat capacity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A55B"/>
                </a:solidFill>
              </a:defRPr>
            </a:pPr>
            <a:r>
              <a:rPr sz="1650" b="1" i="0">
                <a:solidFill>
                  <a:srgbClr val="FFA55B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Measure electrical energy IVt and temperature rise for a known mass.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A55B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Keep all trials, estimate heat loss and report sensor resolution; never tune c to the accepted value.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3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B · THE PARTICULATE NATURE OF MATTER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B.1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“Temperature measures how much thermal energy an object contains.”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Temperature is not total internal energy; mass and material matter.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spark can be hotter than a bath and still lose the energy contest.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5089</Words>
  <Application>Microsoft Office PowerPoint</Application>
  <DocSecurity>0</DocSecurity>
  <PresentationFormat>Widescreen</PresentationFormat>
  <Paragraphs>383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2026-08-15T16:01:36Z</dcterms:modified>
</cp:coreProperties>
</file>