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00000000-0000-4000-8000-000000000001}">
      <p14:discardImageEditData xmlns:p14="http://schemas.microsoft.com/office/powerpoint/2010/main" xmlns="" val="0"/>
    </p:ext>
    <p:ext uri="{00000000-0000-4000-8000-000000000002}">
      <p14:defaultImageDpi xmlns:p14="http://schemas.microsoft.com/office/powerpoint/2010/main" xmlns="" val="32767"/>
    </p:ext>
    <p:ext uri="{00000000-0000-4000-8000-000000000003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00000000-0000-4000-8000-0000000000C3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Power per area</c:v>
          </c:tx>
          <c:spPr>
            <a:ln w="28575">
              <a:solidFill>
                <a:srgbClr val="A33F0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A33F00"/>
              </a:solidFill>
            </c:spPr>
          </c:marker>
          <c:xVal>
            <c:numLit>
              <c:formatCode>General</c:formatCode>
              <c:ptCount val="5"/>
              <c:pt idx="0">
                <c:v>200</c:v>
              </c:pt>
              <c:pt idx="1">
                <c:v>240</c:v>
              </c:pt>
              <c:pt idx="2">
                <c:v>280</c:v>
              </c:pt>
              <c:pt idx="3">
                <c:v>320</c:v>
              </c:pt>
              <c:pt idx="4">
                <c:v>360</c:v>
              </c:pt>
            </c:numLit>
          </c:xVal>
          <c:yVal>
            <c:numLit>
              <c:formatCode>0.0#</c:formatCode>
              <c:ptCount val="5"/>
              <c:pt idx="0">
                <c:v>90.7</c:v>
              </c:pt>
              <c:pt idx="1">
                <c:v>188</c:v>
              </c:pt>
              <c:pt idx="2">
                <c:v>349</c:v>
              </c:pt>
              <c:pt idx="3">
                <c:v>595</c:v>
              </c:pt>
              <c:pt idx="4">
                <c:v>952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A541-44C3-91A8-46408EC8E3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Power per area / W m^-2</a:t>
                </a:r>
              </a:p>
            </c:rich>
          </c:tx>
          <c:overlay val="0"/>
        </c:title>
        <c:numFmt formatCode="0.0#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Temperature / K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https://giophysics.com/chapter-41/thermal-energy-transfer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Dark-green opening slide for B.2 Greenhouse effect, with one inquiry question and the SL + HL boundary.</a:t>
            </a:r>
          </a:p>
          <a:p>
            <a:r>
              <a:t>[Teacher cue]</a:t>
            </a:r>
          </a:p>
          <a:p>
            <a:r>
              <a:t>Ask the hook without revealing the answer. Collect two competing explanations, then reveal: Atmospheric gases absorb and re-emit outgoing infrared radiation, altering the energy balance.</a:t>
            </a:r>
          </a:p>
          <a:p>
            <a:r>
              <a:t>[SL/HL boundary]</a:t>
            </a:r>
          </a:p>
          <a:p>
            <a:r>
              <a:t>B.2 Greenhouse effect: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Distinguish model output from measured climate data and disclose parameter sources.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https://giophysics.com/chapter-41/thermal-energy-transfer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An original 4-mark application question beside a four-step method rail.</a:t>
            </a:r>
          </a:p>
          <a:p>
            <a:r>
              <a:t>[Teacher cue]</a:t>
            </a:r>
          </a:p>
          <a:p>
            <a:r>
              <a:t>Give independent thinking time. Students annotate knowns, unknowns and assumptions before calculation. Do not reveal the marking points until slide 11.</a:t>
            </a:r>
          </a:p>
          <a:p>
            <a:r>
              <a:t>[SL/HL boundary]</a:t>
            </a:r>
          </a:p>
          <a:p>
            <a:r>
              <a:t>B.2 Greenhouse effect: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Distinguish model output from measured climate data and disclose parameter sources.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https://giophysics.com/chapter-41/thermal-energy-transfer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to six editable marking points appear in two columns, followed by a data-evaluation band.</a:t>
            </a:r>
          </a:p>
          <a:p>
            <a:r>
              <a:t>[Teacher cue]</a:t>
            </a:r>
          </a:p>
          <a:p>
            <a:r>
              <a:t>Reveal each point only after students compare. Require correction in a different colour and one statement about assumptions or uncertainty.</a:t>
            </a:r>
          </a:p>
          <a:p>
            <a:r>
              <a:t>[SL/HL boundary]</a:t>
            </a:r>
          </a:p>
          <a:p>
            <a:r>
              <a:t>B.2 Greenhouse effect: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Distinguish model output from measured climate data and disclose parameter sources.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[Answer] average absorbed flux = (1-0.30)(1000)/4 = 175 W m^-2 set sigma T^4 = 175 T = (175/sigma)^0.25 T = 236 K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https://giophysics.com/chapter-41/thermal-energy-transfer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large original exit questions are arranged in a spacious two-by-two layout; answers are not visible.</a:t>
            </a:r>
          </a:p>
          <a:p>
            <a:r>
              <a:t>[Teacher cue]</a:t>
            </a:r>
          </a:p>
          <a:p>
            <a:r>
              <a:t>Run the quiz silently. Ask students to justify the starred item to a partner before the answer reveal.</a:t>
            </a:r>
          </a:p>
          <a:p>
            <a:r>
              <a:t>[SL/HL boundary]</a:t>
            </a:r>
          </a:p>
          <a:p>
            <a:r>
              <a:t>B.2 Greenhouse effect: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Distinguish model output from measured climate data and disclose parameter sources.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[Final quiz] Four original retrieval and transfer questions.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https://giophysics.com/chapter-41/thermal-energy-transfer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answer rows on a dark background lead to a bright next-inquiry prompt.</a:t>
            </a:r>
          </a:p>
          <a:p>
            <a:r>
              <a:t>[Teacher cue]</a:t>
            </a:r>
          </a:p>
          <a:p>
            <a:r>
              <a:t>Reveal one answer at a time. Ask for evidence or an equation before accepting it. End with the new-question prompt, not a generic summary.</a:t>
            </a:r>
          </a:p>
          <a:p>
            <a:r>
              <a:t>[SL/HL boundary]</a:t>
            </a:r>
          </a:p>
          <a:p>
            <a:r>
              <a:t>B.2 Greenhouse effect: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Distinguish model output from measured climate data and disclose parameter sources.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[Quiz answers] 1. reflected fraction 2. T^4 3. peak wavelength 4. long-term statistical pattern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https://giophysics.com/chapter-41/thermal-energy-transfer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numbered retrieval questions above three concise learning outcomes; no answers are shown.</a:t>
            </a:r>
          </a:p>
          <a:p>
            <a:r>
              <a:t>[Teacher cue]</a:t>
            </a:r>
          </a:p>
          <a:p>
            <a:r>
              <a:t>Allow silent retrieval first. Ask one student to answer and another to challenge the reasoning. Revisit the outcomes at the end.</a:t>
            </a:r>
          </a:p>
          <a:p>
            <a:r>
              <a:t>[SL/HL boundary]</a:t>
            </a:r>
          </a:p>
          <a:p>
            <a:r>
              <a:t>B.2 Greenhouse effect: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Distinguish model output from measured climate data and disclose parameter sources.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https://giophysics.com/chapter-41/thermal-energy-transfer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conceptual claims occupy the left, while a dark editable equation rail and an explicit SL/HL boundary occupy the right and bottom.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B.2 Greenhouse effect: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Distinguish model output from measured climate data and disclose parameter sources.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2D7925-C9B0-61F8-BC01-17258535B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D30501D-FB5B-34E1-613D-B74BE1958A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06C7153-24CF-3653-2949-33589615BB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https://giophysics.com/chapter-41/thermal-energy-transfer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surface, sunlight passes straight through, infrared up, and back down again, some still escapes. A caption reads: One-way traffic: the atmosphere is transparent going in and opaque coming back out.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B.2 Greenhouse effect: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Distinguish model output from measured climate data and disclose parameter sources.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91EF48-05D3-CA4E-7D15-F44A5167103B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44453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https://giophysics.com/chapter-41/thermal-energy-transfer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Editable scatter chart of Power per area / W m^-2 against Temperature / K. Data values are printed in a high-contrast rail for non-colour access.</a:t>
            </a:r>
          </a:p>
          <a:p>
            <a:r>
              <a:t>[Teacher cue]</a:t>
            </a:r>
          </a:p>
          <a:p>
            <a:r>
              <a:t>Collect a prediction, then reveal the graph. Ask students to name axes and units before interpreting. Edit one native-chart data point and ask what conclusion changes.</a:t>
            </a:r>
          </a:p>
          <a:p>
            <a:r>
              <a:t>[SL/HL boundary]</a:t>
            </a:r>
          </a:p>
          <a:p>
            <a:r>
              <a:t>B.2 Greenhouse effect: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Distinguish model output from measured climate data and disclose parameter sources.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[Quantitative visual] Values: (200, 90.7), (240, 188), (280, 349), (320, 595), (360, 952). Axes: Temperature / K; Power per area / W m^-2.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https://giophysics.com/chapter-41/thermal-energy-transfer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Model the system boundary, equation choice, substitution and unit check. Ask students to explain why each operation is justified.</a:t>
            </a:r>
          </a:p>
          <a:p>
            <a:r>
              <a:t>[SL/HL boundary]</a:t>
            </a:r>
          </a:p>
          <a:p>
            <a:r>
              <a:t>B.2 Greenhouse effect: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Distinguish model output from measured climate data and disclose parameter sources.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[Worked problem] Steps: 1) Use P/A = e sigma T^4 2) P/A = 0.80(5.67e-8)(300)^4 3) Evaluate with T in kelvin Answer: P/A = 367 W m^-2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https://giophysics.com/chapter-41/thermal-energy-transfer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Pause before each step. Students write the next line, compare reasoning, then reveal and repair units or signs.</a:t>
            </a:r>
          </a:p>
          <a:p>
            <a:r>
              <a:t>[SL/HL boundary]</a:t>
            </a:r>
          </a:p>
          <a:p>
            <a:r>
              <a:t>B.2 Greenhouse effect: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Distinguish model output from measured climate data and disclose parameter sources.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[Worked problem] Steps: 1) Use Wien's law 2) lambda_max = 2.90e-3/288 3) Convert metres to micrometres Answer: lambda_max = 1.01e-5 m = 10.1 micrometres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https://giophysics.com/chapter-41/thermal-energy-transfer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dark inquiry slide sets one practical or data task, three process steps and an explicit integrity boundary.</a:t>
            </a:r>
          </a:p>
          <a:p>
            <a:r>
              <a:t>[Teacher cue]</a:t>
            </a:r>
          </a:p>
          <a:p>
            <a:r>
              <a:t>Ask groups to identify the independent, dependent and controlled variables before equipment or data. Require a raw-data record and one evidence-based limitation.</a:t>
            </a:r>
          </a:p>
          <a:p>
            <a:r>
              <a:t>[SL/HL boundary]</a:t>
            </a:r>
          </a:p>
          <a:p>
            <a:r>
              <a:t>B.2 Greenhouse effect: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Distinguish model output from measured climate data and disclose parameter sources.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[Inquiry] Vary albedo and emissivity; record equilibrium temperature and model assumptions.</a:t>
            </a:r>
          </a:p>
          <a:p>
            <a:r>
              <a:t>[Investigation integrity] Teacher support may clarify physics, ethics, risk, uncertainty and methods. Students must formulate, process, evaluate and write their own scientific investigation; never ghostwrite or fabricate data. Topic task: Distinguish model output from measured climate data and disclose parameter sources.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https://giophysics.com/chapter-41/thermal-energy-transfer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 accent-colour slide contrasts a large misconception with a dark correction band, a safe joke and a rewrite prompt.</a:t>
            </a:r>
          </a:p>
          <a:p>
            <a:r>
              <a:t>[Teacher cue]</a:t>
            </a:r>
          </a:p>
          <a:p>
            <a:r>
              <a:t>Students vote true or false, identify the hidden assumption, then rewrite. Use the joke only as a memory cue after the scientific correction.</a:t>
            </a:r>
          </a:p>
          <a:p>
            <a:r>
              <a:t>[SL/HL boundary]</a:t>
            </a:r>
          </a:p>
          <a:p>
            <a:r>
              <a:t>B.2 Greenhouse effect: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Distinguish model output from measured climate data and disclose parameter sources.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[Humor] The atmosphere is a selective bouncer, not a thermal jar lid.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00000000-0000-4000-8000-000000000004}">
                <a16:creationId xmlns:a16="http://schemas.microsoft.com/office/drawing/2014/main" xmlns="" id="{00000000-0000-4000-8000-00000000000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2" name="eyebrow">
            <a:extLst>
              <a:ext uri="{00000000-0000-4000-8000-000000000004}">
                <a16:creationId xmlns:a16="http://schemas.microsoft.com/office/drawing/2014/main" xmlns="" id="{00000000-0000-4000-8000-000000000006}"/>
              </a:ext>
            </a:extLst>
          </p:cNvPr>
          <p:cNvSpPr>
            <a:spLocks noGrp="1"/>
          </p:cNvSpPr>
          <p:nvPr/>
        </p:nvSpPr>
        <p:spPr>
          <a:xfrm>
            <a:off x="666750" y="571500"/>
            <a:ext cx="809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IB DP PHYSICS · FIRST ASSESSMENT 2025 · B.2</a:t>
            </a:r>
          </a:p>
        </p:txBody>
      </p:sp>
      <p:sp>
        <p:nvSpPr>
          <p:cNvPr id="3" name="topic-title">
            <a:extLst>
              <a:ext uri="{00000000-0000-4000-8000-000000000004}">
                <a16:creationId xmlns:a16="http://schemas.microsoft.com/office/drawing/2014/main" xmlns="" id="{00000000-0000-4000-8000-000000000007}"/>
              </a:ext>
            </a:extLst>
          </p:cNvPr>
          <p:cNvSpPr>
            <a:spLocks noGrp="1"/>
          </p:cNvSpPr>
          <p:nvPr/>
        </p:nvSpPr>
        <p:spPr>
          <a:xfrm>
            <a:off x="666750" y="1190625"/>
            <a:ext cx="809625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250" b="1" i="0">
                <a:solidFill>
                  <a:srgbClr val="F4F0E2"/>
                </a:solidFill>
              </a:defRPr>
            </a:pPr>
            <a:r>
              <a:rPr sz="5250" b="1" i="0">
                <a:solidFill>
                  <a:srgbClr val="F4F0E2"/>
                </a:solidFill>
              </a:rPr>
              <a:t>Greenhouse effect</a:t>
            </a:r>
          </a:p>
        </p:txBody>
      </p:sp>
      <p:sp>
        <p:nvSpPr>
          <p:cNvPr id="4" name="level">
            <a:extLst>
              <a:ext uri="{00000000-0000-4000-8000-000000000004}">
                <a16:creationId xmlns:a16="http://schemas.microsoft.com/office/drawing/2014/main" xmlns="" id="{00000000-0000-4000-8000-000000000008}"/>
              </a:ext>
            </a:extLst>
          </p:cNvPr>
          <p:cNvSpPr>
            <a:spLocks noGrp="1"/>
          </p:cNvSpPr>
          <p:nvPr/>
        </p:nvSpPr>
        <p:spPr>
          <a:xfrm>
            <a:off x="666750" y="2857500"/>
            <a:ext cx="476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FA55B"/>
                </a:solidFill>
              </a:defRPr>
            </a:pPr>
            <a:r>
              <a:rPr sz="1800" b="1" i="0">
                <a:solidFill>
                  <a:srgbClr val="FFA55B"/>
                </a:solidFill>
              </a:rPr>
              <a:t>SL + HL</a:t>
            </a:r>
          </a:p>
        </p:txBody>
      </p:sp>
      <p:sp>
        <p:nvSpPr>
          <p:cNvPr id="5" name="hook">
            <a:extLst>
              <a:ext uri="{00000000-0000-4000-8000-000000000004}">
                <a16:creationId xmlns:a16="http://schemas.microsoft.com/office/drawing/2014/main" xmlns="" id="{00000000-0000-4000-8000-000000000009}"/>
              </a:ext>
            </a:extLst>
          </p:cNvPr>
          <p:cNvSpPr>
            <a:spLocks noGrp="1"/>
          </p:cNvSpPr>
          <p:nvPr/>
        </p:nvSpPr>
        <p:spPr>
          <a:xfrm>
            <a:off x="666750" y="3714750"/>
            <a:ext cx="8096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Why can a planet with a transparent atmosphere be warmer than its simple radiative equilibrium temperature?</a:t>
            </a:r>
          </a:p>
        </p:txBody>
      </p:sp>
      <p:sp>
        <p:nvSpPr>
          <p:cNvPr id="6" name="theme-ring">
            <a:extLst>
              <a:ext uri="{00000000-0000-4000-8000-000000000004}">
                <a16:creationId xmlns:a16="http://schemas.microsoft.com/office/drawing/2014/main" xmlns="" id="{00000000-0000-4000-8000-00000000000A}"/>
              </a:ext>
            </a:extLst>
          </p:cNvPr>
          <p:cNvSpPr>
            <a:spLocks noGrp="1"/>
          </p:cNvSpPr>
          <p:nvPr/>
        </p:nvSpPr>
        <p:spPr>
          <a:xfrm>
            <a:off x="9429750" y="1333500"/>
            <a:ext cx="2000250" cy="2000250"/>
          </a:xfrm>
          <a:prstGeom prst="ellipse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7" name="theme-ring-inner">
            <a:extLst>
              <a:ext uri="{00000000-0000-4000-8000-000000000004}">
                <a16:creationId xmlns:a16="http://schemas.microsoft.com/office/drawing/2014/main" xmlns="" id="{00000000-0000-4000-8000-00000000000B}"/>
              </a:ext>
            </a:extLst>
          </p:cNvPr>
          <p:cNvSpPr>
            <a:spLocks noGrp="1"/>
          </p:cNvSpPr>
          <p:nvPr/>
        </p:nvSpPr>
        <p:spPr>
          <a:xfrm>
            <a:off x="10020300" y="1924050"/>
            <a:ext cx="819150" cy="819150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format">
            <a:extLst>
              <a:ext uri="{00000000-0000-4000-8000-000000000004}">
                <a16:creationId xmlns:a16="http://schemas.microsoft.com/office/drawing/2014/main" xmlns="" id="{00000000-0000-4000-8000-00000000000C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096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EDITABLE · INQUIRY · DATA · EXAM PRACTICE</a:t>
            </a:r>
          </a:p>
        </p:txBody>
      </p:sp>
      <p:sp>
        <p:nvSpPr>
          <p:cNvPr id="9" name="group-label">
            <a:extLst>
              <a:ext uri="{00000000-0000-4000-8000-000000000004}">
                <a16:creationId xmlns:a16="http://schemas.microsoft.com/office/drawing/2014/main" xmlns="" id="{00000000-0000-4000-8000-00000000000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THEME B · THE PARTICULATE NATURE OF MATTER</a:t>
            </a:r>
          </a:p>
        </p:txBody>
      </p:sp>
      <p:sp>
        <p:nvSpPr>
          <p:cNvPr id="10" name="page-number">
            <a:extLst>
              <a:ext uri="{00000000-0000-4000-8000-000000000004}">
                <a16:creationId xmlns:a16="http://schemas.microsoft.com/office/drawing/2014/main" xmlns="" id="{00000000-0000-4000-8000-00000000000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00000000-0000-4000-8000-000000000004}">
                <a16:creationId xmlns:a16="http://schemas.microsoft.com/office/drawing/2014/main" xmlns="" id="{00000000-0000-4000-8000-00000000000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00000000-0000-4000-8000-000000000004}">
                <a16:creationId xmlns:a16="http://schemas.microsoft.com/office/drawing/2014/main" xmlns="" id="{00000000-0000-4000-8000-00000000001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B.2 · SL + HL</a:t>
            </a:r>
          </a:p>
        </p:txBody>
      </p:sp>
    </p:spTree>
    <p:extLst>
      <p:ext uri="{00000000-0000-4000-8000-000000000011}">
        <p14:creationId xmlns:p14="http://schemas.microsoft.com/office/powerpoint/2010/main" xmlns="" val="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B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B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B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Original IB-style application question</a:t>
            </a:r>
          </a:p>
        </p:txBody>
      </p:sp>
      <p:sp>
        <p:nvSpPr>
          <p:cNvPr id="6" name="exam-meta">
            <a:extLst>
              <a:ext uri="{00000000-0000-4000-8000-000000000004}">
                <a16:creationId xmlns:a16="http://schemas.microsoft.com/office/drawing/2014/main" xmlns="" id="{00000000-0000-4000-8000-0000000000BD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8572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SL + HL · 4 MARKS · CALCULATE · EXPLAIN</a:t>
            </a:r>
          </a:p>
        </p:txBody>
      </p:sp>
      <p:sp>
        <p:nvSpPr>
          <p:cNvPr id="7" name="question-frame">
            <a:extLst>
              <a:ext uri="{00000000-0000-4000-8000-000000000004}">
                <a16:creationId xmlns:a16="http://schemas.microsoft.com/office/drawing/2014/main" xmlns="" id="{00000000-0000-4000-8000-0000000000BE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8191500" cy="3048000"/>
          </a:xfrm>
          <a:prstGeom prst="roundRect">
            <a:avLst>
              <a:gd name="adj" fmla="val 3750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question">
            <a:extLst>
              <a:ext uri="{00000000-0000-4000-8000-000000000004}">
                <a16:creationId xmlns:a16="http://schemas.microsoft.com/office/drawing/2014/main" xmlns="" id="{00000000-0000-4000-8000-0000000000BF}"/>
              </a:ext>
            </a:extLst>
          </p:cNvPr>
          <p:cNvSpPr>
            <a:spLocks noGrp="1"/>
          </p:cNvSpPr>
          <p:nvPr/>
        </p:nvSpPr>
        <p:spPr>
          <a:xfrm>
            <a:off x="952500" y="2400300"/>
            <a:ext cx="762000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planet receives 1000 W m^-2 over its disc, has albedo 0.30 and emits as a black body over its whole surface. Determine its equilibrium temperature.</a:t>
            </a:r>
          </a:p>
        </p:txBody>
      </p:sp>
      <p:sp>
        <p:nvSpPr>
          <p:cNvPr id="9" name="method-frame">
            <a:extLst>
              <a:ext uri="{00000000-0000-4000-8000-000000000004}">
                <a16:creationId xmlns:a16="http://schemas.microsoft.com/office/drawing/2014/main" xmlns="" id="{00000000-0000-4000-8000-0000000000C0}"/>
              </a:ext>
            </a:extLst>
          </p:cNvPr>
          <p:cNvSpPr>
            <a:spLocks noGrp="1"/>
          </p:cNvSpPr>
          <p:nvPr/>
        </p:nvSpPr>
        <p:spPr>
          <a:xfrm>
            <a:off x="9239250" y="2095500"/>
            <a:ext cx="2286000" cy="3048000"/>
          </a:xfrm>
          <a:prstGeom prst="roundRect">
            <a:avLst>
              <a:gd name="adj" fmla="val 5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method">
            <a:extLst>
              <a:ext uri="{00000000-0000-4000-8000-000000000004}">
                <a16:creationId xmlns:a16="http://schemas.microsoft.com/office/drawing/2014/main" xmlns="" id="{00000000-0000-4000-8000-0000000000C1}"/>
              </a:ext>
            </a:extLst>
          </p:cNvPr>
          <p:cNvSpPr>
            <a:spLocks noGrp="1"/>
          </p:cNvSpPr>
          <p:nvPr/>
        </p:nvSpPr>
        <p:spPr>
          <a:xfrm>
            <a:off x="9429750" y="2428875"/>
            <a:ext cx="1905000" cy="2286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MODEL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CALCULATE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CHECK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JUSTIFY</a:t>
            </a:r>
          </a:p>
        </p:txBody>
      </p:sp>
      <p:sp>
        <p:nvSpPr>
          <p:cNvPr id="11" name="original-note">
            <a:extLst>
              <a:ext uri="{00000000-0000-4000-8000-000000000004}">
                <a16:creationId xmlns:a16="http://schemas.microsoft.com/office/drawing/2014/main" xmlns="" id="{00000000-0000-4000-8000-0000000000C2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477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question · not an IB past-paper or specimen question.</a:t>
            </a:r>
          </a:p>
        </p:txBody>
      </p:sp>
    </p:spTree>
    <p:extLst>
      <p:ext uri="{00000000-0000-4000-8000-000000000011}">
        <p14:creationId xmlns:p14="http://schemas.microsoft.com/office/powerpoint/2010/main" xmlns="" val="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00000000-0000-4000-8000-000000000004}">
                <a16:creationId xmlns:a16="http://schemas.microsoft.com/office/drawing/2014/main" xmlns="" id="{00000000-0000-4000-8000-00000000001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1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1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1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1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Mark the evidence, not the handwriting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1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10001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Reveal one point at a time. Locate matching evidence, then improve one line.</a:t>
            </a:r>
          </a:p>
        </p:txBody>
      </p:sp>
      <p:sp>
        <p:nvSpPr>
          <p:cNvPr id="7" name="mark-1">
            <a:extLst>
              <a:ext uri="{00000000-0000-4000-8000-000000000004}">
                <a16:creationId xmlns:a16="http://schemas.microsoft.com/office/drawing/2014/main" xmlns="" id="{00000000-0000-4000-8000-000000000018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457200" cy="45720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8" name="mark-number-1">
            <a:extLst>
              <a:ext uri="{00000000-0000-4000-8000-000000000004}">
                <a16:creationId xmlns:a16="http://schemas.microsoft.com/office/drawing/2014/main" xmlns="" id="{00000000-0000-4000-8000-000000000019}"/>
              </a:ext>
            </a:extLst>
          </p:cNvPr>
          <p:cNvSpPr>
            <a:spLocks noGrp="1"/>
          </p:cNvSpPr>
          <p:nvPr/>
        </p:nvSpPr>
        <p:spPr>
          <a:xfrm>
            <a:off x="6667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text-1">
            <a:extLst>
              <a:ext uri="{00000000-0000-4000-8000-000000000004}">
                <a16:creationId xmlns:a16="http://schemas.microsoft.com/office/drawing/2014/main" xmlns="" id="{00000000-0000-4000-8000-00000000001A}"/>
              </a:ext>
            </a:extLst>
          </p:cNvPr>
          <p:cNvSpPr>
            <a:spLocks noGrp="1"/>
          </p:cNvSpPr>
          <p:nvPr/>
        </p:nvSpPr>
        <p:spPr>
          <a:xfrm>
            <a:off x="13335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average absorbed flux = (1-0.30)(1000)/4 = 175 W m^-2</a:t>
            </a:r>
          </a:p>
        </p:txBody>
      </p:sp>
      <p:sp>
        <p:nvSpPr>
          <p:cNvPr id="10" name="mark-2">
            <a:extLst>
              <a:ext uri="{00000000-0000-4000-8000-000000000004}">
                <a16:creationId xmlns:a16="http://schemas.microsoft.com/office/drawing/2014/main" xmlns="" id="{00000000-0000-4000-8000-00000000001B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457200" cy="45720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1" name="mark-number-2">
            <a:extLst>
              <a:ext uri="{00000000-0000-4000-8000-000000000004}">
                <a16:creationId xmlns:a16="http://schemas.microsoft.com/office/drawing/2014/main" xmlns="" id="{00000000-0000-4000-8000-00000000001C}"/>
              </a:ext>
            </a:extLst>
          </p:cNvPr>
          <p:cNvSpPr>
            <a:spLocks noGrp="1"/>
          </p:cNvSpPr>
          <p:nvPr/>
        </p:nvSpPr>
        <p:spPr>
          <a:xfrm>
            <a:off x="61912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text-2">
            <a:extLst>
              <a:ext uri="{00000000-0000-4000-8000-000000000004}">
                <a16:creationId xmlns:a16="http://schemas.microsoft.com/office/drawing/2014/main" xmlns="" id="{00000000-0000-4000-8000-00000000001D}"/>
              </a:ext>
            </a:extLst>
          </p:cNvPr>
          <p:cNvSpPr>
            <a:spLocks noGrp="1"/>
          </p:cNvSpPr>
          <p:nvPr/>
        </p:nvSpPr>
        <p:spPr>
          <a:xfrm>
            <a:off x="68580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set sigma T^4 = 175</a:t>
            </a:r>
          </a:p>
        </p:txBody>
      </p:sp>
      <p:sp>
        <p:nvSpPr>
          <p:cNvPr id="13" name="mark-3">
            <a:extLst>
              <a:ext uri="{00000000-0000-4000-8000-000000000004}">
                <a16:creationId xmlns:a16="http://schemas.microsoft.com/office/drawing/2014/main" xmlns="" id="{00000000-0000-4000-8000-00000000001E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457200" cy="45720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4" name="mark-number-3">
            <a:extLst>
              <a:ext uri="{00000000-0000-4000-8000-000000000004}">
                <a16:creationId xmlns:a16="http://schemas.microsoft.com/office/drawing/2014/main" xmlns="" id="{00000000-0000-4000-8000-00000000001F}"/>
              </a:ext>
            </a:extLst>
          </p:cNvPr>
          <p:cNvSpPr>
            <a:spLocks noGrp="1"/>
          </p:cNvSpPr>
          <p:nvPr/>
        </p:nvSpPr>
        <p:spPr>
          <a:xfrm>
            <a:off x="6667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text-3">
            <a:extLst>
              <a:ext uri="{00000000-0000-4000-8000-000000000004}">
                <a16:creationId xmlns:a16="http://schemas.microsoft.com/office/drawing/2014/main" xmlns="" id="{00000000-0000-4000-8000-000000000020}"/>
              </a:ext>
            </a:extLst>
          </p:cNvPr>
          <p:cNvSpPr>
            <a:spLocks noGrp="1"/>
          </p:cNvSpPr>
          <p:nvPr/>
        </p:nvSpPr>
        <p:spPr>
          <a:xfrm>
            <a:off x="13335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T = (175/sigma)^0.25</a:t>
            </a:r>
          </a:p>
        </p:txBody>
      </p:sp>
      <p:sp>
        <p:nvSpPr>
          <p:cNvPr id="16" name="mark-4">
            <a:extLst>
              <a:ext uri="{00000000-0000-4000-8000-000000000004}">
                <a16:creationId xmlns:a16="http://schemas.microsoft.com/office/drawing/2014/main" xmlns="" id="{00000000-0000-4000-8000-000000000021}"/>
              </a:ext>
            </a:extLst>
          </p:cNvPr>
          <p:cNvSpPr>
            <a:spLocks noGrp="1"/>
          </p:cNvSpPr>
          <p:nvPr/>
        </p:nvSpPr>
        <p:spPr>
          <a:xfrm>
            <a:off x="6191250" y="3190875"/>
            <a:ext cx="457200" cy="45720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7" name="mark-number-4">
            <a:extLst>
              <a:ext uri="{00000000-0000-4000-8000-000000000004}">
                <a16:creationId xmlns:a16="http://schemas.microsoft.com/office/drawing/2014/main" xmlns="" id="{00000000-0000-4000-8000-000000000022}"/>
              </a:ext>
            </a:extLst>
          </p:cNvPr>
          <p:cNvSpPr>
            <a:spLocks noGrp="1"/>
          </p:cNvSpPr>
          <p:nvPr/>
        </p:nvSpPr>
        <p:spPr>
          <a:xfrm>
            <a:off x="61912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4</a:t>
            </a:r>
          </a:p>
        </p:txBody>
      </p:sp>
      <p:sp>
        <p:nvSpPr>
          <p:cNvPr id="18" name="mark-text-4">
            <a:extLst>
              <a:ext uri="{00000000-0000-4000-8000-000000000004}">
                <a16:creationId xmlns:a16="http://schemas.microsoft.com/office/drawing/2014/main" xmlns="" id="{00000000-0000-4000-8000-000000000023}"/>
              </a:ext>
            </a:extLst>
          </p:cNvPr>
          <p:cNvSpPr>
            <a:spLocks noGrp="1"/>
          </p:cNvSpPr>
          <p:nvPr/>
        </p:nvSpPr>
        <p:spPr>
          <a:xfrm>
            <a:off x="68580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T = 236 K</a:t>
            </a:r>
          </a:p>
        </p:txBody>
      </p:sp>
      <p:sp>
        <p:nvSpPr>
          <p:cNvPr id="19" name="evaluation-band">
            <a:extLst>
              <a:ext uri="{00000000-0000-4000-8000-000000000004}">
                <a16:creationId xmlns:a16="http://schemas.microsoft.com/office/drawing/2014/main" xmlns="" id="{00000000-0000-4000-8000-00000000002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47700"/>
          </a:xfrm>
          <a:prstGeom prst="roundRect">
            <a:avLst>
              <a:gd name="adj" fmla="val 17647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0" name="evaluation">
            <a:extLst>
              <a:ext uri="{00000000-0000-4000-8000-000000000004}">
                <a16:creationId xmlns:a16="http://schemas.microsoft.com/office/drawing/2014/main" xmlns="" id="{00000000-0000-4000-8000-000000000025}"/>
              </a:ext>
            </a:extLst>
          </p:cNvPr>
          <p:cNvSpPr>
            <a:spLocks noGrp="1"/>
          </p:cNvSpPr>
          <p:nvPr/>
        </p:nvSpPr>
        <p:spPr>
          <a:xfrm>
            <a:off x="933450" y="5562600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Data-based check: identify one assumption, one unit check and one reason the result is physically plausible.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2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27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2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2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2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2B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Answer independently. Star the item that needs another explanation.</a:t>
            </a:r>
          </a:p>
        </p:txBody>
      </p:sp>
      <p:sp>
        <p:nvSpPr>
          <p:cNvPr id="7" name="quiz-label-1">
            <a:extLst>
              <a:ext uri="{00000000-0000-4000-8000-000000000004}">
                <a16:creationId xmlns:a16="http://schemas.microsoft.com/office/drawing/2014/main" xmlns="" id="{00000000-0000-4000-8000-00000000002C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00000000-0000-4000-8000-000000000004}">
                <a16:creationId xmlns:a16="http://schemas.microsoft.com/office/drawing/2014/main" xmlns="" id="{00000000-0000-4000-8000-00000000002D}"/>
              </a:ext>
            </a:extLst>
          </p:cNvPr>
          <p:cNvSpPr>
            <a:spLocks noGrp="1"/>
          </p:cNvSpPr>
          <p:nvPr/>
        </p:nvSpPr>
        <p:spPr>
          <a:xfrm>
            <a:off x="6667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Albedo measures?</a:t>
            </a:r>
          </a:p>
        </p:txBody>
      </p:sp>
      <p:sp>
        <p:nvSpPr>
          <p:cNvPr id="9" name="rule-70-380">
            <a:extLst>
              <a:ext uri="{00000000-0000-4000-8000-000000000004}">
                <a16:creationId xmlns:a16="http://schemas.microsoft.com/office/drawing/2014/main" xmlns="" id="{00000000-0000-4000-8000-00000000002E}"/>
              </a:ext>
            </a:extLst>
          </p:cNvPr>
          <p:cNvSpPr>
            <a:spLocks noGrp="1"/>
          </p:cNvSpPr>
          <p:nvPr/>
        </p:nvSpPr>
        <p:spPr>
          <a:xfrm>
            <a:off x="6667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0" name="quiz-label-2">
            <a:extLst>
              <a:ext uri="{00000000-0000-4000-8000-000000000004}">
                <a16:creationId xmlns:a16="http://schemas.microsoft.com/office/drawing/2014/main" xmlns="" id="{00000000-0000-4000-8000-00000000002F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Q2</a:t>
            </a:r>
          </a:p>
        </p:txBody>
      </p:sp>
      <p:sp>
        <p:nvSpPr>
          <p:cNvPr id="11" name="quiz-question-2">
            <a:extLst>
              <a:ext uri="{00000000-0000-4000-8000-000000000004}">
                <a16:creationId xmlns:a16="http://schemas.microsoft.com/office/drawing/2014/main" xmlns="" id="{00000000-0000-4000-8000-000000000030}"/>
              </a:ext>
            </a:extLst>
          </p:cNvPr>
          <p:cNvSpPr>
            <a:spLocks noGrp="1"/>
          </p:cNvSpPr>
          <p:nvPr/>
        </p:nvSpPr>
        <p:spPr>
          <a:xfrm>
            <a:off x="61912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Thermal emission scales with?</a:t>
            </a:r>
          </a:p>
        </p:txBody>
      </p:sp>
      <p:sp>
        <p:nvSpPr>
          <p:cNvPr id="12" name="rule-650-380">
            <a:extLst>
              <a:ext uri="{00000000-0000-4000-8000-000000000004}">
                <a16:creationId xmlns:a16="http://schemas.microsoft.com/office/drawing/2014/main" xmlns="" id="{00000000-0000-4000-8000-000000000031}"/>
              </a:ext>
            </a:extLst>
          </p:cNvPr>
          <p:cNvSpPr>
            <a:spLocks noGrp="1"/>
          </p:cNvSpPr>
          <p:nvPr/>
        </p:nvSpPr>
        <p:spPr>
          <a:xfrm>
            <a:off x="61912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3" name="quiz-label-3">
            <a:extLst>
              <a:ext uri="{00000000-0000-4000-8000-000000000004}">
                <a16:creationId xmlns:a16="http://schemas.microsoft.com/office/drawing/2014/main" xmlns="" id="{00000000-0000-4000-8000-000000000032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Q3</a:t>
            </a:r>
          </a:p>
        </p:txBody>
      </p:sp>
      <p:sp>
        <p:nvSpPr>
          <p:cNvPr id="14" name="quiz-question-3">
            <a:extLst>
              <a:ext uri="{00000000-0000-4000-8000-000000000004}">
                <a16:creationId xmlns:a16="http://schemas.microsoft.com/office/drawing/2014/main" xmlns="" id="{00000000-0000-4000-8000-000000000033}"/>
              </a:ext>
            </a:extLst>
          </p:cNvPr>
          <p:cNvSpPr>
            <a:spLocks noGrp="1"/>
          </p:cNvSpPr>
          <p:nvPr/>
        </p:nvSpPr>
        <p:spPr>
          <a:xfrm>
            <a:off x="6667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Wien law predicts?</a:t>
            </a:r>
          </a:p>
        </p:txBody>
      </p:sp>
      <p:sp>
        <p:nvSpPr>
          <p:cNvPr id="15" name="rule-70-570">
            <a:extLst>
              <a:ext uri="{00000000-0000-4000-8000-000000000004}">
                <a16:creationId xmlns:a16="http://schemas.microsoft.com/office/drawing/2014/main" xmlns="" id="{00000000-0000-4000-8000-00000000003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6" name="quiz-label-4">
            <a:extLst>
              <a:ext uri="{00000000-0000-4000-8000-000000000004}">
                <a16:creationId xmlns:a16="http://schemas.microsoft.com/office/drawing/2014/main" xmlns="" id="{00000000-0000-4000-8000-000000000035}"/>
              </a:ext>
            </a:extLst>
          </p:cNvPr>
          <p:cNvSpPr>
            <a:spLocks noGrp="1"/>
          </p:cNvSpPr>
          <p:nvPr/>
        </p:nvSpPr>
        <p:spPr>
          <a:xfrm>
            <a:off x="61912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Q4</a:t>
            </a:r>
          </a:p>
        </p:txBody>
      </p:sp>
      <p:sp>
        <p:nvSpPr>
          <p:cNvPr id="17" name="quiz-question-4">
            <a:extLst>
              <a:ext uri="{00000000-0000-4000-8000-000000000004}">
                <a16:creationId xmlns:a16="http://schemas.microsoft.com/office/drawing/2014/main" xmlns="" id="{00000000-0000-4000-8000-000000000036}"/>
              </a:ext>
            </a:extLst>
          </p:cNvPr>
          <p:cNvSpPr>
            <a:spLocks noGrp="1"/>
          </p:cNvSpPr>
          <p:nvPr/>
        </p:nvSpPr>
        <p:spPr>
          <a:xfrm>
            <a:off x="61912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Climate is?</a:t>
            </a:r>
          </a:p>
        </p:txBody>
      </p:sp>
      <p:sp>
        <p:nvSpPr>
          <p:cNvPr id="18" name="rule-650-570">
            <a:extLst>
              <a:ext uri="{00000000-0000-4000-8000-000000000004}">
                <a16:creationId xmlns:a16="http://schemas.microsoft.com/office/drawing/2014/main" xmlns="" id="{00000000-0000-4000-8000-000000000037}"/>
              </a:ext>
            </a:extLst>
          </p:cNvPr>
          <p:cNvSpPr>
            <a:spLocks noGrp="1"/>
          </p:cNvSpPr>
          <p:nvPr/>
        </p:nvSpPr>
        <p:spPr>
          <a:xfrm>
            <a:off x="61912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00000000-0000-4000-8000-000000000011}">
        <p14:creationId xmlns:p14="http://schemas.microsoft.com/office/powerpoint/2010/main" xmlns="" val="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00000000-0000-4000-8000-000000000004}">
                <a16:creationId xmlns:a16="http://schemas.microsoft.com/office/drawing/2014/main" xmlns="" id="{00000000-0000-4000-8000-00000000003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3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3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3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B.2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3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Answers, repair and next inquiry</a:t>
            </a:r>
          </a:p>
        </p:txBody>
      </p:sp>
      <p:sp>
        <p:nvSpPr>
          <p:cNvPr id="6" name="answer-badge-1">
            <a:extLst>
              <a:ext uri="{00000000-0000-4000-8000-000000000004}">
                <a16:creationId xmlns:a16="http://schemas.microsoft.com/office/drawing/2014/main" xmlns="" id="{00000000-0000-4000-8000-00000000003D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57200" cy="457200"/>
          </a:xfrm>
          <a:prstGeom prst="ellipse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7" name="answer-number-1">
            <a:extLst>
              <a:ext uri="{00000000-0000-4000-8000-000000000004}">
                <a16:creationId xmlns:a16="http://schemas.microsoft.com/office/drawing/2014/main" xmlns="" id="{00000000-0000-4000-8000-00000000003E}"/>
              </a:ext>
            </a:extLst>
          </p:cNvPr>
          <p:cNvSpPr>
            <a:spLocks noGrp="1"/>
          </p:cNvSpPr>
          <p:nvPr/>
        </p:nvSpPr>
        <p:spPr>
          <a:xfrm>
            <a:off x="714375" y="176212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8" name="answer-1">
            <a:extLst>
              <a:ext uri="{00000000-0000-4000-8000-000000000004}">
                <a16:creationId xmlns:a16="http://schemas.microsoft.com/office/drawing/2014/main" xmlns="" id="{00000000-0000-4000-8000-00000000003F}"/>
              </a:ext>
            </a:extLst>
          </p:cNvPr>
          <p:cNvSpPr>
            <a:spLocks noGrp="1"/>
          </p:cNvSpPr>
          <p:nvPr/>
        </p:nvSpPr>
        <p:spPr>
          <a:xfrm>
            <a:off x="1476375" y="169545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reflected fraction</a:t>
            </a:r>
          </a:p>
        </p:txBody>
      </p:sp>
      <p:sp>
        <p:nvSpPr>
          <p:cNvPr id="9" name="rule-155-250">
            <a:extLst>
              <a:ext uri="{00000000-0000-4000-8000-000000000004}">
                <a16:creationId xmlns:a16="http://schemas.microsoft.com/office/drawing/2014/main" xmlns="" id="{00000000-0000-4000-8000-000000000040}"/>
              </a:ext>
            </a:extLst>
          </p:cNvPr>
          <p:cNvSpPr>
            <a:spLocks noGrp="1"/>
          </p:cNvSpPr>
          <p:nvPr/>
        </p:nvSpPr>
        <p:spPr>
          <a:xfrm>
            <a:off x="1476375" y="23812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0" name="answer-badge-2">
            <a:extLst>
              <a:ext uri="{00000000-0000-4000-8000-000000000004}">
                <a16:creationId xmlns:a16="http://schemas.microsoft.com/office/drawing/2014/main" xmlns="" id="{00000000-0000-4000-8000-000000000041}"/>
              </a:ext>
            </a:extLst>
          </p:cNvPr>
          <p:cNvSpPr>
            <a:spLocks noGrp="1"/>
          </p:cNvSpPr>
          <p:nvPr/>
        </p:nvSpPr>
        <p:spPr>
          <a:xfrm>
            <a:off x="714375" y="2619375"/>
            <a:ext cx="457200" cy="457200"/>
          </a:xfrm>
          <a:prstGeom prst="ellipse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00000000-0000-4000-8000-000000000004}">
                <a16:creationId xmlns:a16="http://schemas.microsoft.com/office/drawing/2014/main" xmlns="" id="{00000000-0000-4000-8000-000000000042}"/>
              </a:ext>
            </a:extLst>
          </p:cNvPr>
          <p:cNvSpPr>
            <a:spLocks noGrp="1"/>
          </p:cNvSpPr>
          <p:nvPr/>
        </p:nvSpPr>
        <p:spPr>
          <a:xfrm>
            <a:off x="714375" y="26670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answer-2">
            <a:extLst>
              <a:ext uri="{00000000-0000-4000-8000-000000000004}">
                <a16:creationId xmlns:a16="http://schemas.microsoft.com/office/drawing/2014/main" xmlns="" id="{00000000-0000-4000-8000-000000000043}"/>
              </a:ext>
            </a:extLst>
          </p:cNvPr>
          <p:cNvSpPr>
            <a:spLocks noGrp="1"/>
          </p:cNvSpPr>
          <p:nvPr/>
        </p:nvSpPr>
        <p:spPr>
          <a:xfrm>
            <a:off x="1476375" y="260032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T^4</a:t>
            </a:r>
          </a:p>
        </p:txBody>
      </p:sp>
      <p:sp>
        <p:nvSpPr>
          <p:cNvPr id="13" name="rule-155-345">
            <a:extLst>
              <a:ext uri="{00000000-0000-4000-8000-000000000004}">
                <a16:creationId xmlns:a16="http://schemas.microsoft.com/office/drawing/2014/main" xmlns="" id="{00000000-0000-4000-8000-000000000044}"/>
              </a:ext>
            </a:extLst>
          </p:cNvPr>
          <p:cNvSpPr>
            <a:spLocks noGrp="1"/>
          </p:cNvSpPr>
          <p:nvPr/>
        </p:nvSpPr>
        <p:spPr>
          <a:xfrm>
            <a:off x="1476375" y="32861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4" name="answer-badge-3">
            <a:extLst>
              <a:ext uri="{00000000-0000-4000-8000-000000000004}">
                <a16:creationId xmlns:a16="http://schemas.microsoft.com/office/drawing/2014/main" xmlns="" id="{00000000-0000-4000-8000-000000000045}"/>
              </a:ext>
            </a:extLst>
          </p:cNvPr>
          <p:cNvSpPr>
            <a:spLocks noGrp="1"/>
          </p:cNvSpPr>
          <p:nvPr/>
        </p:nvSpPr>
        <p:spPr>
          <a:xfrm>
            <a:off x="714375" y="3524250"/>
            <a:ext cx="457200" cy="457200"/>
          </a:xfrm>
          <a:prstGeom prst="ellipse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15" name="answer-number-3">
            <a:extLst>
              <a:ext uri="{00000000-0000-4000-8000-000000000004}">
                <a16:creationId xmlns:a16="http://schemas.microsoft.com/office/drawing/2014/main" xmlns="" id="{00000000-0000-4000-8000-000000000046}"/>
              </a:ext>
            </a:extLst>
          </p:cNvPr>
          <p:cNvSpPr>
            <a:spLocks noGrp="1"/>
          </p:cNvSpPr>
          <p:nvPr/>
        </p:nvSpPr>
        <p:spPr>
          <a:xfrm>
            <a:off x="714375" y="35718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6" name="answer-3">
            <a:extLst>
              <a:ext uri="{00000000-0000-4000-8000-000000000004}">
                <a16:creationId xmlns:a16="http://schemas.microsoft.com/office/drawing/2014/main" xmlns="" id="{00000000-0000-4000-8000-000000000047}"/>
              </a:ext>
            </a:extLst>
          </p:cNvPr>
          <p:cNvSpPr>
            <a:spLocks noGrp="1"/>
          </p:cNvSpPr>
          <p:nvPr/>
        </p:nvSpPr>
        <p:spPr>
          <a:xfrm>
            <a:off x="1476375" y="350520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peak wavelength</a:t>
            </a:r>
          </a:p>
        </p:txBody>
      </p:sp>
      <p:sp>
        <p:nvSpPr>
          <p:cNvPr id="17" name="rule-155-440">
            <a:extLst>
              <a:ext uri="{00000000-0000-4000-8000-000000000004}">
                <a16:creationId xmlns:a16="http://schemas.microsoft.com/office/drawing/2014/main" xmlns="" id="{00000000-0000-4000-8000-000000000048}"/>
              </a:ext>
            </a:extLst>
          </p:cNvPr>
          <p:cNvSpPr>
            <a:spLocks noGrp="1"/>
          </p:cNvSpPr>
          <p:nvPr/>
        </p:nvSpPr>
        <p:spPr>
          <a:xfrm>
            <a:off x="1476375" y="41910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8" name="answer-badge-4">
            <a:extLst>
              <a:ext uri="{00000000-0000-4000-8000-000000000004}">
                <a16:creationId xmlns:a16="http://schemas.microsoft.com/office/drawing/2014/main" xmlns="" id="{00000000-0000-4000-8000-000000000049}"/>
              </a:ext>
            </a:extLst>
          </p:cNvPr>
          <p:cNvSpPr>
            <a:spLocks noGrp="1"/>
          </p:cNvSpPr>
          <p:nvPr/>
        </p:nvSpPr>
        <p:spPr>
          <a:xfrm>
            <a:off x="714375" y="4429125"/>
            <a:ext cx="457200" cy="457200"/>
          </a:xfrm>
          <a:prstGeom prst="ellipse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19" name="answer-number-4">
            <a:extLst>
              <a:ext uri="{00000000-0000-4000-8000-000000000004}">
                <a16:creationId xmlns:a16="http://schemas.microsoft.com/office/drawing/2014/main" xmlns="" id="{00000000-0000-4000-8000-00000000004A}"/>
              </a:ext>
            </a:extLst>
          </p:cNvPr>
          <p:cNvSpPr>
            <a:spLocks noGrp="1"/>
          </p:cNvSpPr>
          <p:nvPr/>
        </p:nvSpPr>
        <p:spPr>
          <a:xfrm>
            <a:off x="714375" y="447675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20" name="answer-4">
            <a:extLst>
              <a:ext uri="{00000000-0000-4000-8000-000000000004}">
                <a16:creationId xmlns:a16="http://schemas.microsoft.com/office/drawing/2014/main" xmlns="" id="{00000000-0000-4000-8000-00000000004B}"/>
              </a:ext>
            </a:extLst>
          </p:cNvPr>
          <p:cNvSpPr>
            <a:spLocks noGrp="1"/>
          </p:cNvSpPr>
          <p:nvPr/>
        </p:nvSpPr>
        <p:spPr>
          <a:xfrm>
            <a:off x="1476375" y="441007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long-term statistical pattern</a:t>
            </a:r>
          </a:p>
        </p:txBody>
      </p:sp>
      <p:sp>
        <p:nvSpPr>
          <p:cNvPr id="21" name="next-step">
            <a:extLst>
              <a:ext uri="{00000000-0000-4000-8000-000000000004}">
                <a16:creationId xmlns:a16="http://schemas.microsoft.com/office/drawing/2014/main" xmlns="" id="{00000000-0000-4000-8000-00000000004C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66750"/>
          </a:xfrm>
          <a:prstGeom prst="roundRect">
            <a:avLst>
              <a:gd name="adj" fmla="val 17143"/>
            </a:avLst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22" name="next-step-text">
            <a:extLst>
              <a:ext uri="{00000000-0000-4000-8000-000000000004}">
                <a16:creationId xmlns:a16="http://schemas.microsoft.com/office/drawing/2014/main" xmlns="" id="{00000000-0000-4000-8000-00000000004D}"/>
              </a:ext>
            </a:extLst>
          </p:cNvPr>
          <p:cNvSpPr>
            <a:spLocks noGrp="1"/>
          </p:cNvSpPr>
          <p:nvPr/>
        </p:nvSpPr>
        <p:spPr>
          <a:xfrm>
            <a:off x="933450" y="5572125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Next move: correct one response, name the governing model, then write one new question your evidence can test.</a:t>
            </a:r>
          </a:p>
        </p:txBody>
      </p:sp>
    </p:spTree>
    <p:extLst>
      <p:ext uri="{00000000-0000-4000-8000-000000000011}">
        <p14:creationId xmlns:p14="http://schemas.microsoft.com/office/powerpoint/2010/main" xmlns="" val="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4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4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5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5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5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Retrieve, connect, predict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53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Think alone · compare with a partner · commit before discussion.</a:t>
            </a:r>
          </a:p>
        </p:txBody>
      </p:sp>
      <p:sp>
        <p:nvSpPr>
          <p:cNvPr id="7" name="retrieval-1">
            <a:extLst>
              <a:ext uri="{00000000-0000-4000-8000-000000000004}">
                <a16:creationId xmlns:a16="http://schemas.microsoft.com/office/drawing/2014/main" xmlns="" id="{00000000-0000-4000-8000-000000000054}"/>
              </a:ext>
            </a:extLst>
          </p:cNvPr>
          <p:cNvSpPr>
            <a:spLocks noGrp="1"/>
          </p:cNvSpPr>
          <p:nvPr/>
        </p:nvSpPr>
        <p:spPr>
          <a:xfrm>
            <a:off x="714375" y="2095500"/>
            <a:ext cx="476250" cy="47625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8" name="retrieval-number-1">
            <a:extLst>
              <a:ext uri="{00000000-0000-4000-8000-000000000004}">
                <a16:creationId xmlns:a16="http://schemas.microsoft.com/office/drawing/2014/main" xmlns="" id="{00000000-0000-4000-8000-000000000055}"/>
              </a:ext>
            </a:extLst>
          </p:cNvPr>
          <p:cNvSpPr>
            <a:spLocks noGrp="1"/>
          </p:cNvSpPr>
          <p:nvPr/>
        </p:nvSpPr>
        <p:spPr>
          <a:xfrm>
            <a:off x="714375" y="21526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text-1">
            <a:extLst>
              <a:ext uri="{00000000-0000-4000-8000-000000000004}">
                <a16:creationId xmlns:a16="http://schemas.microsoft.com/office/drawing/2014/main" xmlns="" id="{00000000-0000-4000-8000-000000000056}"/>
              </a:ext>
            </a:extLst>
          </p:cNvPr>
          <p:cNvSpPr>
            <a:spLocks noGrp="1"/>
          </p:cNvSpPr>
          <p:nvPr/>
        </p:nvSpPr>
        <p:spPr>
          <a:xfrm>
            <a:off x="1476375" y="20574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What is albedo?</a:t>
            </a:r>
          </a:p>
        </p:txBody>
      </p:sp>
      <p:sp>
        <p:nvSpPr>
          <p:cNvPr id="10" name="retrieval-2">
            <a:extLst>
              <a:ext uri="{00000000-0000-4000-8000-000000000004}">
                <a16:creationId xmlns:a16="http://schemas.microsoft.com/office/drawing/2014/main" xmlns="" id="{00000000-0000-4000-8000-000000000057}"/>
              </a:ext>
            </a:extLst>
          </p:cNvPr>
          <p:cNvSpPr>
            <a:spLocks noGrp="1"/>
          </p:cNvSpPr>
          <p:nvPr/>
        </p:nvSpPr>
        <p:spPr>
          <a:xfrm>
            <a:off x="714375" y="2971800"/>
            <a:ext cx="476250" cy="47625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1" name="retrieval-number-2">
            <a:extLst>
              <a:ext uri="{00000000-0000-4000-8000-000000000004}">
                <a16:creationId xmlns:a16="http://schemas.microsoft.com/office/drawing/2014/main" xmlns="" id="{00000000-0000-4000-8000-000000000058}"/>
              </a:ext>
            </a:extLst>
          </p:cNvPr>
          <p:cNvSpPr>
            <a:spLocks noGrp="1"/>
          </p:cNvSpPr>
          <p:nvPr/>
        </p:nvSpPr>
        <p:spPr>
          <a:xfrm>
            <a:off x="714375" y="30289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text-2">
            <a:extLst>
              <a:ext uri="{00000000-0000-4000-8000-000000000004}">
                <a16:creationId xmlns:a16="http://schemas.microsoft.com/office/drawing/2014/main" xmlns="" id="{00000000-0000-4000-8000-000000000059}"/>
              </a:ext>
            </a:extLst>
          </p:cNvPr>
          <p:cNvSpPr>
            <a:spLocks noGrp="1"/>
          </p:cNvSpPr>
          <p:nvPr/>
        </p:nvSpPr>
        <p:spPr>
          <a:xfrm>
            <a:off x="1476375" y="29337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State the Stefan-Boltzmann relation.</a:t>
            </a:r>
          </a:p>
        </p:txBody>
      </p:sp>
      <p:sp>
        <p:nvSpPr>
          <p:cNvPr id="13" name="retrieval-3">
            <a:extLst>
              <a:ext uri="{00000000-0000-4000-8000-000000000004}">
                <a16:creationId xmlns:a16="http://schemas.microsoft.com/office/drawing/2014/main" xmlns="" id="{00000000-0000-4000-8000-00000000005A}"/>
              </a:ext>
            </a:extLst>
          </p:cNvPr>
          <p:cNvSpPr>
            <a:spLocks noGrp="1"/>
          </p:cNvSpPr>
          <p:nvPr/>
        </p:nvSpPr>
        <p:spPr>
          <a:xfrm>
            <a:off x="714375" y="3848100"/>
            <a:ext cx="476250" cy="47625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4" name="retrieval-number-3">
            <a:extLst>
              <a:ext uri="{00000000-0000-4000-8000-000000000004}">
                <a16:creationId xmlns:a16="http://schemas.microsoft.com/office/drawing/2014/main" xmlns="" id="{00000000-0000-4000-8000-00000000005B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text-3">
            <a:extLst>
              <a:ext uri="{00000000-0000-4000-8000-000000000004}">
                <a16:creationId xmlns:a16="http://schemas.microsoft.com/office/drawing/2014/main" xmlns="" id="{00000000-0000-4000-8000-00000000005C}"/>
              </a:ext>
            </a:extLst>
          </p:cNvPr>
          <p:cNvSpPr>
            <a:spLocks noGrp="1"/>
          </p:cNvSpPr>
          <p:nvPr/>
        </p:nvSpPr>
        <p:spPr>
          <a:xfrm>
            <a:off x="1476375" y="38100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How does peak wavelength change with temperature?</a:t>
            </a:r>
          </a:p>
        </p:txBody>
      </p:sp>
      <p:sp>
        <p:nvSpPr>
          <p:cNvPr id="16" name="rule-70-510">
            <a:extLst>
              <a:ext uri="{00000000-0000-4000-8000-000000000004}">
                <a16:creationId xmlns:a16="http://schemas.microsoft.com/office/drawing/2014/main" xmlns="" id="{00000000-0000-4000-8000-00000000005D}"/>
              </a:ext>
            </a:extLst>
          </p:cNvPr>
          <p:cNvSpPr>
            <a:spLocks noGrp="1"/>
          </p:cNvSpPr>
          <p:nvPr/>
        </p:nvSpPr>
        <p:spPr>
          <a:xfrm>
            <a:off x="666750" y="48577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7" name="outcomes-label">
            <a:extLst>
              <a:ext uri="{00000000-0000-4000-8000-000000000004}">
                <a16:creationId xmlns:a16="http://schemas.microsoft.com/office/drawing/2014/main" xmlns="" id="{00000000-0000-4000-8000-00000000005E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1714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BY THE END</a:t>
            </a:r>
          </a:p>
        </p:txBody>
      </p:sp>
      <p:sp>
        <p:nvSpPr>
          <p:cNvPr id="18" name="outcomes">
            <a:extLst>
              <a:ext uri="{00000000-0000-4000-8000-000000000004}">
                <a16:creationId xmlns:a16="http://schemas.microsoft.com/office/drawing/2014/main" xmlns="" id="{00000000-0000-4000-8000-00000000005F}"/>
              </a:ext>
            </a:extLst>
          </p:cNvPr>
          <p:cNvSpPr>
            <a:spLocks noGrp="1"/>
          </p:cNvSpPr>
          <p:nvPr/>
        </p:nvSpPr>
        <p:spPr>
          <a:xfrm>
            <a:off x="2381250" y="5029200"/>
            <a:ext cx="8858250" cy="1095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Build a planetary energy-balance model.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Apply emissivity, albedo, Stefan-Boltzmann and Wien relations.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Evaluate evidence without confusing weather with climate.</a:t>
            </a:r>
          </a:p>
        </p:txBody>
      </p:sp>
    </p:spTree>
    <p:extLst>
      <p:ext uri="{00000000-0000-4000-8000-000000000011}">
        <p14:creationId xmlns:p14="http://schemas.microsoft.com/office/powerpoint/2010/main" xmlns="" val="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Build the model, then test its limits</a:t>
            </a:r>
          </a:p>
        </p:txBody>
      </p:sp>
      <p:sp>
        <p:nvSpPr>
          <p:cNvPr id="6" name="model-index-1">
            <a:extLst>
              <a:ext uri="{00000000-0000-4000-8000-000000000004}">
                <a16:creationId xmlns:a16="http://schemas.microsoft.com/office/drawing/2014/main" xmlns="" id="{00000000-0000-4000-8000-000000000065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01</a:t>
            </a:r>
          </a:p>
        </p:txBody>
      </p:sp>
      <p:sp>
        <p:nvSpPr>
          <p:cNvPr id="7" name="model-point-1">
            <a:extLst>
              <a:ext uri="{00000000-0000-4000-8000-000000000004}">
                <a16:creationId xmlns:a16="http://schemas.microsoft.com/office/drawing/2014/main" xmlns="" id="{00000000-0000-4000-8000-000000000066}"/>
              </a:ext>
            </a:extLst>
          </p:cNvPr>
          <p:cNvSpPr>
            <a:spLocks noGrp="1"/>
          </p:cNvSpPr>
          <p:nvPr/>
        </p:nvSpPr>
        <p:spPr>
          <a:xfrm>
            <a:off x="1238250" y="17716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Equilibrium requires absorbed solar power to equal emitted infrared power.</a:t>
            </a:r>
          </a:p>
        </p:txBody>
      </p:sp>
      <p:sp>
        <p:nvSpPr>
          <p:cNvPr id="8" name="model-index-2">
            <a:extLst>
              <a:ext uri="{00000000-0000-4000-8000-000000000004}">
                <a16:creationId xmlns:a16="http://schemas.microsoft.com/office/drawing/2014/main" xmlns="" id="{00000000-0000-4000-8000-000000000067}"/>
              </a:ext>
            </a:extLst>
          </p:cNvPr>
          <p:cNvSpPr>
            <a:spLocks noGrp="1"/>
          </p:cNvSpPr>
          <p:nvPr/>
        </p:nvSpPr>
        <p:spPr>
          <a:xfrm>
            <a:off x="685800" y="278130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02</a:t>
            </a:r>
          </a:p>
        </p:txBody>
      </p:sp>
      <p:sp>
        <p:nvSpPr>
          <p:cNvPr id="9" name="model-point-2">
            <a:extLst>
              <a:ext uri="{00000000-0000-4000-8000-000000000004}">
                <a16:creationId xmlns:a16="http://schemas.microsoft.com/office/drawing/2014/main" xmlns="" id="{00000000-0000-4000-8000-000000000068}"/>
              </a:ext>
            </a:extLst>
          </p:cNvPr>
          <p:cNvSpPr>
            <a:spLocks noGrp="1"/>
          </p:cNvSpPr>
          <p:nvPr/>
        </p:nvSpPr>
        <p:spPr>
          <a:xfrm>
            <a:off x="1238250" y="274320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Albedo controls the absorbed fraction.</a:t>
            </a:r>
          </a:p>
        </p:txBody>
      </p:sp>
      <p:sp>
        <p:nvSpPr>
          <p:cNvPr id="10" name="model-index-3">
            <a:extLst>
              <a:ext uri="{00000000-0000-4000-8000-000000000004}">
                <a16:creationId xmlns:a16="http://schemas.microsoft.com/office/drawing/2014/main" xmlns="" id="{00000000-0000-4000-8000-000000000069}"/>
              </a:ext>
            </a:extLst>
          </p:cNvPr>
          <p:cNvSpPr>
            <a:spLocks noGrp="1"/>
          </p:cNvSpPr>
          <p:nvPr/>
        </p:nvSpPr>
        <p:spPr>
          <a:xfrm>
            <a:off x="685800" y="37528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03</a:t>
            </a:r>
          </a:p>
        </p:txBody>
      </p:sp>
      <p:sp>
        <p:nvSpPr>
          <p:cNvPr id="11" name="model-point-3">
            <a:extLst>
              <a:ext uri="{00000000-0000-4000-8000-000000000004}">
                <a16:creationId xmlns:a16="http://schemas.microsoft.com/office/drawing/2014/main" xmlns="" id="{00000000-0000-4000-8000-00000000006A}"/>
              </a:ext>
            </a:extLst>
          </p:cNvPr>
          <p:cNvSpPr>
            <a:spLocks noGrp="1"/>
          </p:cNvSpPr>
          <p:nvPr/>
        </p:nvSpPr>
        <p:spPr>
          <a:xfrm>
            <a:off x="1238250" y="37147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Greenhouse gases interact selectively with infrared wavelengths.</a:t>
            </a:r>
          </a:p>
        </p:txBody>
      </p:sp>
      <p:sp>
        <p:nvSpPr>
          <p:cNvPr id="12" name="equation-panel">
            <a:extLst>
              <a:ext uri="{00000000-0000-4000-8000-000000000004}">
                <a16:creationId xmlns:a16="http://schemas.microsoft.com/office/drawing/2014/main" xmlns="" id="{00000000-0000-4000-8000-00000000006B}"/>
              </a:ext>
            </a:extLst>
          </p:cNvPr>
          <p:cNvSpPr>
            <a:spLocks noGrp="1"/>
          </p:cNvSpPr>
          <p:nvPr/>
        </p:nvSpPr>
        <p:spPr>
          <a:xfrm>
            <a:off x="7810500" y="1714500"/>
            <a:ext cx="3714750" cy="3143250"/>
          </a:xfrm>
          <a:prstGeom prst="roundRect">
            <a:avLst>
              <a:gd name="adj" fmla="val 3636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00000000-0000-4000-8000-000000000004}">
                <a16:creationId xmlns:a16="http://schemas.microsoft.com/office/drawing/2014/main" xmlns="" id="{00000000-0000-4000-8000-00000000006C}"/>
              </a:ext>
            </a:extLst>
          </p:cNvPr>
          <p:cNvSpPr>
            <a:spLocks noGrp="1"/>
          </p:cNvSpPr>
          <p:nvPr/>
        </p:nvSpPr>
        <p:spPr>
          <a:xfrm>
            <a:off x="8096250" y="2000250"/>
            <a:ext cx="31432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EQUATIONS WITH BOUNDARIES</a:t>
            </a:r>
          </a:p>
        </p:txBody>
      </p:sp>
      <p:sp>
        <p:nvSpPr>
          <p:cNvPr id="14" name="equation-1">
            <a:extLst>
              <a:ext uri="{00000000-0000-4000-8000-000000000004}">
                <a16:creationId xmlns:a16="http://schemas.microsoft.com/office/drawing/2014/main" xmlns="" id="{00000000-0000-4000-8000-00000000006D}"/>
              </a:ext>
            </a:extLst>
          </p:cNvPr>
          <p:cNvSpPr>
            <a:spLocks noGrp="1"/>
          </p:cNvSpPr>
          <p:nvPr/>
        </p:nvSpPr>
        <p:spPr>
          <a:xfrm>
            <a:off x="8096250" y="257175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P = e sigma A T^4</a:t>
            </a:r>
          </a:p>
        </p:txBody>
      </p:sp>
      <p:sp>
        <p:nvSpPr>
          <p:cNvPr id="15" name="equation-2">
            <a:extLst>
              <a:ext uri="{00000000-0000-4000-8000-000000000004}">
                <a16:creationId xmlns:a16="http://schemas.microsoft.com/office/drawing/2014/main" xmlns="" id="{00000000-0000-4000-8000-00000000006E}"/>
              </a:ext>
            </a:extLst>
          </p:cNvPr>
          <p:cNvSpPr>
            <a:spLocks noGrp="1"/>
          </p:cNvSpPr>
          <p:nvPr/>
        </p:nvSpPr>
        <p:spPr>
          <a:xfrm>
            <a:off x="8096250" y="3286125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lambda_max T = 2.90e-3 m K</a:t>
            </a:r>
          </a:p>
        </p:txBody>
      </p:sp>
      <p:sp>
        <p:nvSpPr>
          <p:cNvPr id="16" name="equation-3">
            <a:extLst>
              <a:ext uri="{00000000-0000-4000-8000-000000000004}">
                <a16:creationId xmlns:a16="http://schemas.microsoft.com/office/drawing/2014/main" xmlns="" id="{00000000-0000-4000-8000-00000000006F}"/>
              </a:ext>
            </a:extLst>
          </p:cNvPr>
          <p:cNvSpPr>
            <a:spLocks noGrp="1"/>
          </p:cNvSpPr>
          <p:nvPr/>
        </p:nvSpPr>
        <p:spPr>
          <a:xfrm>
            <a:off x="8096250" y="400050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absorbed power = (1-alpha) solar input</a:t>
            </a:r>
          </a:p>
        </p:txBody>
      </p:sp>
      <p:sp>
        <p:nvSpPr>
          <p:cNvPr id="17" name="boundary-band">
            <a:extLst>
              <a:ext uri="{00000000-0000-4000-8000-000000000004}">
                <a16:creationId xmlns:a16="http://schemas.microsoft.com/office/drawing/2014/main" xmlns="" id="{00000000-0000-4000-8000-000000000070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809625"/>
          </a:xfrm>
          <a:prstGeom prst="roundRect">
            <a:avLst>
              <a:gd name="adj" fmla="val 14118"/>
            </a:avLst>
          </a:prstGeom>
          <a:solidFill>
            <a:srgbClr val="F4F0E2"/>
          </a:solidFill>
          <a:ln w="19050">
            <a:solidFill>
              <a:srgbClr val="A33F00"/>
            </a:solidFill>
            <a:prstDash val="solid"/>
          </a:ln>
        </p:spPr>
      </p:sp>
      <p:sp>
        <p:nvSpPr>
          <p:cNvPr id="18" name="boundary">
            <a:extLst>
              <a:ext uri="{00000000-0000-4000-8000-000000000004}">
                <a16:creationId xmlns:a16="http://schemas.microsoft.com/office/drawing/2014/main" xmlns="" id="{00000000-0000-4000-8000-000000000071}"/>
              </a:ext>
            </a:extLst>
          </p:cNvPr>
          <p:cNvSpPr>
            <a:spLocks noGrp="1"/>
          </p:cNvSpPr>
          <p:nvPr/>
        </p:nvSpPr>
        <p:spPr>
          <a:xfrm>
            <a:off x="904875" y="5410200"/>
            <a:ext cx="10382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Course boundary: SL + HL. Labels on equations and prompts are instructional—do not treat HL extensions as SL requirements.</a:t>
            </a:r>
          </a:p>
        </p:txBody>
      </p:sp>
    </p:spTree>
    <p:extLs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7217A0-B0E9-2178-7044-090886507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FF2B5EF4-FFF2-40B4-BE49-F238E27FC236}">
                <a16:creationId xmlns:a16="http://schemas.microsoft.com/office/drawing/2014/main" id="{CFF1A6E7-436A-B847-A2C7-14F787BFD4ED}"/>
              </a:ex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05C832A0-9F4E-BCF9-B289-F8FED79F4D74}"/>
              </a:ex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8ADC982C-51CA-D1D6-47E5-35C5E8C9BB19}"/>
              </a:ex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F084F2E8-AC3B-98D0-E1F6-1026CB9F4458}"/>
              </a:ex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B.2 · SL + HL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85611A6D-5945-7116-37A7-69816D03D420}"/>
              </a:ex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lang="en-US" sz="3450" b="1" i="0">
                <a:solidFill>
                  <a:srgbClr val="0A332E"/>
                </a:solidFill>
              </a:rPr>
              <a:t>In one sentence</a:t>
            </a:r>
            <a:endParaRPr sz="3450" b="1" i="0">
              <a:solidFill>
                <a:srgbClr val="0A332E"/>
              </a:solidFill>
            </a:endParaRPr>
          </a:p>
        </p:txBody>
      </p:sp>
      <p:sp>
        <p:nvSpPr>
          <p:cNvPr id="20" name="simple-definition-label">
            <a:extLst>
              <a:ext uri="{FF2B5EF4-FFF2-40B4-BE49-F238E27FC236}">
                <a16:creationId xmlns:a16="http://schemas.microsoft.com/office/drawing/2014/main" id="{A3DC34C1-0754-7B15-6E44-DCE478C4A4AD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1" name="simple-definition">
            <a:extLst>
              <a:ext uri="{FF2B5EF4-FFF2-40B4-BE49-F238E27FC236}">
                <a16:creationId xmlns:a16="http://schemas.microsoft.com/office/drawing/2014/main" id="{48073113-23DB-3EEA-8273-E5B1C92CF54C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The greenhouse effect is what happens when an atmosphere lets sunlight through but absorbs the infrared a warm surface radiates back out, re-emitting some of it downwards, so the surface settles at a higher temperature.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0350752-012D-FA32-2E04-7C580ED897F8}"/>
              </a:ext>
            </a:extLst>
          </p:cNvPr>
          <p:cNvSpPr/>
          <p:nvPr/>
        </p:nvSpPr>
        <p:spPr>
          <a:xfrm>
            <a:off x="889000" y="5553192"/>
            <a:ext cx="10414000" cy="379119"/>
          </a:xfrm>
          <a:prstGeom prst="rect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F3EFDF"/>
                </a:solidFill>
              </a:rPr>
              <a:t>surface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30C016B-584C-8FFE-778E-5B1CC2BC2677}"/>
              </a:ext>
            </a:extLst>
          </p:cNvPr>
          <p:cNvSpPr/>
          <p:nvPr/>
        </p:nvSpPr>
        <p:spPr>
          <a:xfrm>
            <a:off x="889000" y="4182533"/>
            <a:ext cx="10414000" cy="437445"/>
          </a:xfrm>
          <a:prstGeom prst="rect">
            <a:avLst/>
          </a:prstGeom>
          <a:solidFill>
            <a:srgbClr val="F3EFDF"/>
          </a:solidFill>
          <a:ln w="19050">
            <a:solidFill>
              <a:srgbClr val="6B7F7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atmosphere: absorbs infrared, not sunlight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A308E07-628F-A3F4-3BBF-A96FE0FBAF90}"/>
              </a:ext>
            </a:extLst>
          </p:cNvPr>
          <p:cNvCxnSpPr/>
          <p:nvPr/>
        </p:nvCxnSpPr>
        <p:spPr>
          <a:xfrm>
            <a:off x="1778000" y="3686763"/>
            <a:ext cx="0" cy="1837266"/>
          </a:xfrm>
          <a:prstGeom prst="line">
            <a:avLst/>
          </a:prstGeom>
          <a:ln w="381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27C5F5E0-00C7-587E-1AFE-A5FA68C9A8C4}"/>
              </a:ext>
            </a:extLst>
          </p:cNvPr>
          <p:cNvSpPr txBox="1"/>
          <p:nvPr/>
        </p:nvSpPr>
        <p:spPr>
          <a:xfrm>
            <a:off x="1930400" y="3686763"/>
            <a:ext cx="2794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sunlight passes straight through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B542DE9-572B-F370-781A-536DA5F7F91F}"/>
              </a:ext>
            </a:extLst>
          </p:cNvPr>
          <p:cNvCxnSpPr/>
          <p:nvPr/>
        </p:nvCxnSpPr>
        <p:spPr>
          <a:xfrm flipV="1">
            <a:off x="5080000" y="4678304"/>
            <a:ext cx="0" cy="845725"/>
          </a:xfrm>
          <a:prstGeom prst="line">
            <a:avLst/>
          </a:prstGeom>
          <a:ln w="254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EBD866B7-C8E4-72D0-5281-A707393E4CC4}"/>
              </a:ext>
            </a:extLst>
          </p:cNvPr>
          <p:cNvSpPr txBox="1"/>
          <p:nvPr/>
        </p:nvSpPr>
        <p:spPr>
          <a:xfrm>
            <a:off x="3556000" y="4882445"/>
            <a:ext cx="14224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r"/>
            <a:r>
              <a:rPr lang="en-US" sz="1600">
                <a:solidFill>
                  <a:srgbClr val="102E29"/>
                </a:solidFill>
              </a:rPr>
              <a:t>infrared up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3B76258-7F61-251A-F0C8-B5CCC591A045}"/>
              </a:ext>
            </a:extLst>
          </p:cNvPr>
          <p:cNvCxnSpPr/>
          <p:nvPr/>
        </p:nvCxnSpPr>
        <p:spPr>
          <a:xfrm>
            <a:off x="5969000" y="4678304"/>
            <a:ext cx="0" cy="845725"/>
          </a:xfrm>
          <a:prstGeom prst="line">
            <a:avLst/>
          </a:prstGeom>
          <a:ln w="254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65DB0C62-D804-486A-0555-D55B1FF6E8D7}"/>
              </a:ext>
            </a:extLst>
          </p:cNvPr>
          <p:cNvSpPr txBox="1"/>
          <p:nvPr/>
        </p:nvSpPr>
        <p:spPr>
          <a:xfrm>
            <a:off x="6096000" y="4882445"/>
            <a:ext cx="203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and back down again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F62D86B-2BF8-35F6-4468-B3F29EEEE5E0}"/>
              </a:ext>
            </a:extLst>
          </p:cNvPr>
          <p:cNvCxnSpPr/>
          <p:nvPr/>
        </p:nvCxnSpPr>
        <p:spPr>
          <a:xfrm flipV="1">
            <a:off x="9652000" y="4678304"/>
            <a:ext cx="0" cy="845725"/>
          </a:xfrm>
          <a:prstGeom prst="line">
            <a:avLst/>
          </a:prstGeom>
          <a:ln w="25400">
            <a:solidFill>
              <a:srgbClr val="6B7F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0121B98-A188-8A3D-CC8B-2ECB4C8FEB9E}"/>
              </a:ext>
            </a:extLst>
          </p:cNvPr>
          <p:cNvCxnSpPr/>
          <p:nvPr/>
        </p:nvCxnSpPr>
        <p:spPr>
          <a:xfrm flipV="1">
            <a:off x="9652000" y="3686763"/>
            <a:ext cx="0" cy="466608"/>
          </a:xfrm>
          <a:prstGeom prst="line">
            <a:avLst/>
          </a:prstGeom>
          <a:ln w="25400">
            <a:solidFill>
              <a:srgbClr val="6B7F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42DB03F2-E1CD-D230-57D3-12E305B094E3}"/>
              </a:ext>
            </a:extLst>
          </p:cNvPr>
          <p:cNvSpPr txBox="1"/>
          <p:nvPr/>
        </p:nvSpPr>
        <p:spPr>
          <a:xfrm>
            <a:off x="7620000" y="3686763"/>
            <a:ext cx="1905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r"/>
            <a:r>
              <a:rPr lang="en-US" sz="1600">
                <a:solidFill>
                  <a:srgbClr val="6B7F79"/>
                </a:solidFill>
              </a:rPr>
              <a:t>some still escapes</a:t>
            </a:r>
          </a:p>
        </p:txBody>
      </p:sp>
      <p:sp>
        <p:nvSpPr>
          <p:cNvPr id="33" name="diagram-caption">
            <a:extLst>
              <a:ext uri="{FF2B5EF4-FFF2-40B4-BE49-F238E27FC236}">
                <a16:creationId xmlns:a16="http://schemas.microsoft.com/office/drawing/2014/main" id="{A5B4B430-3383-756A-7C3A-E5219D614EDB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One-way traffic: the atmosphere is transparent going in and opaque coming back out.</a:t>
            </a:r>
          </a:p>
        </p:txBody>
      </p:sp>
    </p:spTree>
    <p:extLst>
      <p:ext uri="{BB962C8B-B14F-4D97-AF65-F5344CB8AC3E}">
        <p14:creationId xmlns:p14="http://schemas.microsoft.com/office/powerpoint/2010/main" val="1899707070"/>
      </p:ex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7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7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Radiated power rises as the fourth power of temperature</a:t>
            </a:r>
          </a:p>
        </p:txBody>
      </p:sp>
      <p:sp>
        <p:nvSpPr>
          <p:cNvPr id="6" name="graph-instruction">
            <a:extLst>
              <a:ext uri="{00000000-0000-4000-8000-000000000004}">
                <a16:creationId xmlns:a16="http://schemas.microsoft.com/office/drawing/2014/main" xmlns="" id="{00000000-0000-4000-8000-000000000077}"/>
              </a:ext>
            </a:extLst>
          </p:cNvPr>
          <p:cNvSpPr>
            <a:spLocks noGrp="1"/>
          </p:cNvSpPr>
          <p:nvPr/>
        </p:nvSpPr>
        <p:spPr>
          <a:xfrm>
            <a:off x="666750" y="1476375"/>
            <a:ext cx="1047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Predict the shape first. Then select the chart in PowerPoint and edit one source value.</a:t>
            </a:r>
          </a:p>
        </p:txBody>
      </p:sp>
      <p:sp>
        <p:nvSpPr>
          <p:cNvPr id="7" name="data-rail">
            <a:extLst>
              <a:ext uri="{00000000-0000-4000-8000-000000000004}">
                <a16:creationId xmlns:a16="http://schemas.microsoft.com/office/drawing/2014/main" xmlns="" id="{00000000-0000-4000-8000-000000000078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2714625" cy="3333750"/>
          </a:xfrm>
          <a:prstGeom prst="roundRect">
            <a:avLst>
              <a:gd name="adj" fmla="val 421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data-label">
            <a:extLst>
              <a:ext uri="{00000000-0000-4000-8000-000000000004}">
                <a16:creationId xmlns:a16="http://schemas.microsoft.com/office/drawing/2014/main" xmlns="" id="{00000000-0000-4000-8000-000000000079}"/>
              </a:ext>
            </a:extLst>
          </p:cNvPr>
          <p:cNvSpPr>
            <a:spLocks noGrp="1"/>
          </p:cNvSpPr>
          <p:nvPr/>
        </p:nvSpPr>
        <p:spPr>
          <a:xfrm>
            <a:off x="933450" y="2333625"/>
            <a:ext cx="2190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SOURCE DATA</a:t>
            </a:r>
          </a:p>
        </p:txBody>
      </p:sp>
      <p:sp>
        <p:nvSpPr>
          <p:cNvPr id="9" name="data-values">
            <a:extLst>
              <a:ext uri="{00000000-0000-4000-8000-000000000004}">
                <a16:creationId xmlns:a16="http://schemas.microsoft.com/office/drawing/2014/main" xmlns="" id="{00000000-0000-4000-8000-00000000007A}"/>
              </a:ext>
            </a:extLst>
          </p:cNvPr>
          <p:cNvSpPr>
            <a:spLocks noGrp="1"/>
          </p:cNvSpPr>
          <p:nvPr/>
        </p:nvSpPr>
        <p:spPr>
          <a:xfrm>
            <a:off x="933450" y="2762250"/>
            <a:ext cx="219075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200 → 90.7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240 → 188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280 → 349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320 → 595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360 → 952</a:t>
            </a:r>
          </a:p>
        </p:txBody>
      </p:sp>
      <p:graphicFrame>
        <p:nvGraphicFramePr>
          <p:cNvPr id="21" name="Chart"/>
          <p:cNvGraphicFramePr/>
          <p:nvPr/>
        </p:nvGraphicFramePr>
        <p:xfrm>
          <a:off x="3714750" y="2047875"/>
          <a:ext cx="7810500" cy="3714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graph-insight">
            <a:extLst>
              <a:ext uri="{00000000-0000-4000-8000-000000000004}">
                <a16:creationId xmlns:a16="http://schemas.microsoft.com/office/drawing/2014/main" xmlns="" id="{00000000-0000-4000-8000-00000000007B}"/>
              </a:ext>
            </a:extLst>
          </p:cNvPr>
          <p:cNvSpPr>
            <a:spLocks noGrp="1"/>
          </p:cNvSpPr>
          <p:nvPr/>
        </p:nvSpPr>
        <p:spPr>
          <a:xfrm>
            <a:off x="666750" y="5695950"/>
            <a:ext cx="10858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A33F00"/>
                </a:solidFill>
              </a:defRPr>
            </a:pPr>
            <a:r>
              <a:rPr sz="1725" b="1" i="0">
                <a:solidFill>
                  <a:srgbClr val="A33F00"/>
                </a:solidFill>
              </a:rPr>
              <a:t>Read the graph: A modest temperature increase produces a much larger emitted flux.</a:t>
            </a:r>
          </a:p>
        </p:txBody>
      </p:sp>
    </p:spTree>
    <p:extLst>
      <p:ext uri="{00000000-0000-4000-8000-000000000011}">
        <p14:creationId xmlns:p14="http://schemas.microsoft.com/office/powerpoint/2010/main" xmlns="" val="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7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D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8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Worked problem: model the reasoning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81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SL + HL · FULLY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82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83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surface has emissivity 0.80 and temperature 300 K. Find emitted power per square metre. Use sigma = 5.67e-8 W m^-2 K^-4.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84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85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86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Use P/A = e sigma T^4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87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88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89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P/A = 0.80(5.67e-8)(300)^4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8A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8B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8C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Evaluate with T in kelvin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8D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8E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P/A = 367 W m^-2</a:t>
            </a:r>
          </a:p>
        </p:txBody>
      </p:sp>
    </p:spTree>
    <p:extLst>
      <p:ext uri="{00000000-0000-4000-8000-000000000011}">
        <p14:creationId xmlns:p14="http://schemas.microsoft.com/office/powerpoint/2010/main" xmlns="" val="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8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90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9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9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9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Guided problem: commit before each reveal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94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SL + HL · GUIDED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95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96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Find the peak wavelength emitted by Earth at 288 K.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97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98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99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Use Wien's law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9A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9B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9C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lambda_max = 2.90e-3/288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9D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9E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9F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Convert metres to micrometres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A0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A1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lambda_max = 1.01e-5 m = 10.1 micrometres</a:t>
            </a:r>
          </a:p>
        </p:txBody>
      </p:sp>
    </p:spTree>
    <p:extLst>
      <p:ext uri="{00000000-0000-4000-8000-000000000011}">
        <p14:creationId xmlns:p14="http://schemas.microsoft.com/office/powerpoint/2010/main" xmlns="" val="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oup-label">
            <a:extLst>
              <a:ext uri="{00000000-0000-4000-8000-000000000004}">
                <a16:creationId xmlns:a16="http://schemas.microsoft.com/office/drawing/2014/main" xmlns="" id="{00000000-0000-4000-8000-0000000000A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A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A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B.2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A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Interrogate a climate energy model</a:t>
            </a:r>
          </a:p>
        </p:txBody>
      </p:sp>
      <p:sp>
        <p:nvSpPr>
          <p:cNvPr id="6" name="inquiry-label">
            <a:extLst>
              <a:ext uri="{00000000-0000-4000-8000-000000000004}">
                <a16:creationId xmlns:a16="http://schemas.microsoft.com/office/drawing/2014/main" xmlns="" id="{00000000-0000-4000-8000-0000000000A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048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DATA-BASED INQUIRY · DESIGN, MEASURE, PROCESS, EVALUATE</a:t>
            </a:r>
          </a:p>
        </p:txBody>
      </p:sp>
      <p:sp>
        <p:nvSpPr>
          <p:cNvPr id="7" name="task">
            <a:extLst>
              <a:ext uri="{00000000-0000-4000-8000-000000000004}">
                <a16:creationId xmlns:a16="http://schemas.microsoft.com/office/drawing/2014/main" xmlns="" id="{00000000-0000-4000-8000-0000000000A8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102870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Vary albedo and emissivity; record equilibrium temperature and model assumptions.</a:t>
            </a:r>
          </a:p>
        </p:txBody>
      </p:sp>
      <p:sp>
        <p:nvSpPr>
          <p:cNvPr id="8" name="move-1">
            <a:extLst>
              <a:ext uri="{00000000-0000-4000-8000-000000000004}">
                <a16:creationId xmlns:a16="http://schemas.microsoft.com/office/drawing/2014/main" xmlns="" id="{00000000-0000-4000-8000-0000000000A9}"/>
              </a:ext>
            </a:extLst>
          </p:cNvPr>
          <p:cNvSpPr>
            <a:spLocks noGrp="1"/>
          </p:cNvSpPr>
          <p:nvPr/>
        </p:nvSpPr>
        <p:spPr>
          <a:xfrm>
            <a:off x="904875" y="338137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1. Define variables and a repeatable method.</a:t>
            </a:r>
          </a:p>
        </p:txBody>
      </p:sp>
      <p:sp>
        <p:nvSpPr>
          <p:cNvPr id="9" name="move-2">
            <a:extLst>
              <a:ext uri="{00000000-0000-4000-8000-000000000004}">
                <a16:creationId xmlns:a16="http://schemas.microsoft.com/office/drawing/2014/main" xmlns="" id="{00000000-0000-4000-8000-0000000000AA}"/>
              </a:ext>
            </a:extLst>
          </p:cNvPr>
          <p:cNvSpPr>
            <a:spLocks noGrp="1"/>
          </p:cNvSpPr>
          <p:nvPr/>
        </p:nvSpPr>
        <p:spPr>
          <a:xfrm>
            <a:off x="904875" y="4019550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2. Collect or import traceable raw data with uncertainty.</a:t>
            </a:r>
          </a:p>
        </p:txBody>
      </p:sp>
      <p:sp>
        <p:nvSpPr>
          <p:cNvPr id="10" name="move-3">
            <a:extLst>
              <a:ext uri="{00000000-0000-4000-8000-000000000004}">
                <a16:creationId xmlns:a16="http://schemas.microsoft.com/office/drawing/2014/main" xmlns="" id="{00000000-0000-4000-8000-0000000000AB}"/>
              </a:ext>
            </a:extLst>
          </p:cNvPr>
          <p:cNvSpPr>
            <a:spLocks noGrp="1"/>
          </p:cNvSpPr>
          <p:nvPr/>
        </p:nvSpPr>
        <p:spPr>
          <a:xfrm>
            <a:off x="904875" y="465772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3. Process, graph and challenge the conclusion.</a:t>
            </a:r>
          </a:p>
        </p:txBody>
      </p:sp>
      <p:sp>
        <p:nvSpPr>
          <p:cNvPr id="11" name="integrity-band">
            <a:extLst>
              <a:ext uri="{00000000-0000-4000-8000-000000000004}">
                <a16:creationId xmlns:a16="http://schemas.microsoft.com/office/drawing/2014/main" xmlns="" id="{00000000-0000-4000-8000-0000000000AC}"/>
              </a:ext>
            </a:extLst>
          </p:cNvPr>
          <p:cNvSpPr>
            <a:spLocks noGrp="1"/>
          </p:cNvSpPr>
          <p:nvPr/>
        </p:nvSpPr>
        <p:spPr>
          <a:xfrm>
            <a:off x="666750" y="5381625"/>
            <a:ext cx="10858500" cy="685800"/>
          </a:xfrm>
          <a:prstGeom prst="roundRect">
            <a:avLst>
              <a:gd name="adj" fmla="val 16667"/>
            </a:avLst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12" name="integrity">
            <a:extLst>
              <a:ext uri="{00000000-0000-4000-8000-000000000004}">
                <a16:creationId xmlns:a16="http://schemas.microsoft.com/office/drawing/2014/main" xmlns="" id="{00000000-0000-4000-8000-0000000000AD}"/>
              </a:ext>
            </a:extLst>
          </p:cNvPr>
          <p:cNvSpPr>
            <a:spLocks noGrp="1"/>
          </p:cNvSpPr>
          <p:nvPr/>
        </p:nvSpPr>
        <p:spPr>
          <a:xfrm>
            <a:off x="904875" y="5495925"/>
            <a:ext cx="10382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Investigation integrity: Distinguish model output from measured climate data and disclose parameter sources.</a:t>
            </a:r>
          </a:p>
        </p:txBody>
      </p:sp>
    </p:spTree>
    <p:extLst>
      <p:ext uri="{00000000-0000-4000-8000-000000000011}">
        <p14:creationId xmlns:p14="http://schemas.microsoft.com/office/powerpoint/2010/main" xmlns="" val="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33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00000000-0000-4000-8000-000000000004}">
                <a16:creationId xmlns:a16="http://schemas.microsoft.com/office/drawing/2014/main" xmlns="" id="{00000000-0000-4000-8000-0000000000A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09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F4F0E2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B.2 · SL + HL</a:t>
            </a:r>
          </a:p>
        </p:txBody>
      </p:sp>
      <p:sp>
        <p:nvSpPr>
          <p:cNvPr id="5" name="label">
            <a:extLst>
              <a:ext uri="{00000000-0000-4000-8000-000000000004}">
                <a16:creationId xmlns:a16="http://schemas.microsoft.com/office/drawing/2014/main" xmlns="" id="{00000000-0000-4000-8000-0000000000B2}"/>
              </a:ext>
            </a:extLst>
          </p:cNvPr>
          <p:cNvSpPr>
            <a:spLocks noGrp="1"/>
          </p:cNvSpPr>
          <p:nvPr/>
        </p:nvSpPr>
        <p:spPr>
          <a:xfrm>
            <a:off x="666750" y="714375"/>
            <a:ext cx="857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MISCONCEPTION SHOWDOWN · VOTE BEFORE THE REVEAL</a:t>
            </a:r>
          </a:p>
        </p:txBody>
      </p:sp>
      <p:sp>
        <p:nvSpPr>
          <p:cNvPr id="6" name="claim">
            <a:extLst>
              <a:ext uri="{00000000-0000-4000-8000-000000000004}">
                <a16:creationId xmlns:a16="http://schemas.microsoft.com/office/drawing/2014/main" xmlns="" id="{00000000-0000-4000-8000-0000000000B3}"/>
              </a:ext>
            </a:extLst>
          </p:cNvPr>
          <p:cNvSpPr>
            <a:spLocks noGrp="1"/>
          </p:cNvSpPr>
          <p:nvPr/>
        </p:nvSpPr>
        <p:spPr>
          <a:xfrm>
            <a:off x="666750" y="1333500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225" b="1" i="0">
                <a:solidFill>
                  <a:srgbClr val="F4F0E2"/>
                </a:solidFill>
              </a:defRPr>
            </a:pPr>
            <a:r>
              <a:rPr sz="3225" b="1" i="0">
                <a:solidFill>
                  <a:srgbClr val="F4F0E2"/>
                </a:solidFill>
              </a:rPr>
              <a:t>“Greenhouse gases act like a solid glass roof that traps all heat.”</a:t>
            </a:r>
          </a:p>
        </p:txBody>
      </p:sp>
      <p:sp>
        <p:nvSpPr>
          <p:cNvPr id="7" name="correction-band">
            <a:extLst>
              <a:ext uri="{00000000-0000-4000-8000-000000000004}">
                <a16:creationId xmlns:a16="http://schemas.microsoft.com/office/drawing/2014/main" xmlns="" id="{00000000-0000-4000-8000-0000000000B4}"/>
              </a:ext>
            </a:extLst>
          </p:cNvPr>
          <p:cNvSpPr>
            <a:spLocks noGrp="1"/>
          </p:cNvSpPr>
          <p:nvPr/>
        </p:nvSpPr>
        <p:spPr>
          <a:xfrm>
            <a:off x="666750" y="3095625"/>
            <a:ext cx="10858500" cy="952500"/>
          </a:xfrm>
          <a:prstGeom prst="roundRect">
            <a:avLst>
              <a:gd name="adj" fmla="val 12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00000000-0000-4000-8000-000000000004}">
                <a16:creationId xmlns:a16="http://schemas.microsoft.com/office/drawing/2014/main" xmlns="" id="{00000000-0000-4000-8000-0000000000B5}"/>
              </a:ext>
            </a:extLst>
          </p:cNvPr>
          <p:cNvSpPr>
            <a:spLocks noGrp="1"/>
          </p:cNvSpPr>
          <p:nvPr/>
        </p:nvSpPr>
        <p:spPr>
          <a:xfrm>
            <a:off x="952500" y="3305175"/>
            <a:ext cx="102870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They absorb and re-emit specific infrared wavelengths; energy still leaves to space.</a:t>
            </a:r>
          </a:p>
        </p:txBody>
      </p:sp>
      <p:sp>
        <p:nvSpPr>
          <p:cNvPr id="9" name="humor">
            <a:extLst>
              <a:ext uri="{00000000-0000-4000-8000-000000000004}">
                <a16:creationId xmlns:a16="http://schemas.microsoft.com/office/drawing/2014/main" xmlns="" id="{00000000-0000-4000-8000-0000000000B6}"/>
              </a:ext>
            </a:extLst>
          </p:cNvPr>
          <p:cNvSpPr>
            <a:spLocks noGrp="1"/>
          </p:cNvSpPr>
          <p:nvPr/>
        </p:nvSpPr>
        <p:spPr>
          <a:xfrm>
            <a:off x="1143000" y="4524375"/>
            <a:ext cx="9906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0" i="1">
                <a:solidFill>
                  <a:srgbClr val="F4F0E2"/>
                </a:solidFill>
              </a:defRPr>
            </a:pPr>
            <a:r>
              <a:rPr sz="2025" b="0" i="1">
                <a:solidFill>
                  <a:srgbClr val="F4F0E2"/>
                </a:solidFill>
              </a:rPr>
              <a:t>The atmosphere is a selective bouncer, not a thermal jar lid.</a:t>
            </a:r>
          </a:p>
        </p:txBody>
      </p:sp>
      <p:sp>
        <p:nvSpPr>
          <p:cNvPr id="10" name="check">
            <a:extLst>
              <a:ext uri="{00000000-0000-4000-8000-000000000004}">
                <a16:creationId xmlns:a16="http://schemas.microsoft.com/office/drawing/2014/main" xmlns="" id="{00000000-0000-4000-8000-0000000000B7}"/>
              </a:ext>
            </a:extLst>
          </p:cNvPr>
          <p:cNvSpPr>
            <a:spLocks noGrp="1"/>
          </p:cNvSpPr>
          <p:nvPr/>
        </p:nvSpPr>
        <p:spPr>
          <a:xfrm>
            <a:off x="904875" y="5476875"/>
            <a:ext cx="10382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Mini-whiteboard: rewrite the claim so it becomes scientifically defensible.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1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4985</Words>
  <Application>Microsoft Office PowerPoint</Application>
  <DocSecurity>0</DocSecurity>
  <PresentationFormat>Widescreen</PresentationFormat>
  <Paragraphs>380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2026-01-01T00:00:00Z</dcterms:created>
  <dcterms:modified xsi:type="dcterms:W3CDTF">2026-08-15T16:01:36Z</dcterms:modified>
</cp:coreProperties>
</file>