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00000000-0000-4000-8000-000000000001}">
      <p14:discardImageEditData xmlns:p14="http://schemas.microsoft.com/office/powerpoint/2010/main" xmlns="" val="0"/>
    </p:ext>
    <p:ext uri="{00000000-0000-4000-8000-000000000002}">
      <p14:defaultImageDpi xmlns:p14="http://schemas.microsoft.com/office/powerpoint/2010/main" xmlns="" val="32767"/>
    </p:ext>
    <p:ext uri="{00000000-0000-4000-8000-000000000003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00000000-0000-4000-8000-0000000000C6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1"/>
  <c:style val="2"/>
  <c:chart>
    <c:autoTitleDeleted val="1"/>
    <c:plotArea>
      <c:layout/>
      <c:scatterChart>
        <c:scatterStyle val="lineMarker"/>
        <c:varyColors val="1"/>
        <c:ser>
          <c:idx val="0"/>
          <c:order val="0"/>
          <c:tx>
            <c:v>Field strength</c:v>
          </c:tx>
          <c:spPr>
            <a:ln w="28575">
              <a:solidFill>
                <a:srgbClr val="6336D6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6336D6"/>
              </a:solidFill>
            </c:spPr>
          </c:marker>
          <c:xVal>
            <c:numLit>
              <c:formatCode>General</c:formatCode>
              <c:ptCount val="5"/>
              <c:pt idx="0">
                <c:v>1</c:v>
              </c:pt>
              <c:pt idx="1">
                <c:v>1.5</c:v>
              </c:pt>
              <c:pt idx="2">
                <c:v>2</c:v>
              </c:pt>
              <c:pt idx="3">
                <c:v>3</c:v>
              </c:pt>
              <c:pt idx="4">
                <c:v>4</c:v>
              </c:pt>
            </c:numLit>
          </c:xVal>
          <c:yVal>
            <c:numLit>
              <c:formatCode>0.0#</c:formatCode>
              <c:ptCount val="5"/>
              <c:pt idx="0">
                <c:v>9.81</c:v>
              </c:pt>
              <c:pt idx="1">
                <c:v>4.3600000000000003</c:v>
              </c:pt>
              <c:pt idx="2">
                <c:v>2.4500000000000002</c:v>
              </c:pt>
              <c:pt idx="3">
                <c:v>1.0900000000000001</c:v>
              </c:pt>
              <c:pt idx="4">
                <c:v>0.61299999999999999</c:v>
              </c:pt>
            </c:numLit>
          </c:yVal>
          <c:smooth val="0"/>
          <c:extLst>
            <c:ext xmlns:c16="http://schemas.microsoft.com/office/drawing/2014/chart" uri="{C3380CC4-5D6E-409C-BE32-E72D297353CC}">
              <c16:uniqueId val="{00000000-A754-4846-A435-42B3995D11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r>
                  <a:t>Field strength / N kg^-1</a:t>
                </a:r>
              </a:p>
            </c:rich>
          </c:tx>
          <c:overlay val="0"/>
        </c:title>
        <c:numFmt formatCode="0.0#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50112"/>
        <c:crosses val="autoZero"/>
        <c:crossBetween val="midCat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r>
                  <a:t>Distance from centre / Earth radii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72768"/>
        <c:crosses val="autoZero"/>
        <c:crossBetween val="midCat"/>
      </c:valAx>
      <c:spPr>
        <a:solidFill>
          <a:srgbClr val="FCFAF1"/>
        </a:solidFill>
        <a:ln w="0">
          <a:noFill/>
          <a:prstDash val="solid"/>
        </a:ln>
      </c:spPr>
    </c:plotArea>
    <c:plotVisOnly val="1"/>
    <c:dispBlanksAs val="zero"/>
    <c:showDLblsOverMax val="1"/>
  </c:chart>
  <c:spPr>
    <a:solidFill>
      <a:srgbClr val="FCFAF1"/>
    </a:solidFill>
    <a:ln w="0">
      <a:noFill/>
      <a:prstDash val="solid"/>
    </a:ln>
  </c:spPr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https://giophysics.com/chapter-3/universal-gravitation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Dark-green opening slide for D.1 Gravitational fields, with one inquiry question and the SL + HL extension boundary.</a:t>
            </a:r>
          </a:p>
          <a:p>
            <a:r>
              <a:t>[Teacher cue]</a:t>
            </a:r>
          </a:p>
          <a:p>
            <a:r>
              <a:t>Ask the hook without revealing the answer. Collect two competing explanations, then reveal: Gravity provides their centripetal acceleration; they feel weightless because spacecraft and astronaut fall together.</a:t>
            </a:r>
          </a:p>
          <a:p>
            <a:r>
              <a:t>[SL/HL boundary]</a:t>
            </a:r>
          </a:p>
          <a:p>
            <a:r>
              <a:t>D.1 Gravitational fields: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Cite the source dataset, retain units and explain the fit; do not present downloaded data as personally measured.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https://giophysics.com/chapter-3/universal-gravitation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An original 5-mark application question beside a four-step method rail.</a:t>
            </a:r>
          </a:p>
          <a:p>
            <a:r>
              <a:t>[Teacher cue]</a:t>
            </a:r>
          </a:p>
          <a:p>
            <a:r>
              <a:t>Give independent thinking time. Students annotate knowns, unknowns and assumptions before calculation. Do not reveal the marking points until slide 11.</a:t>
            </a:r>
          </a:p>
          <a:p>
            <a:r>
              <a:t>[SL/HL boundary]</a:t>
            </a:r>
          </a:p>
          <a:p>
            <a:r>
              <a:t>D.1 Gravitational fields: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Cite the source dataset, retain units and explain the fit; do not present downloaded data as personally measured.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https://giophysics.com/chapter-3/universal-gravitation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to six editable marking points appear in two columns, followed by a data-evaluation band.</a:t>
            </a:r>
          </a:p>
          <a:p>
            <a:r>
              <a:t>[Teacher cue]</a:t>
            </a:r>
          </a:p>
          <a:p>
            <a:r>
              <a:t>Reveal each point only after students compare. Require correction in a different colour and one statement about assumptions or uncertainty.</a:t>
            </a:r>
          </a:p>
          <a:p>
            <a:r>
              <a:t>[SL/HL boundary]</a:t>
            </a:r>
          </a:p>
          <a:p>
            <a:r>
              <a:t>D.1 Gravitational fields: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Cite the source dataset, retain units and explain the fit; do not present downloaded data as personally measured.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[Answer] v = sqrt(GM/r) v = 7.06e3 m s^-1 T = 2pi r/v T = 7.12e3 s about 119 min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https://giophysics.com/chapter-3/universal-gravitation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large original exit questions are arranged in a spacious two-by-two layout; answers are not visible.</a:t>
            </a:r>
          </a:p>
          <a:p>
            <a:r>
              <a:t>[Teacher cue]</a:t>
            </a:r>
          </a:p>
          <a:p>
            <a:r>
              <a:t>Run the quiz silently. Ask students to justify the starred item to a partner before the answer reveal.</a:t>
            </a:r>
          </a:p>
          <a:p>
            <a:r>
              <a:t>[SL/HL boundary]</a:t>
            </a:r>
          </a:p>
          <a:p>
            <a:r>
              <a:t>D.1 Gravitational fields: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Cite the source dataset, retain units and explain the fit; do not present downloaded data as personally measured.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[Final quiz] Four original retrieval and transfer questions.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https://giophysics.com/chapter-3/universal-gravitation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answer rows on a dark background lead to a bright next-inquiry prompt.</a:t>
            </a:r>
          </a:p>
          <a:p>
            <a:r>
              <a:t>[Teacher cue]</a:t>
            </a:r>
          </a:p>
          <a:p>
            <a:r>
              <a:t>Reveal one answer at a time. Ask for evidence or an equation before accepting it. End with the new-question prompt, not a generic summary.</a:t>
            </a:r>
          </a:p>
          <a:p>
            <a:r>
              <a:t>[SL/HL boundary]</a:t>
            </a:r>
          </a:p>
          <a:p>
            <a:r>
              <a:t>D.1 Gravitational fields: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Cite the source dataset, retain units and explain the fit; do not present downloaded data as personally measured.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[Quiz answers] 1. N kg^-1 2. factor 1/4 3. continuous free fall 4. infinity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https://giophysics.com/chapter-3/universal-gravitation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Three numbered retrieval questions above three concise learning outcomes; no answers are shown.</a:t>
            </a:r>
          </a:p>
          <a:p>
            <a:r>
              <a:t>[Teacher cue]</a:t>
            </a:r>
          </a:p>
          <a:p>
            <a:r>
              <a:t>Allow silent retrieval first. Ask one student to answer and another to challenge the reasoning. Revisit the outcomes at the end.</a:t>
            </a:r>
          </a:p>
          <a:p>
            <a:r>
              <a:t>[SL/HL boundary]</a:t>
            </a:r>
          </a:p>
          <a:p>
            <a:r>
              <a:t>D.1 Gravitational fields: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Cite the source dataset, retain units and explain the fit; do not present downloaded data as personally measured.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https://giophysics.com/chapter-3/universal-gravitation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Three conceptual claims occupy the left, while a dark editable equation rail and an explicit SL/HL boundary occupy the right and bottom.</a:t>
            </a:r>
          </a:p>
          <a:p>
            <a:r>
              <a:t>[Teacher cue]</a:t>
            </a:r>
          </a:p>
          <a:p>
            <a:r>
              <a:t>Unpack one claim at a time. Have students identify assumptions and the level label before substituting into an equation.</a:t>
            </a:r>
          </a:p>
          <a:p>
            <a:r>
              <a:t>[SL/HL boundary]</a:t>
            </a:r>
          </a:p>
          <a:p>
            <a:r>
              <a:t>D.1 Gravitational fields: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Cite the source dataset, retain units and explain the fit; do not present downloaded data as personally measured.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673E78-6312-197F-7F56-72F0B22CE6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EDBFFBD-0FC6-B015-7BC0-2A8F843AB7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F26E06-86BB-97D3-5E0C-E3E7C42914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https://giophysics.com/chapter-3/universal-gravitation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The simple definition is stated in one sentence across the top of the slide. Below it a drawn diagram is labelled M, m, g = 9.8 N kg⁻¹, g = 2.5 N kg⁻¹, r, 2r, double the distance, quarter the field. A caption reads: Twice as far from the centre, one quarter the field - the arrow shortens fast.</a:t>
            </a:r>
          </a:p>
          <a:p>
            <a:r>
              <a:t>[Teacher cue]</a:t>
            </a:r>
          </a:p>
          <a:p>
            <a:r>
              <a:t>Unpack one claim at a time. Have students identify assumptions and the level label before substituting into an equation.</a:t>
            </a:r>
          </a:p>
          <a:p>
            <a:r>
              <a:t>[SL/HL boundary]</a:t>
            </a:r>
          </a:p>
          <a:p>
            <a:r>
              <a:t>D.1 Gravitational fields: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Cite the source dataset, retain units and explain the fit; do not present downloaded data as personally measured.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FEB7EA-1097-9858-CB8E-0E2D7B37C1EB}"/>
              </a:ext>
            </a:extLst>
          </p:cNvPr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742528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https://giophysics.com/chapter-3/universal-gravitation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Editable scatter chart of Field strength / N kg^-1 against Distance from centre / Earth radii. Data values are printed in a high-contrast rail for non-colour access.</a:t>
            </a:r>
          </a:p>
          <a:p>
            <a:r>
              <a:t>[Teacher cue]</a:t>
            </a:r>
          </a:p>
          <a:p>
            <a:r>
              <a:t>Collect a prediction, then reveal the graph. Ask students to name axes and units before interpreting. Edit one native-chart data point and ask what conclusion changes.</a:t>
            </a:r>
          </a:p>
          <a:p>
            <a:r>
              <a:t>[SL/HL boundary]</a:t>
            </a:r>
          </a:p>
          <a:p>
            <a:r>
              <a:t>D.1 Gravitational fields: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Cite the source dataset, retain units and explain the fit; do not present downloaded data as personally measured.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[Quantitative visual] Values: (1, 9.81), (1.5, 4.36), (2, 2.45), (3, 1.09), (4, 0.613). Axes: Distance from centre / Earth radii; Field strength / N kg^-1.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https://giophysics.com/chapter-3/universal-gravitation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full-width quantitative problem is followed by three editable reasoning steps and a high-contrast answer band.</a:t>
            </a:r>
          </a:p>
          <a:p>
            <a:r>
              <a:t>[Teacher cue]</a:t>
            </a:r>
          </a:p>
          <a:p>
            <a:r>
              <a:t>Model the system boundary, equation choice, substitution and unit check. Ask students to explain why each operation is justified.</a:t>
            </a:r>
          </a:p>
          <a:p>
            <a:r>
              <a:t>[SL/HL boundary]</a:t>
            </a:r>
          </a:p>
          <a:p>
            <a:r>
              <a:t>D.1 Gravitational fields: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Cite the source dataset, retain units and explain the fit; do not present downloaded data as personally measured.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[Worked problem] Steps: 1) g is proportional to 1/r^2 2) g/g_surface = (R/2R)^2 3) g = 9.81/4 Answer: g = 2.45 N kg^-1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https://giophysics.com/chapter-3/universal-gravitation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full-width quantitative problem is followed by three editable reasoning steps and a high-contrast answer band.</a:t>
            </a:r>
          </a:p>
          <a:p>
            <a:r>
              <a:t>[Teacher cue]</a:t>
            </a:r>
          </a:p>
          <a:p>
            <a:r>
              <a:t>Pause before each step. Students write the next line, compare reasoning, then reveal and repair units or signs.</a:t>
            </a:r>
          </a:p>
          <a:p>
            <a:r>
              <a:t>[SL/HL boundary]</a:t>
            </a:r>
          </a:p>
          <a:p>
            <a:r>
              <a:t>D.1 Gravitational fields: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Cite the source dataset, retain units and explain the fit; do not present downloaded data as personally measured.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[Worked problem] Steps: 1) V = -GM/r 2) V = -3.99e14/7.0e6 3) Include J kg^-1 and negative sign Answer: V = -5.70e7 J kg^-1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https://giophysics.com/chapter-3/universal-gravitation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dark inquiry slide sets one practical or data task, three process steps and an explicit integrity boundary.</a:t>
            </a:r>
          </a:p>
          <a:p>
            <a:r>
              <a:t>[Teacher cue]</a:t>
            </a:r>
          </a:p>
          <a:p>
            <a:r>
              <a:t>Ask groups to identify the independent, dependent and controlled variables before equipment or data. Require a raw-data record and one evidence-based limitation.</a:t>
            </a:r>
          </a:p>
          <a:p>
            <a:r>
              <a:t>[SL/HL boundary]</a:t>
            </a:r>
          </a:p>
          <a:p>
            <a:r>
              <a:t>D.1 Gravitational fields: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Cite the source dataset, retain units and explain the fit; do not present downloaded data as personally measured.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[Inquiry] Linearize period-radius data and test T^2 proportional to r^3.</a:t>
            </a:r>
          </a:p>
          <a:p>
            <a:r>
              <a:t>[Investigation integrity] Teacher support may clarify physics, ethics, risk, uncertainty and methods. Students must formulate, process, evaluate and write their own scientific investigation; never ghostwrite or fabricate data. Topic task: Cite the source dataset, retain units and explain the fit; do not present downloaded data as personally measured.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https://giophysics.com/chapter-3/universal-gravitation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 accent-colour slide contrasts a large misconception with a dark correction band, a safe joke and a rewrite prompt.</a:t>
            </a:r>
          </a:p>
          <a:p>
            <a:r>
              <a:t>[Teacher cue]</a:t>
            </a:r>
          </a:p>
          <a:p>
            <a:r>
              <a:t>Students vote true or false, identify the hidden assumption, then rewrite. Use the joke only as a memory cue after the scientific correction.</a:t>
            </a:r>
          </a:p>
          <a:p>
            <a:r>
              <a:t>[SL/HL boundary]</a:t>
            </a:r>
          </a:p>
          <a:p>
            <a:r>
              <a:t>D.1 Gravitational fields: SL + HL extension.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Cite the source dataset, retain units and explain the fit; do not present downloaded data as personally measured.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[Humor] Gravity is doing all the work and receives none of the cabin announcements.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ccent-rail">
            <a:extLst>
              <a:ext uri="{00000000-0000-4000-8000-000000000004}">
                <a16:creationId xmlns:a16="http://schemas.microsoft.com/office/drawing/2014/main" xmlns="" id="{00000000-0000-4000-8000-000000000005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71450" cy="6858000"/>
          </a:xfrm>
          <a:prstGeom prst="rect">
            <a:avLst/>
          </a:prstGeom>
          <a:solidFill>
            <a:srgbClr val="A88CFF"/>
          </a:solidFill>
          <a:ln w="0">
            <a:noFill/>
            <a:prstDash val="solid"/>
          </a:ln>
        </p:spPr>
      </p:sp>
      <p:sp>
        <p:nvSpPr>
          <p:cNvPr id="2" name="eyebrow">
            <a:extLst>
              <a:ext uri="{00000000-0000-4000-8000-000000000004}">
                <a16:creationId xmlns:a16="http://schemas.microsoft.com/office/drawing/2014/main" xmlns="" id="{00000000-0000-4000-8000-000000000006}"/>
              </a:ext>
            </a:extLst>
          </p:cNvPr>
          <p:cNvSpPr>
            <a:spLocks noGrp="1"/>
          </p:cNvSpPr>
          <p:nvPr/>
        </p:nvSpPr>
        <p:spPr>
          <a:xfrm>
            <a:off x="666750" y="571500"/>
            <a:ext cx="809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IB DP PHYSICS · FIRST ASSESSMENT 2025 · D.1</a:t>
            </a:r>
          </a:p>
        </p:txBody>
      </p:sp>
      <p:sp>
        <p:nvSpPr>
          <p:cNvPr id="3" name="topic-title">
            <a:extLst>
              <a:ext uri="{00000000-0000-4000-8000-000000000004}">
                <a16:creationId xmlns:a16="http://schemas.microsoft.com/office/drawing/2014/main" xmlns="" id="{00000000-0000-4000-8000-000000000007}"/>
              </a:ext>
            </a:extLst>
          </p:cNvPr>
          <p:cNvSpPr>
            <a:spLocks noGrp="1"/>
          </p:cNvSpPr>
          <p:nvPr/>
        </p:nvSpPr>
        <p:spPr>
          <a:xfrm>
            <a:off x="666750" y="1190625"/>
            <a:ext cx="8096250" cy="1428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5250" b="1" i="0">
                <a:solidFill>
                  <a:srgbClr val="F4F0E2"/>
                </a:solidFill>
              </a:defRPr>
            </a:pPr>
            <a:r>
              <a:rPr sz="5250" b="1" i="0">
                <a:solidFill>
                  <a:srgbClr val="F4F0E2"/>
                </a:solidFill>
              </a:rPr>
              <a:t>Gravitational fields</a:t>
            </a:r>
          </a:p>
        </p:txBody>
      </p:sp>
      <p:sp>
        <p:nvSpPr>
          <p:cNvPr id="4" name="level">
            <a:extLst>
              <a:ext uri="{00000000-0000-4000-8000-000000000004}">
                <a16:creationId xmlns:a16="http://schemas.microsoft.com/office/drawing/2014/main" xmlns="" id="{00000000-0000-4000-8000-000000000008}"/>
              </a:ext>
            </a:extLst>
          </p:cNvPr>
          <p:cNvSpPr>
            <a:spLocks noGrp="1"/>
          </p:cNvSpPr>
          <p:nvPr/>
        </p:nvSpPr>
        <p:spPr>
          <a:xfrm>
            <a:off x="666750" y="2857500"/>
            <a:ext cx="4762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A88CFF"/>
                </a:solidFill>
              </a:defRPr>
            </a:pPr>
            <a:r>
              <a:rPr sz="1800" b="1" i="0">
                <a:solidFill>
                  <a:srgbClr val="A88CFF"/>
                </a:solidFill>
              </a:rPr>
              <a:t>SL + HL EXTENSION</a:t>
            </a:r>
          </a:p>
        </p:txBody>
      </p:sp>
      <p:sp>
        <p:nvSpPr>
          <p:cNvPr id="5" name="hook">
            <a:extLst>
              <a:ext uri="{00000000-0000-4000-8000-000000000004}">
                <a16:creationId xmlns:a16="http://schemas.microsoft.com/office/drawing/2014/main" xmlns="" id="{00000000-0000-4000-8000-000000000009}"/>
              </a:ext>
            </a:extLst>
          </p:cNvPr>
          <p:cNvSpPr>
            <a:spLocks noGrp="1"/>
          </p:cNvSpPr>
          <p:nvPr/>
        </p:nvSpPr>
        <p:spPr>
          <a:xfrm>
            <a:off x="666750" y="3714750"/>
            <a:ext cx="8096250" cy="1143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F4F0E2"/>
                </a:solidFill>
              </a:defRPr>
            </a:pPr>
            <a:r>
              <a:rPr sz="2250" b="1" i="0">
                <a:solidFill>
                  <a:srgbClr val="F4F0E2"/>
                </a:solidFill>
              </a:rPr>
              <a:t>Astronauts in orbit feel weightless. Is gravity absent?</a:t>
            </a:r>
          </a:p>
        </p:txBody>
      </p:sp>
      <p:sp>
        <p:nvSpPr>
          <p:cNvPr id="6" name="theme-ring">
            <a:extLst>
              <a:ext uri="{00000000-0000-4000-8000-000000000004}">
                <a16:creationId xmlns:a16="http://schemas.microsoft.com/office/drawing/2014/main" xmlns="" id="{00000000-0000-4000-8000-00000000000A}"/>
              </a:ext>
            </a:extLst>
          </p:cNvPr>
          <p:cNvSpPr>
            <a:spLocks noGrp="1"/>
          </p:cNvSpPr>
          <p:nvPr/>
        </p:nvSpPr>
        <p:spPr>
          <a:xfrm>
            <a:off x="9429750" y="1333500"/>
            <a:ext cx="2000250" cy="2000250"/>
          </a:xfrm>
          <a:prstGeom prst="ellipse">
            <a:avLst/>
          </a:prstGeom>
          <a:solidFill>
            <a:srgbClr val="A88CFF"/>
          </a:solidFill>
          <a:ln w="0">
            <a:noFill/>
            <a:prstDash val="solid"/>
          </a:ln>
        </p:spPr>
      </p:sp>
      <p:sp>
        <p:nvSpPr>
          <p:cNvPr id="7" name="theme-ring-inner">
            <a:extLst>
              <a:ext uri="{00000000-0000-4000-8000-000000000004}">
                <a16:creationId xmlns:a16="http://schemas.microsoft.com/office/drawing/2014/main" xmlns="" id="{00000000-0000-4000-8000-00000000000B}"/>
              </a:ext>
            </a:extLst>
          </p:cNvPr>
          <p:cNvSpPr>
            <a:spLocks noGrp="1"/>
          </p:cNvSpPr>
          <p:nvPr/>
        </p:nvSpPr>
        <p:spPr>
          <a:xfrm>
            <a:off x="10020300" y="1924050"/>
            <a:ext cx="819150" cy="819150"/>
          </a:xfrm>
          <a:prstGeom prst="ellipse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format">
            <a:extLst>
              <a:ext uri="{00000000-0000-4000-8000-000000000004}">
                <a16:creationId xmlns:a16="http://schemas.microsoft.com/office/drawing/2014/main" xmlns="" id="{00000000-0000-4000-8000-00000000000C}"/>
              </a:ext>
            </a:extLst>
          </p:cNvPr>
          <p:cNvSpPr>
            <a:spLocks noGrp="1"/>
          </p:cNvSpPr>
          <p:nvPr/>
        </p:nvSpPr>
        <p:spPr>
          <a:xfrm>
            <a:off x="666750" y="5810250"/>
            <a:ext cx="8096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EDITABLE · INQUIRY · DATA · EXAM PRACTICE</a:t>
            </a:r>
          </a:p>
        </p:txBody>
      </p:sp>
      <p:sp>
        <p:nvSpPr>
          <p:cNvPr id="9" name="group-label">
            <a:extLst>
              <a:ext uri="{00000000-0000-4000-8000-000000000004}">
                <a16:creationId xmlns:a16="http://schemas.microsoft.com/office/drawing/2014/main" xmlns="" id="{00000000-0000-4000-8000-00000000000D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THEME D · FIELDS</a:t>
            </a:r>
          </a:p>
        </p:txBody>
      </p:sp>
      <p:sp>
        <p:nvSpPr>
          <p:cNvPr id="10" name="page-number">
            <a:extLst>
              <a:ext uri="{00000000-0000-4000-8000-000000000004}">
                <a16:creationId xmlns:a16="http://schemas.microsoft.com/office/drawing/2014/main" xmlns="" id="{00000000-0000-4000-8000-00000000000E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01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11" name="rule-70-666">
            <a:extLst>
              <a:ext uri="{00000000-0000-4000-8000-000000000004}">
                <a16:creationId xmlns:a16="http://schemas.microsoft.com/office/drawing/2014/main" xmlns="" id="{00000000-0000-4000-8000-00000000000F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2" name="course-footer">
            <a:extLst>
              <a:ext uri="{00000000-0000-4000-8000-000000000004}">
                <a16:creationId xmlns:a16="http://schemas.microsoft.com/office/drawing/2014/main" xmlns="" id="{00000000-0000-4000-8000-000000000010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D.1 · SL + HL EXTENSION</a:t>
            </a:r>
          </a:p>
        </p:txBody>
      </p:sp>
    </p:spTree>
    <p:extLst>
      <p:ext uri="{00000000-0000-4000-8000-000000000011}">
        <p14:creationId xmlns:p14="http://schemas.microsoft.com/office/powerpoint/2010/main" xmlns="" val="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00000000-0000-4000-8000-000000000004}">
                <a16:creationId xmlns:a16="http://schemas.microsoft.com/office/drawing/2014/main" xmlns="" id="{00000000-0000-4000-8000-0000000000BB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THEME D · FIELDS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BC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10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BD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BE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D.1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BF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Original IB-style application question</a:t>
            </a:r>
          </a:p>
        </p:txBody>
      </p:sp>
      <p:sp>
        <p:nvSpPr>
          <p:cNvPr id="6" name="exam-meta">
            <a:extLst>
              <a:ext uri="{00000000-0000-4000-8000-000000000004}">
                <a16:creationId xmlns:a16="http://schemas.microsoft.com/office/drawing/2014/main" xmlns="" id="{00000000-0000-4000-8000-0000000000C0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8572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SL + HL EXTENSION · 5 MARKS · CALCULATE · EXPLAIN</a:t>
            </a:r>
          </a:p>
        </p:txBody>
      </p:sp>
      <p:sp>
        <p:nvSpPr>
          <p:cNvPr id="7" name="question-frame">
            <a:extLst>
              <a:ext uri="{00000000-0000-4000-8000-000000000004}">
                <a16:creationId xmlns:a16="http://schemas.microsoft.com/office/drawing/2014/main" xmlns="" id="{00000000-0000-4000-8000-0000000000C1}"/>
              </a:ext>
            </a:extLst>
          </p:cNvPr>
          <p:cNvSpPr>
            <a:spLocks noGrp="1"/>
          </p:cNvSpPr>
          <p:nvPr/>
        </p:nvSpPr>
        <p:spPr>
          <a:xfrm>
            <a:off x="666750" y="2095500"/>
            <a:ext cx="8191500" cy="3048000"/>
          </a:xfrm>
          <a:prstGeom prst="roundRect">
            <a:avLst>
              <a:gd name="adj" fmla="val 3750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question">
            <a:extLst>
              <a:ext uri="{00000000-0000-4000-8000-000000000004}">
                <a16:creationId xmlns:a16="http://schemas.microsoft.com/office/drawing/2014/main" xmlns="" id="{00000000-0000-4000-8000-0000000000C2}"/>
              </a:ext>
            </a:extLst>
          </p:cNvPr>
          <p:cNvSpPr>
            <a:spLocks noGrp="1"/>
          </p:cNvSpPr>
          <p:nvPr/>
        </p:nvSpPr>
        <p:spPr>
          <a:xfrm>
            <a:off x="952500" y="2400300"/>
            <a:ext cx="7620000" cy="2381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A satellite orbits at radius 8.0e6 m around Earth. Use GM = 3.99e14 m^3 s^-2. Determine orbital speed and period.</a:t>
            </a:r>
          </a:p>
        </p:txBody>
      </p:sp>
      <p:sp>
        <p:nvSpPr>
          <p:cNvPr id="9" name="method-frame">
            <a:extLst>
              <a:ext uri="{00000000-0000-4000-8000-000000000004}">
                <a16:creationId xmlns:a16="http://schemas.microsoft.com/office/drawing/2014/main" xmlns="" id="{00000000-0000-4000-8000-0000000000C3}"/>
              </a:ext>
            </a:extLst>
          </p:cNvPr>
          <p:cNvSpPr>
            <a:spLocks noGrp="1"/>
          </p:cNvSpPr>
          <p:nvPr/>
        </p:nvSpPr>
        <p:spPr>
          <a:xfrm>
            <a:off x="9239250" y="2095500"/>
            <a:ext cx="2286000" cy="3048000"/>
          </a:xfrm>
          <a:prstGeom prst="roundRect">
            <a:avLst>
              <a:gd name="adj" fmla="val 5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0" name="method">
            <a:extLst>
              <a:ext uri="{00000000-0000-4000-8000-000000000004}">
                <a16:creationId xmlns:a16="http://schemas.microsoft.com/office/drawing/2014/main" xmlns="" id="{00000000-0000-4000-8000-0000000000C4}"/>
              </a:ext>
            </a:extLst>
          </p:cNvPr>
          <p:cNvSpPr>
            <a:spLocks noGrp="1"/>
          </p:cNvSpPr>
          <p:nvPr/>
        </p:nvSpPr>
        <p:spPr>
          <a:xfrm>
            <a:off x="9429750" y="2428875"/>
            <a:ext cx="1905000" cy="2286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MODEL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CALCULATE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CHECK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JUSTIFY</a:t>
            </a:r>
          </a:p>
        </p:txBody>
      </p:sp>
      <p:sp>
        <p:nvSpPr>
          <p:cNvPr id="11" name="original-note">
            <a:extLst>
              <a:ext uri="{00000000-0000-4000-8000-000000000004}">
                <a16:creationId xmlns:a16="http://schemas.microsoft.com/office/drawing/2014/main" xmlns="" id="{00000000-0000-4000-8000-0000000000C5}"/>
              </a:ext>
            </a:extLst>
          </p:cNvPr>
          <p:cNvSpPr>
            <a:spLocks noGrp="1"/>
          </p:cNvSpPr>
          <p:nvPr/>
        </p:nvSpPr>
        <p:spPr>
          <a:xfrm>
            <a:off x="666750" y="5524500"/>
            <a:ext cx="10477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Original GioPhysics question · not an IB past-paper or specimen question.</a:t>
            </a:r>
          </a:p>
        </p:txBody>
      </p:sp>
    </p:spTree>
    <p:extLst>
      <p:ext uri="{00000000-0000-4000-8000-000000000011}">
        <p14:creationId xmlns:p14="http://schemas.microsoft.com/office/powerpoint/2010/main" xmlns="" val="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roup-label">
            <a:extLst>
              <a:ext uri="{00000000-0000-4000-8000-000000000004}">
                <a16:creationId xmlns:a16="http://schemas.microsoft.com/office/drawing/2014/main" xmlns="" id="{00000000-0000-4000-8000-00000000001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THEME D · FIELDS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1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11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1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1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D.1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1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Mark the evidence, not the handwriting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17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10001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Reveal one point at a time. Locate matching evidence, then improve one line.</a:t>
            </a:r>
          </a:p>
        </p:txBody>
      </p:sp>
      <p:sp>
        <p:nvSpPr>
          <p:cNvPr id="7" name="mark-1">
            <a:extLst>
              <a:ext uri="{00000000-0000-4000-8000-000000000004}">
                <a16:creationId xmlns:a16="http://schemas.microsoft.com/office/drawing/2014/main" xmlns="" id="{00000000-0000-4000-8000-000000000018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457200" cy="457200"/>
          </a:xfrm>
          <a:prstGeom prst="ellipse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8" name="mark-number-1">
            <a:extLst>
              <a:ext uri="{00000000-0000-4000-8000-000000000004}">
                <a16:creationId xmlns:a16="http://schemas.microsoft.com/office/drawing/2014/main" xmlns="" id="{00000000-0000-4000-8000-000000000019}"/>
              </a:ext>
            </a:extLst>
          </p:cNvPr>
          <p:cNvSpPr>
            <a:spLocks noGrp="1"/>
          </p:cNvSpPr>
          <p:nvPr/>
        </p:nvSpPr>
        <p:spPr>
          <a:xfrm>
            <a:off x="666750" y="22383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mark-text-1">
            <a:extLst>
              <a:ext uri="{00000000-0000-4000-8000-000000000004}">
                <a16:creationId xmlns:a16="http://schemas.microsoft.com/office/drawing/2014/main" xmlns="" id="{00000000-0000-4000-8000-00000000001A}"/>
              </a:ext>
            </a:extLst>
          </p:cNvPr>
          <p:cNvSpPr>
            <a:spLocks noGrp="1"/>
          </p:cNvSpPr>
          <p:nvPr/>
        </p:nvSpPr>
        <p:spPr>
          <a:xfrm>
            <a:off x="1333500" y="2162175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v = sqrt(GM/r)</a:t>
            </a:r>
          </a:p>
        </p:txBody>
      </p:sp>
      <p:sp>
        <p:nvSpPr>
          <p:cNvPr id="10" name="mark-2">
            <a:extLst>
              <a:ext uri="{00000000-0000-4000-8000-000000000004}">
                <a16:creationId xmlns:a16="http://schemas.microsoft.com/office/drawing/2014/main" xmlns="" id="{00000000-0000-4000-8000-00000000001B}"/>
              </a:ext>
            </a:extLst>
          </p:cNvPr>
          <p:cNvSpPr>
            <a:spLocks noGrp="1"/>
          </p:cNvSpPr>
          <p:nvPr/>
        </p:nvSpPr>
        <p:spPr>
          <a:xfrm>
            <a:off x="6191250" y="2190750"/>
            <a:ext cx="457200" cy="457200"/>
          </a:xfrm>
          <a:prstGeom prst="ellipse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1" name="mark-number-2">
            <a:extLst>
              <a:ext uri="{00000000-0000-4000-8000-000000000004}">
                <a16:creationId xmlns:a16="http://schemas.microsoft.com/office/drawing/2014/main" xmlns="" id="{00000000-0000-4000-8000-00000000001C}"/>
              </a:ext>
            </a:extLst>
          </p:cNvPr>
          <p:cNvSpPr>
            <a:spLocks noGrp="1"/>
          </p:cNvSpPr>
          <p:nvPr/>
        </p:nvSpPr>
        <p:spPr>
          <a:xfrm>
            <a:off x="6191250" y="22383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mark-text-2">
            <a:extLst>
              <a:ext uri="{00000000-0000-4000-8000-000000000004}">
                <a16:creationId xmlns:a16="http://schemas.microsoft.com/office/drawing/2014/main" xmlns="" id="{00000000-0000-4000-8000-00000000001D}"/>
              </a:ext>
            </a:extLst>
          </p:cNvPr>
          <p:cNvSpPr>
            <a:spLocks noGrp="1"/>
          </p:cNvSpPr>
          <p:nvPr/>
        </p:nvSpPr>
        <p:spPr>
          <a:xfrm>
            <a:off x="6858000" y="2162175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v = 7.06e3 m s^-1</a:t>
            </a:r>
          </a:p>
        </p:txBody>
      </p:sp>
      <p:sp>
        <p:nvSpPr>
          <p:cNvPr id="13" name="mark-3">
            <a:extLst>
              <a:ext uri="{00000000-0000-4000-8000-000000000004}">
                <a16:creationId xmlns:a16="http://schemas.microsoft.com/office/drawing/2014/main" xmlns="" id="{00000000-0000-4000-8000-00000000001E}"/>
              </a:ext>
            </a:extLst>
          </p:cNvPr>
          <p:cNvSpPr>
            <a:spLocks noGrp="1"/>
          </p:cNvSpPr>
          <p:nvPr/>
        </p:nvSpPr>
        <p:spPr>
          <a:xfrm>
            <a:off x="666750" y="3190875"/>
            <a:ext cx="457200" cy="457200"/>
          </a:xfrm>
          <a:prstGeom prst="ellipse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4" name="mark-number-3">
            <a:extLst>
              <a:ext uri="{00000000-0000-4000-8000-000000000004}">
                <a16:creationId xmlns:a16="http://schemas.microsoft.com/office/drawing/2014/main" xmlns="" id="{00000000-0000-4000-8000-00000000001F}"/>
              </a:ext>
            </a:extLst>
          </p:cNvPr>
          <p:cNvSpPr>
            <a:spLocks noGrp="1"/>
          </p:cNvSpPr>
          <p:nvPr/>
        </p:nvSpPr>
        <p:spPr>
          <a:xfrm>
            <a:off x="666750" y="32385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mark-text-3">
            <a:extLst>
              <a:ext uri="{00000000-0000-4000-8000-000000000004}">
                <a16:creationId xmlns:a16="http://schemas.microsoft.com/office/drawing/2014/main" xmlns="" id="{00000000-0000-4000-8000-000000000020}"/>
              </a:ext>
            </a:extLst>
          </p:cNvPr>
          <p:cNvSpPr>
            <a:spLocks noGrp="1"/>
          </p:cNvSpPr>
          <p:nvPr/>
        </p:nvSpPr>
        <p:spPr>
          <a:xfrm>
            <a:off x="1333500" y="3162300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T = 2pi r/v</a:t>
            </a:r>
          </a:p>
        </p:txBody>
      </p:sp>
      <p:sp>
        <p:nvSpPr>
          <p:cNvPr id="16" name="mark-4">
            <a:extLst>
              <a:ext uri="{00000000-0000-4000-8000-000000000004}">
                <a16:creationId xmlns:a16="http://schemas.microsoft.com/office/drawing/2014/main" xmlns="" id="{00000000-0000-4000-8000-000000000021}"/>
              </a:ext>
            </a:extLst>
          </p:cNvPr>
          <p:cNvSpPr>
            <a:spLocks noGrp="1"/>
          </p:cNvSpPr>
          <p:nvPr/>
        </p:nvSpPr>
        <p:spPr>
          <a:xfrm>
            <a:off x="6191250" y="3190875"/>
            <a:ext cx="457200" cy="457200"/>
          </a:xfrm>
          <a:prstGeom prst="ellipse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7" name="mark-number-4">
            <a:extLst>
              <a:ext uri="{00000000-0000-4000-8000-000000000004}">
                <a16:creationId xmlns:a16="http://schemas.microsoft.com/office/drawing/2014/main" xmlns="" id="{00000000-0000-4000-8000-000000000022}"/>
              </a:ext>
            </a:extLst>
          </p:cNvPr>
          <p:cNvSpPr>
            <a:spLocks noGrp="1"/>
          </p:cNvSpPr>
          <p:nvPr/>
        </p:nvSpPr>
        <p:spPr>
          <a:xfrm>
            <a:off x="6191250" y="32385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4</a:t>
            </a:r>
          </a:p>
        </p:txBody>
      </p:sp>
      <p:sp>
        <p:nvSpPr>
          <p:cNvPr id="18" name="mark-text-4">
            <a:extLst>
              <a:ext uri="{00000000-0000-4000-8000-000000000004}">
                <a16:creationId xmlns:a16="http://schemas.microsoft.com/office/drawing/2014/main" xmlns="" id="{00000000-0000-4000-8000-000000000023}"/>
              </a:ext>
            </a:extLst>
          </p:cNvPr>
          <p:cNvSpPr>
            <a:spLocks noGrp="1"/>
          </p:cNvSpPr>
          <p:nvPr/>
        </p:nvSpPr>
        <p:spPr>
          <a:xfrm>
            <a:off x="6858000" y="3162300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T = 7.12e3 s</a:t>
            </a:r>
          </a:p>
        </p:txBody>
      </p:sp>
      <p:sp>
        <p:nvSpPr>
          <p:cNvPr id="19" name="mark-5">
            <a:extLst>
              <a:ext uri="{00000000-0000-4000-8000-000000000004}">
                <a16:creationId xmlns:a16="http://schemas.microsoft.com/office/drawing/2014/main" xmlns="" id="{00000000-0000-4000-8000-000000000024}"/>
              </a:ext>
            </a:extLst>
          </p:cNvPr>
          <p:cNvSpPr>
            <a:spLocks noGrp="1"/>
          </p:cNvSpPr>
          <p:nvPr/>
        </p:nvSpPr>
        <p:spPr>
          <a:xfrm>
            <a:off x="666750" y="4191000"/>
            <a:ext cx="457200" cy="457200"/>
          </a:xfrm>
          <a:prstGeom prst="ellipse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20" name="mark-number-5">
            <a:extLst>
              <a:ext uri="{00000000-0000-4000-8000-000000000004}">
                <a16:creationId xmlns:a16="http://schemas.microsoft.com/office/drawing/2014/main" xmlns="" id="{00000000-0000-4000-8000-000000000025}"/>
              </a:ext>
            </a:extLst>
          </p:cNvPr>
          <p:cNvSpPr>
            <a:spLocks noGrp="1"/>
          </p:cNvSpPr>
          <p:nvPr/>
        </p:nvSpPr>
        <p:spPr>
          <a:xfrm>
            <a:off x="666750" y="423862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5</a:t>
            </a:r>
          </a:p>
        </p:txBody>
      </p:sp>
      <p:sp>
        <p:nvSpPr>
          <p:cNvPr id="21" name="mark-text-5">
            <a:extLst>
              <a:ext uri="{00000000-0000-4000-8000-000000000004}">
                <a16:creationId xmlns:a16="http://schemas.microsoft.com/office/drawing/2014/main" xmlns="" id="{00000000-0000-4000-8000-000000000026}"/>
              </a:ext>
            </a:extLst>
          </p:cNvPr>
          <p:cNvSpPr>
            <a:spLocks noGrp="1"/>
          </p:cNvSpPr>
          <p:nvPr/>
        </p:nvSpPr>
        <p:spPr>
          <a:xfrm>
            <a:off x="1333500" y="4162425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about 119 min</a:t>
            </a:r>
          </a:p>
        </p:txBody>
      </p:sp>
      <p:sp>
        <p:nvSpPr>
          <p:cNvPr id="22" name="evaluation-band">
            <a:extLst>
              <a:ext uri="{00000000-0000-4000-8000-000000000004}">
                <a16:creationId xmlns:a16="http://schemas.microsoft.com/office/drawing/2014/main" xmlns="" id="{00000000-0000-4000-8000-000000000027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858500" cy="647700"/>
          </a:xfrm>
          <a:prstGeom prst="roundRect">
            <a:avLst>
              <a:gd name="adj" fmla="val 17647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23" name="evaluation">
            <a:extLst>
              <a:ext uri="{00000000-0000-4000-8000-000000000004}">
                <a16:creationId xmlns:a16="http://schemas.microsoft.com/office/drawing/2014/main" xmlns="" id="{00000000-0000-4000-8000-000000000028}"/>
              </a:ext>
            </a:extLst>
          </p:cNvPr>
          <p:cNvSpPr>
            <a:spLocks noGrp="1"/>
          </p:cNvSpPr>
          <p:nvPr/>
        </p:nvSpPr>
        <p:spPr>
          <a:xfrm>
            <a:off x="933450" y="5562600"/>
            <a:ext cx="10287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Data-based check: identify one assumption, one unit check and one reason the result is physically plausible.</a:t>
            </a:r>
          </a:p>
        </p:txBody>
      </p:sp>
    </p:spTree>
    <p:extLst>
      <p:ext uri="{00000000-0000-4000-8000-000000000011}">
        <p14:creationId xmlns:p14="http://schemas.microsoft.com/office/powerpoint/2010/main" xmlns="" val="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29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THEME D · FIELDS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2A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2B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2C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D.1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2D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Final quiz: four questions, one calm brain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2E}"/>
              </a:ext>
            </a:extLst>
          </p:cNvPr>
          <p:cNvSpPr>
            <a:spLocks noGrp="1"/>
          </p:cNvSpPr>
          <p:nvPr/>
        </p:nvSpPr>
        <p:spPr>
          <a:xfrm>
            <a:off x="666750" y="1485900"/>
            <a:ext cx="10001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Answer independently. Star the item that needs another explanation.</a:t>
            </a:r>
          </a:p>
        </p:txBody>
      </p:sp>
      <p:sp>
        <p:nvSpPr>
          <p:cNvPr id="7" name="quiz-label-1">
            <a:extLst>
              <a:ext uri="{00000000-0000-4000-8000-000000000004}">
                <a16:creationId xmlns:a16="http://schemas.microsoft.com/office/drawing/2014/main" xmlns="" id="{00000000-0000-4000-8000-00000000002F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Q1</a:t>
            </a:r>
          </a:p>
        </p:txBody>
      </p:sp>
      <p:sp>
        <p:nvSpPr>
          <p:cNvPr id="8" name="quiz-question-1">
            <a:extLst>
              <a:ext uri="{00000000-0000-4000-8000-000000000004}">
                <a16:creationId xmlns:a16="http://schemas.microsoft.com/office/drawing/2014/main" xmlns="" id="{00000000-0000-4000-8000-000000000030}"/>
              </a:ext>
            </a:extLst>
          </p:cNvPr>
          <p:cNvSpPr>
            <a:spLocks noGrp="1"/>
          </p:cNvSpPr>
          <p:nvPr/>
        </p:nvSpPr>
        <p:spPr>
          <a:xfrm>
            <a:off x="666750" y="253365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Field unit?</a:t>
            </a:r>
          </a:p>
        </p:txBody>
      </p:sp>
      <p:sp>
        <p:nvSpPr>
          <p:cNvPr id="9" name="rule-70-380">
            <a:extLst>
              <a:ext uri="{00000000-0000-4000-8000-000000000004}">
                <a16:creationId xmlns:a16="http://schemas.microsoft.com/office/drawing/2014/main" xmlns="" id="{00000000-0000-4000-8000-000000000031}"/>
              </a:ext>
            </a:extLst>
          </p:cNvPr>
          <p:cNvSpPr>
            <a:spLocks noGrp="1"/>
          </p:cNvSpPr>
          <p:nvPr/>
        </p:nvSpPr>
        <p:spPr>
          <a:xfrm>
            <a:off x="666750" y="361950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0" name="quiz-label-2">
            <a:extLst>
              <a:ext uri="{00000000-0000-4000-8000-000000000004}">
                <a16:creationId xmlns:a16="http://schemas.microsoft.com/office/drawing/2014/main" xmlns="" id="{00000000-0000-4000-8000-000000000032}"/>
              </a:ext>
            </a:extLst>
          </p:cNvPr>
          <p:cNvSpPr>
            <a:spLocks noGrp="1"/>
          </p:cNvSpPr>
          <p:nvPr/>
        </p:nvSpPr>
        <p:spPr>
          <a:xfrm>
            <a:off x="6191250" y="219075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Q2</a:t>
            </a:r>
          </a:p>
        </p:txBody>
      </p:sp>
      <p:sp>
        <p:nvSpPr>
          <p:cNvPr id="11" name="quiz-question-2">
            <a:extLst>
              <a:ext uri="{00000000-0000-4000-8000-000000000004}">
                <a16:creationId xmlns:a16="http://schemas.microsoft.com/office/drawing/2014/main" xmlns="" id="{00000000-0000-4000-8000-000000000033}"/>
              </a:ext>
            </a:extLst>
          </p:cNvPr>
          <p:cNvSpPr>
            <a:spLocks noGrp="1"/>
          </p:cNvSpPr>
          <p:nvPr/>
        </p:nvSpPr>
        <p:spPr>
          <a:xfrm>
            <a:off x="6191250" y="253365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Double r changes g by?</a:t>
            </a:r>
          </a:p>
        </p:txBody>
      </p:sp>
      <p:sp>
        <p:nvSpPr>
          <p:cNvPr id="12" name="rule-650-380">
            <a:extLst>
              <a:ext uri="{00000000-0000-4000-8000-000000000004}">
                <a16:creationId xmlns:a16="http://schemas.microsoft.com/office/drawing/2014/main" xmlns="" id="{00000000-0000-4000-8000-000000000034}"/>
              </a:ext>
            </a:extLst>
          </p:cNvPr>
          <p:cNvSpPr>
            <a:spLocks noGrp="1"/>
          </p:cNvSpPr>
          <p:nvPr/>
        </p:nvSpPr>
        <p:spPr>
          <a:xfrm>
            <a:off x="6191250" y="361950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3" name="quiz-label-3">
            <a:extLst>
              <a:ext uri="{00000000-0000-4000-8000-000000000004}">
                <a16:creationId xmlns:a16="http://schemas.microsoft.com/office/drawing/2014/main" xmlns="" id="{00000000-0000-4000-8000-000000000035}"/>
              </a:ext>
            </a:extLst>
          </p:cNvPr>
          <p:cNvSpPr>
            <a:spLocks noGrp="1"/>
          </p:cNvSpPr>
          <p:nvPr/>
        </p:nvSpPr>
        <p:spPr>
          <a:xfrm>
            <a:off x="666750" y="400050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Q3</a:t>
            </a:r>
          </a:p>
        </p:txBody>
      </p:sp>
      <p:sp>
        <p:nvSpPr>
          <p:cNvPr id="14" name="quiz-question-3">
            <a:extLst>
              <a:ext uri="{00000000-0000-4000-8000-000000000004}">
                <a16:creationId xmlns:a16="http://schemas.microsoft.com/office/drawing/2014/main" xmlns="" id="{00000000-0000-4000-8000-000000000036}"/>
              </a:ext>
            </a:extLst>
          </p:cNvPr>
          <p:cNvSpPr>
            <a:spLocks noGrp="1"/>
          </p:cNvSpPr>
          <p:nvPr/>
        </p:nvSpPr>
        <p:spPr>
          <a:xfrm>
            <a:off x="666750" y="434340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Orbit is?</a:t>
            </a:r>
          </a:p>
        </p:txBody>
      </p:sp>
      <p:sp>
        <p:nvSpPr>
          <p:cNvPr id="15" name="rule-70-570">
            <a:extLst>
              <a:ext uri="{00000000-0000-4000-8000-000000000004}">
                <a16:creationId xmlns:a16="http://schemas.microsoft.com/office/drawing/2014/main" xmlns="" id="{00000000-0000-4000-8000-000000000037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6" name="quiz-label-4">
            <a:extLst>
              <a:ext uri="{00000000-0000-4000-8000-000000000004}">
                <a16:creationId xmlns:a16="http://schemas.microsoft.com/office/drawing/2014/main" xmlns="" id="{00000000-0000-4000-8000-000000000038}"/>
              </a:ext>
            </a:extLst>
          </p:cNvPr>
          <p:cNvSpPr>
            <a:spLocks noGrp="1"/>
          </p:cNvSpPr>
          <p:nvPr/>
        </p:nvSpPr>
        <p:spPr>
          <a:xfrm>
            <a:off x="6191250" y="400050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Q4</a:t>
            </a:r>
          </a:p>
        </p:txBody>
      </p:sp>
      <p:sp>
        <p:nvSpPr>
          <p:cNvPr id="17" name="quiz-question-4">
            <a:extLst>
              <a:ext uri="{00000000-0000-4000-8000-000000000004}">
                <a16:creationId xmlns:a16="http://schemas.microsoft.com/office/drawing/2014/main" xmlns="" id="{00000000-0000-4000-8000-000000000039}"/>
              </a:ext>
            </a:extLst>
          </p:cNvPr>
          <p:cNvSpPr>
            <a:spLocks noGrp="1"/>
          </p:cNvSpPr>
          <p:nvPr/>
        </p:nvSpPr>
        <p:spPr>
          <a:xfrm>
            <a:off x="6191250" y="434340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Potential zero reference commonly?</a:t>
            </a:r>
          </a:p>
        </p:txBody>
      </p:sp>
      <p:sp>
        <p:nvSpPr>
          <p:cNvPr id="18" name="rule-650-570">
            <a:extLst>
              <a:ext uri="{00000000-0000-4000-8000-000000000004}">
                <a16:creationId xmlns:a16="http://schemas.microsoft.com/office/drawing/2014/main" xmlns="" id="{00000000-0000-4000-8000-00000000003A}"/>
              </a:ext>
            </a:extLst>
          </p:cNvPr>
          <p:cNvSpPr>
            <a:spLocks noGrp="1"/>
          </p:cNvSpPr>
          <p:nvPr/>
        </p:nvSpPr>
        <p:spPr>
          <a:xfrm>
            <a:off x="6191250" y="542925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</p:spTree>
    <p:extLst>
      <p:ext uri="{00000000-0000-4000-8000-000000000011}">
        <p14:creationId xmlns:p14="http://schemas.microsoft.com/office/powerpoint/2010/main" xmlns="" val="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oup-label">
            <a:extLst>
              <a:ext uri="{00000000-0000-4000-8000-000000000004}">
                <a16:creationId xmlns:a16="http://schemas.microsoft.com/office/drawing/2014/main" xmlns="" id="{00000000-0000-4000-8000-00000000003B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THEME D · FIELDS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3C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13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3D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3E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D.1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3F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F4F0E2"/>
                </a:solidFill>
              </a:defRPr>
            </a:pPr>
            <a:r>
              <a:rPr sz="3450" b="1" i="0">
                <a:solidFill>
                  <a:srgbClr val="F4F0E2"/>
                </a:solidFill>
              </a:rPr>
              <a:t>Answers, repair and next inquiry</a:t>
            </a:r>
          </a:p>
        </p:txBody>
      </p:sp>
      <p:sp>
        <p:nvSpPr>
          <p:cNvPr id="6" name="answer-badge-1">
            <a:extLst>
              <a:ext uri="{00000000-0000-4000-8000-000000000004}">
                <a16:creationId xmlns:a16="http://schemas.microsoft.com/office/drawing/2014/main" xmlns="" id="{00000000-0000-4000-8000-000000000040}"/>
              </a:ext>
            </a:extLst>
          </p:cNvPr>
          <p:cNvSpPr>
            <a:spLocks noGrp="1"/>
          </p:cNvSpPr>
          <p:nvPr/>
        </p:nvSpPr>
        <p:spPr>
          <a:xfrm>
            <a:off x="714375" y="1714500"/>
            <a:ext cx="457200" cy="457200"/>
          </a:xfrm>
          <a:prstGeom prst="ellipse">
            <a:avLst/>
          </a:prstGeom>
          <a:solidFill>
            <a:srgbClr val="A88CFF"/>
          </a:solidFill>
          <a:ln w="0">
            <a:noFill/>
            <a:prstDash val="solid"/>
          </a:ln>
        </p:spPr>
      </p:sp>
      <p:sp>
        <p:nvSpPr>
          <p:cNvPr id="7" name="answer-number-1">
            <a:extLst>
              <a:ext uri="{00000000-0000-4000-8000-000000000004}">
                <a16:creationId xmlns:a16="http://schemas.microsoft.com/office/drawing/2014/main" xmlns="" id="{00000000-0000-4000-8000-000000000041}"/>
              </a:ext>
            </a:extLst>
          </p:cNvPr>
          <p:cNvSpPr>
            <a:spLocks noGrp="1"/>
          </p:cNvSpPr>
          <p:nvPr/>
        </p:nvSpPr>
        <p:spPr>
          <a:xfrm>
            <a:off x="714375" y="176212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8" name="answer-1">
            <a:extLst>
              <a:ext uri="{00000000-0000-4000-8000-000000000004}">
                <a16:creationId xmlns:a16="http://schemas.microsoft.com/office/drawing/2014/main" xmlns="" id="{00000000-0000-4000-8000-000000000042}"/>
              </a:ext>
            </a:extLst>
          </p:cNvPr>
          <p:cNvSpPr>
            <a:spLocks noGrp="1"/>
          </p:cNvSpPr>
          <p:nvPr/>
        </p:nvSpPr>
        <p:spPr>
          <a:xfrm>
            <a:off x="1476375" y="1695450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N kg^-1</a:t>
            </a:r>
          </a:p>
        </p:txBody>
      </p:sp>
      <p:sp>
        <p:nvSpPr>
          <p:cNvPr id="9" name="rule-155-250">
            <a:extLst>
              <a:ext uri="{00000000-0000-4000-8000-000000000004}">
                <a16:creationId xmlns:a16="http://schemas.microsoft.com/office/drawing/2014/main" xmlns="" id="{00000000-0000-4000-8000-000000000043}"/>
              </a:ext>
            </a:extLst>
          </p:cNvPr>
          <p:cNvSpPr>
            <a:spLocks noGrp="1"/>
          </p:cNvSpPr>
          <p:nvPr/>
        </p:nvSpPr>
        <p:spPr>
          <a:xfrm>
            <a:off x="1476375" y="238125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0" name="answer-badge-2">
            <a:extLst>
              <a:ext uri="{00000000-0000-4000-8000-000000000004}">
                <a16:creationId xmlns:a16="http://schemas.microsoft.com/office/drawing/2014/main" xmlns="" id="{00000000-0000-4000-8000-000000000044}"/>
              </a:ext>
            </a:extLst>
          </p:cNvPr>
          <p:cNvSpPr>
            <a:spLocks noGrp="1"/>
          </p:cNvSpPr>
          <p:nvPr/>
        </p:nvSpPr>
        <p:spPr>
          <a:xfrm>
            <a:off x="714375" y="2619375"/>
            <a:ext cx="457200" cy="457200"/>
          </a:xfrm>
          <a:prstGeom prst="ellipse">
            <a:avLst/>
          </a:prstGeom>
          <a:solidFill>
            <a:srgbClr val="A88CFF"/>
          </a:solidFill>
          <a:ln w="0">
            <a:noFill/>
            <a:prstDash val="solid"/>
          </a:ln>
        </p:spPr>
      </p:sp>
      <p:sp>
        <p:nvSpPr>
          <p:cNvPr id="11" name="answer-number-2">
            <a:extLst>
              <a:ext uri="{00000000-0000-4000-8000-000000000004}">
                <a16:creationId xmlns:a16="http://schemas.microsoft.com/office/drawing/2014/main" xmlns="" id="{00000000-0000-4000-8000-000000000045}"/>
              </a:ext>
            </a:extLst>
          </p:cNvPr>
          <p:cNvSpPr>
            <a:spLocks noGrp="1"/>
          </p:cNvSpPr>
          <p:nvPr/>
        </p:nvSpPr>
        <p:spPr>
          <a:xfrm>
            <a:off x="714375" y="26670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2" name="answer-2">
            <a:extLst>
              <a:ext uri="{00000000-0000-4000-8000-000000000004}">
                <a16:creationId xmlns:a16="http://schemas.microsoft.com/office/drawing/2014/main" xmlns="" id="{00000000-0000-4000-8000-000000000046}"/>
              </a:ext>
            </a:extLst>
          </p:cNvPr>
          <p:cNvSpPr>
            <a:spLocks noGrp="1"/>
          </p:cNvSpPr>
          <p:nvPr/>
        </p:nvSpPr>
        <p:spPr>
          <a:xfrm>
            <a:off x="1476375" y="2600325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factor 1/4</a:t>
            </a:r>
          </a:p>
        </p:txBody>
      </p:sp>
      <p:sp>
        <p:nvSpPr>
          <p:cNvPr id="13" name="rule-155-345">
            <a:extLst>
              <a:ext uri="{00000000-0000-4000-8000-000000000004}">
                <a16:creationId xmlns:a16="http://schemas.microsoft.com/office/drawing/2014/main" xmlns="" id="{00000000-0000-4000-8000-000000000047}"/>
              </a:ext>
            </a:extLst>
          </p:cNvPr>
          <p:cNvSpPr>
            <a:spLocks noGrp="1"/>
          </p:cNvSpPr>
          <p:nvPr/>
        </p:nvSpPr>
        <p:spPr>
          <a:xfrm>
            <a:off x="1476375" y="3286125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4" name="answer-badge-3">
            <a:extLst>
              <a:ext uri="{00000000-0000-4000-8000-000000000004}">
                <a16:creationId xmlns:a16="http://schemas.microsoft.com/office/drawing/2014/main" xmlns="" id="{00000000-0000-4000-8000-000000000048}"/>
              </a:ext>
            </a:extLst>
          </p:cNvPr>
          <p:cNvSpPr>
            <a:spLocks noGrp="1"/>
          </p:cNvSpPr>
          <p:nvPr/>
        </p:nvSpPr>
        <p:spPr>
          <a:xfrm>
            <a:off x="714375" y="3524250"/>
            <a:ext cx="457200" cy="457200"/>
          </a:xfrm>
          <a:prstGeom prst="ellipse">
            <a:avLst/>
          </a:prstGeom>
          <a:solidFill>
            <a:srgbClr val="A88CFF"/>
          </a:solidFill>
          <a:ln w="0">
            <a:noFill/>
            <a:prstDash val="solid"/>
          </a:ln>
        </p:spPr>
      </p:sp>
      <p:sp>
        <p:nvSpPr>
          <p:cNvPr id="15" name="answer-number-3">
            <a:extLst>
              <a:ext uri="{00000000-0000-4000-8000-000000000004}">
                <a16:creationId xmlns:a16="http://schemas.microsoft.com/office/drawing/2014/main" xmlns="" id="{00000000-0000-4000-8000-000000000049}"/>
              </a:ext>
            </a:extLst>
          </p:cNvPr>
          <p:cNvSpPr>
            <a:spLocks noGrp="1"/>
          </p:cNvSpPr>
          <p:nvPr/>
        </p:nvSpPr>
        <p:spPr>
          <a:xfrm>
            <a:off x="714375" y="35718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6" name="answer-3">
            <a:extLst>
              <a:ext uri="{00000000-0000-4000-8000-000000000004}">
                <a16:creationId xmlns:a16="http://schemas.microsoft.com/office/drawing/2014/main" xmlns="" id="{00000000-0000-4000-8000-00000000004A}"/>
              </a:ext>
            </a:extLst>
          </p:cNvPr>
          <p:cNvSpPr>
            <a:spLocks noGrp="1"/>
          </p:cNvSpPr>
          <p:nvPr/>
        </p:nvSpPr>
        <p:spPr>
          <a:xfrm>
            <a:off x="1476375" y="3505200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continuous free fall</a:t>
            </a:r>
          </a:p>
        </p:txBody>
      </p:sp>
      <p:sp>
        <p:nvSpPr>
          <p:cNvPr id="17" name="rule-155-440">
            <a:extLst>
              <a:ext uri="{00000000-0000-4000-8000-000000000004}">
                <a16:creationId xmlns:a16="http://schemas.microsoft.com/office/drawing/2014/main" xmlns="" id="{00000000-0000-4000-8000-00000000004B}"/>
              </a:ext>
            </a:extLst>
          </p:cNvPr>
          <p:cNvSpPr>
            <a:spLocks noGrp="1"/>
          </p:cNvSpPr>
          <p:nvPr/>
        </p:nvSpPr>
        <p:spPr>
          <a:xfrm>
            <a:off x="1476375" y="419100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8" name="answer-badge-4">
            <a:extLst>
              <a:ext uri="{00000000-0000-4000-8000-000000000004}">
                <a16:creationId xmlns:a16="http://schemas.microsoft.com/office/drawing/2014/main" xmlns="" id="{00000000-0000-4000-8000-00000000004C}"/>
              </a:ext>
            </a:extLst>
          </p:cNvPr>
          <p:cNvSpPr>
            <a:spLocks noGrp="1"/>
          </p:cNvSpPr>
          <p:nvPr/>
        </p:nvSpPr>
        <p:spPr>
          <a:xfrm>
            <a:off x="714375" y="4429125"/>
            <a:ext cx="457200" cy="457200"/>
          </a:xfrm>
          <a:prstGeom prst="ellipse">
            <a:avLst/>
          </a:prstGeom>
          <a:solidFill>
            <a:srgbClr val="A88CFF"/>
          </a:solidFill>
          <a:ln w="0">
            <a:noFill/>
            <a:prstDash val="solid"/>
          </a:ln>
        </p:spPr>
      </p:sp>
      <p:sp>
        <p:nvSpPr>
          <p:cNvPr id="19" name="answer-number-4">
            <a:extLst>
              <a:ext uri="{00000000-0000-4000-8000-000000000004}">
                <a16:creationId xmlns:a16="http://schemas.microsoft.com/office/drawing/2014/main" xmlns="" id="{00000000-0000-4000-8000-00000000004D}"/>
              </a:ext>
            </a:extLst>
          </p:cNvPr>
          <p:cNvSpPr>
            <a:spLocks noGrp="1"/>
          </p:cNvSpPr>
          <p:nvPr/>
        </p:nvSpPr>
        <p:spPr>
          <a:xfrm>
            <a:off x="714375" y="447675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</a:t>
            </a:r>
          </a:p>
        </p:txBody>
      </p:sp>
      <p:sp>
        <p:nvSpPr>
          <p:cNvPr id="20" name="answer-4">
            <a:extLst>
              <a:ext uri="{00000000-0000-4000-8000-000000000004}">
                <a16:creationId xmlns:a16="http://schemas.microsoft.com/office/drawing/2014/main" xmlns="" id="{00000000-0000-4000-8000-00000000004E}"/>
              </a:ext>
            </a:extLst>
          </p:cNvPr>
          <p:cNvSpPr>
            <a:spLocks noGrp="1"/>
          </p:cNvSpPr>
          <p:nvPr/>
        </p:nvSpPr>
        <p:spPr>
          <a:xfrm>
            <a:off x="1476375" y="4410075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infinity</a:t>
            </a:r>
          </a:p>
        </p:txBody>
      </p:sp>
      <p:sp>
        <p:nvSpPr>
          <p:cNvPr id="21" name="next-step">
            <a:extLst>
              <a:ext uri="{00000000-0000-4000-8000-000000000004}">
                <a16:creationId xmlns:a16="http://schemas.microsoft.com/office/drawing/2014/main" xmlns="" id="{00000000-0000-4000-8000-00000000004F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858500" cy="666750"/>
          </a:xfrm>
          <a:prstGeom prst="roundRect">
            <a:avLst>
              <a:gd name="adj" fmla="val 17143"/>
            </a:avLst>
          </a:prstGeom>
          <a:solidFill>
            <a:srgbClr val="A88CFF"/>
          </a:solidFill>
          <a:ln w="0">
            <a:noFill/>
            <a:prstDash val="solid"/>
          </a:ln>
        </p:spPr>
      </p:sp>
      <p:sp>
        <p:nvSpPr>
          <p:cNvPr id="22" name="next-step-text">
            <a:extLst>
              <a:ext uri="{00000000-0000-4000-8000-000000000004}">
                <a16:creationId xmlns:a16="http://schemas.microsoft.com/office/drawing/2014/main" xmlns="" id="{00000000-0000-4000-8000-000000000050}"/>
              </a:ext>
            </a:extLst>
          </p:cNvPr>
          <p:cNvSpPr>
            <a:spLocks noGrp="1"/>
          </p:cNvSpPr>
          <p:nvPr/>
        </p:nvSpPr>
        <p:spPr>
          <a:xfrm>
            <a:off x="933450" y="5572125"/>
            <a:ext cx="10287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Next move: correct one response, name the governing model, then write one new question your evidence can test.</a:t>
            </a:r>
          </a:p>
        </p:txBody>
      </p:sp>
    </p:spTree>
    <p:extLst>
      <p:ext uri="{00000000-0000-4000-8000-000000000011}">
        <p14:creationId xmlns:p14="http://schemas.microsoft.com/office/powerpoint/2010/main" xmlns="" val="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51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THEME D · FIELDS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52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53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54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D.1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55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Retrieve, connect, predict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56}"/>
              </a:ext>
            </a:extLst>
          </p:cNvPr>
          <p:cNvSpPr>
            <a:spLocks noGrp="1"/>
          </p:cNvSpPr>
          <p:nvPr/>
        </p:nvSpPr>
        <p:spPr>
          <a:xfrm>
            <a:off x="666750" y="1485900"/>
            <a:ext cx="100012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48635E"/>
                </a:solidFill>
              </a:defRPr>
            </a:pPr>
            <a:r>
              <a:rPr sz="1800" b="0" i="0">
                <a:solidFill>
                  <a:srgbClr val="48635E"/>
                </a:solidFill>
              </a:rPr>
              <a:t>Think alone · compare with a partner · commit before discussion.</a:t>
            </a:r>
          </a:p>
        </p:txBody>
      </p:sp>
      <p:sp>
        <p:nvSpPr>
          <p:cNvPr id="7" name="retrieval-1">
            <a:extLst>
              <a:ext uri="{00000000-0000-4000-8000-000000000004}">
                <a16:creationId xmlns:a16="http://schemas.microsoft.com/office/drawing/2014/main" xmlns="" id="{00000000-0000-4000-8000-000000000057}"/>
              </a:ext>
            </a:extLst>
          </p:cNvPr>
          <p:cNvSpPr>
            <a:spLocks noGrp="1"/>
          </p:cNvSpPr>
          <p:nvPr/>
        </p:nvSpPr>
        <p:spPr>
          <a:xfrm>
            <a:off x="714375" y="2095500"/>
            <a:ext cx="476250" cy="476250"/>
          </a:xfrm>
          <a:prstGeom prst="ellipse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8" name="retrieval-number-1">
            <a:extLst>
              <a:ext uri="{00000000-0000-4000-8000-000000000004}">
                <a16:creationId xmlns:a16="http://schemas.microsoft.com/office/drawing/2014/main" xmlns="" id="{00000000-0000-4000-8000-000000000058}"/>
              </a:ext>
            </a:extLst>
          </p:cNvPr>
          <p:cNvSpPr>
            <a:spLocks noGrp="1"/>
          </p:cNvSpPr>
          <p:nvPr/>
        </p:nvSpPr>
        <p:spPr>
          <a:xfrm>
            <a:off x="714375" y="21526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retrieval-text-1">
            <a:extLst>
              <a:ext uri="{00000000-0000-4000-8000-000000000004}">
                <a16:creationId xmlns:a16="http://schemas.microsoft.com/office/drawing/2014/main" xmlns="" id="{00000000-0000-4000-8000-000000000059}"/>
              </a:ext>
            </a:extLst>
          </p:cNvPr>
          <p:cNvSpPr>
            <a:spLocks noGrp="1"/>
          </p:cNvSpPr>
          <p:nvPr/>
        </p:nvSpPr>
        <p:spPr>
          <a:xfrm>
            <a:off x="1476375" y="20574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Define gravitational field strength.</a:t>
            </a:r>
          </a:p>
        </p:txBody>
      </p:sp>
      <p:sp>
        <p:nvSpPr>
          <p:cNvPr id="10" name="retrieval-2">
            <a:extLst>
              <a:ext uri="{00000000-0000-4000-8000-000000000004}">
                <a16:creationId xmlns:a16="http://schemas.microsoft.com/office/drawing/2014/main" xmlns="" id="{00000000-0000-4000-8000-00000000005A}"/>
              </a:ext>
            </a:extLst>
          </p:cNvPr>
          <p:cNvSpPr>
            <a:spLocks noGrp="1"/>
          </p:cNvSpPr>
          <p:nvPr/>
        </p:nvSpPr>
        <p:spPr>
          <a:xfrm>
            <a:off x="714375" y="2971800"/>
            <a:ext cx="476250" cy="476250"/>
          </a:xfrm>
          <a:prstGeom prst="ellipse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1" name="retrieval-number-2">
            <a:extLst>
              <a:ext uri="{00000000-0000-4000-8000-000000000004}">
                <a16:creationId xmlns:a16="http://schemas.microsoft.com/office/drawing/2014/main" xmlns="" id="{00000000-0000-4000-8000-00000000005B}"/>
              </a:ext>
            </a:extLst>
          </p:cNvPr>
          <p:cNvSpPr>
            <a:spLocks noGrp="1"/>
          </p:cNvSpPr>
          <p:nvPr/>
        </p:nvSpPr>
        <p:spPr>
          <a:xfrm>
            <a:off x="714375" y="30289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retrieval-text-2">
            <a:extLst>
              <a:ext uri="{00000000-0000-4000-8000-000000000004}">
                <a16:creationId xmlns:a16="http://schemas.microsoft.com/office/drawing/2014/main" xmlns="" id="{00000000-0000-4000-8000-00000000005C}"/>
              </a:ext>
            </a:extLst>
          </p:cNvPr>
          <p:cNvSpPr>
            <a:spLocks noGrp="1"/>
          </p:cNvSpPr>
          <p:nvPr/>
        </p:nvSpPr>
        <p:spPr>
          <a:xfrm>
            <a:off x="1476375" y="29337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State the inverse-square law.</a:t>
            </a:r>
          </a:p>
        </p:txBody>
      </p:sp>
      <p:sp>
        <p:nvSpPr>
          <p:cNvPr id="13" name="retrieval-3">
            <a:extLst>
              <a:ext uri="{00000000-0000-4000-8000-000000000004}">
                <a16:creationId xmlns:a16="http://schemas.microsoft.com/office/drawing/2014/main" xmlns="" id="{00000000-0000-4000-8000-00000000005D}"/>
              </a:ext>
            </a:extLst>
          </p:cNvPr>
          <p:cNvSpPr>
            <a:spLocks noGrp="1"/>
          </p:cNvSpPr>
          <p:nvPr/>
        </p:nvSpPr>
        <p:spPr>
          <a:xfrm>
            <a:off x="714375" y="3848100"/>
            <a:ext cx="476250" cy="476250"/>
          </a:xfrm>
          <a:prstGeom prst="ellipse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4" name="retrieval-number-3">
            <a:extLst>
              <a:ext uri="{00000000-0000-4000-8000-000000000004}">
                <a16:creationId xmlns:a16="http://schemas.microsoft.com/office/drawing/2014/main" xmlns="" id="{00000000-0000-4000-8000-00000000005E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retrieval-text-3">
            <a:extLst>
              <a:ext uri="{00000000-0000-4000-8000-000000000004}">
                <a16:creationId xmlns:a16="http://schemas.microsoft.com/office/drawing/2014/main" xmlns="" id="{00000000-0000-4000-8000-00000000005F}"/>
              </a:ext>
            </a:extLst>
          </p:cNvPr>
          <p:cNvSpPr>
            <a:spLocks noGrp="1"/>
          </p:cNvSpPr>
          <p:nvPr/>
        </p:nvSpPr>
        <p:spPr>
          <a:xfrm>
            <a:off x="1476375" y="38100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What does gravitational potential represent?</a:t>
            </a:r>
          </a:p>
        </p:txBody>
      </p:sp>
      <p:sp>
        <p:nvSpPr>
          <p:cNvPr id="16" name="rule-70-510">
            <a:extLst>
              <a:ext uri="{00000000-0000-4000-8000-000000000004}">
                <a16:creationId xmlns:a16="http://schemas.microsoft.com/office/drawing/2014/main" xmlns="" id="{00000000-0000-4000-8000-000000000060}"/>
              </a:ext>
            </a:extLst>
          </p:cNvPr>
          <p:cNvSpPr>
            <a:spLocks noGrp="1"/>
          </p:cNvSpPr>
          <p:nvPr/>
        </p:nvSpPr>
        <p:spPr>
          <a:xfrm>
            <a:off x="666750" y="48577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7" name="outcomes-label">
            <a:extLst>
              <a:ext uri="{00000000-0000-4000-8000-000000000004}">
                <a16:creationId xmlns:a16="http://schemas.microsoft.com/office/drawing/2014/main" xmlns="" id="{00000000-0000-4000-8000-000000000061}"/>
              </a:ext>
            </a:extLst>
          </p:cNvPr>
          <p:cNvSpPr>
            <a:spLocks noGrp="1"/>
          </p:cNvSpPr>
          <p:nvPr/>
        </p:nvSpPr>
        <p:spPr>
          <a:xfrm>
            <a:off x="666750" y="5095875"/>
            <a:ext cx="17145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BY THE END</a:t>
            </a:r>
          </a:p>
        </p:txBody>
      </p:sp>
      <p:sp>
        <p:nvSpPr>
          <p:cNvPr id="18" name="outcomes">
            <a:extLst>
              <a:ext uri="{00000000-0000-4000-8000-000000000004}">
                <a16:creationId xmlns:a16="http://schemas.microsoft.com/office/drawing/2014/main" xmlns="" id="{00000000-0000-4000-8000-000000000062}"/>
              </a:ext>
            </a:extLst>
          </p:cNvPr>
          <p:cNvSpPr>
            <a:spLocks noGrp="1"/>
          </p:cNvSpPr>
          <p:nvPr/>
        </p:nvSpPr>
        <p:spPr>
          <a:xfrm>
            <a:off x="2381250" y="5029200"/>
            <a:ext cx="8858250" cy="1095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Model gravitational force and field strength.</a:t>
            </a:r>
          </a:p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Analyse circular orbits.</a:t>
            </a:r>
          </a:p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HL: use potential, equipotentials and escape energy.</a:t>
            </a:r>
          </a:p>
        </p:txBody>
      </p:sp>
    </p:spTree>
    <p:extLst>
      <p:ext uri="{00000000-0000-4000-8000-000000000011}">
        <p14:creationId xmlns:p14="http://schemas.microsoft.com/office/powerpoint/2010/main" xmlns="" val="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63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THEME D · FIELDS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64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03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65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66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D.1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67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Build the model, then test its limits</a:t>
            </a:r>
          </a:p>
        </p:txBody>
      </p:sp>
      <p:sp>
        <p:nvSpPr>
          <p:cNvPr id="6" name="model-index-1">
            <a:extLst>
              <a:ext uri="{00000000-0000-4000-8000-000000000004}">
                <a16:creationId xmlns:a16="http://schemas.microsoft.com/office/drawing/2014/main" xmlns="" id="{00000000-0000-4000-8000-000000000068}"/>
              </a:ext>
            </a:extLst>
          </p:cNvPr>
          <p:cNvSpPr>
            <a:spLocks noGrp="1"/>
          </p:cNvSpPr>
          <p:nvPr/>
        </p:nvSpPr>
        <p:spPr>
          <a:xfrm>
            <a:off x="685800" y="180975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01</a:t>
            </a:r>
          </a:p>
        </p:txBody>
      </p:sp>
      <p:sp>
        <p:nvSpPr>
          <p:cNvPr id="7" name="model-point-1">
            <a:extLst>
              <a:ext uri="{00000000-0000-4000-8000-000000000004}">
                <a16:creationId xmlns:a16="http://schemas.microsoft.com/office/drawing/2014/main" xmlns="" id="{00000000-0000-4000-8000-000000000069}"/>
              </a:ext>
            </a:extLst>
          </p:cNvPr>
          <p:cNvSpPr>
            <a:spLocks noGrp="1"/>
          </p:cNvSpPr>
          <p:nvPr/>
        </p:nvSpPr>
        <p:spPr>
          <a:xfrm>
            <a:off x="1238250" y="177165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SL: field strength is force per unit mass.</a:t>
            </a:r>
          </a:p>
        </p:txBody>
      </p:sp>
      <p:sp>
        <p:nvSpPr>
          <p:cNvPr id="8" name="model-index-2">
            <a:extLst>
              <a:ext uri="{00000000-0000-4000-8000-000000000004}">
                <a16:creationId xmlns:a16="http://schemas.microsoft.com/office/drawing/2014/main" xmlns="" id="{00000000-0000-4000-8000-00000000006A}"/>
              </a:ext>
            </a:extLst>
          </p:cNvPr>
          <p:cNvSpPr>
            <a:spLocks noGrp="1"/>
          </p:cNvSpPr>
          <p:nvPr/>
        </p:nvSpPr>
        <p:spPr>
          <a:xfrm>
            <a:off x="685800" y="278130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02</a:t>
            </a:r>
          </a:p>
        </p:txBody>
      </p:sp>
      <p:sp>
        <p:nvSpPr>
          <p:cNvPr id="9" name="model-point-2">
            <a:extLst>
              <a:ext uri="{00000000-0000-4000-8000-000000000004}">
                <a16:creationId xmlns:a16="http://schemas.microsoft.com/office/drawing/2014/main" xmlns="" id="{00000000-0000-4000-8000-00000000006B}"/>
              </a:ext>
            </a:extLst>
          </p:cNvPr>
          <p:cNvSpPr>
            <a:spLocks noGrp="1"/>
          </p:cNvSpPr>
          <p:nvPr/>
        </p:nvSpPr>
        <p:spPr>
          <a:xfrm>
            <a:off x="1238250" y="274320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SL: orbital gravity supplies centripetal force.</a:t>
            </a:r>
          </a:p>
        </p:txBody>
      </p:sp>
      <p:sp>
        <p:nvSpPr>
          <p:cNvPr id="10" name="model-index-3">
            <a:extLst>
              <a:ext uri="{00000000-0000-4000-8000-000000000004}">
                <a16:creationId xmlns:a16="http://schemas.microsoft.com/office/drawing/2014/main" xmlns="" id="{00000000-0000-4000-8000-00000000006C}"/>
              </a:ext>
            </a:extLst>
          </p:cNvPr>
          <p:cNvSpPr>
            <a:spLocks noGrp="1"/>
          </p:cNvSpPr>
          <p:nvPr/>
        </p:nvSpPr>
        <p:spPr>
          <a:xfrm>
            <a:off x="685800" y="375285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03</a:t>
            </a:r>
          </a:p>
        </p:txBody>
      </p:sp>
      <p:sp>
        <p:nvSpPr>
          <p:cNvPr id="11" name="model-point-3">
            <a:extLst>
              <a:ext uri="{00000000-0000-4000-8000-000000000004}">
                <a16:creationId xmlns:a16="http://schemas.microsoft.com/office/drawing/2014/main" xmlns="" id="{00000000-0000-4000-8000-00000000006D}"/>
              </a:ext>
            </a:extLst>
          </p:cNvPr>
          <p:cNvSpPr>
            <a:spLocks noGrp="1"/>
          </p:cNvSpPr>
          <p:nvPr/>
        </p:nvSpPr>
        <p:spPr>
          <a:xfrm>
            <a:off x="1238250" y="371475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HL: potential is energy per unit mass; its gradient gives field strength.</a:t>
            </a:r>
          </a:p>
        </p:txBody>
      </p:sp>
      <p:sp>
        <p:nvSpPr>
          <p:cNvPr id="12" name="equation-panel">
            <a:extLst>
              <a:ext uri="{00000000-0000-4000-8000-000000000004}">
                <a16:creationId xmlns:a16="http://schemas.microsoft.com/office/drawing/2014/main" xmlns="" id="{00000000-0000-4000-8000-00000000006E}"/>
              </a:ext>
            </a:extLst>
          </p:cNvPr>
          <p:cNvSpPr>
            <a:spLocks noGrp="1"/>
          </p:cNvSpPr>
          <p:nvPr/>
        </p:nvSpPr>
        <p:spPr>
          <a:xfrm>
            <a:off x="7810500" y="1714500"/>
            <a:ext cx="3714750" cy="3143250"/>
          </a:xfrm>
          <a:prstGeom prst="roundRect">
            <a:avLst>
              <a:gd name="adj" fmla="val 3636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3" name="equation-label">
            <a:extLst>
              <a:ext uri="{00000000-0000-4000-8000-000000000004}">
                <a16:creationId xmlns:a16="http://schemas.microsoft.com/office/drawing/2014/main" xmlns="" id="{00000000-0000-4000-8000-00000000006F}"/>
              </a:ext>
            </a:extLst>
          </p:cNvPr>
          <p:cNvSpPr>
            <a:spLocks noGrp="1"/>
          </p:cNvSpPr>
          <p:nvPr/>
        </p:nvSpPr>
        <p:spPr>
          <a:xfrm>
            <a:off x="8096250" y="2000250"/>
            <a:ext cx="314325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EQUATIONS WITH BOUNDARIES</a:t>
            </a:r>
          </a:p>
        </p:txBody>
      </p:sp>
      <p:sp>
        <p:nvSpPr>
          <p:cNvPr id="14" name="equation-1">
            <a:extLst>
              <a:ext uri="{00000000-0000-4000-8000-000000000004}">
                <a16:creationId xmlns:a16="http://schemas.microsoft.com/office/drawing/2014/main" xmlns="" id="{00000000-0000-4000-8000-000000000070}"/>
              </a:ext>
            </a:extLst>
          </p:cNvPr>
          <p:cNvSpPr>
            <a:spLocks noGrp="1"/>
          </p:cNvSpPr>
          <p:nvPr/>
        </p:nvSpPr>
        <p:spPr>
          <a:xfrm>
            <a:off x="8096250" y="2571750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SL: F = GMm/r^2</a:t>
            </a:r>
          </a:p>
        </p:txBody>
      </p:sp>
      <p:sp>
        <p:nvSpPr>
          <p:cNvPr id="15" name="equation-2">
            <a:extLst>
              <a:ext uri="{00000000-0000-4000-8000-000000000004}">
                <a16:creationId xmlns:a16="http://schemas.microsoft.com/office/drawing/2014/main" xmlns="" id="{00000000-0000-4000-8000-000000000071}"/>
              </a:ext>
            </a:extLst>
          </p:cNvPr>
          <p:cNvSpPr>
            <a:spLocks noGrp="1"/>
          </p:cNvSpPr>
          <p:nvPr/>
        </p:nvSpPr>
        <p:spPr>
          <a:xfrm>
            <a:off x="8096250" y="3286125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SL: g = GM/r^2</a:t>
            </a:r>
          </a:p>
        </p:txBody>
      </p:sp>
      <p:sp>
        <p:nvSpPr>
          <p:cNvPr id="16" name="equation-3">
            <a:extLst>
              <a:ext uri="{00000000-0000-4000-8000-000000000004}">
                <a16:creationId xmlns:a16="http://schemas.microsoft.com/office/drawing/2014/main" xmlns="" id="{00000000-0000-4000-8000-000000000072}"/>
              </a:ext>
            </a:extLst>
          </p:cNvPr>
          <p:cNvSpPr>
            <a:spLocks noGrp="1"/>
          </p:cNvSpPr>
          <p:nvPr/>
        </p:nvSpPr>
        <p:spPr>
          <a:xfrm>
            <a:off x="8096250" y="4000500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HL: V = -GM/r</a:t>
            </a:r>
          </a:p>
        </p:txBody>
      </p:sp>
      <p:sp>
        <p:nvSpPr>
          <p:cNvPr id="17" name="boundary-band">
            <a:extLst>
              <a:ext uri="{00000000-0000-4000-8000-000000000004}">
                <a16:creationId xmlns:a16="http://schemas.microsoft.com/office/drawing/2014/main" xmlns="" id="{00000000-0000-4000-8000-000000000073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809625"/>
          </a:xfrm>
          <a:prstGeom prst="roundRect">
            <a:avLst>
              <a:gd name="adj" fmla="val 14118"/>
            </a:avLst>
          </a:prstGeom>
          <a:solidFill>
            <a:srgbClr val="F4F0E2"/>
          </a:solidFill>
          <a:ln w="19050">
            <a:solidFill>
              <a:srgbClr val="6336D6"/>
            </a:solidFill>
            <a:prstDash val="solid"/>
          </a:ln>
        </p:spPr>
      </p:sp>
      <p:sp>
        <p:nvSpPr>
          <p:cNvPr id="18" name="boundary">
            <a:extLst>
              <a:ext uri="{00000000-0000-4000-8000-000000000004}">
                <a16:creationId xmlns:a16="http://schemas.microsoft.com/office/drawing/2014/main" xmlns="" id="{00000000-0000-4000-8000-000000000074}"/>
              </a:ext>
            </a:extLst>
          </p:cNvPr>
          <p:cNvSpPr>
            <a:spLocks noGrp="1"/>
          </p:cNvSpPr>
          <p:nvPr/>
        </p:nvSpPr>
        <p:spPr>
          <a:xfrm>
            <a:off x="904875" y="5410200"/>
            <a:ext cx="103822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Course boundary: SL + HL extension. Labels on equations and prompts are instructional—do not treat HL extensions as SL requirements.</a:t>
            </a:r>
          </a:p>
        </p:txBody>
      </p:sp>
    </p:spTree>
    <p:extLst>
      <p:ext uri="{00000000-0000-4000-8000-000000000011}">
        <p14:creationId xmlns:p14="http://schemas.microsoft.com/office/powerpoint/2010/main" xmlns="" val="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3A6C87-F197-EE31-BCD5-A6EBDA5DC8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FF2B5EF4-FFF2-40B4-BE49-F238E27FC236}">
                <a16:creationId xmlns:a16="http://schemas.microsoft.com/office/drawing/2014/main" id="{FC55119B-CCEA-F395-C968-31E0449645A8}"/>
              </a:ext>
              <a:ext uri="{00000000-0000-4000-8000-000000000004}">
                <a16:creationId xmlns:a16="http://schemas.microsoft.com/office/drawing/2014/main" xmlns="" id="{00000000-0000-4000-8000-000000000063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THEME D · FIELDS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5393FFF5-0B3E-DD7F-8E69-2A59488E80E5}"/>
              </a:ext>
              <a:ext uri="{00000000-0000-4000-8000-000000000004}">
                <a16:creationId xmlns:a16="http://schemas.microsoft.com/office/drawing/2014/main" xmlns="" id="{00000000-0000-4000-8000-000000000064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04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CFA26BF0-6DC6-E032-7097-0D21F02093B5}"/>
              </a:ext>
              <a:ext uri="{00000000-0000-4000-8000-000000000004}">
                <a16:creationId xmlns:a16="http://schemas.microsoft.com/office/drawing/2014/main" xmlns="" id="{00000000-0000-4000-8000-000000000065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9307D9A5-DA06-CA5F-C65D-9572ACDF27FF}"/>
              </a:ext>
              <a:ext uri="{00000000-0000-4000-8000-000000000004}">
                <a16:creationId xmlns:a16="http://schemas.microsoft.com/office/drawing/2014/main" xmlns="" id="{00000000-0000-4000-8000-000000000066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D.1 · SL + HL EXTENSION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89400028-8E9F-D090-2B84-071B76C0C7C1}"/>
              </a:ext>
              <a:ext uri="{00000000-0000-4000-8000-000000000004}">
                <a16:creationId xmlns:a16="http://schemas.microsoft.com/office/drawing/2014/main" xmlns="" id="{00000000-0000-4000-8000-000000000067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lang="en-US" sz="3450" b="1" i="0">
                <a:solidFill>
                  <a:srgbClr val="0A332E"/>
                </a:solidFill>
              </a:rPr>
              <a:t>In one sentence</a:t>
            </a:r>
            <a:endParaRPr sz="3450" b="1" i="0">
              <a:solidFill>
                <a:srgbClr val="0A332E"/>
              </a:solidFill>
            </a:endParaRPr>
          </a:p>
        </p:txBody>
      </p:sp>
      <p:sp>
        <p:nvSpPr>
          <p:cNvPr id="20" name="simple-definition-label">
            <a:extLst>
              <a:ext uri="{FF2B5EF4-FFF2-40B4-BE49-F238E27FC236}">
                <a16:creationId xmlns:a16="http://schemas.microsoft.com/office/drawing/2014/main" id="{FB12C492-D88C-E472-B280-ED7C15BC1B9D}"/>
              </a:ext>
            </a:extLst>
          </p:cNvPr>
          <p:cNvSpPr txBox="1"/>
          <p:nvPr/>
        </p:nvSpPr>
        <p:spPr>
          <a:xfrm>
            <a:off x="660400" y="1524000"/>
            <a:ext cx="10858500" cy="276999"/>
          </a:xfrm>
          <a:prstGeom prst="rect">
            <a:avLst/>
          </a:prstGeom>
          <a:noFill/>
        </p:spPr>
        <p:txBody>
          <a:bodyPr vert="horz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SIMPLE DEFINITION</a:t>
            </a:r>
          </a:p>
        </p:txBody>
      </p:sp>
      <p:sp>
        <p:nvSpPr>
          <p:cNvPr id="21" name="simple-definition">
            <a:extLst>
              <a:ext uri="{FF2B5EF4-FFF2-40B4-BE49-F238E27FC236}">
                <a16:creationId xmlns:a16="http://schemas.microsoft.com/office/drawing/2014/main" id="{F8D6B158-8D62-E515-E720-B221DBC008AA}"/>
              </a:ext>
            </a:extLst>
          </p:cNvPr>
          <p:cNvSpPr txBox="1"/>
          <p:nvPr/>
        </p:nvSpPr>
        <p:spPr>
          <a:xfrm>
            <a:off x="660400" y="1879600"/>
            <a:ext cx="10858500" cy="323165"/>
          </a:xfrm>
          <a:prstGeom prst="rect">
            <a:avLst/>
          </a:prstGeom>
          <a:noFill/>
        </p:spPr>
        <p:txBody>
          <a:bodyPr vert="horz" wrap="square" lIns="0" tIns="0" rtlCol="0">
            <a:noAutofit/>
          </a:bodyPr>
          <a:lstStyle/>
          <a:p>
            <a:r>
              <a:rPr lang="en-US" sz="2600">
                <a:solidFill>
                  <a:srgbClr val="102E29"/>
                </a:solidFill>
              </a:rPr>
              <a:t>A gravitational field is the region around a mass in which any other mass feels a pull; its strength at a point is the force per kilogram there, and it weakens with the square of the distance from the centre.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2345ABFD-AA3E-EEA2-2A3E-C5A012EA7E42}"/>
              </a:ext>
            </a:extLst>
          </p:cNvPr>
          <p:cNvSpPr/>
          <p:nvPr/>
        </p:nvSpPr>
        <p:spPr>
          <a:xfrm>
            <a:off x="1143000" y="4328348"/>
            <a:ext cx="965200" cy="1108193"/>
          </a:xfrm>
          <a:prstGeom prst="ellipse">
            <a:avLst/>
          </a:prstGeom>
          <a:solidFill>
            <a:srgbClr val="102E29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 b="1">
                <a:solidFill>
                  <a:srgbClr val="F3EFDF"/>
                </a:solidFill>
              </a:rPr>
              <a:t>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B9C1348-4C08-D1BF-DE55-FB41C32A951A}"/>
              </a:ext>
            </a:extLst>
          </p:cNvPr>
          <p:cNvSpPr txBox="1"/>
          <p:nvPr/>
        </p:nvSpPr>
        <p:spPr>
          <a:xfrm>
            <a:off x="3556000" y="3657600"/>
            <a:ext cx="5080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6B7F79"/>
                </a:solidFill>
              </a:rPr>
              <a:t>field strength = the force on each kilogram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503F1A9-370A-F50F-36F6-6766083B35BC}"/>
              </a:ext>
            </a:extLst>
          </p:cNvPr>
          <p:cNvCxnSpPr/>
          <p:nvPr/>
        </p:nvCxnSpPr>
        <p:spPr>
          <a:xfrm flipH="1">
            <a:off x="2286000" y="4882445"/>
            <a:ext cx="1778000" cy="0"/>
          </a:xfrm>
          <a:prstGeom prst="line">
            <a:avLst/>
          </a:prstGeom>
          <a:ln w="3810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>
            <a:extLst>
              <a:ext uri="{FF2B5EF4-FFF2-40B4-BE49-F238E27FC236}">
                <a16:creationId xmlns:a16="http://schemas.microsoft.com/office/drawing/2014/main" id="{E4602688-B24F-F7AB-3A14-B137912C2014}"/>
              </a:ext>
            </a:extLst>
          </p:cNvPr>
          <p:cNvSpPr/>
          <p:nvPr/>
        </p:nvSpPr>
        <p:spPr>
          <a:xfrm>
            <a:off x="4064000" y="4678304"/>
            <a:ext cx="355600" cy="408281"/>
          </a:xfrm>
          <a:prstGeom prst="ellipse">
            <a:avLst/>
          </a:prstGeom>
          <a:solidFill>
            <a:srgbClr val="F3EFDF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>
                <a:solidFill>
                  <a:srgbClr val="102E29"/>
                </a:solidFill>
              </a:rPr>
              <a:t>m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735385A-E106-13FD-27DD-23A51F334FDB}"/>
              </a:ext>
            </a:extLst>
          </p:cNvPr>
          <p:cNvSpPr txBox="1"/>
          <p:nvPr/>
        </p:nvSpPr>
        <p:spPr>
          <a:xfrm>
            <a:off x="3175000" y="4211696"/>
            <a:ext cx="2159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pt-BR" sz="1600">
                <a:solidFill>
                  <a:srgbClr val="EF5C3E"/>
                </a:solidFill>
              </a:rPr>
              <a:t>g = 9.8 N kg⁻¹</a:t>
            </a:r>
            <a:endParaRPr lang="en-US" sz="1600">
              <a:solidFill>
                <a:srgbClr val="EF5C3E"/>
              </a:solidFill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D36A4BB-2E21-7675-4170-A55E27497382}"/>
              </a:ext>
            </a:extLst>
          </p:cNvPr>
          <p:cNvCxnSpPr/>
          <p:nvPr/>
        </p:nvCxnSpPr>
        <p:spPr>
          <a:xfrm flipH="1">
            <a:off x="6223000" y="4882445"/>
            <a:ext cx="457200" cy="0"/>
          </a:xfrm>
          <a:prstGeom prst="line">
            <a:avLst/>
          </a:prstGeom>
          <a:ln w="2540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27">
            <a:extLst>
              <a:ext uri="{FF2B5EF4-FFF2-40B4-BE49-F238E27FC236}">
                <a16:creationId xmlns:a16="http://schemas.microsoft.com/office/drawing/2014/main" id="{E63B967F-CF4E-294A-8485-FFBD6EDEE096}"/>
              </a:ext>
            </a:extLst>
          </p:cNvPr>
          <p:cNvSpPr/>
          <p:nvPr/>
        </p:nvSpPr>
        <p:spPr>
          <a:xfrm>
            <a:off x="6680200" y="4678304"/>
            <a:ext cx="355600" cy="408281"/>
          </a:xfrm>
          <a:prstGeom prst="ellipse">
            <a:avLst/>
          </a:prstGeom>
          <a:solidFill>
            <a:srgbClr val="F3EFDF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>
                <a:solidFill>
                  <a:srgbClr val="102E29"/>
                </a:solidFill>
              </a:rPr>
              <a:t>m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F3D5C24-89F8-D9F4-96E3-938562234CED}"/>
              </a:ext>
            </a:extLst>
          </p:cNvPr>
          <p:cNvSpPr txBox="1"/>
          <p:nvPr/>
        </p:nvSpPr>
        <p:spPr>
          <a:xfrm>
            <a:off x="5588000" y="4211696"/>
            <a:ext cx="2159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pt-BR" sz="1600">
                <a:solidFill>
                  <a:srgbClr val="EF5C3E"/>
                </a:solidFill>
              </a:rPr>
              <a:t>g = 2.5 N kg⁻¹</a:t>
            </a:r>
            <a:endParaRPr lang="en-US" sz="1600">
              <a:solidFill>
                <a:srgbClr val="EF5C3E"/>
              </a:solidFill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3D80A8E1-A180-A914-712B-612C177C20E4}"/>
              </a:ext>
            </a:extLst>
          </p:cNvPr>
          <p:cNvCxnSpPr/>
          <p:nvPr/>
        </p:nvCxnSpPr>
        <p:spPr>
          <a:xfrm>
            <a:off x="1625600" y="5640682"/>
            <a:ext cx="5384800" cy="0"/>
          </a:xfrm>
          <a:prstGeom prst="line">
            <a:avLst/>
          </a:prstGeom>
          <a:ln w="12700">
            <a:solidFill>
              <a:srgbClr val="6B7F79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9A86A72-28C3-0692-DD7C-DCE6A12BCBF2}"/>
              </a:ext>
            </a:extLst>
          </p:cNvPr>
          <p:cNvCxnSpPr/>
          <p:nvPr/>
        </p:nvCxnSpPr>
        <p:spPr>
          <a:xfrm>
            <a:off x="4241800" y="5524029"/>
            <a:ext cx="0" cy="233304"/>
          </a:xfrm>
          <a:prstGeom prst="line">
            <a:avLst/>
          </a:prstGeom>
          <a:ln w="12700">
            <a:solidFill>
              <a:srgbClr val="6B7F7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5B407F3-99E6-0854-CA6A-13F16CD4A596}"/>
              </a:ext>
            </a:extLst>
          </p:cNvPr>
          <p:cNvCxnSpPr/>
          <p:nvPr/>
        </p:nvCxnSpPr>
        <p:spPr>
          <a:xfrm>
            <a:off x="6858000" y="5524029"/>
            <a:ext cx="0" cy="233304"/>
          </a:xfrm>
          <a:prstGeom prst="line">
            <a:avLst/>
          </a:prstGeom>
          <a:ln w="12700">
            <a:solidFill>
              <a:srgbClr val="6B7F7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C5467F8A-BD9C-E4A8-071A-AA5BF59E3759}"/>
              </a:ext>
            </a:extLst>
          </p:cNvPr>
          <p:cNvSpPr txBox="1"/>
          <p:nvPr/>
        </p:nvSpPr>
        <p:spPr>
          <a:xfrm>
            <a:off x="3886200" y="5757333"/>
            <a:ext cx="7112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6B7F79"/>
                </a:solidFill>
              </a:rPr>
              <a:t>r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95E4F34-C785-4FCB-9A71-F2713DA9A8EF}"/>
              </a:ext>
            </a:extLst>
          </p:cNvPr>
          <p:cNvSpPr txBox="1"/>
          <p:nvPr/>
        </p:nvSpPr>
        <p:spPr>
          <a:xfrm>
            <a:off x="6502400" y="5757333"/>
            <a:ext cx="7112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6B7F79"/>
                </a:solidFill>
              </a:rPr>
              <a:t>2r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CECDCB2-120D-A9E5-3B02-6AB2FC550DE6}"/>
              </a:ext>
            </a:extLst>
          </p:cNvPr>
          <p:cNvSpPr txBox="1"/>
          <p:nvPr/>
        </p:nvSpPr>
        <p:spPr>
          <a:xfrm>
            <a:off x="8128000" y="4678304"/>
            <a:ext cx="3175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 b="1">
                <a:solidFill>
                  <a:srgbClr val="102E29"/>
                </a:solidFill>
              </a:rPr>
              <a:t>double the distance, quarter the field</a:t>
            </a:r>
          </a:p>
        </p:txBody>
      </p:sp>
      <p:sp>
        <p:nvSpPr>
          <p:cNvPr id="36" name="diagram-caption">
            <a:extLst>
              <a:ext uri="{FF2B5EF4-FFF2-40B4-BE49-F238E27FC236}">
                <a16:creationId xmlns:a16="http://schemas.microsoft.com/office/drawing/2014/main" id="{A7EED575-7B27-6437-7318-6FBB2C0A2071}"/>
              </a:ext>
            </a:extLst>
          </p:cNvPr>
          <p:cNvSpPr txBox="1"/>
          <p:nvPr/>
        </p:nvSpPr>
        <p:spPr>
          <a:xfrm>
            <a:off x="660400" y="6070600"/>
            <a:ext cx="10858500" cy="323165"/>
          </a:xfrm>
          <a:prstGeom prst="rect">
            <a:avLst/>
          </a:prstGeom>
          <a:noFill/>
        </p:spPr>
        <p:txBody>
          <a:bodyPr vert="horz" lIns="0" tIns="0" rtlCol="0">
            <a:noAutofit/>
          </a:bodyPr>
          <a:lstStyle/>
          <a:p>
            <a:r>
              <a:rPr lang="en-US" sz="1600" i="1">
                <a:solidFill>
                  <a:srgbClr val="6B7F79"/>
                </a:solidFill>
              </a:rPr>
              <a:t>Twice as far from the centre, one quarter the field - the arrow shortens fast.</a:t>
            </a:r>
          </a:p>
        </p:txBody>
      </p:sp>
    </p:spTree>
    <p:extLst>
      <p:ext uri="{BB962C8B-B14F-4D97-AF65-F5344CB8AC3E}">
        <p14:creationId xmlns:p14="http://schemas.microsoft.com/office/powerpoint/2010/main" val="799715593"/>
      </p:ext>
      <p:ext uri="{00000000-0000-4000-8000-000000000011}">
        <p14:creationId xmlns:p14="http://schemas.microsoft.com/office/powerpoint/2010/main" xmlns="" val="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00000000-0000-4000-8000-000000000004}">
                <a16:creationId xmlns:a16="http://schemas.microsoft.com/office/drawing/2014/main" xmlns="" id="{00000000-0000-4000-8000-000000000075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THEME D · FIELDS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76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05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77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78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D.1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79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Field strength follows an inverse-square curve</a:t>
            </a:r>
          </a:p>
        </p:txBody>
      </p:sp>
      <p:sp>
        <p:nvSpPr>
          <p:cNvPr id="6" name="graph-instruction">
            <a:extLst>
              <a:ext uri="{00000000-0000-4000-8000-000000000004}">
                <a16:creationId xmlns:a16="http://schemas.microsoft.com/office/drawing/2014/main" xmlns="" id="{00000000-0000-4000-8000-00000000007A}"/>
              </a:ext>
            </a:extLst>
          </p:cNvPr>
          <p:cNvSpPr>
            <a:spLocks noGrp="1"/>
          </p:cNvSpPr>
          <p:nvPr/>
        </p:nvSpPr>
        <p:spPr>
          <a:xfrm>
            <a:off x="666750" y="1476375"/>
            <a:ext cx="10477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Predict the shape first. Then select the chart in PowerPoint and edit one source value.</a:t>
            </a:r>
          </a:p>
        </p:txBody>
      </p:sp>
      <p:sp>
        <p:nvSpPr>
          <p:cNvPr id="7" name="data-rail">
            <a:extLst>
              <a:ext uri="{00000000-0000-4000-8000-000000000004}">
                <a16:creationId xmlns:a16="http://schemas.microsoft.com/office/drawing/2014/main" xmlns="" id="{00000000-0000-4000-8000-00000000007B}"/>
              </a:ext>
            </a:extLst>
          </p:cNvPr>
          <p:cNvSpPr>
            <a:spLocks noGrp="1"/>
          </p:cNvSpPr>
          <p:nvPr/>
        </p:nvSpPr>
        <p:spPr>
          <a:xfrm>
            <a:off x="666750" y="2095500"/>
            <a:ext cx="2714625" cy="3333750"/>
          </a:xfrm>
          <a:prstGeom prst="roundRect">
            <a:avLst>
              <a:gd name="adj" fmla="val 4211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data-label">
            <a:extLst>
              <a:ext uri="{00000000-0000-4000-8000-000000000004}">
                <a16:creationId xmlns:a16="http://schemas.microsoft.com/office/drawing/2014/main" xmlns="" id="{00000000-0000-4000-8000-00000000007C}"/>
              </a:ext>
            </a:extLst>
          </p:cNvPr>
          <p:cNvSpPr>
            <a:spLocks noGrp="1"/>
          </p:cNvSpPr>
          <p:nvPr/>
        </p:nvSpPr>
        <p:spPr>
          <a:xfrm>
            <a:off x="933450" y="2333625"/>
            <a:ext cx="21907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SOURCE DATA</a:t>
            </a:r>
          </a:p>
        </p:txBody>
      </p:sp>
      <p:sp>
        <p:nvSpPr>
          <p:cNvPr id="9" name="data-values">
            <a:extLst>
              <a:ext uri="{00000000-0000-4000-8000-000000000004}">
                <a16:creationId xmlns:a16="http://schemas.microsoft.com/office/drawing/2014/main" xmlns="" id="{00000000-0000-4000-8000-00000000007D}"/>
              </a:ext>
            </a:extLst>
          </p:cNvPr>
          <p:cNvSpPr>
            <a:spLocks noGrp="1"/>
          </p:cNvSpPr>
          <p:nvPr/>
        </p:nvSpPr>
        <p:spPr>
          <a:xfrm>
            <a:off x="933450" y="2762250"/>
            <a:ext cx="2190750" cy="2190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1 → 9.81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1.5 → 4.36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2 → 2.45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3 → 1.09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4 → 0.613</a:t>
            </a:r>
          </a:p>
        </p:txBody>
      </p:sp>
      <p:graphicFrame>
        <p:nvGraphicFramePr>
          <p:cNvPr id="21" name="Chart"/>
          <p:cNvGraphicFramePr/>
          <p:nvPr/>
        </p:nvGraphicFramePr>
        <p:xfrm>
          <a:off x="3714750" y="2047875"/>
          <a:ext cx="7810500" cy="3714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graph-insight">
            <a:extLst>
              <a:ext uri="{00000000-0000-4000-8000-000000000004}">
                <a16:creationId xmlns:a16="http://schemas.microsoft.com/office/drawing/2014/main" xmlns="" id="{00000000-0000-4000-8000-00000000007E}"/>
              </a:ext>
            </a:extLst>
          </p:cNvPr>
          <p:cNvSpPr>
            <a:spLocks noGrp="1"/>
          </p:cNvSpPr>
          <p:nvPr/>
        </p:nvSpPr>
        <p:spPr>
          <a:xfrm>
            <a:off x="666750" y="5695950"/>
            <a:ext cx="108585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6336D6"/>
                </a:solidFill>
              </a:defRPr>
            </a:pPr>
            <a:r>
              <a:rPr sz="1725" b="1" i="0">
                <a:solidFill>
                  <a:srgbClr val="6336D6"/>
                </a:solidFill>
              </a:rPr>
              <a:t>Read the graph: Doubling r reduces g to one quarter.</a:t>
            </a:r>
          </a:p>
        </p:txBody>
      </p:sp>
    </p:spTree>
    <p:extLst>
      <p:ext uri="{00000000-0000-4000-8000-000000000011}">
        <p14:creationId xmlns:p14="http://schemas.microsoft.com/office/powerpoint/2010/main" xmlns="" val="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00000000-0000-4000-8000-000000000004}">
                <a16:creationId xmlns:a16="http://schemas.microsoft.com/office/drawing/2014/main" xmlns="" id="{00000000-0000-4000-8000-00000000007F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THEME D · FIELDS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80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06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81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82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D.1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83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Worked problem: model the reasoning</a:t>
            </a:r>
          </a:p>
        </p:txBody>
      </p:sp>
      <p:sp>
        <p:nvSpPr>
          <p:cNvPr id="6" name="worked-level">
            <a:extLst>
              <a:ext uri="{00000000-0000-4000-8000-000000000004}">
                <a16:creationId xmlns:a16="http://schemas.microsoft.com/office/drawing/2014/main" xmlns="" id="{00000000-0000-4000-8000-000000000084}"/>
              </a:ext>
            </a:extLst>
          </p:cNvPr>
          <p:cNvSpPr>
            <a:spLocks noGrp="1"/>
          </p:cNvSpPr>
          <p:nvPr/>
        </p:nvSpPr>
        <p:spPr>
          <a:xfrm>
            <a:off x="666750" y="1504950"/>
            <a:ext cx="8953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SL + HL EXTENSION · FULLY WORKED PROBLEM</a:t>
            </a:r>
          </a:p>
        </p:txBody>
      </p:sp>
      <p:sp>
        <p:nvSpPr>
          <p:cNvPr id="7" name="problem">
            <a:extLst>
              <a:ext uri="{00000000-0000-4000-8000-000000000004}">
                <a16:creationId xmlns:a16="http://schemas.microsoft.com/office/drawing/2014/main" xmlns="" id="{00000000-0000-4000-8000-000000000085}"/>
              </a:ext>
            </a:extLst>
          </p:cNvPr>
          <p:cNvSpPr>
            <a:spLocks noGrp="1"/>
          </p:cNvSpPr>
          <p:nvPr/>
        </p:nvSpPr>
        <p:spPr>
          <a:xfrm>
            <a:off x="666750" y="1952625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00000000-0000-4000-8000-000000000004}">
                <a16:creationId xmlns:a16="http://schemas.microsoft.com/office/drawing/2014/main" xmlns="" id="{00000000-0000-4000-8000-000000000086}"/>
              </a:ext>
            </a:extLst>
          </p:cNvPr>
          <p:cNvSpPr>
            <a:spLocks noGrp="1"/>
          </p:cNvSpPr>
          <p:nvPr/>
        </p:nvSpPr>
        <p:spPr>
          <a:xfrm>
            <a:off x="904875" y="2143125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Find g at 2.0 Earth radii from Earth's centre if surface g is 9.81 N kg^-1.</a:t>
            </a:r>
          </a:p>
        </p:txBody>
      </p:sp>
      <p:sp>
        <p:nvSpPr>
          <p:cNvPr id="9" name="step-label-1">
            <a:extLst>
              <a:ext uri="{00000000-0000-4000-8000-000000000004}">
                <a16:creationId xmlns:a16="http://schemas.microsoft.com/office/drawing/2014/main" xmlns="" id="{00000000-0000-4000-8000-000000000087}"/>
              </a:ext>
            </a:extLst>
          </p:cNvPr>
          <p:cNvSpPr>
            <a:spLocks noGrp="1"/>
          </p:cNvSpPr>
          <p:nvPr/>
        </p:nvSpPr>
        <p:spPr>
          <a:xfrm>
            <a:off x="714375" y="32385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Step 1</a:t>
            </a:r>
          </a:p>
        </p:txBody>
      </p:sp>
      <p:sp>
        <p:nvSpPr>
          <p:cNvPr id="10" name="rule-195-357">
            <a:extLst>
              <a:ext uri="{00000000-0000-4000-8000-000000000004}">
                <a16:creationId xmlns:a16="http://schemas.microsoft.com/office/drawing/2014/main" xmlns="" id="{00000000-0000-4000-8000-000000000088}"/>
              </a:ext>
            </a:extLst>
          </p:cNvPr>
          <p:cNvSpPr>
            <a:spLocks noGrp="1"/>
          </p:cNvSpPr>
          <p:nvPr/>
        </p:nvSpPr>
        <p:spPr>
          <a:xfrm>
            <a:off x="1857375" y="3400425"/>
            <a:ext cx="381000" cy="19050"/>
          </a:xfrm>
          <a:prstGeom prst="rect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1" name="step-1">
            <a:extLst>
              <a:ext uri="{00000000-0000-4000-8000-000000000004}">
                <a16:creationId xmlns:a16="http://schemas.microsoft.com/office/drawing/2014/main" xmlns="" id="{00000000-0000-4000-8000-000000000089}"/>
              </a:ext>
            </a:extLst>
          </p:cNvPr>
          <p:cNvSpPr>
            <a:spLocks noGrp="1"/>
          </p:cNvSpPr>
          <p:nvPr/>
        </p:nvSpPr>
        <p:spPr>
          <a:xfrm>
            <a:off x="2476500" y="32004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g is proportional to 1/r^2</a:t>
            </a:r>
          </a:p>
        </p:txBody>
      </p:sp>
      <p:sp>
        <p:nvSpPr>
          <p:cNvPr id="12" name="step-label-2">
            <a:extLst>
              <a:ext uri="{00000000-0000-4000-8000-000000000004}">
                <a16:creationId xmlns:a16="http://schemas.microsoft.com/office/drawing/2014/main" xmlns="" id="{00000000-0000-4000-8000-00000000008A}"/>
              </a:ext>
            </a:extLst>
          </p:cNvPr>
          <p:cNvSpPr>
            <a:spLocks noGrp="1"/>
          </p:cNvSpPr>
          <p:nvPr/>
        </p:nvSpPr>
        <p:spPr>
          <a:xfrm>
            <a:off x="714375" y="38862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Step 2</a:t>
            </a:r>
          </a:p>
        </p:txBody>
      </p:sp>
      <p:sp>
        <p:nvSpPr>
          <p:cNvPr id="13" name="rule-195-425">
            <a:extLst>
              <a:ext uri="{00000000-0000-4000-8000-000000000004}">
                <a16:creationId xmlns:a16="http://schemas.microsoft.com/office/drawing/2014/main" xmlns="" id="{00000000-0000-4000-8000-00000000008B}"/>
              </a:ext>
            </a:extLst>
          </p:cNvPr>
          <p:cNvSpPr>
            <a:spLocks noGrp="1"/>
          </p:cNvSpPr>
          <p:nvPr/>
        </p:nvSpPr>
        <p:spPr>
          <a:xfrm>
            <a:off x="1857375" y="4048125"/>
            <a:ext cx="381000" cy="19050"/>
          </a:xfrm>
          <a:prstGeom prst="rect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4" name="step-2">
            <a:extLst>
              <a:ext uri="{00000000-0000-4000-8000-000000000004}">
                <a16:creationId xmlns:a16="http://schemas.microsoft.com/office/drawing/2014/main" xmlns="" id="{00000000-0000-4000-8000-00000000008C}"/>
              </a:ext>
            </a:extLst>
          </p:cNvPr>
          <p:cNvSpPr>
            <a:spLocks noGrp="1"/>
          </p:cNvSpPr>
          <p:nvPr/>
        </p:nvSpPr>
        <p:spPr>
          <a:xfrm>
            <a:off x="2476500" y="38481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g/g_surface = (R/2R)^2</a:t>
            </a:r>
          </a:p>
        </p:txBody>
      </p:sp>
      <p:sp>
        <p:nvSpPr>
          <p:cNvPr id="15" name="step-label-3">
            <a:extLst>
              <a:ext uri="{00000000-0000-4000-8000-000000000004}">
                <a16:creationId xmlns:a16="http://schemas.microsoft.com/office/drawing/2014/main" xmlns="" id="{00000000-0000-4000-8000-00000000008D}"/>
              </a:ext>
            </a:extLst>
          </p:cNvPr>
          <p:cNvSpPr>
            <a:spLocks noGrp="1"/>
          </p:cNvSpPr>
          <p:nvPr/>
        </p:nvSpPr>
        <p:spPr>
          <a:xfrm>
            <a:off x="714375" y="45339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Step 3</a:t>
            </a:r>
          </a:p>
        </p:txBody>
      </p:sp>
      <p:sp>
        <p:nvSpPr>
          <p:cNvPr id="16" name="rule-195-493">
            <a:extLst>
              <a:ext uri="{00000000-0000-4000-8000-000000000004}">
                <a16:creationId xmlns:a16="http://schemas.microsoft.com/office/drawing/2014/main" xmlns="" id="{00000000-0000-4000-8000-00000000008E}"/>
              </a:ext>
            </a:extLst>
          </p:cNvPr>
          <p:cNvSpPr>
            <a:spLocks noGrp="1"/>
          </p:cNvSpPr>
          <p:nvPr/>
        </p:nvSpPr>
        <p:spPr>
          <a:xfrm>
            <a:off x="1857375" y="4695825"/>
            <a:ext cx="381000" cy="19050"/>
          </a:xfrm>
          <a:prstGeom prst="rect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7" name="step-3">
            <a:extLst>
              <a:ext uri="{00000000-0000-4000-8000-000000000004}">
                <a16:creationId xmlns:a16="http://schemas.microsoft.com/office/drawing/2014/main" xmlns="" id="{00000000-0000-4000-8000-00000000008F}"/>
              </a:ext>
            </a:extLst>
          </p:cNvPr>
          <p:cNvSpPr>
            <a:spLocks noGrp="1"/>
          </p:cNvSpPr>
          <p:nvPr/>
        </p:nvSpPr>
        <p:spPr>
          <a:xfrm>
            <a:off x="2476500" y="44958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g = 9.81/4</a:t>
            </a:r>
          </a:p>
        </p:txBody>
      </p:sp>
      <p:sp>
        <p:nvSpPr>
          <p:cNvPr id="18" name="answer-band">
            <a:extLst>
              <a:ext uri="{00000000-0000-4000-8000-000000000004}">
                <a16:creationId xmlns:a16="http://schemas.microsoft.com/office/drawing/2014/main" xmlns="" id="{00000000-0000-4000-8000-000000000090}"/>
              </a:ext>
            </a:extLst>
          </p:cNvPr>
          <p:cNvSpPr>
            <a:spLocks noGrp="1"/>
          </p:cNvSpPr>
          <p:nvPr/>
        </p:nvSpPr>
        <p:spPr>
          <a:xfrm>
            <a:off x="666750" y="5286375"/>
            <a:ext cx="10858500" cy="714375"/>
          </a:xfrm>
          <a:prstGeom prst="roundRect">
            <a:avLst>
              <a:gd name="adj" fmla="val 16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answer">
            <a:extLst>
              <a:ext uri="{00000000-0000-4000-8000-000000000004}">
                <a16:creationId xmlns:a16="http://schemas.microsoft.com/office/drawing/2014/main" xmlns="" id="{00000000-0000-4000-8000-000000000091}"/>
              </a:ext>
            </a:extLst>
          </p:cNvPr>
          <p:cNvSpPr>
            <a:spLocks noGrp="1"/>
          </p:cNvSpPr>
          <p:nvPr/>
        </p:nvSpPr>
        <p:spPr>
          <a:xfrm>
            <a:off x="933450" y="5410200"/>
            <a:ext cx="10287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g = 2.45 N kg^-1</a:t>
            </a:r>
          </a:p>
        </p:txBody>
      </p:sp>
    </p:spTree>
    <p:extLst>
      <p:ext uri="{00000000-0000-4000-8000-000000000011}">
        <p14:creationId xmlns:p14="http://schemas.microsoft.com/office/powerpoint/2010/main" xmlns="" val="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00000000-0000-4000-8000-000000000004}">
                <a16:creationId xmlns:a16="http://schemas.microsoft.com/office/drawing/2014/main" xmlns="" id="{00000000-0000-4000-8000-00000000009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THEME D · FIELDS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9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07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9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9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D.1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9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Guided problem: commit before each reveal</a:t>
            </a:r>
          </a:p>
        </p:txBody>
      </p:sp>
      <p:sp>
        <p:nvSpPr>
          <p:cNvPr id="6" name="worked-level">
            <a:extLst>
              <a:ext uri="{00000000-0000-4000-8000-000000000004}">
                <a16:creationId xmlns:a16="http://schemas.microsoft.com/office/drawing/2014/main" xmlns="" id="{00000000-0000-4000-8000-000000000097}"/>
              </a:ext>
            </a:extLst>
          </p:cNvPr>
          <p:cNvSpPr>
            <a:spLocks noGrp="1"/>
          </p:cNvSpPr>
          <p:nvPr/>
        </p:nvSpPr>
        <p:spPr>
          <a:xfrm>
            <a:off x="666750" y="1504950"/>
            <a:ext cx="8953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SL + HL EXTENSION · GUIDED WORKED PROBLEM</a:t>
            </a:r>
          </a:p>
        </p:txBody>
      </p:sp>
      <p:sp>
        <p:nvSpPr>
          <p:cNvPr id="7" name="problem">
            <a:extLst>
              <a:ext uri="{00000000-0000-4000-8000-000000000004}">
                <a16:creationId xmlns:a16="http://schemas.microsoft.com/office/drawing/2014/main" xmlns="" id="{00000000-0000-4000-8000-000000000098}"/>
              </a:ext>
            </a:extLst>
          </p:cNvPr>
          <p:cNvSpPr>
            <a:spLocks noGrp="1"/>
          </p:cNvSpPr>
          <p:nvPr/>
        </p:nvSpPr>
        <p:spPr>
          <a:xfrm>
            <a:off x="666750" y="1952625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00000000-0000-4000-8000-000000000004}">
                <a16:creationId xmlns:a16="http://schemas.microsoft.com/office/drawing/2014/main" xmlns="" id="{00000000-0000-4000-8000-000000000099}"/>
              </a:ext>
            </a:extLst>
          </p:cNvPr>
          <p:cNvSpPr>
            <a:spLocks noGrp="1"/>
          </p:cNvSpPr>
          <p:nvPr/>
        </p:nvSpPr>
        <p:spPr>
          <a:xfrm>
            <a:off x="904875" y="2143125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HL: Find gravitational potential at r = 7.0e6 m from Earth. Use GM = 3.99e14 m^3 s^-2.</a:t>
            </a:r>
          </a:p>
        </p:txBody>
      </p:sp>
      <p:sp>
        <p:nvSpPr>
          <p:cNvPr id="9" name="step-label-1">
            <a:extLst>
              <a:ext uri="{00000000-0000-4000-8000-000000000004}">
                <a16:creationId xmlns:a16="http://schemas.microsoft.com/office/drawing/2014/main" xmlns="" id="{00000000-0000-4000-8000-00000000009A}"/>
              </a:ext>
            </a:extLst>
          </p:cNvPr>
          <p:cNvSpPr>
            <a:spLocks noGrp="1"/>
          </p:cNvSpPr>
          <p:nvPr/>
        </p:nvSpPr>
        <p:spPr>
          <a:xfrm>
            <a:off x="714375" y="32385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Step 1</a:t>
            </a:r>
          </a:p>
        </p:txBody>
      </p:sp>
      <p:sp>
        <p:nvSpPr>
          <p:cNvPr id="10" name="rule-195-357">
            <a:extLst>
              <a:ext uri="{00000000-0000-4000-8000-000000000004}">
                <a16:creationId xmlns:a16="http://schemas.microsoft.com/office/drawing/2014/main" xmlns="" id="{00000000-0000-4000-8000-00000000009B}"/>
              </a:ext>
            </a:extLst>
          </p:cNvPr>
          <p:cNvSpPr>
            <a:spLocks noGrp="1"/>
          </p:cNvSpPr>
          <p:nvPr/>
        </p:nvSpPr>
        <p:spPr>
          <a:xfrm>
            <a:off x="1857375" y="3400425"/>
            <a:ext cx="381000" cy="19050"/>
          </a:xfrm>
          <a:prstGeom prst="rect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1" name="step-1">
            <a:extLst>
              <a:ext uri="{00000000-0000-4000-8000-000000000004}">
                <a16:creationId xmlns:a16="http://schemas.microsoft.com/office/drawing/2014/main" xmlns="" id="{00000000-0000-4000-8000-00000000009C}"/>
              </a:ext>
            </a:extLst>
          </p:cNvPr>
          <p:cNvSpPr>
            <a:spLocks noGrp="1"/>
          </p:cNvSpPr>
          <p:nvPr/>
        </p:nvSpPr>
        <p:spPr>
          <a:xfrm>
            <a:off x="2476500" y="32004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V = -GM/r</a:t>
            </a:r>
          </a:p>
        </p:txBody>
      </p:sp>
      <p:sp>
        <p:nvSpPr>
          <p:cNvPr id="12" name="step-label-2">
            <a:extLst>
              <a:ext uri="{00000000-0000-4000-8000-000000000004}">
                <a16:creationId xmlns:a16="http://schemas.microsoft.com/office/drawing/2014/main" xmlns="" id="{00000000-0000-4000-8000-00000000009D}"/>
              </a:ext>
            </a:extLst>
          </p:cNvPr>
          <p:cNvSpPr>
            <a:spLocks noGrp="1"/>
          </p:cNvSpPr>
          <p:nvPr/>
        </p:nvSpPr>
        <p:spPr>
          <a:xfrm>
            <a:off x="714375" y="38862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Step 2</a:t>
            </a:r>
          </a:p>
        </p:txBody>
      </p:sp>
      <p:sp>
        <p:nvSpPr>
          <p:cNvPr id="13" name="rule-195-425">
            <a:extLst>
              <a:ext uri="{00000000-0000-4000-8000-000000000004}">
                <a16:creationId xmlns:a16="http://schemas.microsoft.com/office/drawing/2014/main" xmlns="" id="{00000000-0000-4000-8000-00000000009E}"/>
              </a:ext>
            </a:extLst>
          </p:cNvPr>
          <p:cNvSpPr>
            <a:spLocks noGrp="1"/>
          </p:cNvSpPr>
          <p:nvPr/>
        </p:nvSpPr>
        <p:spPr>
          <a:xfrm>
            <a:off x="1857375" y="4048125"/>
            <a:ext cx="381000" cy="19050"/>
          </a:xfrm>
          <a:prstGeom prst="rect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4" name="step-2">
            <a:extLst>
              <a:ext uri="{00000000-0000-4000-8000-000000000004}">
                <a16:creationId xmlns:a16="http://schemas.microsoft.com/office/drawing/2014/main" xmlns="" id="{00000000-0000-4000-8000-00000000009F}"/>
              </a:ext>
            </a:extLst>
          </p:cNvPr>
          <p:cNvSpPr>
            <a:spLocks noGrp="1"/>
          </p:cNvSpPr>
          <p:nvPr/>
        </p:nvSpPr>
        <p:spPr>
          <a:xfrm>
            <a:off x="2476500" y="38481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V = -3.99e14/7.0e6</a:t>
            </a:r>
          </a:p>
        </p:txBody>
      </p:sp>
      <p:sp>
        <p:nvSpPr>
          <p:cNvPr id="15" name="step-label-3">
            <a:extLst>
              <a:ext uri="{00000000-0000-4000-8000-000000000004}">
                <a16:creationId xmlns:a16="http://schemas.microsoft.com/office/drawing/2014/main" xmlns="" id="{00000000-0000-4000-8000-0000000000A0}"/>
              </a:ext>
            </a:extLst>
          </p:cNvPr>
          <p:cNvSpPr>
            <a:spLocks noGrp="1"/>
          </p:cNvSpPr>
          <p:nvPr/>
        </p:nvSpPr>
        <p:spPr>
          <a:xfrm>
            <a:off x="714375" y="45339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Step 3</a:t>
            </a:r>
          </a:p>
        </p:txBody>
      </p:sp>
      <p:sp>
        <p:nvSpPr>
          <p:cNvPr id="16" name="rule-195-493">
            <a:extLst>
              <a:ext uri="{00000000-0000-4000-8000-000000000004}">
                <a16:creationId xmlns:a16="http://schemas.microsoft.com/office/drawing/2014/main" xmlns="" id="{00000000-0000-4000-8000-0000000000A1}"/>
              </a:ext>
            </a:extLst>
          </p:cNvPr>
          <p:cNvSpPr>
            <a:spLocks noGrp="1"/>
          </p:cNvSpPr>
          <p:nvPr/>
        </p:nvSpPr>
        <p:spPr>
          <a:xfrm>
            <a:off x="1857375" y="4695825"/>
            <a:ext cx="381000" cy="19050"/>
          </a:xfrm>
          <a:prstGeom prst="rect">
            <a:avLst/>
          </a:prstGeom>
          <a:solidFill>
            <a:srgbClr val="6336D6"/>
          </a:solidFill>
          <a:ln w="0">
            <a:noFill/>
            <a:prstDash val="solid"/>
          </a:ln>
        </p:spPr>
      </p:sp>
      <p:sp>
        <p:nvSpPr>
          <p:cNvPr id="17" name="step-3">
            <a:extLst>
              <a:ext uri="{00000000-0000-4000-8000-000000000004}">
                <a16:creationId xmlns:a16="http://schemas.microsoft.com/office/drawing/2014/main" xmlns="" id="{00000000-0000-4000-8000-0000000000A2}"/>
              </a:ext>
            </a:extLst>
          </p:cNvPr>
          <p:cNvSpPr>
            <a:spLocks noGrp="1"/>
          </p:cNvSpPr>
          <p:nvPr/>
        </p:nvSpPr>
        <p:spPr>
          <a:xfrm>
            <a:off x="2476500" y="44958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Include J kg^-1 and negative sign</a:t>
            </a:r>
          </a:p>
        </p:txBody>
      </p:sp>
      <p:sp>
        <p:nvSpPr>
          <p:cNvPr id="18" name="answer-band">
            <a:extLst>
              <a:ext uri="{00000000-0000-4000-8000-000000000004}">
                <a16:creationId xmlns:a16="http://schemas.microsoft.com/office/drawing/2014/main" xmlns="" id="{00000000-0000-4000-8000-0000000000A3}"/>
              </a:ext>
            </a:extLst>
          </p:cNvPr>
          <p:cNvSpPr>
            <a:spLocks noGrp="1"/>
          </p:cNvSpPr>
          <p:nvPr/>
        </p:nvSpPr>
        <p:spPr>
          <a:xfrm>
            <a:off x="666750" y="5286375"/>
            <a:ext cx="10858500" cy="714375"/>
          </a:xfrm>
          <a:prstGeom prst="roundRect">
            <a:avLst>
              <a:gd name="adj" fmla="val 16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answer">
            <a:extLst>
              <a:ext uri="{00000000-0000-4000-8000-000000000004}">
                <a16:creationId xmlns:a16="http://schemas.microsoft.com/office/drawing/2014/main" xmlns="" id="{00000000-0000-4000-8000-0000000000A4}"/>
              </a:ext>
            </a:extLst>
          </p:cNvPr>
          <p:cNvSpPr>
            <a:spLocks noGrp="1"/>
          </p:cNvSpPr>
          <p:nvPr/>
        </p:nvSpPr>
        <p:spPr>
          <a:xfrm>
            <a:off x="933450" y="5410200"/>
            <a:ext cx="10287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V = -5.70e7 J kg^-1</a:t>
            </a:r>
          </a:p>
        </p:txBody>
      </p:sp>
    </p:spTree>
    <p:extLst>
      <p:ext uri="{00000000-0000-4000-8000-000000000011}">
        <p14:creationId xmlns:p14="http://schemas.microsoft.com/office/powerpoint/2010/main" xmlns="" val="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roup-label">
            <a:extLst>
              <a:ext uri="{00000000-0000-4000-8000-000000000004}">
                <a16:creationId xmlns:a16="http://schemas.microsoft.com/office/drawing/2014/main" xmlns="" id="{00000000-0000-4000-8000-0000000000A5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THEME D · FIELDS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A6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08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A7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A8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D.1 · SL + HL EXTENSION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A9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F4F0E2"/>
                </a:solidFill>
              </a:defRPr>
            </a:pPr>
            <a:r>
              <a:rPr sz="3450" b="1" i="0">
                <a:solidFill>
                  <a:srgbClr val="F4F0E2"/>
                </a:solidFill>
              </a:rPr>
              <a:t>Infer a field law from orbital data</a:t>
            </a:r>
          </a:p>
        </p:txBody>
      </p:sp>
      <p:sp>
        <p:nvSpPr>
          <p:cNvPr id="6" name="inquiry-label">
            <a:extLst>
              <a:ext uri="{00000000-0000-4000-8000-000000000004}">
                <a16:creationId xmlns:a16="http://schemas.microsoft.com/office/drawing/2014/main" xmlns="" id="{00000000-0000-4000-8000-0000000000AA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9048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DATA-BASED INQUIRY · DESIGN, MEASURE, PROCESS, EVALUATE</a:t>
            </a:r>
          </a:p>
        </p:txBody>
      </p:sp>
      <p:sp>
        <p:nvSpPr>
          <p:cNvPr id="7" name="task">
            <a:extLst>
              <a:ext uri="{00000000-0000-4000-8000-000000000004}">
                <a16:creationId xmlns:a16="http://schemas.microsoft.com/office/drawing/2014/main" xmlns="" id="{00000000-0000-4000-8000-0000000000AB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102870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F4F0E2"/>
                </a:solidFill>
              </a:defRPr>
            </a:pPr>
            <a:r>
              <a:rPr sz="2250" b="1" i="0">
                <a:solidFill>
                  <a:srgbClr val="F4F0E2"/>
                </a:solidFill>
              </a:rPr>
              <a:t>Linearize period-radius data and test T^2 proportional to r^3.</a:t>
            </a:r>
          </a:p>
        </p:txBody>
      </p:sp>
      <p:sp>
        <p:nvSpPr>
          <p:cNvPr id="8" name="move-1">
            <a:extLst>
              <a:ext uri="{00000000-0000-4000-8000-000000000004}">
                <a16:creationId xmlns:a16="http://schemas.microsoft.com/office/drawing/2014/main" xmlns="" id="{00000000-0000-4000-8000-0000000000AC}"/>
              </a:ext>
            </a:extLst>
          </p:cNvPr>
          <p:cNvSpPr>
            <a:spLocks noGrp="1"/>
          </p:cNvSpPr>
          <p:nvPr/>
        </p:nvSpPr>
        <p:spPr>
          <a:xfrm>
            <a:off x="904875" y="3381375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1. Define variables and a repeatable method.</a:t>
            </a:r>
          </a:p>
        </p:txBody>
      </p:sp>
      <p:sp>
        <p:nvSpPr>
          <p:cNvPr id="9" name="move-2">
            <a:extLst>
              <a:ext uri="{00000000-0000-4000-8000-000000000004}">
                <a16:creationId xmlns:a16="http://schemas.microsoft.com/office/drawing/2014/main" xmlns="" id="{00000000-0000-4000-8000-0000000000AD}"/>
              </a:ext>
            </a:extLst>
          </p:cNvPr>
          <p:cNvSpPr>
            <a:spLocks noGrp="1"/>
          </p:cNvSpPr>
          <p:nvPr/>
        </p:nvSpPr>
        <p:spPr>
          <a:xfrm>
            <a:off x="904875" y="4019550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2. Collect or import traceable raw data with uncertainty.</a:t>
            </a:r>
          </a:p>
        </p:txBody>
      </p:sp>
      <p:sp>
        <p:nvSpPr>
          <p:cNvPr id="10" name="move-3">
            <a:extLst>
              <a:ext uri="{00000000-0000-4000-8000-000000000004}">
                <a16:creationId xmlns:a16="http://schemas.microsoft.com/office/drawing/2014/main" xmlns="" id="{00000000-0000-4000-8000-0000000000AE}"/>
              </a:ext>
            </a:extLst>
          </p:cNvPr>
          <p:cNvSpPr>
            <a:spLocks noGrp="1"/>
          </p:cNvSpPr>
          <p:nvPr/>
        </p:nvSpPr>
        <p:spPr>
          <a:xfrm>
            <a:off x="904875" y="4657725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3. Process, graph and challenge the conclusion.</a:t>
            </a:r>
          </a:p>
        </p:txBody>
      </p:sp>
      <p:sp>
        <p:nvSpPr>
          <p:cNvPr id="11" name="integrity-band">
            <a:extLst>
              <a:ext uri="{00000000-0000-4000-8000-000000000004}">
                <a16:creationId xmlns:a16="http://schemas.microsoft.com/office/drawing/2014/main" xmlns="" id="{00000000-0000-4000-8000-0000000000AF}"/>
              </a:ext>
            </a:extLst>
          </p:cNvPr>
          <p:cNvSpPr>
            <a:spLocks noGrp="1"/>
          </p:cNvSpPr>
          <p:nvPr/>
        </p:nvSpPr>
        <p:spPr>
          <a:xfrm>
            <a:off x="666750" y="5381625"/>
            <a:ext cx="10858500" cy="685800"/>
          </a:xfrm>
          <a:prstGeom prst="roundRect">
            <a:avLst>
              <a:gd name="adj" fmla="val 16667"/>
            </a:avLst>
          </a:prstGeom>
          <a:solidFill>
            <a:srgbClr val="A88CFF"/>
          </a:solidFill>
          <a:ln w="0">
            <a:noFill/>
            <a:prstDash val="solid"/>
          </a:ln>
        </p:spPr>
      </p:sp>
      <p:sp>
        <p:nvSpPr>
          <p:cNvPr id="12" name="integrity">
            <a:extLst>
              <a:ext uri="{00000000-0000-4000-8000-000000000004}">
                <a16:creationId xmlns:a16="http://schemas.microsoft.com/office/drawing/2014/main" xmlns="" id="{00000000-0000-4000-8000-0000000000B0}"/>
              </a:ext>
            </a:extLst>
          </p:cNvPr>
          <p:cNvSpPr>
            <a:spLocks noGrp="1"/>
          </p:cNvSpPr>
          <p:nvPr/>
        </p:nvSpPr>
        <p:spPr>
          <a:xfrm>
            <a:off x="904875" y="5495925"/>
            <a:ext cx="1038225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Investigation integrity: Cite the source dataset, retain units and explain the fit; do not present downloaded data as personally measured.</a:t>
            </a:r>
          </a:p>
        </p:txBody>
      </p:sp>
    </p:spTree>
    <p:extLst>
      <p:ext uri="{00000000-0000-4000-8000-000000000011}">
        <p14:creationId xmlns:p14="http://schemas.microsoft.com/office/powerpoint/2010/main" xmlns="" val="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336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roup-label">
            <a:extLst>
              <a:ext uri="{00000000-0000-4000-8000-000000000004}">
                <a16:creationId xmlns:a16="http://schemas.microsoft.com/office/drawing/2014/main" xmlns="" id="{00000000-0000-4000-8000-0000000000B1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THEME D · FIELDS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B2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09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B3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F4F0E2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B4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D.1 · SL + HL EXTENSION</a:t>
            </a:r>
          </a:p>
        </p:txBody>
      </p:sp>
      <p:sp>
        <p:nvSpPr>
          <p:cNvPr id="5" name="label">
            <a:extLst>
              <a:ext uri="{00000000-0000-4000-8000-000000000004}">
                <a16:creationId xmlns:a16="http://schemas.microsoft.com/office/drawing/2014/main" xmlns="" id="{00000000-0000-4000-8000-0000000000B5}"/>
              </a:ext>
            </a:extLst>
          </p:cNvPr>
          <p:cNvSpPr>
            <a:spLocks noGrp="1"/>
          </p:cNvSpPr>
          <p:nvPr/>
        </p:nvSpPr>
        <p:spPr>
          <a:xfrm>
            <a:off x="666750" y="714375"/>
            <a:ext cx="8572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MISCONCEPTION SHOWDOWN · VOTE BEFORE THE REVEAL</a:t>
            </a:r>
          </a:p>
        </p:txBody>
      </p:sp>
      <p:sp>
        <p:nvSpPr>
          <p:cNvPr id="6" name="claim">
            <a:extLst>
              <a:ext uri="{00000000-0000-4000-8000-000000000004}">
                <a16:creationId xmlns:a16="http://schemas.microsoft.com/office/drawing/2014/main" xmlns="" id="{00000000-0000-4000-8000-0000000000B6}"/>
              </a:ext>
            </a:extLst>
          </p:cNvPr>
          <p:cNvSpPr>
            <a:spLocks noGrp="1"/>
          </p:cNvSpPr>
          <p:nvPr/>
        </p:nvSpPr>
        <p:spPr>
          <a:xfrm>
            <a:off x="666750" y="1333500"/>
            <a:ext cx="10668000" cy="1381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225" b="1" i="0">
                <a:solidFill>
                  <a:srgbClr val="F4F0E2"/>
                </a:solidFill>
              </a:defRPr>
            </a:pPr>
            <a:r>
              <a:rPr sz="3225" b="1" i="0">
                <a:solidFill>
                  <a:srgbClr val="F4F0E2"/>
                </a:solidFill>
              </a:rPr>
              <a:t>“Orbiting objects are beyond gravity.”</a:t>
            </a:r>
          </a:p>
        </p:txBody>
      </p:sp>
      <p:sp>
        <p:nvSpPr>
          <p:cNvPr id="7" name="correction-band">
            <a:extLst>
              <a:ext uri="{00000000-0000-4000-8000-000000000004}">
                <a16:creationId xmlns:a16="http://schemas.microsoft.com/office/drawing/2014/main" xmlns="" id="{00000000-0000-4000-8000-0000000000B7}"/>
              </a:ext>
            </a:extLst>
          </p:cNvPr>
          <p:cNvSpPr>
            <a:spLocks noGrp="1"/>
          </p:cNvSpPr>
          <p:nvPr/>
        </p:nvSpPr>
        <p:spPr>
          <a:xfrm>
            <a:off x="666750" y="3095625"/>
            <a:ext cx="10858500" cy="952500"/>
          </a:xfrm>
          <a:prstGeom prst="roundRect">
            <a:avLst>
              <a:gd name="adj" fmla="val 12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correction">
            <a:extLst>
              <a:ext uri="{00000000-0000-4000-8000-000000000004}">
                <a16:creationId xmlns:a16="http://schemas.microsoft.com/office/drawing/2014/main" xmlns="" id="{00000000-0000-4000-8000-0000000000B8}"/>
              </a:ext>
            </a:extLst>
          </p:cNvPr>
          <p:cNvSpPr>
            <a:spLocks noGrp="1"/>
          </p:cNvSpPr>
          <p:nvPr/>
        </p:nvSpPr>
        <p:spPr>
          <a:xfrm>
            <a:off x="952500" y="3305175"/>
            <a:ext cx="10287000" cy="571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Orbit is continuous free fall under gravity.</a:t>
            </a:r>
          </a:p>
        </p:txBody>
      </p:sp>
      <p:sp>
        <p:nvSpPr>
          <p:cNvPr id="9" name="humor">
            <a:extLst>
              <a:ext uri="{00000000-0000-4000-8000-000000000004}">
                <a16:creationId xmlns:a16="http://schemas.microsoft.com/office/drawing/2014/main" xmlns="" id="{00000000-0000-4000-8000-0000000000B9}"/>
              </a:ext>
            </a:extLst>
          </p:cNvPr>
          <p:cNvSpPr>
            <a:spLocks noGrp="1"/>
          </p:cNvSpPr>
          <p:nvPr/>
        </p:nvSpPr>
        <p:spPr>
          <a:xfrm>
            <a:off x="1143000" y="4524375"/>
            <a:ext cx="9906000" cy="762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025" b="0" i="1">
                <a:solidFill>
                  <a:srgbClr val="F4F0E2"/>
                </a:solidFill>
              </a:defRPr>
            </a:pPr>
            <a:r>
              <a:rPr sz="2025" b="0" i="1">
                <a:solidFill>
                  <a:srgbClr val="F4F0E2"/>
                </a:solidFill>
              </a:rPr>
              <a:t>Gravity is doing all the work and receives none of the cabin announcements.</a:t>
            </a:r>
          </a:p>
        </p:txBody>
      </p:sp>
      <p:sp>
        <p:nvSpPr>
          <p:cNvPr id="10" name="check">
            <a:extLst>
              <a:ext uri="{00000000-0000-4000-8000-000000000004}">
                <a16:creationId xmlns:a16="http://schemas.microsoft.com/office/drawing/2014/main" xmlns="" id="{00000000-0000-4000-8000-0000000000BA}"/>
              </a:ext>
            </a:extLst>
          </p:cNvPr>
          <p:cNvSpPr>
            <a:spLocks noGrp="1"/>
          </p:cNvSpPr>
          <p:nvPr/>
        </p:nvSpPr>
        <p:spPr>
          <a:xfrm>
            <a:off x="904875" y="5476875"/>
            <a:ext cx="10382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Mini-whiteboard: rewrite the claim so it becomes scientifically defensible.</a:t>
            </a:r>
          </a:p>
        </p:txBody>
      </p:sp>
    </p:spTree>
    <p:extLst>
      <p:ext uri="{00000000-0000-4000-8000-000000000011}">
        <p14:creationId xmlns:p14="http://schemas.microsoft.com/office/powerpoint/2010/main" xmlns="" val="11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5110</Words>
  <Application>Microsoft Office PowerPoint</Application>
  <DocSecurity>0</DocSecurity>
  <PresentationFormat>Widescreen</PresentationFormat>
  <Paragraphs>385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Giovanni Alexander Rojas</cp:lastModifiedBy>
  <cp:revision>3</cp:revision>
  <dcterms:created xsi:type="dcterms:W3CDTF">2026-01-01T00:00:00Z</dcterms:created>
  <dcterms:modified xsi:type="dcterms:W3CDTF">2026-08-15T16:01:43Z</dcterms:modified>
</cp:coreProperties>
</file>