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0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Potential</c:v>
          </c:tx>
          <c:spPr>
            <a:ln w="28575">
              <a:solidFill>
                <a:srgbClr val="6336D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0.1</c:v>
              </c:pt>
              <c:pt idx="1">
                <c:v>0.2</c:v>
              </c:pt>
              <c:pt idx="2">
                <c:v>0.3</c:v>
              </c:pt>
              <c:pt idx="3">
                <c:v>0.4</c:v>
              </c:pt>
              <c:pt idx="4">
                <c:v>0.5</c:v>
              </c:pt>
            </c:numLit>
          </c:xVal>
          <c:yVal>
            <c:numLit>
              <c:formatCode>0.0#</c:formatCode>
              <c:ptCount val="5"/>
              <c:pt idx="0">
                <c:v>90</c:v>
              </c:pt>
              <c:pt idx="1">
                <c:v>45</c:v>
              </c:pt>
              <c:pt idx="2">
                <c:v>30</c:v>
              </c:pt>
              <c:pt idx="3">
                <c:v>22.5</c:v>
              </c:pt>
              <c:pt idx="4">
                <c:v>18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3FBC-4550-A76B-170E85CA65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Potential / kV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Distance /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D.2 Electric and magnetic fields, with one inquiry question and the SL + HL extension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Yes. Potential value and potential gradient are different quantities.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3-mark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[Answer] F = BIL sin theta F = 0.40(3.0)(0.25) = 0.30 N parallel gives zero force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[Quiz answers] 1. positive test charge 2. zero 3. V or J C^-1 4. negative gradient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50BCE-621C-830F-9D7A-B8CEBC2DA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DC319B-9EC6-B12B-E403-A5A8E0C5B0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1E6794-943F-5A65-C4B5-ADD73A2E41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electric field: lines run from + to -, +, -, uniform in between, E = V / d, magnetic field: closed loops, no ends, current out of the page, acts only on charge that is moving. A caption reads: Electric lines begin and end on charge; magnetic lines have no ends at all.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2E5E45-F99D-12C8-A659-A908CACD5F0A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94237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Potential / kV against Distance / m.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[Quantitative visual] Values: (0.1, 90), (0.2, 45), (0.3, 30), (0.4, 22.5), (0.5, 18). Axes: Distance / m; Potential / kV.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[Worked problem] Steps: 1) E = F/q 2) q = 3.0e-6 C 3) E = 0.012/(3.0e-6) Answer: E = 4.0e3 N C^-1 east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[Worked problem] Steps: 1) V = kQ/r 2) V = 8.99e9(2.0e-6)/0.20 3) Potential is positive Answer: V = 8.99e4 V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[Inquiry] Measure potential on conductive paper, draw equipotentials and infer field direction.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https://giophysics.com/chapter-20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D.2 Electric and magnetic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original coordinates and measurement uncertainty; field lines must be derived from, not drawn to fit, the map.</a:t>
            </a:r>
          </a:p>
          <a:p>
            <a:r>
              <a:t>[Safety]</a:t>
            </a:r>
          </a:p>
          <a:p>
            <a:r>
              <a:t>Use current-limited low-voltage equipment only; no student mains work and discharge capacitors before handling.</a:t>
            </a:r>
          </a:p>
          <a:p>
            <a:r>
              <a:t>[Humor] A stationary charge gives the magnetic field nothing to steer.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IB DP PHYSICS · FIRST ASSESSMENT 2025 · D.2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Electric and magnetic fields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A88CFF"/>
                </a:solidFill>
              </a:defRPr>
            </a:pPr>
            <a:r>
              <a:rPr sz="1800" b="1" i="0">
                <a:solidFill>
                  <a:srgbClr val="A88CFF"/>
                </a:solidFill>
              </a:rPr>
              <a:t>SL + HL EXTENSION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Can a charged particle be in a region with zero electric potential but non-zero electric field?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D.2 · SL + HL EXTENSION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EXTENSION · 3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0.25 m wire carries 3.0 A perpendicular to a 0.40 T magnetic field. Find the force. Then state what happens if the wire is parallel to the field.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BIL sin theta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 = 0.40(3.0)(0.25) = 0.30 N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parallel gives zero force</a:t>
            </a:r>
          </a:p>
        </p:txBody>
      </p:sp>
      <p:sp>
        <p:nvSpPr>
          <p:cNvPr id="16" name="evaluation-band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7" name="evaluation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Electric field direction uses?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Stationary charge magnetic force?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Potential unit?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Field is potential's?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positive test charge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zero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V or J C^-1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negative gradient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electric field strength.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Sketch field lines for unlike charges.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creates a magnetic field?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Represent electric and magnetic fields.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Calculate forces on charges and currents.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HL: connect potential, energy and field gradients.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electric field direction is the force direction on a positive test charge.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magnetic fields arise from moving charge and act on moving charge.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HL: electric potential is energy per unit charge and E is the negative potential gradient.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E = F/q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F = BIL sin theta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V = kQ/r and E = -dV/dr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6336D6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 extension.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7B07C4-79A4-36B9-92A8-29DA3200D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280F49C7-CEF1-1780-4265-18DD01152C93}"/>
              </a:ex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66D69A2C-BD8D-C35B-3033-B4D639894292}"/>
              </a:ex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0F760414-8281-1786-0934-0950323FBFE5}"/>
              </a:ex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2E7B2339-A1B7-0C32-FF80-685A8353B695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94684E40-A608-1801-BAC4-AC9B9C7A576E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5A16A589-0848-C0FF-BECC-E28590FD11DD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05AE8A5D-DA8F-38D6-F499-F19054D49AD6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field is a map of the force a region would exert: an electric field acts on any charge you place in it, while a magnetic field acts only on charge that is already moving through it.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2904BE-E61B-D4AE-6097-AFDB5A601720}"/>
              </a:ext>
            </a:extLst>
          </p:cNvPr>
          <p:cNvSpPr txBox="1"/>
          <p:nvPr/>
        </p:nvSpPr>
        <p:spPr>
          <a:xfrm>
            <a:off x="762000" y="3657600"/>
            <a:ext cx="457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electric field: lines run from + to -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C48408C-F7BF-4AB2-0E5F-4C62786B3891}"/>
              </a:ext>
            </a:extLst>
          </p:cNvPr>
          <p:cNvSpPr/>
          <p:nvPr/>
        </p:nvSpPr>
        <p:spPr>
          <a:xfrm>
            <a:off x="1143000" y="4036718"/>
            <a:ext cx="3810000" cy="233304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+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2F67231-C384-A90B-B7C9-813DE4750E48}"/>
              </a:ext>
            </a:extLst>
          </p:cNvPr>
          <p:cNvSpPr/>
          <p:nvPr/>
        </p:nvSpPr>
        <p:spPr>
          <a:xfrm>
            <a:off x="1143000" y="5290726"/>
            <a:ext cx="3810000" cy="233303"/>
          </a:xfrm>
          <a:prstGeom prst="rect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-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BA08D77-59F0-82F3-8100-9EB9E56A33E0}"/>
              </a:ext>
            </a:extLst>
          </p:cNvPr>
          <p:cNvCxnSpPr/>
          <p:nvPr/>
        </p:nvCxnSpPr>
        <p:spPr>
          <a:xfrm>
            <a:off x="1905000" y="4299185"/>
            <a:ext cx="0" cy="962378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86E5719-FF41-4B42-77F4-6D8D1931E05E}"/>
              </a:ext>
            </a:extLst>
          </p:cNvPr>
          <p:cNvCxnSpPr/>
          <p:nvPr/>
        </p:nvCxnSpPr>
        <p:spPr>
          <a:xfrm>
            <a:off x="3048000" y="4299185"/>
            <a:ext cx="0" cy="962378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0DF269-0D80-CAAE-895F-23AAE03CECCC}"/>
              </a:ext>
            </a:extLst>
          </p:cNvPr>
          <p:cNvCxnSpPr/>
          <p:nvPr/>
        </p:nvCxnSpPr>
        <p:spPr>
          <a:xfrm>
            <a:off x="4191000" y="4299185"/>
            <a:ext cx="0" cy="962378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694A36E-4856-6A1A-B256-E695936C0A0C}"/>
              </a:ext>
            </a:extLst>
          </p:cNvPr>
          <p:cNvSpPr txBox="1"/>
          <p:nvPr/>
        </p:nvSpPr>
        <p:spPr>
          <a:xfrm>
            <a:off x="762000" y="5611518"/>
            <a:ext cx="457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uniform in between, E = V / 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A73325B-2CFB-86CC-004D-B92B0CF0AAF4}"/>
              </a:ext>
            </a:extLst>
          </p:cNvPr>
          <p:cNvSpPr txBox="1"/>
          <p:nvPr/>
        </p:nvSpPr>
        <p:spPr>
          <a:xfrm>
            <a:off x="5969000" y="3657600"/>
            <a:ext cx="228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magnetic field: closed loops, no ends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B36A72E-B9D9-E8A1-ED6B-C8F5FC89BA34}"/>
              </a:ext>
            </a:extLst>
          </p:cNvPr>
          <p:cNvSpPr/>
          <p:nvPr/>
        </p:nvSpPr>
        <p:spPr>
          <a:xfrm>
            <a:off x="8077200" y="3861741"/>
            <a:ext cx="1625600" cy="1866430"/>
          </a:xfrm>
          <a:prstGeom prst="ellipse">
            <a:avLst/>
          </a:prstGeom>
          <a:noFill/>
          <a:ln w="1270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91C8571-058C-A8EA-9F68-A59EF2E8C4C6}"/>
              </a:ext>
            </a:extLst>
          </p:cNvPr>
          <p:cNvSpPr/>
          <p:nvPr/>
        </p:nvSpPr>
        <p:spPr>
          <a:xfrm>
            <a:off x="8382000" y="4211696"/>
            <a:ext cx="1016000" cy="1166519"/>
          </a:xfrm>
          <a:prstGeom prst="ellipse">
            <a:avLst/>
          </a:prstGeom>
          <a:noFill/>
          <a:ln w="1270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F9A1D82-7254-FE61-3C44-95BE989234AD}"/>
              </a:ext>
            </a:extLst>
          </p:cNvPr>
          <p:cNvSpPr/>
          <p:nvPr/>
        </p:nvSpPr>
        <p:spPr>
          <a:xfrm>
            <a:off x="8585200" y="4445000"/>
            <a:ext cx="609600" cy="699911"/>
          </a:xfrm>
          <a:prstGeom prst="ellipse">
            <a:avLst/>
          </a:prstGeom>
          <a:noFill/>
          <a:ln w="12700">
            <a:solidFill>
              <a:srgbClr val="6B7F79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294DFCC-D334-372B-3096-A2DF36ACC8CE}"/>
              </a:ext>
            </a:extLst>
          </p:cNvPr>
          <p:cNvCxnSpPr/>
          <p:nvPr/>
        </p:nvCxnSpPr>
        <p:spPr>
          <a:xfrm flipH="1">
            <a:off x="8712200" y="4240859"/>
            <a:ext cx="355600" cy="0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0E61E329-235F-6EAC-DCA5-64EE4217B7B5}"/>
              </a:ext>
            </a:extLst>
          </p:cNvPr>
          <p:cNvSpPr/>
          <p:nvPr/>
        </p:nvSpPr>
        <p:spPr>
          <a:xfrm>
            <a:off x="8788400" y="4678304"/>
            <a:ext cx="203200" cy="233303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400B696-896B-B249-3E1D-4A5348ABD80C}"/>
              </a:ext>
            </a:extLst>
          </p:cNvPr>
          <p:cNvSpPr txBox="1"/>
          <p:nvPr/>
        </p:nvSpPr>
        <p:spPr>
          <a:xfrm>
            <a:off x="9779000" y="4561652"/>
            <a:ext cx="17018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current out of the page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2FDD983-5219-EA5A-BE89-59DAD062512B}"/>
              </a:ext>
            </a:extLst>
          </p:cNvPr>
          <p:cNvSpPr txBox="1"/>
          <p:nvPr/>
        </p:nvSpPr>
        <p:spPr>
          <a:xfrm>
            <a:off x="6350000" y="5611518"/>
            <a:ext cx="508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acts only on charge that is moving</a:t>
            </a:r>
          </a:p>
        </p:txBody>
      </p:sp>
      <p:sp>
        <p:nvSpPr>
          <p:cNvPr id="37" name="diagram-caption">
            <a:extLst>
              <a:ext uri="{FF2B5EF4-FFF2-40B4-BE49-F238E27FC236}">
                <a16:creationId xmlns:a16="http://schemas.microsoft.com/office/drawing/2014/main" id="{CA71ABE9-AA7E-819F-5A61-E5C59D4A6B9C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Electric lines begin and end on charge; magnetic lines have no ends at all.</a:t>
            </a:r>
          </a:p>
        </p:txBody>
      </p:sp>
    </p:spTree>
    <p:extLst>
      <p:ext uri="{BB962C8B-B14F-4D97-AF65-F5344CB8AC3E}">
        <p14:creationId xmlns:p14="http://schemas.microsoft.com/office/powerpoint/2010/main" val="1583852799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Electric potential decreases as 1/r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0.1 → 90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0.2 → 45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0.3 → 30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0.4 → 22.5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0.5 → 18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6336D6"/>
                </a:solidFill>
              </a:defRPr>
            </a:pPr>
            <a:r>
              <a:rPr sz="1725" b="1" i="0">
                <a:solidFill>
                  <a:srgbClr val="6336D6"/>
                </a:solidFill>
              </a:rPr>
              <a:t>Read the graph: The graph is not linear; the negative gradient magnitude is the field strength.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EXTENSION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charge of 3.0 microC experiences a 0.012 N force east. Find electric field strength.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 = F/q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q = 3.0e-6 C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E = 0.012/(3.0e-6)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E = 4.0e3 N C^-1 east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EXTENSION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HL: Find potential 0.20 m from a +2.0 microC point charge. Use k = 8.99e9 N m^2 C^-2.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V = kQ/r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8.99e9(2.0e-6)/0.20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Potential is positive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8.99e4 V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D.2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Map equipotentials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Measure potential on conductive paper, draw equipotentials and infer field direction.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Keep original coordinates and measurement uncertainty; field lines must be derived from, not drawn to fit, the map.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3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D.2 · SL + HL EXTENSION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“Magnetic fields push stationary charges.”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The magnetic force qv x B is zero when v = 0.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A stationary charge gives the magnetic field nothing to steer.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5058</Words>
  <Application>Microsoft Office PowerPoint</Application>
  <DocSecurity>0</DocSecurity>
  <PresentationFormat>Widescreen</PresentationFormat>
  <Paragraphs>379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2026-08-15T16:01:44Z</dcterms:modified>
</cp:coreProperties>
</file>