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rts/chart1.xml" ContentType="application/vnd.openxmlformats-officedocument.drawingml.chart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sldIdLst>
    <p:sldId id="256" r:id="rId2"/>
    <p:sldId id="257" r:id="rId3"/>
    <p:sldId id="258" r:id="rId4"/>
    <p:sldId id="26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  <p:ext uri="{00000000-0000-4000-8000-000000000001}">
      <p14:discardImageEditData xmlns:p14="http://schemas.microsoft.com/office/powerpoint/2010/main" xmlns="" val="0"/>
    </p:ext>
    <p:ext uri="{00000000-0000-4000-8000-000000000002}">
      <p14:defaultImageDpi xmlns:p14="http://schemas.microsoft.com/office/powerpoint/2010/main" xmlns="" val="32767"/>
    </p:ext>
    <p:ext uri="{00000000-0000-4000-8000-000000000003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00000000-0000-4000-8000-0000000000C3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1"/>
  <c:lang val="en-US"/>
  <c:roundedCorners val="1"/>
  <c:style val="2"/>
  <c:chart>
    <c:autoTitleDeleted val="1"/>
    <c:plotArea>
      <c:layout/>
      <c:scatterChart>
        <c:scatterStyle val="lineMarker"/>
        <c:varyColors val="1"/>
        <c:ser>
          <c:idx val="0"/>
          <c:order val="0"/>
          <c:tx>
            <c:v>Lorentz factor</c:v>
          </c:tx>
          <c:spPr>
            <a:ln w="28575">
              <a:solidFill>
                <a:srgbClr val="B83724"/>
              </a:solidFill>
              <a:prstDash val="solid"/>
            </a:ln>
          </c:spPr>
          <c:marker>
            <c:symbol val="circle"/>
            <c:size val="7"/>
            <c:spPr>
              <a:solidFill>
                <a:srgbClr val="B83724"/>
              </a:solidFill>
            </c:spPr>
          </c:marker>
          <c:xVal>
            <c:numLit>
              <c:formatCode>General</c:formatCode>
              <c:ptCount val="5"/>
              <c:pt idx="0">
                <c:v>0</c:v>
              </c:pt>
              <c:pt idx="1">
                <c:v>0.3</c:v>
              </c:pt>
              <c:pt idx="2">
                <c:v>0.6</c:v>
              </c:pt>
              <c:pt idx="3">
                <c:v>0.8</c:v>
              </c:pt>
              <c:pt idx="4">
                <c:v>0.95</c:v>
              </c:pt>
            </c:numLit>
          </c:xVal>
          <c:yVal>
            <c:numLit>
              <c:formatCode>0.0#</c:formatCode>
              <c:ptCount val="5"/>
              <c:pt idx="0">
                <c:v>1</c:v>
              </c:pt>
              <c:pt idx="1">
                <c:v>1.048</c:v>
              </c:pt>
              <c:pt idx="2">
                <c:v>1.25</c:v>
              </c:pt>
              <c:pt idx="3">
                <c:v>1.667</c:v>
              </c:pt>
              <c:pt idx="4">
                <c:v>3.2029999999999998</c:v>
              </c:pt>
            </c:numLit>
          </c:yVal>
          <c:smooth val="0"/>
          <c:extLst>
            <c:ext xmlns:c16="http://schemas.microsoft.com/office/drawing/2014/chart" uri="{C3380CC4-5D6E-409C-BE32-E72D297353CC}">
              <c16:uniqueId val="{00000000-B4C6-48B0-BEBE-E8A503BF389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48650112"/>
        <c:axId val="48672768"/>
      </c:scatterChart>
      <c:valAx>
        <c:axId val="48672768"/>
        <c:scaling>
          <c:orientation val="minMax"/>
        </c:scaling>
        <c:delete val="0"/>
        <c:axPos val="l"/>
        <c:majorGridlines>
          <c:spPr>
            <a:ln w="9525">
              <a:solidFill>
                <a:srgbClr val="D6DED8"/>
              </a:solidFill>
              <a:prstDash val="solid"/>
            </a:ln>
          </c:spPr>
        </c:majorGridlines>
        <c:title>
          <c:tx>
            <c:rich>
              <a:bodyPr/>
              <a:lstStyle/>
              <a:p>
                <a:r>
                  <a:t>Lorentz factor / dimensionless</a:t>
                </a:r>
              </a:p>
            </c:rich>
          </c:tx>
          <c:overlay val="0"/>
        </c:title>
        <c:numFmt formatCode="0.0#" sourceLinked="1"/>
        <c:majorTickMark val="none"/>
        <c:minorTickMark val="none"/>
        <c:tickLblPos val="nextTo"/>
        <c:spPr>
          <a:ln w="9525">
            <a:solidFill>
              <a:srgbClr val="A9BBB4"/>
            </a:solidFill>
            <a:prstDash val="solid"/>
          </a:ln>
        </c:spPr>
        <c:txPr>
          <a:bodyPr anchorCtr="1"/>
          <a:lstStyle/>
          <a:p>
            <a:pPr>
              <a:defRPr sz="1650">
                <a:solidFill>
                  <a:srgbClr val="48635E"/>
                </a:solidFill>
              </a:defRPr>
            </a:pPr>
            <a:endParaRPr lang="en-US"/>
          </a:p>
        </c:txPr>
        <c:crossAx val="48650112"/>
        <c:crosses val="autoZero"/>
        <c:crossBetween val="midCat"/>
      </c:valAx>
      <c:valAx>
        <c:axId val="48650112"/>
        <c:scaling>
          <c:orientation val="minMax"/>
        </c:scaling>
        <c:delete val="0"/>
        <c:axPos val="b"/>
        <c:title>
          <c:tx>
            <c:rich>
              <a:bodyPr/>
              <a:lstStyle/>
              <a:p>
                <a:r>
                  <a:t>Speed / c</a:t>
                </a:r>
              </a:p>
            </c:rich>
          </c:tx>
          <c:overlay val="0"/>
        </c:title>
        <c:numFmt formatCode="General" sourceLinked="1"/>
        <c:majorTickMark val="none"/>
        <c:minorTickMark val="none"/>
        <c:tickLblPos val="nextTo"/>
        <c:spPr>
          <a:ln w="9525">
            <a:solidFill>
              <a:srgbClr val="A9BBB4"/>
            </a:solidFill>
            <a:prstDash val="solid"/>
          </a:ln>
        </c:spPr>
        <c:txPr>
          <a:bodyPr anchorCtr="1"/>
          <a:lstStyle/>
          <a:p>
            <a:pPr>
              <a:defRPr sz="1650">
                <a:solidFill>
                  <a:srgbClr val="48635E"/>
                </a:solidFill>
              </a:defRPr>
            </a:pPr>
            <a:endParaRPr lang="en-US"/>
          </a:p>
        </c:txPr>
        <c:crossAx val="48672768"/>
        <c:crosses val="autoZero"/>
        <c:crossBetween val="midCat"/>
      </c:valAx>
      <c:spPr>
        <a:solidFill>
          <a:srgbClr val="FCFAF1"/>
        </a:solidFill>
        <a:ln w="0">
          <a:noFill/>
          <a:prstDash val="solid"/>
        </a:ln>
      </c:spPr>
    </c:plotArea>
    <c:plotVisOnly val="1"/>
    <c:dispBlanksAs val="zero"/>
    <c:showDLblsOverMax val="1"/>
  </c:chart>
  <c:spPr>
    <a:solidFill>
      <a:srgbClr val="FCFAF1"/>
    </a:solidFill>
    <a:ln w="0">
      <a:noFill/>
      <a:prstDash val="solid"/>
    </a:ln>
  </c:spPr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"/>
          <p:cNvSpPr>
            <a:spLocks noGrp="1"/>
          </p:cNvSpPr>
          <p:nvPr>
            <p:ph type="hdr" sz="quarter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3" name="Date Placeholder"/>
          <p:cNvSpPr>
            <a:spLocks noGrp="1"/>
          </p:cNvSpPr>
          <p:nvPr>
            <p:ph type="dt" sz="quarter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4" name="Slide Image Placeholder"/>
          <p:cNvSpPr>
            <a:spLocks noGrp="1" noRot="1" noChangeAspect="1"/>
          </p:cNvSpPr>
          <p:nvPr>
            <p:ph type="sldImg" idx="2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5" name="Notes Placeholder"/>
          <p:cNvSpPr>
            <a:spLocks noGrp="1"/>
          </p:cNvSpPr>
          <p:nvPr>
            <p:ph type="body" sz="quarter" idx="3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6" name="Footer Placeholder"/>
          <p:cNvSpPr>
            <a:spLocks noGrp="1"/>
          </p:cNvSpPr>
          <p:nvPr>
            <p:ph type="ftr" sz="quarter" idx="4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7" name="Slide Number Placeholder"/>
          <p:cNvSpPr>
            <a:spLocks noGrp="1"/>
          </p:cNvSpPr>
          <p:nvPr>
            <p:ph type="sldNum" sz="quarter" idx="5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/>
    </a:lvl1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IB Diploma Programme Subject Brief, Sciences: Physics, first assessment 2025, https://ibo.org/globalassets/new-structure/recognition/pdfs/dp_sciences_physics_subject-brief_jan_2022_e.pdf</a:t>
            </a:r>
          </a:p>
          <a:p>
            <a:r>
              <a:t>IB Physics course page, https://www.ibo.org/programmes/diploma-programme/curriculum/sciences/physics/</a:t>
            </a:r>
          </a:p>
          <a:p>
            <a:r>
              <a:t>GioPhysics continuation route, https://giophysics.com/chapter-52/galilean-relativity</a:t>
            </a:r>
          </a:p>
          <a:p>
            <a:r>
              <a:t>All questions, numerical data and worked examples in this deck are original GioPhysics material; they are not copied IB examination questions.</a:t>
            </a:r>
          </a:p>
          <a:p>
            <a:r>
              <a:t>[Visual description]</a:t>
            </a:r>
          </a:p>
          <a:p>
            <a:r>
              <a:t>Dark-green opening slide for A.5 Galilean and special relativity, with one inquiry question and the HL only boundary.</a:t>
            </a:r>
          </a:p>
          <a:p>
            <a:r>
              <a:t>[Teacher cue]</a:t>
            </a:r>
          </a:p>
          <a:p>
            <a:r>
              <a:t>Ask the hook without revealing the answer. Collect two competing explanations, then reveal: Space and time coordinates transform so that the speed of light remains invariant.</a:t>
            </a:r>
          </a:p>
          <a:p>
            <a:r>
              <a:t>[SL/HL boundary]</a:t>
            </a:r>
          </a:p>
          <a:p>
            <a:r>
              <a:t>A.5 Galilean and special relativity: HL only. Teach only content explicitly labelled for the learner's course level.</a:t>
            </a:r>
          </a:p>
          <a:p>
            <a:r>
              <a:t>[Practical/IA integrity]</a:t>
            </a:r>
          </a:p>
          <a:p>
            <a:r>
              <a:t>Teacher support may clarify physics, ethics, risk, uncertainty and methods. Students must formulate, process, evaluate and write their own scientific investigation; never ghostwrite or fabricate data. Topic task: State assumptions and use published data transparently; simulation output is not experimental raw data.</a:t>
            </a:r>
          </a:p>
          <a:p>
            <a:r>
              <a:t>[Safety]</a:t>
            </a:r>
          </a:p>
          <a:p>
            <a:r>
              <a:t>Use simulation or securely clamped low-energy apparatus; maintain clear routes and follow the school's risk assessment.</a:t>
            </a:r>
          </a:p>
          <a:p>
            <a:r>
              <a:t>Independent GioPhysics resource; not endorsed by the International Baccalaureate Organization.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IB Diploma Programme Subject Brief, Sciences: Physics, first assessment 2025, https://ibo.org/globalassets/new-structure/recognition/pdfs/dp_sciences_physics_subject-brief_jan_2022_e.pdf</a:t>
            </a:r>
          </a:p>
          <a:p>
            <a:r>
              <a:t>IB Physics course page, https://www.ibo.org/programmes/diploma-programme/curriculum/sciences/physics/</a:t>
            </a:r>
          </a:p>
          <a:p>
            <a:r>
              <a:t>GioPhysics continuation route, https://giophysics.com/chapter-52/galilean-relativity</a:t>
            </a:r>
          </a:p>
          <a:p>
            <a:r>
              <a:t>All questions, numerical data and worked examples in this deck are original GioPhysics material; they are not copied IB examination questions.</a:t>
            </a:r>
          </a:p>
          <a:p>
            <a:r>
              <a:t>[Visual description]</a:t>
            </a:r>
          </a:p>
          <a:p>
            <a:r>
              <a:t>An original 4-mark application question beside a four-step method rail.</a:t>
            </a:r>
          </a:p>
          <a:p>
            <a:r>
              <a:t>[Teacher cue]</a:t>
            </a:r>
          </a:p>
          <a:p>
            <a:r>
              <a:t>Give independent thinking time. Students annotate knowns, unknowns and assumptions before calculation. Do not reveal the marking points until slide 11.</a:t>
            </a:r>
          </a:p>
          <a:p>
            <a:r>
              <a:t>[SL/HL boundary]</a:t>
            </a:r>
          </a:p>
          <a:p>
            <a:r>
              <a:t>A.5 Galilean and special relativity: HL only. Teach only content explicitly labelled for the learner's course level.</a:t>
            </a:r>
          </a:p>
          <a:p>
            <a:r>
              <a:t>[Practical/IA integrity]</a:t>
            </a:r>
          </a:p>
          <a:p>
            <a:r>
              <a:t>Teacher support may clarify physics, ethics, risk, uncertainty and methods. Students must formulate, process, evaluate and write their own scientific investigation; never ghostwrite or fabricate data. Topic task: State assumptions and use published data transparently; simulation output is not experimental raw data.</a:t>
            </a:r>
          </a:p>
          <a:p>
            <a:r>
              <a:t>[Safety]</a:t>
            </a:r>
          </a:p>
          <a:p>
            <a:r>
              <a:t>Use simulation or securely clamped low-energy apparatus; maintain clear routes and follow the school's risk assessment.</a:t>
            </a:r>
          </a:p>
          <a:p>
            <a:r>
              <a:t>Independent GioPhysics resource; not endorsed by the International Baccalaureate Organization.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IB Diploma Programme Subject Brief, Sciences: Physics, first assessment 2025, https://ibo.org/globalassets/new-structure/recognition/pdfs/dp_sciences_physics_subject-brief_jan_2022_e.pdf</a:t>
            </a:r>
          </a:p>
          <a:p>
            <a:r>
              <a:t>IB Physics course page, https://www.ibo.org/programmes/diploma-programme/curriculum/sciences/physics/</a:t>
            </a:r>
          </a:p>
          <a:p>
            <a:r>
              <a:t>GioPhysics continuation route, https://giophysics.com/chapter-52/galilean-relativity</a:t>
            </a:r>
          </a:p>
          <a:p>
            <a:r>
              <a:t>All questions, numerical data and worked examples in this deck are original GioPhysics material; they are not copied IB examination questions.</a:t>
            </a:r>
          </a:p>
          <a:p>
            <a:r>
              <a:t>[Visual description]</a:t>
            </a:r>
          </a:p>
          <a:p>
            <a:r>
              <a:t>Four to six editable marking points appear in two columns, followed by a data-evaluation band.</a:t>
            </a:r>
          </a:p>
          <a:p>
            <a:r>
              <a:t>[Teacher cue]</a:t>
            </a:r>
          </a:p>
          <a:p>
            <a:r>
              <a:t>Reveal each point only after students compare. Require correction in a different colour and one statement about assumptions or uncertainty.</a:t>
            </a:r>
          </a:p>
          <a:p>
            <a:r>
              <a:t>[SL/HL boundary]</a:t>
            </a:r>
          </a:p>
          <a:p>
            <a:r>
              <a:t>A.5 Galilean and special relativity: HL only. Teach only content explicitly labelled for the learner's course level.</a:t>
            </a:r>
          </a:p>
          <a:p>
            <a:r>
              <a:t>[Practical/IA integrity]</a:t>
            </a:r>
          </a:p>
          <a:p>
            <a:r>
              <a:t>Teacher support may clarify physics, ethics, risk, uncertainty and methods. Students must formulate, process, evaluate and write their own scientific investigation; never ghostwrite or fabricate data. Topic task: State assumptions and use published data transparently; simulation output is not experimental raw data.</a:t>
            </a:r>
          </a:p>
          <a:p>
            <a:r>
              <a:t>[Safety]</a:t>
            </a:r>
          </a:p>
          <a:p>
            <a:r>
              <a:t>Use simulation or securely clamped low-energy apparatus; maintain clear routes and follow the school's risk assessment.</a:t>
            </a:r>
          </a:p>
          <a:p>
            <a:r>
              <a:t>[Answer] gamma = 1/sqrt(1-0.98^2) = 5.03 lab lifetime = 11.1 microseconds d = vt = 0.98(3.00e8)(11.1e-6) d = 3.26 km</a:t>
            </a:r>
          </a:p>
          <a:p>
            <a:r>
              <a:t>Independent GioPhysics resource; not endorsed by the International Baccalaureate Organization.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IB Diploma Programme Subject Brief, Sciences: Physics, first assessment 2025, https://ibo.org/globalassets/new-structure/recognition/pdfs/dp_sciences_physics_subject-brief_jan_2022_e.pdf</a:t>
            </a:r>
          </a:p>
          <a:p>
            <a:r>
              <a:t>IB Physics course page, https://www.ibo.org/programmes/diploma-programme/curriculum/sciences/physics/</a:t>
            </a:r>
          </a:p>
          <a:p>
            <a:r>
              <a:t>GioPhysics continuation route, https://giophysics.com/chapter-52/galilean-relativity</a:t>
            </a:r>
          </a:p>
          <a:p>
            <a:r>
              <a:t>All questions, numerical data and worked examples in this deck are original GioPhysics material; they are not copied IB examination questions.</a:t>
            </a:r>
          </a:p>
          <a:p>
            <a:r>
              <a:t>[Visual description]</a:t>
            </a:r>
          </a:p>
          <a:p>
            <a:r>
              <a:t>Four large original exit questions are arranged in a spacious two-by-two layout; answers are not visible.</a:t>
            </a:r>
          </a:p>
          <a:p>
            <a:r>
              <a:t>[Teacher cue]</a:t>
            </a:r>
          </a:p>
          <a:p>
            <a:r>
              <a:t>Run the quiz silently. Ask students to justify the starred item to a partner before the answer reveal.</a:t>
            </a:r>
          </a:p>
          <a:p>
            <a:r>
              <a:t>[SL/HL boundary]</a:t>
            </a:r>
          </a:p>
          <a:p>
            <a:r>
              <a:t>A.5 Galilean and special relativity: HL only. Teach only content explicitly labelled for the learner's course level.</a:t>
            </a:r>
          </a:p>
          <a:p>
            <a:r>
              <a:t>[Practical/IA integrity]</a:t>
            </a:r>
          </a:p>
          <a:p>
            <a:r>
              <a:t>Teacher support may clarify physics, ethics, risk, uncertainty and methods. Students must formulate, process, evaluate and write their own scientific investigation; never ghostwrite or fabricate data. Topic task: State assumptions and use published data transparently; simulation output is not experimental raw data.</a:t>
            </a:r>
          </a:p>
          <a:p>
            <a:r>
              <a:t>[Safety]</a:t>
            </a:r>
          </a:p>
          <a:p>
            <a:r>
              <a:t>Use simulation or securely clamped low-energy apparatus; maintain clear routes and follow the school's risk assessment.</a:t>
            </a:r>
          </a:p>
          <a:p>
            <a:r>
              <a:t>[Final quiz] Four original retrieval and transfer questions.</a:t>
            </a:r>
          </a:p>
          <a:p>
            <a:r>
              <a:t>Independent GioPhysics resource; not endorsed by the International Baccalaureate Organization.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IB Diploma Programme Subject Brief, Sciences: Physics, first assessment 2025, https://ibo.org/globalassets/new-structure/recognition/pdfs/dp_sciences_physics_subject-brief_jan_2022_e.pdf</a:t>
            </a:r>
          </a:p>
          <a:p>
            <a:r>
              <a:t>IB Physics course page, https://www.ibo.org/programmes/diploma-programme/curriculum/sciences/physics/</a:t>
            </a:r>
          </a:p>
          <a:p>
            <a:r>
              <a:t>GioPhysics continuation route, https://giophysics.com/chapter-52/galilean-relativity</a:t>
            </a:r>
          </a:p>
          <a:p>
            <a:r>
              <a:t>All questions, numerical data and worked examples in this deck are original GioPhysics material; they are not copied IB examination questions.</a:t>
            </a:r>
          </a:p>
          <a:p>
            <a:r>
              <a:t>[Visual description]</a:t>
            </a:r>
          </a:p>
          <a:p>
            <a:r>
              <a:t>Four answer rows on a dark background lead to a bright next-inquiry prompt.</a:t>
            </a:r>
          </a:p>
          <a:p>
            <a:r>
              <a:t>[Teacher cue]</a:t>
            </a:r>
          </a:p>
          <a:p>
            <a:r>
              <a:t>Reveal one answer at a time. Ask for evidence or an equation before accepting it. End with the new-question prompt, not a generic summary.</a:t>
            </a:r>
          </a:p>
          <a:p>
            <a:r>
              <a:t>[SL/HL boundary]</a:t>
            </a:r>
          </a:p>
          <a:p>
            <a:r>
              <a:t>A.5 Galilean and special relativity: HL only. Teach only content explicitly labelled for the learner's course level.</a:t>
            </a:r>
          </a:p>
          <a:p>
            <a:r>
              <a:t>[Practical/IA integrity]</a:t>
            </a:r>
          </a:p>
          <a:p>
            <a:r>
              <a:t>Teacher support may clarify physics, ethics, risk, uncertainty and methods. Students must formulate, process, evaluate and write their own scientific investigation; never ghostwrite or fabricate data. Topic task: State assumptions and use published data transparently; simulation output is not experimental raw data.</a:t>
            </a:r>
          </a:p>
          <a:p>
            <a:r>
              <a:t>[Safety]</a:t>
            </a:r>
          </a:p>
          <a:p>
            <a:r>
              <a:t>Use simulation or securely clamped low-energy apparatus; maintain clear routes and follow the school's risk assessment.</a:t>
            </a:r>
          </a:p>
          <a:p>
            <a:r>
              <a:t>[Quiz answers] 1. c 2. one 3. 1 4. contracted</a:t>
            </a:r>
          </a:p>
          <a:p>
            <a:r>
              <a:t>Independent GioPhysics resource; not endorsed by the International Baccalaureate Organization.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IB Diploma Programme Subject Brief, Sciences: Physics, first assessment 2025, https://ibo.org/globalassets/new-structure/recognition/pdfs/dp_sciences_physics_subject-brief_jan_2022_e.pdf</a:t>
            </a:r>
          </a:p>
          <a:p>
            <a:r>
              <a:t>IB Physics course page, https://www.ibo.org/programmes/diploma-programme/curriculum/sciences/physics/</a:t>
            </a:r>
          </a:p>
          <a:p>
            <a:r>
              <a:t>GioPhysics continuation route, https://giophysics.com/chapter-52/galilean-relativity</a:t>
            </a:r>
          </a:p>
          <a:p>
            <a:r>
              <a:t>All questions, numerical data and worked examples in this deck are original GioPhysics material; they are not copied IB examination questions.</a:t>
            </a:r>
          </a:p>
          <a:p>
            <a:r>
              <a:t>[Visual description]</a:t>
            </a:r>
          </a:p>
          <a:p>
            <a:r>
              <a:t>Three numbered retrieval questions above three concise learning outcomes; no answers are shown.</a:t>
            </a:r>
          </a:p>
          <a:p>
            <a:r>
              <a:t>[Teacher cue]</a:t>
            </a:r>
          </a:p>
          <a:p>
            <a:r>
              <a:t>Allow silent retrieval first. Ask one student to answer and another to challenge the reasoning. Revisit the outcomes at the end.</a:t>
            </a:r>
          </a:p>
          <a:p>
            <a:r>
              <a:t>[SL/HL boundary]</a:t>
            </a:r>
          </a:p>
          <a:p>
            <a:r>
              <a:t>A.5 Galilean and special relativity: HL only. Teach only content explicitly labelled for the learner's course level.</a:t>
            </a:r>
          </a:p>
          <a:p>
            <a:r>
              <a:t>[Practical/IA integrity]</a:t>
            </a:r>
          </a:p>
          <a:p>
            <a:r>
              <a:t>Teacher support may clarify physics, ethics, risk, uncertainty and methods. Students must formulate, process, evaluate and write their own scientific investigation; never ghostwrite or fabricate data. Topic task: State assumptions and use published data transparently; simulation output is not experimental raw data.</a:t>
            </a:r>
          </a:p>
          <a:p>
            <a:r>
              <a:t>[Safety]</a:t>
            </a:r>
          </a:p>
          <a:p>
            <a:r>
              <a:t>Use simulation or securely clamped low-energy apparatus; maintain clear routes and follow the school's risk assessment.</a:t>
            </a:r>
          </a:p>
          <a:p>
            <a:r>
              <a:t>Independent GioPhysics resource; not endorsed by the International Baccalaureate Organization.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IB Diploma Programme Subject Brief, Sciences: Physics, first assessment 2025, https://ibo.org/globalassets/new-structure/recognition/pdfs/dp_sciences_physics_subject-brief_jan_2022_e.pdf</a:t>
            </a:r>
          </a:p>
          <a:p>
            <a:r>
              <a:t>IB Physics course page, https://www.ibo.org/programmes/diploma-programme/curriculum/sciences/physics/</a:t>
            </a:r>
          </a:p>
          <a:p>
            <a:r>
              <a:t>GioPhysics continuation route, https://giophysics.com/chapter-52/galilean-relativity</a:t>
            </a:r>
          </a:p>
          <a:p>
            <a:r>
              <a:t>All questions, numerical data and worked examples in this deck are original GioPhysics material; they are not copied IB examination questions.</a:t>
            </a:r>
          </a:p>
          <a:p>
            <a:r>
              <a:t>[Visual description]</a:t>
            </a:r>
          </a:p>
          <a:p>
            <a:r>
              <a:t>Three conceptual claims occupy the left, while a dark editable equation rail and an explicit SL/HL boundary occupy the right and bottom.</a:t>
            </a:r>
          </a:p>
          <a:p>
            <a:r>
              <a:t>[Teacher cue]</a:t>
            </a:r>
          </a:p>
          <a:p>
            <a:r>
              <a:t>Unpack one claim at a time. Have students identify assumptions and the level label before substituting into an equation.</a:t>
            </a:r>
          </a:p>
          <a:p>
            <a:r>
              <a:t>[SL/HL boundary]</a:t>
            </a:r>
          </a:p>
          <a:p>
            <a:r>
              <a:t>A.5 Galilean and special relativity: HL only. Teach only content explicitly labelled for the learner's course level.</a:t>
            </a:r>
          </a:p>
          <a:p>
            <a:r>
              <a:t>[Practical/IA integrity]</a:t>
            </a:r>
          </a:p>
          <a:p>
            <a:r>
              <a:t>Teacher support may clarify physics, ethics, risk, uncertainty and methods. Students must formulate, process, evaluate and write their own scientific investigation; never ghostwrite or fabricate data. Topic task: State assumptions and use published data transparently; simulation output is not experimental raw data.</a:t>
            </a:r>
          </a:p>
          <a:p>
            <a:r>
              <a:t>[Safety]</a:t>
            </a:r>
          </a:p>
          <a:p>
            <a:r>
              <a:t>Use simulation or securely clamped low-energy apparatus; maintain clear routes and follow the school's risk assessment.</a:t>
            </a:r>
          </a:p>
          <a:p>
            <a:r>
              <a:t>Independent GioPhysics resource; not endorsed by the International Baccalaureate Organization.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2F18342-6ED0-3D1E-69C8-E6A441FEC0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5411F16-201C-5E89-8E46-CE51C855131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5646DEB-86F1-4A1D-08D2-CCD97E8E46A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IB Diploma Programme Subject Brief, Sciences: Physics, first assessment 2025, https://ibo.org/globalassets/new-structure/recognition/pdfs/dp_sciences_physics_subject-brief_jan_2022_e.pdf</a:t>
            </a:r>
          </a:p>
          <a:p>
            <a:r>
              <a:t>IB Physics course page, https://www.ibo.org/programmes/diploma-programme/curriculum/sciences/physics/</a:t>
            </a:r>
          </a:p>
          <a:p>
            <a:r>
              <a:t>GioPhysics continuation route, https://giophysics.com/chapter-52/galilean-relativity</a:t>
            </a:r>
          </a:p>
          <a:p>
            <a:r>
              <a:t>All questions, numerical data and worked examples in this deck are original GioPhysics material; they are not copied IB examination questions.</a:t>
            </a:r>
          </a:p>
          <a:p>
            <a:r>
              <a:t>[Visual description]</a:t>
            </a:r>
          </a:p>
          <a:p>
            <a:r>
              <a:t>The simple definition is stated in one sentence across the top of the slide. Below it a drawn diagram is labelled in the ship's frame, one tick: straight up, in the platform's frame, the same tick: a longer, slanted path. A caption reads: Both observers time the same pulse at the same speed c, so they must disagree about time.</a:t>
            </a:r>
          </a:p>
          <a:p>
            <a:r>
              <a:t>[Teacher cue]</a:t>
            </a:r>
          </a:p>
          <a:p>
            <a:r>
              <a:t>Unpack one claim at a time. Have students identify assumptions and the level label before substituting into an equation.</a:t>
            </a:r>
          </a:p>
          <a:p>
            <a:r>
              <a:t>[SL/HL boundary]</a:t>
            </a:r>
          </a:p>
          <a:p>
            <a:r>
              <a:t>A.5 Galilean and special relativity: HL only. Teach only content explicitly labelled for the learner's course level.</a:t>
            </a:r>
          </a:p>
          <a:p>
            <a:r>
              <a:t>[Practical/IA integrity]</a:t>
            </a:r>
          </a:p>
          <a:p>
            <a:r>
              <a:t>Teacher support may clarify physics, ethics, risk, uncertainty and methods. Students must formulate, process, evaluate and write their own scientific investigation; never ghostwrite or fabricate data. Topic task: State assumptions and use published data transparently; simulation output is not experimental raw data.</a:t>
            </a:r>
          </a:p>
          <a:p>
            <a:r>
              <a:t>[Safety]</a:t>
            </a:r>
          </a:p>
          <a:p>
            <a:r>
              <a:t>Use simulation or securely clamped low-energy apparatus; maintain clear routes and follow the school's risk assessment.</a:t>
            </a:r>
          </a:p>
          <a:p>
            <a:r>
              <a:t>Independent GioPhysics resource; not endorsed by the International Baccalaureate Organization.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9B138C2-4FE5-8BC3-616A-7B30E02B1B33}"/>
              </a:ext>
            </a:extLst>
          </p:cNvPr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37212141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IB Diploma Programme Subject Brief, Sciences: Physics, first assessment 2025, https://ibo.org/globalassets/new-structure/recognition/pdfs/dp_sciences_physics_subject-brief_jan_2022_e.pdf</a:t>
            </a:r>
          </a:p>
          <a:p>
            <a:r>
              <a:t>IB Physics course page, https://www.ibo.org/programmes/diploma-programme/curriculum/sciences/physics/</a:t>
            </a:r>
          </a:p>
          <a:p>
            <a:r>
              <a:t>GioPhysics continuation route, https://giophysics.com/chapter-52/galilean-relativity</a:t>
            </a:r>
          </a:p>
          <a:p>
            <a:r>
              <a:t>All questions, numerical data and worked examples in this deck are original GioPhysics material; they are not copied IB examination questions.</a:t>
            </a:r>
          </a:p>
          <a:p>
            <a:r>
              <a:t>[Visual description]</a:t>
            </a:r>
          </a:p>
          <a:p>
            <a:r>
              <a:t>Editable scatter chart of Lorentz factor / dimensionless against Speed / c. Data values are printed in a high-contrast rail for non-colour access.</a:t>
            </a:r>
          </a:p>
          <a:p>
            <a:r>
              <a:t>[Teacher cue]</a:t>
            </a:r>
          </a:p>
          <a:p>
            <a:r>
              <a:t>Collect a prediction, then reveal the graph. Ask students to name axes and units before interpreting. Edit one native-chart data point and ask what conclusion changes.</a:t>
            </a:r>
          </a:p>
          <a:p>
            <a:r>
              <a:t>[SL/HL boundary]</a:t>
            </a:r>
          </a:p>
          <a:p>
            <a:r>
              <a:t>A.5 Galilean and special relativity: HL only. Teach only content explicitly labelled for the learner's course level.</a:t>
            </a:r>
          </a:p>
          <a:p>
            <a:r>
              <a:t>[Practical/IA integrity]</a:t>
            </a:r>
          </a:p>
          <a:p>
            <a:r>
              <a:t>Teacher support may clarify physics, ethics, risk, uncertainty and methods. Students must formulate, process, evaluate and write their own scientific investigation; never ghostwrite or fabricate data. Topic task: State assumptions and use published data transparently; simulation output is not experimental raw data.</a:t>
            </a:r>
          </a:p>
          <a:p>
            <a:r>
              <a:t>[Safety]</a:t>
            </a:r>
          </a:p>
          <a:p>
            <a:r>
              <a:t>Use simulation or securely clamped low-energy apparatus; maintain clear routes and follow the school's risk assessment.</a:t>
            </a:r>
          </a:p>
          <a:p>
            <a:r>
              <a:t>[Quantitative visual] Values: (0, 1), (0.3, 1.048), (0.6, 1.25), (0.8, 1.667), (0.95, 3.203). Axes: Speed / c; Lorentz factor / dimensionless.</a:t>
            </a:r>
          </a:p>
          <a:p>
            <a:r>
              <a:t>Independent GioPhysics resource; not endorsed by the International Baccalaureate Organization.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IB Diploma Programme Subject Brief, Sciences: Physics, first assessment 2025, https://ibo.org/globalassets/new-structure/recognition/pdfs/dp_sciences_physics_subject-brief_jan_2022_e.pdf</a:t>
            </a:r>
          </a:p>
          <a:p>
            <a:r>
              <a:t>IB Physics course page, https://www.ibo.org/programmes/diploma-programme/curriculum/sciences/physics/</a:t>
            </a:r>
          </a:p>
          <a:p>
            <a:r>
              <a:t>GioPhysics continuation route, https://giophysics.com/chapter-52/galilean-relativity</a:t>
            </a:r>
          </a:p>
          <a:p>
            <a:r>
              <a:t>All questions, numerical data and worked examples in this deck are original GioPhysics material; they are not copied IB examination questions.</a:t>
            </a:r>
          </a:p>
          <a:p>
            <a:r>
              <a:t>[Visual description]</a:t>
            </a:r>
          </a:p>
          <a:p>
            <a:r>
              <a:t>A full-width quantitative problem is followed by three editable reasoning steps and a high-contrast answer band.</a:t>
            </a:r>
          </a:p>
          <a:p>
            <a:r>
              <a:t>[Teacher cue]</a:t>
            </a:r>
          </a:p>
          <a:p>
            <a:r>
              <a:t>Model the system boundary, equation choice, substitution and unit check. Ask students to explain why each operation is justified.</a:t>
            </a:r>
          </a:p>
          <a:p>
            <a:r>
              <a:t>[SL/HL boundary]</a:t>
            </a:r>
          </a:p>
          <a:p>
            <a:r>
              <a:t>A.5 Galilean and special relativity: HL only. Teach only content explicitly labelled for the learner's course level.</a:t>
            </a:r>
          </a:p>
          <a:p>
            <a:r>
              <a:t>[Practical/IA integrity]</a:t>
            </a:r>
          </a:p>
          <a:p>
            <a:r>
              <a:t>Teacher support may clarify physics, ethics, risk, uncertainty and methods. Students must formulate, process, evaluate and write their own scientific investigation; never ghostwrite or fabricate data. Topic task: State assumptions and use published data transparently; simulation output is not experimental raw data.</a:t>
            </a:r>
          </a:p>
          <a:p>
            <a:r>
              <a:t>[Safety]</a:t>
            </a:r>
          </a:p>
          <a:p>
            <a:r>
              <a:t>Use simulation or securely clamped low-energy apparatus; maintain clear routes and follow the school's risk assessment.</a:t>
            </a:r>
          </a:p>
          <a:p>
            <a:r>
              <a:t>[Worked problem] Steps: 1) gamma = 1/sqrt(1-0.80^2) 2) gamma = 1.667 3) Delta t = gamma Delta t_0 Answer: Earth-frame time = 5.0 years</a:t>
            </a:r>
          </a:p>
          <a:p>
            <a:r>
              <a:t>Independent GioPhysics resource; not endorsed by the International Baccalaureate Organization.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IB Diploma Programme Subject Brief, Sciences: Physics, first assessment 2025, https://ibo.org/globalassets/new-structure/recognition/pdfs/dp_sciences_physics_subject-brief_jan_2022_e.pdf</a:t>
            </a:r>
          </a:p>
          <a:p>
            <a:r>
              <a:t>IB Physics course page, https://www.ibo.org/programmes/diploma-programme/curriculum/sciences/physics/</a:t>
            </a:r>
          </a:p>
          <a:p>
            <a:r>
              <a:t>GioPhysics continuation route, https://giophysics.com/chapter-52/galilean-relativity</a:t>
            </a:r>
          </a:p>
          <a:p>
            <a:r>
              <a:t>All questions, numerical data and worked examples in this deck are original GioPhysics material; they are not copied IB examination questions.</a:t>
            </a:r>
          </a:p>
          <a:p>
            <a:r>
              <a:t>[Visual description]</a:t>
            </a:r>
          </a:p>
          <a:p>
            <a:r>
              <a:t>A full-width quantitative problem is followed by three editable reasoning steps and a high-contrast answer band.</a:t>
            </a:r>
          </a:p>
          <a:p>
            <a:r>
              <a:t>[Teacher cue]</a:t>
            </a:r>
          </a:p>
          <a:p>
            <a:r>
              <a:t>Pause before each step. Students write the next line, compare reasoning, then reveal and repair units or signs.</a:t>
            </a:r>
          </a:p>
          <a:p>
            <a:r>
              <a:t>[SL/HL boundary]</a:t>
            </a:r>
          </a:p>
          <a:p>
            <a:r>
              <a:t>A.5 Galilean and special relativity: HL only. Teach only content explicitly labelled for the learner's course level.</a:t>
            </a:r>
          </a:p>
          <a:p>
            <a:r>
              <a:t>[Practical/IA integrity]</a:t>
            </a:r>
          </a:p>
          <a:p>
            <a:r>
              <a:t>Teacher support may clarify physics, ethics, risk, uncertainty and methods. Students must formulate, process, evaluate and write their own scientific investigation; never ghostwrite or fabricate data. Topic task: State assumptions and use published data transparently; simulation output is not experimental raw data.</a:t>
            </a:r>
          </a:p>
          <a:p>
            <a:r>
              <a:t>[Safety]</a:t>
            </a:r>
          </a:p>
          <a:p>
            <a:r>
              <a:t>Use simulation or securely clamped low-energy apparatus; maintain clear routes and follow the school's risk assessment.</a:t>
            </a:r>
          </a:p>
          <a:p>
            <a:r>
              <a:t>[Worked problem] Steps: 1) gamma = 1/sqrt(1-0.60^2) = 1.25 2) L = L_0/gamma 3) L = 100/1.25 Answer: Earth-frame length = 80 m</a:t>
            </a:r>
          </a:p>
          <a:p>
            <a:r>
              <a:t>Independent GioPhysics resource; not endorsed by the International Baccalaureate Organization.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IB Diploma Programme Subject Brief, Sciences: Physics, first assessment 2025, https://ibo.org/globalassets/new-structure/recognition/pdfs/dp_sciences_physics_subject-brief_jan_2022_e.pdf</a:t>
            </a:r>
          </a:p>
          <a:p>
            <a:r>
              <a:t>IB Physics course page, https://www.ibo.org/programmes/diploma-programme/curriculum/sciences/physics/</a:t>
            </a:r>
          </a:p>
          <a:p>
            <a:r>
              <a:t>GioPhysics continuation route, https://giophysics.com/chapter-52/galilean-relativity</a:t>
            </a:r>
          </a:p>
          <a:p>
            <a:r>
              <a:t>All questions, numerical data and worked examples in this deck are original GioPhysics material; they are not copied IB examination questions.</a:t>
            </a:r>
          </a:p>
          <a:p>
            <a:r>
              <a:t>[Visual description]</a:t>
            </a:r>
          </a:p>
          <a:p>
            <a:r>
              <a:t>A dark inquiry slide sets one practical or data task, three process steps and an explicit integrity boundary.</a:t>
            </a:r>
          </a:p>
          <a:p>
            <a:r>
              <a:t>[Teacher cue]</a:t>
            </a:r>
          </a:p>
          <a:p>
            <a:r>
              <a:t>Ask groups to identify the independent, dependent and controlled variables before equipment or data. Require a raw-data record and one evidence-based limitation.</a:t>
            </a:r>
          </a:p>
          <a:p>
            <a:r>
              <a:t>[SL/HL boundary]</a:t>
            </a:r>
          </a:p>
          <a:p>
            <a:r>
              <a:t>A.5 Galilean and special relativity: HL only. Teach only content explicitly labelled for the learner's course level.</a:t>
            </a:r>
          </a:p>
          <a:p>
            <a:r>
              <a:t>[Practical/IA integrity]</a:t>
            </a:r>
          </a:p>
          <a:p>
            <a:r>
              <a:t>Teacher support may clarify physics, ethics, risk, uncertainty and methods. Students must formulate, process, evaluate and write their own scientific investigation; never ghostwrite or fabricate data. Topic task: State assumptions and use published data transparently; simulation output is not experimental raw data.</a:t>
            </a:r>
          </a:p>
          <a:p>
            <a:r>
              <a:t>[Safety]</a:t>
            </a:r>
          </a:p>
          <a:p>
            <a:r>
              <a:t>Use simulation or securely clamped low-energy apparatus; maintain clear routes and follow the school's risk assessment.</a:t>
            </a:r>
          </a:p>
          <a:p>
            <a:r>
              <a:t>[Inquiry] Compare predicted survival with and without time dilation using a spreadsheet model.</a:t>
            </a:r>
          </a:p>
          <a:p>
            <a:r>
              <a:t>[Investigation integrity] Teacher support may clarify physics, ethics, risk, uncertainty and methods. Students must formulate, process, evaluate and write their own scientific investigation; never ghostwrite or fabricate data. Topic task: State assumptions and use published data transparently; simulation output is not experimental raw data.</a:t>
            </a:r>
          </a:p>
          <a:p>
            <a:r>
              <a:t>Independent GioPhysics resource; not endorsed by the International Baccalaureate Organization.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IB Diploma Programme Subject Brief, Sciences: Physics, first assessment 2025, https://ibo.org/globalassets/new-structure/recognition/pdfs/dp_sciences_physics_subject-brief_jan_2022_e.pdf</a:t>
            </a:r>
          </a:p>
          <a:p>
            <a:r>
              <a:t>IB Physics course page, https://www.ibo.org/programmes/diploma-programme/curriculum/sciences/physics/</a:t>
            </a:r>
          </a:p>
          <a:p>
            <a:r>
              <a:t>GioPhysics continuation route, https://giophysics.com/chapter-52/galilean-relativity</a:t>
            </a:r>
          </a:p>
          <a:p>
            <a:r>
              <a:t>All questions, numerical data and worked examples in this deck are original GioPhysics material; they are not copied IB examination questions.</a:t>
            </a:r>
          </a:p>
          <a:p>
            <a:r>
              <a:t>[Visual description]</a:t>
            </a:r>
          </a:p>
          <a:p>
            <a:r>
              <a:t>A full accent-colour slide contrasts a large misconception with a dark correction band, a safe joke and a rewrite prompt.</a:t>
            </a:r>
          </a:p>
          <a:p>
            <a:r>
              <a:t>[Teacher cue]</a:t>
            </a:r>
          </a:p>
          <a:p>
            <a:r>
              <a:t>Students vote true or false, identify the hidden assumption, then rewrite. Use the joke only as a memory cue after the scientific correction.</a:t>
            </a:r>
          </a:p>
          <a:p>
            <a:r>
              <a:t>[SL/HL boundary]</a:t>
            </a:r>
          </a:p>
          <a:p>
            <a:r>
              <a:t>A.5 Galilean and special relativity: HL only. Teach only content explicitly labelled for the learner's course level.</a:t>
            </a:r>
          </a:p>
          <a:p>
            <a:r>
              <a:t>[Practical/IA integrity]</a:t>
            </a:r>
          </a:p>
          <a:p>
            <a:r>
              <a:t>Teacher support may clarify physics, ethics, risk, uncertainty and methods. Students must formulate, process, evaluate and write their own scientific investigation; never ghostwrite or fabricate data. Topic task: State assumptions and use published data transparently; simulation output is not experimental raw data.</a:t>
            </a:r>
          </a:p>
          <a:p>
            <a:r>
              <a:t>[Safety]</a:t>
            </a:r>
          </a:p>
          <a:p>
            <a:r>
              <a:t>Use simulation or securely clamped low-energy apparatus; maintain clear routes and follow the school's risk assessment.</a:t>
            </a:r>
          </a:p>
          <a:p>
            <a:r>
              <a:t>[Humor] Relativity blames spacetime, not the clock battery.</a:t>
            </a:r>
          </a:p>
          <a:p>
            <a:r>
              <a:t>Independent GioPhysics resource; not endorsed by the International Baccalaureate Organization.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Maste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>
        <a:lnSpc>
          <a:spcPct val="90000"/>
        </a:lnSpc>
        <a:spcBef>
          <a:spcPts val="0"/>
        </a:spcBef>
        <a:buNone/>
        <a:defRPr sz="4400">
          <a:solidFill>
            <a:schemeClr val="tx1"/>
          </a:solidFill>
          <a:latin typeface="+mj-lt"/>
          <a:ea typeface="+mj-lt"/>
          <a:cs typeface="+mj-lt"/>
        </a:defRPr>
      </a:lvl1pPr>
    </p:titleStyle>
    <p:bodyStyle>
      <a:lvl1pPr marL="228600" indent="-228600" algn="l">
        <a:lnSpc>
          <a:spcPct val="90000"/>
        </a:lnSpc>
        <a:spcBef>
          <a:spcPts val="1000"/>
        </a:spcBef>
        <a:buChar char="•"/>
        <a:defRPr sz="2800">
          <a:solidFill>
            <a:schemeClr val="tx1"/>
          </a:solidFill>
          <a:latin typeface="+mn-lt"/>
          <a:ea typeface="+mn-lt"/>
          <a:cs typeface="+mn-lt"/>
        </a:defRPr>
      </a:lvl1pPr>
      <a:lvl2pPr marL="685800" indent="-228600" algn="l">
        <a:lnSpc>
          <a:spcPct val="90000"/>
        </a:lnSpc>
        <a:spcBef>
          <a:spcPts val="500"/>
        </a:spcBef>
        <a:buChar char="•"/>
        <a:defRPr sz="2400">
          <a:solidFill>
            <a:schemeClr val="tx1"/>
          </a:solidFill>
          <a:latin typeface="+mn-lt"/>
          <a:ea typeface="+mn-lt"/>
          <a:cs typeface="+mn-lt"/>
        </a:defRPr>
      </a:lvl2pPr>
      <a:lvl3pPr marL="1143000" indent="-228600" algn="l">
        <a:lnSpc>
          <a:spcPct val="90000"/>
        </a:lnSpc>
        <a:spcBef>
          <a:spcPts val="500"/>
        </a:spcBef>
        <a:buChar char="•"/>
        <a:defRPr sz="2000">
          <a:solidFill>
            <a:schemeClr val="tx1"/>
          </a:solidFill>
          <a:latin typeface="+mn-lt"/>
          <a:ea typeface="+mn-lt"/>
          <a:cs typeface="+mn-lt"/>
        </a:defRPr>
      </a:lvl3pPr>
      <a:lvl4pPr marL="1600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marL="20574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marL="25146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marL="29718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marL="34290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marL="3886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9pPr>
    </p:bodyStyle>
    <p:otherStyle>
      <a:lvl1pPr marL="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1pPr>
      <a:lvl2pPr marL="457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2pPr>
      <a:lvl3pPr marL="914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3pPr>
      <a:lvl4pPr marL="1371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marL="18288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marL="22860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marL="2743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marL="3200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marL="3657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B342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accent-rail">
            <a:extLst>
              <a:ext uri="{00000000-0000-4000-8000-000000000004}">
                <a16:creationId xmlns:a16="http://schemas.microsoft.com/office/drawing/2014/main" xmlns="" id="{00000000-0000-4000-8000-000000000005}"/>
              </a:ext>
            </a:extLst>
          </p:cNvPr>
          <p:cNvSpPr>
            <a:spLocks noGrp="1"/>
          </p:cNvSpPr>
          <p:nvPr/>
        </p:nvSpPr>
        <p:spPr>
          <a:xfrm>
            <a:off x="0" y="0"/>
            <a:ext cx="171450" cy="6858000"/>
          </a:xfrm>
          <a:prstGeom prst="rect">
            <a:avLst/>
          </a:prstGeom>
          <a:solidFill>
            <a:srgbClr val="FF7A65"/>
          </a:solidFill>
          <a:ln w="0">
            <a:noFill/>
            <a:prstDash val="solid"/>
          </a:ln>
        </p:spPr>
      </p:sp>
      <p:sp>
        <p:nvSpPr>
          <p:cNvPr id="2" name="eyebrow">
            <a:extLst>
              <a:ext uri="{00000000-0000-4000-8000-000000000004}">
                <a16:creationId xmlns:a16="http://schemas.microsoft.com/office/drawing/2014/main" xmlns="" id="{00000000-0000-4000-8000-000000000006}"/>
              </a:ext>
            </a:extLst>
          </p:cNvPr>
          <p:cNvSpPr>
            <a:spLocks noGrp="1"/>
          </p:cNvSpPr>
          <p:nvPr/>
        </p:nvSpPr>
        <p:spPr>
          <a:xfrm>
            <a:off x="666750" y="571500"/>
            <a:ext cx="809625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F7A65"/>
                </a:solidFill>
              </a:defRPr>
            </a:pPr>
            <a:r>
              <a:rPr sz="1650" b="1" i="0">
                <a:solidFill>
                  <a:srgbClr val="FF7A65"/>
                </a:solidFill>
              </a:rPr>
              <a:t>IB DP PHYSICS · FIRST ASSESSMENT 2025 · A.5</a:t>
            </a:r>
          </a:p>
        </p:txBody>
      </p:sp>
      <p:sp>
        <p:nvSpPr>
          <p:cNvPr id="3" name="topic-title">
            <a:extLst>
              <a:ext uri="{00000000-0000-4000-8000-000000000004}">
                <a16:creationId xmlns:a16="http://schemas.microsoft.com/office/drawing/2014/main" xmlns="" id="{00000000-0000-4000-8000-000000000007}"/>
              </a:ext>
            </a:extLst>
          </p:cNvPr>
          <p:cNvSpPr>
            <a:spLocks noGrp="1"/>
          </p:cNvSpPr>
          <p:nvPr/>
        </p:nvSpPr>
        <p:spPr>
          <a:xfrm>
            <a:off x="666750" y="1190625"/>
            <a:ext cx="8096250" cy="1428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5250" b="1" i="0">
                <a:solidFill>
                  <a:srgbClr val="F4F0E2"/>
                </a:solidFill>
              </a:defRPr>
            </a:pPr>
            <a:r>
              <a:rPr sz="5250" b="1" i="0">
                <a:solidFill>
                  <a:srgbClr val="F4F0E2"/>
                </a:solidFill>
              </a:rPr>
              <a:t>Galilean and special relativity</a:t>
            </a:r>
          </a:p>
        </p:txBody>
      </p:sp>
      <p:sp>
        <p:nvSpPr>
          <p:cNvPr id="4" name="level">
            <a:extLst>
              <a:ext uri="{00000000-0000-4000-8000-000000000004}">
                <a16:creationId xmlns:a16="http://schemas.microsoft.com/office/drawing/2014/main" xmlns="" id="{00000000-0000-4000-8000-000000000008}"/>
              </a:ext>
            </a:extLst>
          </p:cNvPr>
          <p:cNvSpPr>
            <a:spLocks noGrp="1"/>
          </p:cNvSpPr>
          <p:nvPr/>
        </p:nvSpPr>
        <p:spPr>
          <a:xfrm>
            <a:off x="666750" y="2857500"/>
            <a:ext cx="476250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1" i="0">
                <a:solidFill>
                  <a:srgbClr val="FF7A65"/>
                </a:solidFill>
              </a:defRPr>
            </a:pPr>
            <a:r>
              <a:rPr sz="1800" b="1" i="0">
                <a:solidFill>
                  <a:srgbClr val="FF7A65"/>
                </a:solidFill>
              </a:rPr>
              <a:t>HL ONLY</a:t>
            </a:r>
          </a:p>
        </p:txBody>
      </p:sp>
      <p:sp>
        <p:nvSpPr>
          <p:cNvPr id="5" name="hook">
            <a:extLst>
              <a:ext uri="{00000000-0000-4000-8000-000000000004}">
                <a16:creationId xmlns:a16="http://schemas.microsoft.com/office/drawing/2014/main" xmlns="" id="{00000000-0000-4000-8000-000000000009}"/>
              </a:ext>
            </a:extLst>
          </p:cNvPr>
          <p:cNvSpPr>
            <a:spLocks noGrp="1"/>
          </p:cNvSpPr>
          <p:nvPr/>
        </p:nvSpPr>
        <p:spPr>
          <a:xfrm>
            <a:off x="666750" y="3714750"/>
            <a:ext cx="8096250" cy="11430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250" b="1" i="0">
                <a:solidFill>
                  <a:srgbClr val="F4F0E2"/>
                </a:solidFill>
              </a:defRPr>
            </a:pPr>
            <a:r>
              <a:rPr sz="2250" b="1" i="0">
                <a:solidFill>
                  <a:srgbClr val="F4F0E2"/>
                </a:solidFill>
              </a:rPr>
              <a:t>Two observers disagree about elapsed time but both measure light at c. How can both be right?</a:t>
            </a:r>
          </a:p>
        </p:txBody>
      </p:sp>
      <p:sp>
        <p:nvSpPr>
          <p:cNvPr id="6" name="theme-ring">
            <a:extLst>
              <a:ext uri="{00000000-0000-4000-8000-000000000004}">
                <a16:creationId xmlns:a16="http://schemas.microsoft.com/office/drawing/2014/main" xmlns="" id="{00000000-0000-4000-8000-00000000000A}"/>
              </a:ext>
            </a:extLst>
          </p:cNvPr>
          <p:cNvSpPr>
            <a:spLocks noGrp="1"/>
          </p:cNvSpPr>
          <p:nvPr/>
        </p:nvSpPr>
        <p:spPr>
          <a:xfrm>
            <a:off x="9429750" y="1333500"/>
            <a:ext cx="2000250" cy="2000250"/>
          </a:xfrm>
          <a:prstGeom prst="ellipse">
            <a:avLst/>
          </a:prstGeom>
          <a:solidFill>
            <a:srgbClr val="FF7A65"/>
          </a:solidFill>
          <a:ln w="0">
            <a:noFill/>
            <a:prstDash val="solid"/>
          </a:ln>
        </p:spPr>
      </p:sp>
      <p:sp>
        <p:nvSpPr>
          <p:cNvPr id="7" name="theme-ring-inner">
            <a:extLst>
              <a:ext uri="{00000000-0000-4000-8000-000000000004}">
                <a16:creationId xmlns:a16="http://schemas.microsoft.com/office/drawing/2014/main" xmlns="" id="{00000000-0000-4000-8000-00000000000B}"/>
              </a:ext>
            </a:extLst>
          </p:cNvPr>
          <p:cNvSpPr>
            <a:spLocks noGrp="1"/>
          </p:cNvSpPr>
          <p:nvPr/>
        </p:nvSpPr>
        <p:spPr>
          <a:xfrm>
            <a:off x="10020300" y="1924050"/>
            <a:ext cx="819150" cy="819150"/>
          </a:xfrm>
          <a:prstGeom prst="ellipse">
            <a:avLst/>
          </a:prstGeom>
          <a:solidFill>
            <a:srgbClr val="0B342E"/>
          </a:solidFill>
          <a:ln w="0">
            <a:noFill/>
            <a:prstDash val="solid"/>
          </a:ln>
        </p:spPr>
      </p:sp>
      <p:sp>
        <p:nvSpPr>
          <p:cNvPr id="8" name="format">
            <a:extLst>
              <a:ext uri="{00000000-0000-4000-8000-000000000004}">
                <a16:creationId xmlns:a16="http://schemas.microsoft.com/office/drawing/2014/main" xmlns="" id="{00000000-0000-4000-8000-00000000000C}"/>
              </a:ext>
            </a:extLst>
          </p:cNvPr>
          <p:cNvSpPr>
            <a:spLocks noGrp="1"/>
          </p:cNvSpPr>
          <p:nvPr/>
        </p:nvSpPr>
        <p:spPr>
          <a:xfrm>
            <a:off x="666750" y="5810250"/>
            <a:ext cx="8096250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F7A65"/>
                </a:solidFill>
              </a:defRPr>
            </a:pPr>
            <a:r>
              <a:rPr sz="1650" b="1" i="0">
                <a:solidFill>
                  <a:srgbClr val="FF7A65"/>
                </a:solidFill>
              </a:rPr>
              <a:t>EDITABLE · INQUIRY · DATA · EXAM PRACTICE</a:t>
            </a:r>
          </a:p>
        </p:txBody>
      </p:sp>
      <p:sp>
        <p:nvSpPr>
          <p:cNvPr id="9" name="group-label">
            <a:extLst>
              <a:ext uri="{00000000-0000-4000-8000-000000000004}">
                <a16:creationId xmlns:a16="http://schemas.microsoft.com/office/drawing/2014/main" xmlns="" id="{00000000-0000-4000-8000-00000000000D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8096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F7A65"/>
                </a:solidFill>
              </a:defRPr>
            </a:pPr>
            <a:r>
              <a:rPr sz="1650" b="1" i="0">
                <a:solidFill>
                  <a:srgbClr val="FF7A65"/>
                </a:solidFill>
              </a:rPr>
              <a:t>THEME A · SPACE, TIME AND MOTION</a:t>
            </a:r>
          </a:p>
        </p:txBody>
      </p:sp>
      <p:sp>
        <p:nvSpPr>
          <p:cNvPr id="10" name="page-number">
            <a:extLst>
              <a:ext uri="{00000000-0000-4000-8000-000000000004}">
                <a16:creationId xmlns:a16="http://schemas.microsoft.com/office/drawing/2014/main" xmlns="" id="{00000000-0000-4000-8000-00000000000E}"/>
              </a:ext>
            </a:extLst>
          </p:cNvPr>
          <p:cNvSpPr>
            <a:spLocks noGrp="1"/>
          </p:cNvSpPr>
          <p:nvPr/>
        </p:nvSpPr>
        <p:spPr>
          <a:xfrm>
            <a:off x="10287000" y="266700"/>
            <a:ext cx="1238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F4F0E2"/>
                </a:solidFill>
              </a:defRPr>
            </a:pPr>
            <a:r>
              <a:rPr lang="en-US" sz="1650" b="1" i="0">
                <a:solidFill>
                  <a:srgbClr val="F4F0E2"/>
                </a:solidFill>
              </a:rPr>
              <a:t>01 / 13</a:t>
            </a:r>
            <a:endParaRPr sz="1650" b="1" i="0">
              <a:solidFill>
                <a:srgbClr val="F4F0E2"/>
              </a:solidFill>
            </a:endParaRPr>
          </a:p>
        </p:txBody>
      </p:sp>
      <p:sp>
        <p:nvSpPr>
          <p:cNvPr id="11" name="rule-70-666">
            <a:extLst>
              <a:ext uri="{00000000-0000-4000-8000-000000000004}">
                <a16:creationId xmlns:a16="http://schemas.microsoft.com/office/drawing/2014/main" xmlns="" id="{00000000-0000-4000-8000-00000000000F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47716A"/>
          </a:solidFill>
          <a:ln w="0">
            <a:noFill/>
            <a:prstDash val="solid"/>
          </a:ln>
        </p:spPr>
      </p:sp>
      <p:sp>
        <p:nvSpPr>
          <p:cNvPr id="12" name="course-footer">
            <a:extLst>
              <a:ext uri="{00000000-0000-4000-8000-000000000004}">
                <a16:creationId xmlns:a16="http://schemas.microsoft.com/office/drawing/2014/main" xmlns="" id="{00000000-0000-4000-8000-000000000010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952500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GIOPHYSICS · IB DP PHYSICS · A.5 · HL ONLY</a:t>
            </a:r>
          </a:p>
        </p:txBody>
      </p:sp>
    </p:spTree>
    <p:extLst>
      <p:ext uri="{00000000-0000-4000-8000-000000000011}">
        <p14:creationId xmlns:p14="http://schemas.microsoft.com/office/powerpoint/2010/main" xmlns="" val="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CFA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roup-label">
            <a:extLst>
              <a:ext uri="{00000000-0000-4000-8000-000000000004}">
                <a16:creationId xmlns:a16="http://schemas.microsoft.com/office/drawing/2014/main" xmlns="" id="{00000000-0000-4000-8000-0000000000B8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8096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B83724"/>
                </a:solidFill>
              </a:defRPr>
            </a:pPr>
            <a:r>
              <a:rPr sz="1650" b="1" i="0">
                <a:solidFill>
                  <a:srgbClr val="B83724"/>
                </a:solidFill>
              </a:rPr>
              <a:t>THEME A · SPACE, TIME AND MOTION</a:t>
            </a:r>
          </a:p>
        </p:txBody>
      </p:sp>
      <p:sp>
        <p:nvSpPr>
          <p:cNvPr id="2" name="page-number">
            <a:extLst>
              <a:ext uri="{00000000-0000-4000-8000-000000000004}">
                <a16:creationId xmlns:a16="http://schemas.microsoft.com/office/drawing/2014/main" xmlns="" id="{00000000-0000-4000-8000-0000000000B9}"/>
              </a:ext>
            </a:extLst>
          </p:cNvPr>
          <p:cNvSpPr>
            <a:spLocks noGrp="1"/>
          </p:cNvSpPr>
          <p:nvPr/>
        </p:nvSpPr>
        <p:spPr>
          <a:xfrm>
            <a:off x="10287000" y="266700"/>
            <a:ext cx="1238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0A332E"/>
                </a:solidFill>
              </a:defRPr>
            </a:pPr>
            <a:r>
              <a:rPr lang="en-US" sz="1650" b="1" i="0">
                <a:solidFill>
                  <a:srgbClr val="0A332E"/>
                </a:solidFill>
              </a:rPr>
              <a:t>10 / 13</a:t>
            </a:r>
            <a:endParaRPr sz="1650" b="1" i="0">
              <a:solidFill>
                <a:srgbClr val="0A332E"/>
              </a:solidFill>
            </a:endParaRPr>
          </a:p>
        </p:txBody>
      </p:sp>
      <p:sp>
        <p:nvSpPr>
          <p:cNvPr id="3" name="rule-70-666">
            <a:extLst>
              <a:ext uri="{00000000-0000-4000-8000-000000000004}">
                <a16:creationId xmlns:a16="http://schemas.microsoft.com/office/drawing/2014/main" xmlns="" id="{00000000-0000-4000-8000-0000000000BA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00000000-0000-4000-8000-000000000004}">
                <a16:creationId xmlns:a16="http://schemas.microsoft.com/office/drawing/2014/main" xmlns="" id="{00000000-0000-4000-8000-0000000000BB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952500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48635E"/>
                </a:solidFill>
              </a:defRPr>
            </a:pPr>
            <a:r>
              <a:rPr sz="1650" b="1" i="0">
                <a:solidFill>
                  <a:srgbClr val="48635E"/>
                </a:solidFill>
              </a:rPr>
              <a:t>GIOPHYSICS · IB DP PHYSICS · A.5 · HL ONLY</a:t>
            </a:r>
          </a:p>
        </p:txBody>
      </p:sp>
      <p:sp>
        <p:nvSpPr>
          <p:cNvPr id="5" name="slide-title">
            <a:extLst>
              <a:ext uri="{00000000-0000-4000-8000-000000000004}">
                <a16:creationId xmlns:a16="http://schemas.microsoft.com/office/drawing/2014/main" xmlns="" id="{00000000-0000-4000-8000-0000000000BC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8382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450" b="1" i="0">
                <a:solidFill>
                  <a:srgbClr val="0A332E"/>
                </a:solidFill>
              </a:defRPr>
            </a:pPr>
            <a:r>
              <a:rPr sz="3450" b="1" i="0">
                <a:solidFill>
                  <a:srgbClr val="0A332E"/>
                </a:solidFill>
              </a:rPr>
              <a:t>Original IB-style application question</a:t>
            </a:r>
          </a:p>
        </p:txBody>
      </p:sp>
      <p:sp>
        <p:nvSpPr>
          <p:cNvPr id="6" name="exam-meta">
            <a:extLst>
              <a:ext uri="{00000000-0000-4000-8000-000000000004}">
                <a16:creationId xmlns:a16="http://schemas.microsoft.com/office/drawing/2014/main" xmlns="" id="{00000000-0000-4000-8000-0000000000BD}"/>
              </a:ext>
            </a:extLst>
          </p:cNvPr>
          <p:cNvSpPr>
            <a:spLocks noGrp="1"/>
          </p:cNvSpPr>
          <p:nvPr/>
        </p:nvSpPr>
        <p:spPr>
          <a:xfrm>
            <a:off x="666750" y="1524000"/>
            <a:ext cx="8572500" cy="304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B83724"/>
                </a:solidFill>
              </a:defRPr>
            </a:pPr>
            <a:r>
              <a:rPr sz="1650" b="1" i="0">
                <a:solidFill>
                  <a:srgbClr val="B83724"/>
                </a:solidFill>
              </a:rPr>
              <a:t>HL ONLY · 4 MARKS · CALCULATE · EXPLAIN</a:t>
            </a:r>
          </a:p>
        </p:txBody>
      </p:sp>
      <p:sp>
        <p:nvSpPr>
          <p:cNvPr id="7" name="question-frame">
            <a:extLst>
              <a:ext uri="{00000000-0000-4000-8000-000000000004}">
                <a16:creationId xmlns:a16="http://schemas.microsoft.com/office/drawing/2014/main" xmlns="" id="{00000000-0000-4000-8000-0000000000BE}"/>
              </a:ext>
            </a:extLst>
          </p:cNvPr>
          <p:cNvSpPr>
            <a:spLocks noGrp="1"/>
          </p:cNvSpPr>
          <p:nvPr/>
        </p:nvSpPr>
        <p:spPr>
          <a:xfrm>
            <a:off x="666750" y="2095500"/>
            <a:ext cx="8191500" cy="3048000"/>
          </a:xfrm>
          <a:prstGeom prst="roundRect">
            <a:avLst>
              <a:gd name="adj" fmla="val 3750"/>
            </a:avLst>
          </a:prstGeom>
          <a:solidFill>
            <a:srgbClr val="F4F0E2"/>
          </a:solidFill>
          <a:ln w="9525">
            <a:solidFill>
              <a:srgbClr val="A9BBB4"/>
            </a:solidFill>
            <a:prstDash val="solid"/>
          </a:ln>
        </p:spPr>
      </p:sp>
      <p:sp>
        <p:nvSpPr>
          <p:cNvPr id="8" name="question">
            <a:extLst>
              <a:ext uri="{00000000-0000-4000-8000-000000000004}">
                <a16:creationId xmlns:a16="http://schemas.microsoft.com/office/drawing/2014/main" xmlns="" id="{00000000-0000-4000-8000-0000000000BF}"/>
              </a:ext>
            </a:extLst>
          </p:cNvPr>
          <p:cNvSpPr>
            <a:spLocks noGrp="1"/>
          </p:cNvSpPr>
          <p:nvPr/>
        </p:nvSpPr>
        <p:spPr>
          <a:xfrm>
            <a:off x="952500" y="2400300"/>
            <a:ext cx="7620000" cy="23812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025" b="1" i="0">
                <a:solidFill>
                  <a:srgbClr val="0A332E"/>
                </a:solidFill>
              </a:defRPr>
            </a:pPr>
            <a:r>
              <a:rPr sz="2025" b="1" i="0">
                <a:solidFill>
                  <a:srgbClr val="0A332E"/>
                </a:solidFill>
              </a:rPr>
              <a:t>Muons have proper lifetime 2.2 microseconds and move at 0.98c. Determine their mean travel distance in the laboratory frame.</a:t>
            </a:r>
          </a:p>
        </p:txBody>
      </p:sp>
      <p:sp>
        <p:nvSpPr>
          <p:cNvPr id="9" name="method-frame">
            <a:extLst>
              <a:ext uri="{00000000-0000-4000-8000-000000000004}">
                <a16:creationId xmlns:a16="http://schemas.microsoft.com/office/drawing/2014/main" xmlns="" id="{00000000-0000-4000-8000-0000000000C0}"/>
              </a:ext>
            </a:extLst>
          </p:cNvPr>
          <p:cNvSpPr>
            <a:spLocks noGrp="1"/>
          </p:cNvSpPr>
          <p:nvPr/>
        </p:nvSpPr>
        <p:spPr>
          <a:xfrm>
            <a:off x="9239250" y="2095500"/>
            <a:ext cx="2286000" cy="3048000"/>
          </a:xfrm>
          <a:prstGeom prst="roundRect">
            <a:avLst>
              <a:gd name="adj" fmla="val 5000"/>
            </a:avLst>
          </a:prstGeom>
          <a:solidFill>
            <a:srgbClr val="0B342E"/>
          </a:solidFill>
          <a:ln w="0">
            <a:noFill/>
            <a:prstDash val="solid"/>
          </a:ln>
        </p:spPr>
      </p:sp>
      <p:sp>
        <p:nvSpPr>
          <p:cNvPr id="10" name="method">
            <a:extLst>
              <a:ext uri="{00000000-0000-4000-8000-000000000004}">
                <a16:creationId xmlns:a16="http://schemas.microsoft.com/office/drawing/2014/main" xmlns="" id="{00000000-0000-4000-8000-0000000000C1}"/>
              </a:ext>
            </a:extLst>
          </p:cNvPr>
          <p:cNvSpPr>
            <a:spLocks noGrp="1"/>
          </p:cNvSpPr>
          <p:nvPr/>
        </p:nvSpPr>
        <p:spPr>
          <a:xfrm>
            <a:off x="9429750" y="2428875"/>
            <a:ext cx="1905000" cy="22860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875" b="1" i="0">
                <a:solidFill>
                  <a:srgbClr val="F4F0E2"/>
                </a:solidFill>
              </a:defRPr>
            </a:pPr>
            <a:r>
              <a:rPr sz="1875" b="1" i="0">
                <a:solidFill>
                  <a:srgbClr val="F4F0E2"/>
                </a:solidFill>
              </a:rPr>
              <a:t>MODEL</a:t>
            </a:r>
          </a:p>
          <a:p>
            <a:endParaRPr sz="1875" b="1" i="0">
              <a:solidFill>
                <a:srgbClr val="F4F0E2"/>
              </a:solidFill>
            </a:endParaRPr>
          </a:p>
          <a:p>
            <a:pPr algn="ctr">
              <a:defRPr sz="1875" b="1" i="0">
                <a:solidFill>
                  <a:srgbClr val="F4F0E2"/>
                </a:solidFill>
              </a:defRPr>
            </a:pPr>
            <a:r>
              <a:rPr sz="1875" b="1" i="0">
                <a:solidFill>
                  <a:srgbClr val="F4F0E2"/>
                </a:solidFill>
              </a:rPr>
              <a:t>CALCULATE</a:t>
            </a:r>
          </a:p>
          <a:p>
            <a:endParaRPr sz="1875" b="1" i="0">
              <a:solidFill>
                <a:srgbClr val="F4F0E2"/>
              </a:solidFill>
            </a:endParaRPr>
          </a:p>
          <a:p>
            <a:pPr algn="ctr">
              <a:defRPr sz="1875" b="1" i="0">
                <a:solidFill>
                  <a:srgbClr val="F4F0E2"/>
                </a:solidFill>
              </a:defRPr>
            </a:pPr>
            <a:r>
              <a:rPr sz="1875" b="1" i="0">
                <a:solidFill>
                  <a:srgbClr val="F4F0E2"/>
                </a:solidFill>
              </a:rPr>
              <a:t>CHECK</a:t>
            </a:r>
          </a:p>
          <a:p>
            <a:endParaRPr sz="1875" b="1" i="0">
              <a:solidFill>
                <a:srgbClr val="F4F0E2"/>
              </a:solidFill>
            </a:endParaRPr>
          </a:p>
          <a:p>
            <a:pPr algn="ctr">
              <a:defRPr sz="1875" b="1" i="0">
                <a:solidFill>
                  <a:srgbClr val="F4F0E2"/>
                </a:solidFill>
              </a:defRPr>
            </a:pPr>
            <a:r>
              <a:rPr sz="1875" b="1" i="0">
                <a:solidFill>
                  <a:srgbClr val="F4F0E2"/>
                </a:solidFill>
              </a:rPr>
              <a:t>JUSTIFY</a:t>
            </a:r>
          </a:p>
        </p:txBody>
      </p:sp>
      <p:sp>
        <p:nvSpPr>
          <p:cNvPr id="11" name="original-note">
            <a:extLst>
              <a:ext uri="{00000000-0000-4000-8000-000000000004}">
                <a16:creationId xmlns:a16="http://schemas.microsoft.com/office/drawing/2014/main" xmlns="" id="{00000000-0000-4000-8000-0000000000C2}"/>
              </a:ext>
            </a:extLst>
          </p:cNvPr>
          <p:cNvSpPr>
            <a:spLocks noGrp="1"/>
          </p:cNvSpPr>
          <p:nvPr/>
        </p:nvSpPr>
        <p:spPr>
          <a:xfrm>
            <a:off x="666750" y="5524500"/>
            <a:ext cx="10477500" cy="3429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0" i="0">
                <a:solidFill>
                  <a:srgbClr val="48635E"/>
                </a:solidFill>
              </a:defRPr>
            </a:pPr>
            <a:r>
              <a:rPr sz="1650" b="0" i="0">
                <a:solidFill>
                  <a:srgbClr val="48635E"/>
                </a:solidFill>
              </a:rPr>
              <a:t>Original GioPhysics question · not an IB past-paper or specimen question.</a:t>
            </a:r>
          </a:p>
        </p:txBody>
      </p:sp>
    </p:spTree>
    <p:extLst>
      <p:ext uri="{00000000-0000-4000-8000-000000000011}">
        <p14:creationId xmlns:p14="http://schemas.microsoft.com/office/powerpoint/2010/main" xmlns="" val="1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F0E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roup-label">
            <a:extLst>
              <a:ext uri="{00000000-0000-4000-8000-000000000004}">
                <a16:creationId xmlns:a16="http://schemas.microsoft.com/office/drawing/2014/main" xmlns="" id="{00000000-0000-4000-8000-000000000012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8096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B83724"/>
                </a:solidFill>
              </a:defRPr>
            </a:pPr>
            <a:r>
              <a:rPr sz="1650" b="1" i="0">
                <a:solidFill>
                  <a:srgbClr val="B83724"/>
                </a:solidFill>
              </a:rPr>
              <a:t>THEME A · SPACE, TIME AND MOTION</a:t>
            </a:r>
          </a:p>
        </p:txBody>
      </p:sp>
      <p:sp>
        <p:nvSpPr>
          <p:cNvPr id="2" name="page-number">
            <a:extLst>
              <a:ext uri="{00000000-0000-4000-8000-000000000004}">
                <a16:creationId xmlns:a16="http://schemas.microsoft.com/office/drawing/2014/main" xmlns="" id="{00000000-0000-4000-8000-000000000013}"/>
              </a:ext>
            </a:extLst>
          </p:cNvPr>
          <p:cNvSpPr>
            <a:spLocks noGrp="1"/>
          </p:cNvSpPr>
          <p:nvPr/>
        </p:nvSpPr>
        <p:spPr>
          <a:xfrm>
            <a:off x="10287000" y="266700"/>
            <a:ext cx="1238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0A332E"/>
                </a:solidFill>
              </a:defRPr>
            </a:pPr>
            <a:r>
              <a:rPr lang="en-US" sz="1650" b="1" i="0">
                <a:solidFill>
                  <a:srgbClr val="0A332E"/>
                </a:solidFill>
              </a:rPr>
              <a:t>11 / 13</a:t>
            </a:r>
            <a:endParaRPr sz="1650" b="1" i="0">
              <a:solidFill>
                <a:srgbClr val="0A332E"/>
              </a:solidFill>
            </a:endParaRPr>
          </a:p>
        </p:txBody>
      </p:sp>
      <p:sp>
        <p:nvSpPr>
          <p:cNvPr id="3" name="rule-70-666">
            <a:extLst>
              <a:ext uri="{00000000-0000-4000-8000-000000000004}">
                <a16:creationId xmlns:a16="http://schemas.microsoft.com/office/drawing/2014/main" xmlns="" id="{00000000-0000-4000-8000-000000000014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00000000-0000-4000-8000-000000000004}">
                <a16:creationId xmlns:a16="http://schemas.microsoft.com/office/drawing/2014/main" xmlns="" id="{00000000-0000-4000-8000-000000000015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952500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48635E"/>
                </a:solidFill>
              </a:defRPr>
            </a:pPr>
            <a:r>
              <a:rPr sz="1650" b="1" i="0">
                <a:solidFill>
                  <a:srgbClr val="48635E"/>
                </a:solidFill>
              </a:rPr>
              <a:t>GIOPHYSICS · IB DP PHYSICS · A.5 · HL ONLY</a:t>
            </a:r>
          </a:p>
        </p:txBody>
      </p:sp>
      <p:sp>
        <p:nvSpPr>
          <p:cNvPr id="5" name="slide-title">
            <a:extLst>
              <a:ext uri="{00000000-0000-4000-8000-000000000004}">
                <a16:creationId xmlns:a16="http://schemas.microsoft.com/office/drawing/2014/main" xmlns="" id="{00000000-0000-4000-8000-000000000016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8382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450" b="1" i="0">
                <a:solidFill>
                  <a:srgbClr val="0A332E"/>
                </a:solidFill>
              </a:defRPr>
            </a:pPr>
            <a:r>
              <a:rPr sz="3450" b="1" i="0">
                <a:solidFill>
                  <a:srgbClr val="0A332E"/>
                </a:solidFill>
              </a:rPr>
              <a:t>Mark the evidence, not the handwriting</a:t>
            </a:r>
          </a:p>
        </p:txBody>
      </p:sp>
      <p:sp>
        <p:nvSpPr>
          <p:cNvPr id="6" name="instruction">
            <a:extLst>
              <a:ext uri="{00000000-0000-4000-8000-000000000004}">
                <a16:creationId xmlns:a16="http://schemas.microsoft.com/office/drawing/2014/main" xmlns="" id="{00000000-0000-4000-8000-000000000017}"/>
              </a:ext>
            </a:extLst>
          </p:cNvPr>
          <p:cNvSpPr>
            <a:spLocks noGrp="1"/>
          </p:cNvSpPr>
          <p:nvPr/>
        </p:nvSpPr>
        <p:spPr>
          <a:xfrm>
            <a:off x="666750" y="1524000"/>
            <a:ext cx="10001250" cy="4000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0" i="0">
                <a:solidFill>
                  <a:srgbClr val="48635E"/>
                </a:solidFill>
              </a:defRPr>
            </a:pPr>
            <a:r>
              <a:rPr sz="1725" b="0" i="0">
                <a:solidFill>
                  <a:srgbClr val="48635E"/>
                </a:solidFill>
              </a:rPr>
              <a:t>Reveal one point at a time. Locate matching evidence, then improve one line.</a:t>
            </a:r>
          </a:p>
        </p:txBody>
      </p:sp>
      <p:sp>
        <p:nvSpPr>
          <p:cNvPr id="7" name="mark-1">
            <a:extLst>
              <a:ext uri="{00000000-0000-4000-8000-000000000004}">
                <a16:creationId xmlns:a16="http://schemas.microsoft.com/office/drawing/2014/main" xmlns="" id="{00000000-0000-4000-8000-000000000018}"/>
              </a:ext>
            </a:extLst>
          </p:cNvPr>
          <p:cNvSpPr>
            <a:spLocks noGrp="1"/>
          </p:cNvSpPr>
          <p:nvPr/>
        </p:nvSpPr>
        <p:spPr>
          <a:xfrm>
            <a:off x="666750" y="2190750"/>
            <a:ext cx="457200" cy="457200"/>
          </a:xfrm>
          <a:prstGeom prst="ellipse">
            <a:avLst/>
          </a:prstGeom>
          <a:solidFill>
            <a:srgbClr val="B83724"/>
          </a:solidFill>
          <a:ln w="0">
            <a:noFill/>
            <a:prstDash val="solid"/>
          </a:ln>
        </p:spPr>
      </p:sp>
      <p:sp>
        <p:nvSpPr>
          <p:cNvPr id="8" name="mark-number-1">
            <a:extLst>
              <a:ext uri="{00000000-0000-4000-8000-000000000004}">
                <a16:creationId xmlns:a16="http://schemas.microsoft.com/office/drawing/2014/main" xmlns="" id="{00000000-0000-4000-8000-000000000019}"/>
              </a:ext>
            </a:extLst>
          </p:cNvPr>
          <p:cNvSpPr>
            <a:spLocks noGrp="1"/>
          </p:cNvSpPr>
          <p:nvPr/>
        </p:nvSpPr>
        <p:spPr>
          <a:xfrm>
            <a:off x="666750" y="2238375"/>
            <a:ext cx="45720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1</a:t>
            </a:r>
          </a:p>
        </p:txBody>
      </p:sp>
      <p:sp>
        <p:nvSpPr>
          <p:cNvPr id="9" name="mark-text-1">
            <a:extLst>
              <a:ext uri="{00000000-0000-4000-8000-000000000004}">
                <a16:creationId xmlns:a16="http://schemas.microsoft.com/office/drawing/2014/main" xmlns="" id="{00000000-0000-4000-8000-00000000001A}"/>
              </a:ext>
            </a:extLst>
          </p:cNvPr>
          <p:cNvSpPr>
            <a:spLocks noGrp="1"/>
          </p:cNvSpPr>
          <p:nvPr/>
        </p:nvSpPr>
        <p:spPr>
          <a:xfrm>
            <a:off x="1333500" y="2162175"/>
            <a:ext cx="4572000" cy="704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0A332E"/>
                </a:solidFill>
              </a:defRPr>
            </a:pPr>
            <a:r>
              <a:rPr sz="1650" b="1" i="0">
                <a:solidFill>
                  <a:srgbClr val="0A332E"/>
                </a:solidFill>
              </a:rPr>
              <a:t>gamma = 1/sqrt(1-0.98^2) = 5.03</a:t>
            </a:r>
          </a:p>
        </p:txBody>
      </p:sp>
      <p:sp>
        <p:nvSpPr>
          <p:cNvPr id="10" name="mark-2">
            <a:extLst>
              <a:ext uri="{00000000-0000-4000-8000-000000000004}">
                <a16:creationId xmlns:a16="http://schemas.microsoft.com/office/drawing/2014/main" xmlns="" id="{00000000-0000-4000-8000-00000000001B}"/>
              </a:ext>
            </a:extLst>
          </p:cNvPr>
          <p:cNvSpPr>
            <a:spLocks noGrp="1"/>
          </p:cNvSpPr>
          <p:nvPr/>
        </p:nvSpPr>
        <p:spPr>
          <a:xfrm>
            <a:off x="6191250" y="2190750"/>
            <a:ext cx="457200" cy="457200"/>
          </a:xfrm>
          <a:prstGeom prst="ellipse">
            <a:avLst/>
          </a:prstGeom>
          <a:solidFill>
            <a:srgbClr val="B83724"/>
          </a:solidFill>
          <a:ln w="0">
            <a:noFill/>
            <a:prstDash val="solid"/>
          </a:ln>
        </p:spPr>
      </p:sp>
      <p:sp>
        <p:nvSpPr>
          <p:cNvPr id="11" name="mark-number-2">
            <a:extLst>
              <a:ext uri="{00000000-0000-4000-8000-000000000004}">
                <a16:creationId xmlns:a16="http://schemas.microsoft.com/office/drawing/2014/main" xmlns="" id="{00000000-0000-4000-8000-00000000001C}"/>
              </a:ext>
            </a:extLst>
          </p:cNvPr>
          <p:cNvSpPr>
            <a:spLocks noGrp="1"/>
          </p:cNvSpPr>
          <p:nvPr/>
        </p:nvSpPr>
        <p:spPr>
          <a:xfrm>
            <a:off x="6191250" y="2238375"/>
            <a:ext cx="45720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2</a:t>
            </a:r>
          </a:p>
        </p:txBody>
      </p:sp>
      <p:sp>
        <p:nvSpPr>
          <p:cNvPr id="12" name="mark-text-2">
            <a:extLst>
              <a:ext uri="{00000000-0000-4000-8000-000000000004}">
                <a16:creationId xmlns:a16="http://schemas.microsoft.com/office/drawing/2014/main" xmlns="" id="{00000000-0000-4000-8000-00000000001D}"/>
              </a:ext>
            </a:extLst>
          </p:cNvPr>
          <p:cNvSpPr>
            <a:spLocks noGrp="1"/>
          </p:cNvSpPr>
          <p:nvPr/>
        </p:nvSpPr>
        <p:spPr>
          <a:xfrm>
            <a:off x="6858000" y="2162175"/>
            <a:ext cx="4572000" cy="704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0A332E"/>
                </a:solidFill>
              </a:defRPr>
            </a:pPr>
            <a:r>
              <a:rPr sz="1650" b="1" i="0">
                <a:solidFill>
                  <a:srgbClr val="0A332E"/>
                </a:solidFill>
              </a:rPr>
              <a:t>lab lifetime = 11.1 microseconds</a:t>
            </a:r>
          </a:p>
        </p:txBody>
      </p:sp>
      <p:sp>
        <p:nvSpPr>
          <p:cNvPr id="13" name="mark-3">
            <a:extLst>
              <a:ext uri="{00000000-0000-4000-8000-000000000004}">
                <a16:creationId xmlns:a16="http://schemas.microsoft.com/office/drawing/2014/main" xmlns="" id="{00000000-0000-4000-8000-00000000001E}"/>
              </a:ext>
            </a:extLst>
          </p:cNvPr>
          <p:cNvSpPr>
            <a:spLocks noGrp="1"/>
          </p:cNvSpPr>
          <p:nvPr/>
        </p:nvSpPr>
        <p:spPr>
          <a:xfrm>
            <a:off x="666750" y="3190875"/>
            <a:ext cx="457200" cy="457200"/>
          </a:xfrm>
          <a:prstGeom prst="ellipse">
            <a:avLst/>
          </a:prstGeom>
          <a:solidFill>
            <a:srgbClr val="B83724"/>
          </a:solidFill>
          <a:ln w="0">
            <a:noFill/>
            <a:prstDash val="solid"/>
          </a:ln>
        </p:spPr>
      </p:sp>
      <p:sp>
        <p:nvSpPr>
          <p:cNvPr id="14" name="mark-number-3">
            <a:extLst>
              <a:ext uri="{00000000-0000-4000-8000-000000000004}">
                <a16:creationId xmlns:a16="http://schemas.microsoft.com/office/drawing/2014/main" xmlns="" id="{00000000-0000-4000-8000-00000000001F}"/>
              </a:ext>
            </a:extLst>
          </p:cNvPr>
          <p:cNvSpPr>
            <a:spLocks noGrp="1"/>
          </p:cNvSpPr>
          <p:nvPr/>
        </p:nvSpPr>
        <p:spPr>
          <a:xfrm>
            <a:off x="666750" y="3238500"/>
            <a:ext cx="45720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3</a:t>
            </a:r>
          </a:p>
        </p:txBody>
      </p:sp>
      <p:sp>
        <p:nvSpPr>
          <p:cNvPr id="15" name="mark-text-3">
            <a:extLst>
              <a:ext uri="{00000000-0000-4000-8000-000000000004}">
                <a16:creationId xmlns:a16="http://schemas.microsoft.com/office/drawing/2014/main" xmlns="" id="{00000000-0000-4000-8000-000000000020}"/>
              </a:ext>
            </a:extLst>
          </p:cNvPr>
          <p:cNvSpPr>
            <a:spLocks noGrp="1"/>
          </p:cNvSpPr>
          <p:nvPr/>
        </p:nvSpPr>
        <p:spPr>
          <a:xfrm>
            <a:off x="1333500" y="3162300"/>
            <a:ext cx="4572000" cy="704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0A332E"/>
                </a:solidFill>
              </a:defRPr>
            </a:pPr>
            <a:r>
              <a:rPr sz="1650" b="1" i="0">
                <a:solidFill>
                  <a:srgbClr val="0A332E"/>
                </a:solidFill>
              </a:rPr>
              <a:t>d = vt = 0.98(3.00e8)(11.1e-6)</a:t>
            </a:r>
          </a:p>
        </p:txBody>
      </p:sp>
      <p:sp>
        <p:nvSpPr>
          <p:cNvPr id="16" name="mark-4">
            <a:extLst>
              <a:ext uri="{00000000-0000-4000-8000-000000000004}">
                <a16:creationId xmlns:a16="http://schemas.microsoft.com/office/drawing/2014/main" xmlns="" id="{00000000-0000-4000-8000-000000000021}"/>
              </a:ext>
            </a:extLst>
          </p:cNvPr>
          <p:cNvSpPr>
            <a:spLocks noGrp="1"/>
          </p:cNvSpPr>
          <p:nvPr/>
        </p:nvSpPr>
        <p:spPr>
          <a:xfrm>
            <a:off x="6191250" y="3190875"/>
            <a:ext cx="457200" cy="457200"/>
          </a:xfrm>
          <a:prstGeom prst="ellipse">
            <a:avLst/>
          </a:prstGeom>
          <a:solidFill>
            <a:srgbClr val="B83724"/>
          </a:solidFill>
          <a:ln w="0">
            <a:noFill/>
            <a:prstDash val="solid"/>
          </a:ln>
        </p:spPr>
      </p:sp>
      <p:sp>
        <p:nvSpPr>
          <p:cNvPr id="17" name="mark-number-4">
            <a:extLst>
              <a:ext uri="{00000000-0000-4000-8000-000000000004}">
                <a16:creationId xmlns:a16="http://schemas.microsoft.com/office/drawing/2014/main" xmlns="" id="{00000000-0000-4000-8000-000000000022}"/>
              </a:ext>
            </a:extLst>
          </p:cNvPr>
          <p:cNvSpPr>
            <a:spLocks noGrp="1"/>
          </p:cNvSpPr>
          <p:nvPr/>
        </p:nvSpPr>
        <p:spPr>
          <a:xfrm>
            <a:off x="6191250" y="3238500"/>
            <a:ext cx="45720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4</a:t>
            </a:r>
          </a:p>
        </p:txBody>
      </p:sp>
      <p:sp>
        <p:nvSpPr>
          <p:cNvPr id="18" name="mark-text-4">
            <a:extLst>
              <a:ext uri="{00000000-0000-4000-8000-000000000004}">
                <a16:creationId xmlns:a16="http://schemas.microsoft.com/office/drawing/2014/main" xmlns="" id="{00000000-0000-4000-8000-000000000023}"/>
              </a:ext>
            </a:extLst>
          </p:cNvPr>
          <p:cNvSpPr>
            <a:spLocks noGrp="1"/>
          </p:cNvSpPr>
          <p:nvPr/>
        </p:nvSpPr>
        <p:spPr>
          <a:xfrm>
            <a:off x="6858000" y="3162300"/>
            <a:ext cx="4572000" cy="704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0A332E"/>
                </a:solidFill>
              </a:defRPr>
            </a:pPr>
            <a:r>
              <a:rPr sz="1650" b="1" i="0">
                <a:solidFill>
                  <a:srgbClr val="0A332E"/>
                </a:solidFill>
              </a:rPr>
              <a:t>d = 3.26 km</a:t>
            </a:r>
          </a:p>
        </p:txBody>
      </p:sp>
      <p:sp>
        <p:nvSpPr>
          <p:cNvPr id="19" name="evaluation-band">
            <a:extLst>
              <a:ext uri="{00000000-0000-4000-8000-000000000004}">
                <a16:creationId xmlns:a16="http://schemas.microsoft.com/office/drawing/2014/main" xmlns="" id="{00000000-0000-4000-8000-000000000024}"/>
              </a:ext>
            </a:extLst>
          </p:cNvPr>
          <p:cNvSpPr>
            <a:spLocks noGrp="1"/>
          </p:cNvSpPr>
          <p:nvPr/>
        </p:nvSpPr>
        <p:spPr>
          <a:xfrm>
            <a:off x="666750" y="5429250"/>
            <a:ext cx="10858500" cy="647700"/>
          </a:xfrm>
          <a:prstGeom prst="roundRect">
            <a:avLst>
              <a:gd name="adj" fmla="val 17647"/>
            </a:avLst>
          </a:prstGeom>
          <a:solidFill>
            <a:srgbClr val="0B342E"/>
          </a:solidFill>
          <a:ln w="0">
            <a:noFill/>
            <a:prstDash val="solid"/>
          </a:ln>
        </p:spPr>
      </p:sp>
      <p:sp>
        <p:nvSpPr>
          <p:cNvPr id="20" name="evaluation">
            <a:extLst>
              <a:ext uri="{00000000-0000-4000-8000-000000000004}">
                <a16:creationId xmlns:a16="http://schemas.microsoft.com/office/drawing/2014/main" xmlns="" id="{00000000-0000-4000-8000-000000000025}"/>
              </a:ext>
            </a:extLst>
          </p:cNvPr>
          <p:cNvSpPr>
            <a:spLocks noGrp="1"/>
          </p:cNvSpPr>
          <p:nvPr/>
        </p:nvSpPr>
        <p:spPr>
          <a:xfrm>
            <a:off x="933450" y="5562600"/>
            <a:ext cx="10287000" cy="3810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Data-based check: identify one assumption, one unit check and one reason the result is physically plausible.</a:t>
            </a:r>
          </a:p>
        </p:txBody>
      </p:sp>
    </p:spTree>
    <p:extLst>
      <p:ext uri="{00000000-0000-4000-8000-000000000011}">
        <p14:creationId xmlns:p14="http://schemas.microsoft.com/office/powerpoint/2010/main" xmlns="" val="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CFA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roup-label">
            <a:extLst>
              <a:ext uri="{00000000-0000-4000-8000-000000000004}">
                <a16:creationId xmlns:a16="http://schemas.microsoft.com/office/drawing/2014/main" xmlns="" id="{00000000-0000-4000-8000-000000000026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8096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B83724"/>
                </a:solidFill>
              </a:defRPr>
            </a:pPr>
            <a:r>
              <a:rPr sz="1650" b="1" i="0">
                <a:solidFill>
                  <a:srgbClr val="B83724"/>
                </a:solidFill>
              </a:rPr>
              <a:t>THEME A · SPACE, TIME AND MOTION</a:t>
            </a:r>
          </a:p>
        </p:txBody>
      </p:sp>
      <p:sp>
        <p:nvSpPr>
          <p:cNvPr id="2" name="page-number">
            <a:extLst>
              <a:ext uri="{00000000-0000-4000-8000-000000000004}">
                <a16:creationId xmlns:a16="http://schemas.microsoft.com/office/drawing/2014/main" xmlns="" id="{00000000-0000-4000-8000-000000000027}"/>
              </a:ext>
            </a:extLst>
          </p:cNvPr>
          <p:cNvSpPr>
            <a:spLocks noGrp="1"/>
          </p:cNvSpPr>
          <p:nvPr/>
        </p:nvSpPr>
        <p:spPr>
          <a:xfrm>
            <a:off x="10287000" y="266700"/>
            <a:ext cx="1238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0A332E"/>
                </a:solidFill>
              </a:defRPr>
            </a:pPr>
            <a:r>
              <a:rPr lang="en-US" sz="1650" b="1" i="0">
                <a:solidFill>
                  <a:srgbClr val="0A332E"/>
                </a:solidFill>
              </a:rPr>
              <a:t>12 / 13</a:t>
            </a:r>
            <a:endParaRPr sz="1650" b="1" i="0">
              <a:solidFill>
                <a:srgbClr val="0A332E"/>
              </a:solidFill>
            </a:endParaRPr>
          </a:p>
        </p:txBody>
      </p:sp>
      <p:sp>
        <p:nvSpPr>
          <p:cNvPr id="3" name="rule-70-666">
            <a:extLst>
              <a:ext uri="{00000000-0000-4000-8000-000000000004}">
                <a16:creationId xmlns:a16="http://schemas.microsoft.com/office/drawing/2014/main" xmlns="" id="{00000000-0000-4000-8000-000000000028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00000000-0000-4000-8000-000000000004}">
                <a16:creationId xmlns:a16="http://schemas.microsoft.com/office/drawing/2014/main" xmlns="" id="{00000000-0000-4000-8000-000000000029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952500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48635E"/>
                </a:solidFill>
              </a:defRPr>
            </a:pPr>
            <a:r>
              <a:rPr sz="1650" b="1" i="0">
                <a:solidFill>
                  <a:srgbClr val="48635E"/>
                </a:solidFill>
              </a:rPr>
              <a:t>GIOPHYSICS · IB DP PHYSICS · A.5 · HL ONLY</a:t>
            </a:r>
          </a:p>
        </p:txBody>
      </p:sp>
      <p:sp>
        <p:nvSpPr>
          <p:cNvPr id="5" name="slide-title">
            <a:extLst>
              <a:ext uri="{00000000-0000-4000-8000-000000000004}">
                <a16:creationId xmlns:a16="http://schemas.microsoft.com/office/drawing/2014/main" xmlns="" id="{00000000-0000-4000-8000-00000000002A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8382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450" b="1" i="0">
                <a:solidFill>
                  <a:srgbClr val="0A332E"/>
                </a:solidFill>
              </a:defRPr>
            </a:pPr>
            <a:r>
              <a:rPr sz="3450" b="1" i="0">
                <a:solidFill>
                  <a:srgbClr val="0A332E"/>
                </a:solidFill>
              </a:rPr>
              <a:t>Final quiz: four questions, one calm brain</a:t>
            </a:r>
          </a:p>
        </p:txBody>
      </p:sp>
      <p:sp>
        <p:nvSpPr>
          <p:cNvPr id="6" name="instruction">
            <a:extLst>
              <a:ext uri="{00000000-0000-4000-8000-000000000004}">
                <a16:creationId xmlns:a16="http://schemas.microsoft.com/office/drawing/2014/main" xmlns="" id="{00000000-0000-4000-8000-00000000002B}"/>
              </a:ext>
            </a:extLst>
          </p:cNvPr>
          <p:cNvSpPr>
            <a:spLocks noGrp="1"/>
          </p:cNvSpPr>
          <p:nvPr/>
        </p:nvSpPr>
        <p:spPr>
          <a:xfrm>
            <a:off x="666750" y="1485900"/>
            <a:ext cx="10001250" cy="3619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0" i="0">
                <a:solidFill>
                  <a:srgbClr val="48635E"/>
                </a:solidFill>
              </a:defRPr>
            </a:pPr>
            <a:r>
              <a:rPr sz="1725" b="0" i="0">
                <a:solidFill>
                  <a:srgbClr val="48635E"/>
                </a:solidFill>
              </a:rPr>
              <a:t>Answer independently. Star the item that needs another explanation.</a:t>
            </a:r>
          </a:p>
        </p:txBody>
      </p:sp>
      <p:sp>
        <p:nvSpPr>
          <p:cNvPr id="7" name="quiz-label-1">
            <a:extLst>
              <a:ext uri="{00000000-0000-4000-8000-000000000004}">
                <a16:creationId xmlns:a16="http://schemas.microsoft.com/office/drawing/2014/main" xmlns="" id="{00000000-0000-4000-8000-00000000002C}"/>
              </a:ext>
            </a:extLst>
          </p:cNvPr>
          <p:cNvSpPr>
            <a:spLocks noGrp="1"/>
          </p:cNvSpPr>
          <p:nvPr/>
        </p:nvSpPr>
        <p:spPr>
          <a:xfrm>
            <a:off x="666750" y="2190750"/>
            <a:ext cx="7620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B83724"/>
                </a:solidFill>
              </a:defRPr>
            </a:pPr>
            <a:r>
              <a:rPr sz="1650" b="1" i="0">
                <a:solidFill>
                  <a:srgbClr val="B83724"/>
                </a:solidFill>
              </a:rPr>
              <a:t>Q1</a:t>
            </a:r>
          </a:p>
        </p:txBody>
      </p:sp>
      <p:sp>
        <p:nvSpPr>
          <p:cNvPr id="8" name="quiz-question-1">
            <a:extLst>
              <a:ext uri="{00000000-0000-4000-8000-000000000004}">
                <a16:creationId xmlns:a16="http://schemas.microsoft.com/office/drawing/2014/main" xmlns="" id="{00000000-0000-4000-8000-00000000002D}"/>
              </a:ext>
            </a:extLst>
          </p:cNvPr>
          <p:cNvSpPr>
            <a:spLocks noGrp="1"/>
          </p:cNvSpPr>
          <p:nvPr/>
        </p:nvSpPr>
        <p:spPr>
          <a:xfrm>
            <a:off x="666750" y="2533650"/>
            <a:ext cx="5143500" cy="9048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100" b="1" i="0">
                <a:solidFill>
                  <a:srgbClr val="0A332E"/>
                </a:solidFill>
              </a:defRPr>
            </a:pPr>
            <a:r>
              <a:rPr sz="2100" b="1" i="0">
                <a:solidFill>
                  <a:srgbClr val="0A332E"/>
                </a:solidFill>
              </a:rPr>
              <a:t>Invariant speed?</a:t>
            </a:r>
          </a:p>
        </p:txBody>
      </p:sp>
      <p:sp>
        <p:nvSpPr>
          <p:cNvPr id="9" name="rule-70-380">
            <a:extLst>
              <a:ext uri="{00000000-0000-4000-8000-000000000004}">
                <a16:creationId xmlns:a16="http://schemas.microsoft.com/office/drawing/2014/main" xmlns="" id="{00000000-0000-4000-8000-00000000002E}"/>
              </a:ext>
            </a:extLst>
          </p:cNvPr>
          <p:cNvSpPr>
            <a:spLocks noGrp="1"/>
          </p:cNvSpPr>
          <p:nvPr/>
        </p:nvSpPr>
        <p:spPr>
          <a:xfrm>
            <a:off x="666750" y="3619500"/>
            <a:ext cx="5143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10" name="quiz-label-2">
            <a:extLst>
              <a:ext uri="{00000000-0000-4000-8000-000000000004}">
                <a16:creationId xmlns:a16="http://schemas.microsoft.com/office/drawing/2014/main" xmlns="" id="{00000000-0000-4000-8000-00000000002F}"/>
              </a:ext>
            </a:extLst>
          </p:cNvPr>
          <p:cNvSpPr>
            <a:spLocks noGrp="1"/>
          </p:cNvSpPr>
          <p:nvPr/>
        </p:nvSpPr>
        <p:spPr>
          <a:xfrm>
            <a:off x="6191250" y="2190750"/>
            <a:ext cx="7620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B83724"/>
                </a:solidFill>
              </a:defRPr>
            </a:pPr>
            <a:r>
              <a:rPr sz="1650" b="1" i="0">
                <a:solidFill>
                  <a:srgbClr val="B83724"/>
                </a:solidFill>
              </a:rPr>
              <a:t>Q2</a:t>
            </a:r>
          </a:p>
        </p:txBody>
      </p:sp>
      <p:sp>
        <p:nvSpPr>
          <p:cNvPr id="11" name="quiz-question-2">
            <a:extLst>
              <a:ext uri="{00000000-0000-4000-8000-000000000004}">
                <a16:creationId xmlns:a16="http://schemas.microsoft.com/office/drawing/2014/main" xmlns="" id="{00000000-0000-4000-8000-000000000030}"/>
              </a:ext>
            </a:extLst>
          </p:cNvPr>
          <p:cNvSpPr>
            <a:spLocks noGrp="1"/>
          </p:cNvSpPr>
          <p:nvPr/>
        </p:nvSpPr>
        <p:spPr>
          <a:xfrm>
            <a:off x="6191250" y="2533650"/>
            <a:ext cx="5143500" cy="9048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100" b="1" i="0">
                <a:solidFill>
                  <a:srgbClr val="0A332E"/>
                </a:solidFill>
              </a:defRPr>
            </a:pPr>
            <a:r>
              <a:rPr sz="2100" b="1" i="0">
                <a:solidFill>
                  <a:srgbClr val="0A332E"/>
                </a:solidFill>
              </a:rPr>
              <a:t>Proper time uses how many clocks?</a:t>
            </a:r>
          </a:p>
        </p:txBody>
      </p:sp>
      <p:sp>
        <p:nvSpPr>
          <p:cNvPr id="12" name="rule-650-380">
            <a:extLst>
              <a:ext uri="{00000000-0000-4000-8000-000000000004}">
                <a16:creationId xmlns:a16="http://schemas.microsoft.com/office/drawing/2014/main" xmlns="" id="{00000000-0000-4000-8000-000000000031}"/>
              </a:ext>
            </a:extLst>
          </p:cNvPr>
          <p:cNvSpPr>
            <a:spLocks noGrp="1"/>
          </p:cNvSpPr>
          <p:nvPr/>
        </p:nvSpPr>
        <p:spPr>
          <a:xfrm>
            <a:off x="6191250" y="3619500"/>
            <a:ext cx="5143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13" name="quiz-label-3">
            <a:extLst>
              <a:ext uri="{00000000-0000-4000-8000-000000000004}">
                <a16:creationId xmlns:a16="http://schemas.microsoft.com/office/drawing/2014/main" xmlns="" id="{00000000-0000-4000-8000-000000000032}"/>
              </a:ext>
            </a:extLst>
          </p:cNvPr>
          <p:cNvSpPr>
            <a:spLocks noGrp="1"/>
          </p:cNvSpPr>
          <p:nvPr/>
        </p:nvSpPr>
        <p:spPr>
          <a:xfrm>
            <a:off x="666750" y="4000500"/>
            <a:ext cx="7620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B83724"/>
                </a:solidFill>
              </a:defRPr>
            </a:pPr>
            <a:r>
              <a:rPr sz="1650" b="1" i="0">
                <a:solidFill>
                  <a:srgbClr val="B83724"/>
                </a:solidFill>
              </a:rPr>
              <a:t>Q3</a:t>
            </a:r>
          </a:p>
        </p:txBody>
      </p:sp>
      <p:sp>
        <p:nvSpPr>
          <p:cNvPr id="14" name="quiz-question-3">
            <a:extLst>
              <a:ext uri="{00000000-0000-4000-8000-000000000004}">
                <a16:creationId xmlns:a16="http://schemas.microsoft.com/office/drawing/2014/main" xmlns="" id="{00000000-0000-4000-8000-000000000033}"/>
              </a:ext>
            </a:extLst>
          </p:cNvPr>
          <p:cNvSpPr>
            <a:spLocks noGrp="1"/>
          </p:cNvSpPr>
          <p:nvPr/>
        </p:nvSpPr>
        <p:spPr>
          <a:xfrm>
            <a:off x="666750" y="4343400"/>
            <a:ext cx="5143500" cy="9048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100" b="1" i="0">
                <a:solidFill>
                  <a:srgbClr val="0A332E"/>
                </a:solidFill>
              </a:defRPr>
            </a:pPr>
            <a:r>
              <a:rPr sz="2100" b="1" i="0">
                <a:solidFill>
                  <a:srgbClr val="0A332E"/>
                </a:solidFill>
              </a:rPr>
              <a:t>gamma at rest?</a:t>
            </a:r>
          </a:p>
        </p:txBody>
      </p:sp>
      <p:sp>
        <p:nvSpPr>
          <p:cNvPr id="15" name="rule-70-570">
            <a:extLst>
              <a:ext uri="{00000000-0000-4000-8000-000000000004}">
                <a16:creationId xmlns:a16="http://schemas.microsoft.com/office/drawing/2014/main" xmlns="" id="{00000000-0000-4000-8000-000000000034}"/>
              </a:ext>
            </a:extLst>
          </p:cNvPr>
          <p:cNvSpPr>
            <a:spLocks noGrp="1"/>
          </p:cNvSpPr>
          <p:nvPr/>
        </p:nvSpPr>
        <p:spPr>
          <a:xfrm>
            <a:off x="666750" y="5429250"/>
            <a:ext cx="5143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16" name="quiz-label-4">
            <a:extLst>
              <a:ext uri="{00000000-0000-4000-8000-000000000004}">
                <a16:creationId xmlns:a16="http://schemas.microsoft.com/office/drawing/2014/main" xmlns="" id="{00000000-0000-4000-8000-000000000035}"/>
              </a:ext>
            </a:extLst>
          </p:cNvPr>
          <p:cNvSpPr>
            <a:spLocks noGrp="1"/>
          </p:cNvSpPr>
          <p:nvPr/>
        </p:nvSpPr>
        <p:spPr>
          <a:xfrm>
            <a:off x="6191250" y="4000500"/>
            <a:ext cx="7620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B83724"/>
                </a:solidFill>
              </a:defRPr>
            </a:pPr>
            <a:r>
              <a:rPr sz="1650" b="1" i="0">
                <a:solidFill>
                  <a:srgbClr val="B83724"/>
                </a:solidFill>
              </a:rPr>
              <a:t>Q4</a:t>
            </a:r>
          </a:p>
        </p:txBody>
      </p:sp>
      <p:sp>
        <p:nvSpPr>
          <p:cNvPr id="17" name="quiz-question-4">
            <a:extLst>
              <a:ext uri="{00000000-0000-4000-8000-000000000004}">
                <a16:creationId xmlns:a16="http://schemas.microsoft.com/office/drawing/2014/main" xmlns="" id="{00000000-0000-4000-8000-000000000036}"/>
              </a:ext>
            </a:extLst>
          </p:cNvPr>
          <p:cNvSpPr>
            <a:spLocks noGrp="1"/>
          </p:cNvSpPr>
          <p:nvPr/>
        </p:nvSpPr>
        <p:spPr>
          <a:xfrm>
            <a:off x="6191250" y="4343400"/>
            <a:ext cx="5143500" cy="9048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100" b="1" i="0">
                <a:solidFill>
                  <a:srgbClr val="0A332E"/>
                </a:solidFill>
              </a:defRPr>
            </a:pPr>
            <a:r>
              <a:rPr sz="2100" b="1" i="0">
                <a:solidFill>
                  <a:srgbClr val="0A332E"/>
                </a:solidFill>
              </a:rPr>
              <a:t>Length along motion is?</a:t>
            </a:r>
          </a:p>
        </p:txBody>
      </p:sp>
      <p:sp>
        <p:nvSpPr>
          <p:cNvPr id="18" name="rule-650-570">
            <a:extLst>
              <a:ext uri="{00000000-0000-4000-8000-000000000004}">
                <a16:creationId xmlns:a16="http://schemas.microsoft.com/office/drawing/2014/main" xmlns="" id="{00000000-0000-4000-8000-000000000037}"/>
              </a:ext>
            </a:extLst>
          </p:cNvPr>
          <p:cNvSpPr>
            <a:spLocks noGrp="1"/>
          </p:cNvSpPr>
          <p:nvPr/>
        </p:nvSpPr>
        <p:spPr>
          <a:xfrm>
            <a:off x="6191250" y="5429250"/>
            <a:ext cx="5143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</p:spTree>
    <p:extLst>
      <p:ext uri="{00000000-0000-4000-8000-000000000011}">
        <p14:creationId xmlns:p14="http://schemas.microsoft.com/office/powerpoint/2010/main" xmlns="" val="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B342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roup-label">
            <a:extLst>
              <a:ext uri="{00000000-0000-4000-8000-000000000004}">
                <a16:creationId xmlns:a16="http://schemas.microsoft.com/office/drawing/2014/main" xmlns="" id="{00000000-0000-4000-8000-000000000038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8096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F7A65"/>
                </a:solidFill>
              </a:defRPr>
            </a:pPr>
            <a:r>
              <a:rPr sz="1650" b="1" i="0">
                <a:solidFill>
                  <a:srgbClr val="FF7A65"/>
                </a:solidFill>
              </a:rPr>
              <a:t>THEME A · SPACE, TIME AND MOTION</a:t>
            </a:r>
          </a:p>
        </p:txBody>
      </p:sp>
      <p:sp>
        <p:nvSpPr>
          <p:cNvPr id="2" name="page-number">
            <a:extLst>
              <a:ext uri="{00000000-0000-4000-8000-000000000004}">
                <a16:creationId xmlns:a16="http://schemas.microsoft.com/office/drawing/2014/main" xmlns="" id="{00000000-0000-4000-8000-000000000039}"/>
              </a:ext>
            </a:extLst>
          </p:cNvPr>
          <p:cNvSpPr>
            <a:spLocks noGrp="1"/>
          </p:cNvSpPr>
          <p:nvPr/>
        </p:nvSpPr>
        <p:spPr>
          <a:xfrm>
            <a:off x="10287000" y="266700"/>
            <a:ext cx="1238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F4F0E2"/>
                </a:solidFill>
              </a:defRPr>
            </a:pPr>
            <a:r>
              <a:rPr lang="en-US" sz="1650" b="1" i="0">
                <a:solidFill>
                  <a:srgbClr val="F4F0E2"/>
                </a:solidFill>
              </a:rPr>
              <a:t>13 / 13</a:t>
            </a:r>
            <a:endParaRPr sz="1650" b="1" i="0">
              <a:solidFill>
                <a:srgbClr val="F4F0E2"/>
              </a:solidFill>
            </a:endParaRPr>
          </a:p>
        </p:txBody>
      </p:sp>
      <p:sp>
        <p:nvSpPr>
          <p:cNvPr id="3" name="rule-70-666">
            <a:extLst>
              <a:ext uri="{00000000-0000-4000-8000-000000000004}">
                <a16:creationId xmlns:a16="http://schemas.microsoft.com/office/drawing/2014/main" xmlns="" id="{00000000-0000-4000-8000-00000000003A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47716A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00000000-0000-4000-8000-000000000004}">
                <a16:creationId xmlns:a16="http://schemas.microsoft.com/office/drawing/2014/main" xmlns="" id="{00000000-0000-4000-8000-00000000003B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952500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GIOPHYSICS · IB DP PHYSICS · A.5 · HL ONLY</a:t>
            </a:r>
          </a:p>
        </p:txBody>
      </p:sp>
      <p:sp>
        <p:nvSpPr>
          <p:cNvPr id="5" name="slide-title">
            <a:extLst>
              <a:ext uri="{00000000-0000-4000-8000-000000000004}">
                <a16:creationId xmlns:a16="http://schemas.microsoft.com/office/drawing/2014/main" xmlns="" id="{00000000-0000-4000-8000-00000000003C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8382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450" b="1" i="0">
                <a:solidFill>
                  <a:srgbClr val="F4F0E2"/>
                </a:solidFill>
              </a:defRPr>
            </a:pPr>
            <a:r>
              <a:rPr sz="3450" b="1" i="0">
                <a:solidFill>
                  <a:srgbClr val="F4F0E2"/>
                </a:solidFill>
              </a:rPr>
              <a:t>Answers, repair and next inquiry</a:t>
            </a:r>
          </a:p>
        </p:txBody>
      </p:sp>
      <p:sp>
        <p:nvSpPr>
          <p:cNvPr id="6" name="answer-badge-1">
            <a:extLst>
              <a:ext uri="{00000000-0000-4000-8000-000000000004}">
                <a16:creationId xmlns:a16="http://schemas.microsoft.com/office/drawing/2014/main" xmlns="" id="{00000000-0000-4000-8000-00000000003D}"/>
              </a:ext>
            </a:extLst>
          </p:cNvPr>
          <p:cNvSpPr>
            <a:spLocks noGrp="1"/>
          </p:cNvSpPr>
          <p:nvPr/>
        </p:nvSpPr>
        <p:spPr>
          <a:xfrm>
            <a:off x="714375" y="1714500"/>
            <a:ext cx="457200" cy="457200"/>
          </a:xfrm>
          <a:prstGeom prst="ellipse">
            <a:avLst/>
          </a:prstGeom>
          <a:solidFill>
            <a:srgbClr val="FF7A65"/>
          </a:solidFill>
          <a:ln w="0">
            <a:noFill/>
            <a:prstDash val="solid"/>
          </a:ln>
        </p:spPr>
      </p:sp>
      <p:sp>
        <p:nvSpPr>
          <p:cNvPr id="7" name="answer-number-1">
            <a:extLst>
              <a:ext uri="{00000000-0000-4000-8000-000000000004}">
                <a16:creationId xmlns:a16="http://schemas.microsoft.com/office/drawing/2014/main" xmlns="" id="{00000000-0000-4000-8000-00000000003E}"/>
              </a:ext>
            </a:extLst>
          </p:cNvPr>
          <p:cNvSpPr>
            <a:spLocks noGrp="1"/>
          </p:cNvSpPr>
          <p:nvPr/>
        </p:nvSpPr>
        <p:spPr>
          <a:xfrm>
            <a:off x="714375" y="1762125"/>
            <a:ext cx="45720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650" b="1" i="0">
                <a:solidFill>
                  <a:srgbClr val="0B342E"/>
                </a:solidFill>
              </a:defRPr>
            </a:pPr>
            <a:r>
              <a:rPr sz="1650" b="1" i="0">
                <a:solidFill>
                  <a:srgbClr val="0B342E"/>
                </a:solidFill>
              </a:rPr>
              <a:t>1</a:t>
            </a:r>
          </a:p>
        </p:txBody>
      </p:sp>
      <p:sp>
        <p:nvSpPr>
          <p:cNvPr id="8" name="answer-1">
            <a:extLst>
              <a:ext uri="{00000000-0000-4000-8000-000000000004}">
                <a16:creationId xmlns:a16="http://schemas.microsoft.com/office/drawing/2014/main" xmlns="" id="{00000000-0000-4000-8000-00000000003F}"/>
              </a:ext>
            </a:extLst>
          </p:cNvPr>
          <p:cNvSpPr>
            <a:spLocks noGrp="1"/>
          </p:cNvSpPr>
          <p:nvPr/>
        </p:nvSpPr>
        <p:spPr>
          <a:xfrm>
            <a:off x="1476375" y="1695450"/>
            <a:ext cx="9525000" cy="4953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025" b="1" i="0">
                <a:solidFill>
                  <a:srgbClr val="F4F0E2"/>
                </a:solidFill>
              </a:defRPr>
            </a:pPr>
            <a:r>
              <a:rPr sz="2025" b="1" i="0">
                <a:solidFill>
                  <a:srgbClr val="F4F0E2"/>
                </a:solidFill>
              </a:rPr>
              <a:t>Answer: c</a:t>
            </a:r>
          </a:p>
        </p:txBody>
      </p:sp>
      <p:sp>
        <p:nvSpPr>
          <p:cNvPr id="9" name="rule-155-250">
            <a:extLst>
              <a:ext uri="{00000000-0000-4000-8000-000000000004}">
                <a16:creationId xmlns:a16="http://schemas.microsoft.com/office/drawing/2014/main" xmlns="" id="{00000000-0000-4000-8000-000000000040}"/>
              </a:ext>
            </a:extLst>
          </p:cNvPr>
          <p:cNvSpPr>
            <a:spLocks noGrp="1"/>
          </p:cNvSpPr>
          <p:nvPr/>
        </p:nvSpPr>
        <p:spPr>
          <a:xfrm>
            <a:off x="1476375" y="2381250"/>
            <a:ext cx="9667875" cy="9525"/>
          </a:xfrm>
          <a:prstGeom prst="rect">
            <a:avLst/>
          </a:prstGeom>
          <a:solidFill>
            <a:srgbClr val="47716A"/>
          </a:solidFill>
          <a:ln w="0">
            <a:noFill/>
            <a:prstDash val="solid"/>
          </a:ln>
        </p:spPr>
      </p:sp>
      <p:sp>
        <p:nvSpPr>
          <p:cNvPr id="10" name="answer-badge-2">
            <a:extLst>
              <a:ext uri="{00000000-0000-4000-8000-000000000004}">
                <a16:creationId xmlns:a16="http://schemas.microsoft.com/office/drawing/2014/main" xmlns="" id="{00000000-0000-4000-8000-000000000041}"/>
              </a:ext>
            </a:extLst>
          </p:cNvPr>
          <p:cNvSpPr>
            <a:spLocks noGrp="1"/>
          </p:cNvSpPr>
          <p:nvPr/>
        </p:nvSpPr>
        <p:spPr>
          <a:xfrm>
            <a:off x="714375" y="2619375"/>
            <a:ext cx="457200" cy="457200"/>
          </a:xfrm>
          <a:prstGeom prst="ellipse">
            <a:avLst/>
          </a:prstGeom>
          <a:solidFill>
            <a:srgbClr val="FF7A65"/>
          </a:solidFill>
          <a:ln w="0">
            <a:noFill/>
            <a:prstDash val="solid"/>
          </a:ln>
        </p:spPr>
      </p:sp>
      <p:sp>
        <p:nvSpPr>
          <p:cNvPr id="11" name="answer-number-2">
            <a:extLst>
              <a:ext uri="{00000000-0000-4000-8000-000000000004}">
                <a16:creationId xmlns:a16="http://schemas.microsoft.com/office/drawing/2014/main" xmlns="" id="{00000000-0000-4000-8000-000000000042}"/>
              </a:ext>
            </a:extLst>
          </p:cNvPr>
          <p:cNvSpPr>
            <a:spLocks noGrp="1"/>
          </p:cNvSpPr>
          <p:nvPr/>
        </p:nvSpPr>
        <p:spPr>
          <a:xfrm>
            <a:off x="714375" y="2667000"/>
            <a:ext cx="45720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650" b="1" i="0">
                <a:solidFill>
                  <a:srgbClr val="0B342E"/>
                </a:solidFill>
              </a:defRPr>
            </a:pPr>
            <a:r>
              <a:rPr sz="1650" b="1" i="0">
                <a:solidFill>
                  <a:srgbClr val="0B342E"/>
                </a:solidFill>
              </a:rPr>
              <a:t>2</a:t>
            </a:r>
          </a:p>
        </p:txBody>
      </p:sp>
      <p:sp>
        <p:nvSpPr>
          <p:cNvPr id="12" name="answer-2">
            <a:extLst>
              <a:ext uri="{00000000-0000-4000-8000-000000000004}">
                <a16:creationId xmlns:a16="http://schemas.microsoft.com/office/drawing/2014/main" xmlns="" id="{00000000-0000-4000-8000-000000000043}"/>
              </a:ext>
            </a:extLst>
          </p:cNvPr>
          <p:cNvSpPr>
            <a:spLocks noGrp="1"/>
          </p:cNvSpPr>
          <p:nvPr/>
        </p:nvSpPr>
        <p:spPr>
          <a:xfrm>
            <a:off x="1476375" y="2600325"/>
            <a:ext cx="9525000" cy="4953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025" b="1" i="0">
                <a:solidFill>
                  <a:srgbClr val="F4F0E2"/>
                </a:solidFill>
              </a:defRPr>
            </a:pPr>
            <a:r>
              <a:rPr sz="2025" b="1" i="0">
                <a:solidFill>
                  <a:srgbClr val="F4F0E2"/>
                </a:solidFill>
              </a:rPr>
              <a:t>Answer: one</a:t>
            </a:r>
          </a:p>
        </p:txBody>
      </p:sp>
      <p:sp>
        <p:nvSpPr>
          <p:cNvPr id="13" name="rule-155-345">
            <a:extLst>
              <a:ext uri="{00000000-0000-4000-8000-000000000004}">
                <a16:creationId xmlns:a16="http://schemas.microsoft.com/office/drawing/2014/main" xmlns="" id="{00000000-0000-4000-8000-000000000044}"/>
              </a:ext>
            </a:extLst>
          </p:cNvPr>
          <p:cNvSpPr>
            <a:spLocks noGrp="1"/>
          </p:cNvSpPr>
          <p:nvPr/>
        </p:nvSpPr>
        <p:spPr>
          <a:xfrm>
            <a:off x="1476375" y="3286125"/>
            <a:ext cx="9667875" cy="9525"/>
          </a:xfrm>
          <a:prstGeom prst="rect">
            <a:avLst/>
          </a:prstGeom>
          <a:solidFill>
            <a:srgbClr val="47716A"/>
          </a:solidFill>
          <a:ln w="0">
            <a:noFill/>
            <a:prstDash val="solid"/>
          </a:ln>
        </p:spPr>
      </p:sp>
      <p:sp>
        <p:nvSpPr>
          <p:cNvPr id="14" name="answer-badge-3">
            <a:extLst>
              <a:ext uri="{00000000-0000-4000-8000-000000000004}">
                <a16:creationId xmlns:a16="http://schemas.microsoft.com/office/drawing/2014/main" xmlns="" id="{00000000-0000-4000-8000-000000000045}"/>
              </a:ext>
            </a:extLst>
          </p:cNvPr>
          <p:cNvSpPr>
            <a:spLocks noGrp="1"/>
          </p:cNvSpPr>
          <p:nvPr/>
        </p:nvSpPr>
        <p:spPr>
          <a:xfrm>
            <a:off x="714375" y="3524250"/>
            <a:ext cx="457200" cy="457200"/>
          </a:xfrm>
          <a:prstGeom prst="ellipse">
            <a:avLst/>
          </a:prstGeom>
          <a:solidFill>
            <a:srgbClr val="FF7A65"/>
          </a:solidFill>
          <a:ln w="0">
            <a:noFill/>
            <a:prstDash val="solid"/>
          </a:ln>
        </p:spPr>
      </p:sp>
      <p:sp>
        <p:nvSpPr>
          <p:cNvPr id="15" name="answer-number-3">
            <a:extLst>
              <a:ext uri="{00000000-0000-4000-8000-000000000004}">
                <a16:creationId xmlns:a16="http://schemas.microsoft.com/office/drawing/2014/main" xmlns="" id="{00000000-0000-4000-8000-000000000046}"/>
              </a:ext>
            </a:extLst>
          </p:cNvPr>
          <p:cNvSpPr>
            <a:spLocks noGrp="1"/>
          </p:cNvSpPr>
          <p:nvPr/>
        </p:nvSpPr>
        <p:spPr>
          <a:xfrm>
            <a:off x="714375" y="3571875"/>
            <a:ext cx="45720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650" b="1" i="0">
                <a:solidFill>
                  <a:srgbClr val="0B342E"/>
                </a:solidFill>
              </a:defRPr>
            </a:pPr>
            <a:r>
              <a:rPr sz="1650" b="1" i="0">
                <a:solidFill>
                  <a:srgbClr val="0B342E"/>
                </a:solidFill>
              </a:rPr>
              <a:t>3</a:t>
            </a:r>
          </a:p>
        </p:txBody>
      </p:sp>
      <p:sp>
        <p:nvSpPr>
          <p:cNvPr id="16" name="answer-3">
            <a:extLst>
              <a:ext uri="{00000000-0000-4000-8000-000000000004}">
                <a16:creationId xmlns:a16="http://schemas.microsoft.com/office/drawing/2014/main" xmlns="" id="{00000000-0000-4000-8000-000000000047}"/>
              </a:ext>
            </a:extLst>
          </p:cNvPr>
          <p:cNvSpPr>
            <a:spLocks noGrp="1"/>
          </p:cNvSpPr>
          <p:nvPr/>
        </p:nvSpPr>
        <p:spPr>
          <a:xfrm>
            <a:off x="1476375" y="3505200"/>
            <a:ext cx="9525000" cy="4953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025" b="1" i="0">
                <a:solidFill>
                  <a:srgbClr val="F4F0E2"/>
                </a:solidFill>
              </a:defRPr>
            </a:pPr>
            <a:r>
              <a:rPr sz="2025" b="1" i="0">
                <a:solidFill>
                  <a:srgbClr val="F4F0E2"/>
                </a:solidFill>
              </a:rPr>
              <a:t>Answer: 1</a:t>
            </a:r>
          </a:p>
        </p:txBody>
      </p:sp>
      <p:sp>
        <p:nvSpPr>
          <p:cNvPr id="17" name="rule-155-440">
            <a:extLst>
              <a:ext uri="{00000000-0000-4000-8000-000000000004}">
                <a16:creationId xmlns:a16="http://schemas.microsoft.com/office/drawing/2014/main" xmlns="" id="{00000000-0000-4000-8000-000000000048}"/>
              </a:ext>
            </a:extLst>
          </p:cNvPr>
          <p:cNvSpPr>
            <a:spLocks noGrp="1"/>
          </p:cNvSpPr>
          <p:nvPr/>
        </p:nvSpPr>
        <p:spPr>
          <a:xfrm>
            <a:off x="1476375" y="4191000"/>
            <a:ext cx="9667875" cy="9525"/>
          </a:xfrm>
          <a:prstGeom prst="rect">
            <a:avLst/>
          </a:prstGeom>
          <a:solidFill>
            <a:srgbClr val="47716A"/>
          </a:solidFill>
          <a:ln w="0">
            <a:noFill/>
            <a:prstDash val="solid"/>
          </a:ln>
        </p:spPr>
      </p:sp>
      <p:sp>
        <p:nvSpPr>
          <p:cNvPr id="18" name="answer-badge-4">
            <a:extLst>
              <a:ext uri="{00000000-0000-4000-8000-000000000004}">
                <a16:creationId xmlns:a16="http://schemas.microsoft.com/office/drawing/2014/main" xmlns="" id="{00000000-0000-4000-8000-000000000049}"/>
              </a:ext>
            </a:extLst>
          </p:cNvPr>
          <p:cNvSpPr>
            <a:spLocks noGrp="1"/>
          </p:cNvSpPr>
          <p:nvPr/>
        </p:nvSpPr>
        <p:spPr>
          <a:xfrm>
            <a:off x="714375" y="4429125"/>
            <a:ext cx="457200" cy="457200"/>
          </a:xfrm>
          <a:prstGeom prst="ellipse">
            <a:avLst/>
          </a:prstGeom>
          <a:solidFill>
            <a:srgbClr val="FF7A65"/>
          </a:solidFill>
          <a:ln w="0">
            <a:noFill/>
            <a:prstDash val="solid"/>
          </a:ln>
        </p:spPr>
      </p:sp>
      <p:sp>
        <p:nvSpPr>
          <p:cNvPr id="19" name="answer-number-4">
            <a:extLst>
              <a:ext uri="{00000000-0000-4000-8000-000000000004}">
                <a16:creationId xmlns:a16="http://schemas.microsoft.com/office/drawing/2014/main" xmlns="" id="{00000000-0000-4000-8000-00000000004A}"/>
              </a:ext>
            </a:extLst>
          </p:cNvPr>
          <p:cNvSpPr>
            <a:spLocks noGrp="1"/>
          </p:cNvSpPr>
          <p:nvPr/>
        </p:nvSpPr>
        <p:spPr>
          <a:xfrm>
            <a:off x="714375" y="4476750"/>
            <a:ext cx="45720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650" b="1" i="0">
                <a:solidFill>
                  <a:srgbClr val="0B342E"/>
                </a:solidFill>
              </a:defRPr>
            </a:pPr>
            <a:r>
              <a:rPr sz="1650" b="1" i="0">
                <a:solidFill>
                  <a:srgbClr val="0B342E"/>
                </a:solidFill>
              </a:rPr>
              <a:t>4</a:t>
            </a:r>
          </a:p>
        </p:txBody>
      </p:sp>
      <p:sp>
        <p:nvSpPr>
          <p:cNvPr id="20" name="answer-4">
            <a:extLst>
              <a:ext uri="{00000000-0000-4000-8000-000000000004}">
                <a16:creationId xmlns:a16="http://schemas.microsoft.com/office/drawing/2014/main" xmlns="" id="{00000000-0000-4000-8000-00000000004B}"/>
              </a:ext>
            </a:extLst>
          </p:cNvPr>
          <p:cNvSpPr>
            <a:spLocks noGrp="1"/>
          </p:cNvSpPr>
          <p:nvPr/>
        </p:nvSpPr>
        <p:spPr>
          <a:xfrm>
            <a:off x="1476375" y="4410075"/>
            <a:ext cx="9525000" cy="4953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025" b="1" i="0">
                <a:solidFill>
                  <a:srgbClr val="F4F0E2"/>
                </a:solidFill>
              </a:defRPr>
            </a:pPr>
            <a:r>
              <a:rPr sz="2025" b="1" i="0">
                <a:solidFill>
                  <a:srgbClr val="F4F0E2"/>
                </a:solidFill>
              </a:rPr>
              <a:t>Answer: contracted</a:t>
            </a:r>
          </a:p>
        </p:txBody>
      </p:sp>
      <p:sp>
        <p:nvSpPr>
          <p:cNvPr id="21" name="next-step">
            <a:extLst>
              <a:ext uri="{00000000-0000-4000-8000-000000000004}">
                <a16:creationId xmlns:a16="http://schemas.microsoft.com/office/drawing/2014/main" xmlns="" id="{00000000-0000-4000-8000-00000000004C}"/>
              </a:ext>
            </a:extLst>
          </p:cNvPr>
          <p:cNvSpPr>
            <a:spLocks noGrp="1"/>
          </p:cNvSpPr>
          <p:nvPr/>
        </p:nvSpPr>
        <p:spPr>
          <a:xfrm>
            <a:off x="666750" y="5429250"/>
            <a:ext cx="10858500" cy="666750"/>
          </a:xfrm>
          <a:prstGeom prst="roundRect">
            <a:avLst>
              <a:gd name="adj" fmla="val 17143"/>
            </a:avLst>
          </a:prstGeom>
          <a:solidFill>
            <a:srgbClr val="FF7A65"/>
          </a:solidFill>
          <a:ln w="0">
            <a:noFill/>
            <a:prstDash val="solid"/>
          </a:ln>
        </p:spPr>
      </p:sp>
      <p:sp>
        <p:nvSpPr>
          <p:cNvPr id="22" name="next-step-text">
            <a:extLst>
              <a:ext uri="{00000000-0000-4000-8000-000000000004}">
                <a16:creationId xmlns:a16="http://schemas.microsoft.com/office/drawing/2014/main" xmlns="" id="{00000000-0000-4000-8000-00000000004D}"/>
              </a:ext>
            </a:extLst>
          </p:cNvPr>
          <p:cNvSpPr>
            <a:spLocks noGrp="1"/>
          </p:cNvSpPr>
          <p:nvPr/>
        </p:nvSpPr>
        <p:spPr>
          <a:xfrm>
            <a:off x="933450" y="5572125"/>
            <a:ext cx="10287000" cy="3810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650" b="1" i="0">
                <a:solidFill>
                  <a:srgbClr val="0B342E"/>
                </a:solidFill>
              </a:defRPr>
            </a:pPr>
            <a:r>
              <a:rPr sz="1650" b="1" i="0">
                <a:solidFill>
                  <a:srgbClr val="0B342E"/>
                </a:solidFill>
              </a:rPr>
              <a:t>Next move: correct one response, name the governing model, then write one new question your evidence can test.</a:t>
            </a:r>
          </a:p>
        </p:txBody>
      </p:sp>
    </p:spTree>
    <p:extLst>
      <p:ext uri="{00000000-0000-4000-8000-000000000011}">
        <p14:creationId xmlns:p14="http://schemas.microsoft.com/office/powerpoint/2010/main" xmlns="" val="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F0E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roup-label">
            <a:extLst>
              <a:ext uri="{00000000-0000-4000-8000-000000000004}">
                <a16:creationId xmlns:a16="http://schemas.microsoft.com/office/drawing/2014/main" xmlns="" id="{00000000-0000-4000-8000-00000000004E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8096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B83724"/>
                </a:solidFill>
              </a:defRPr>
            </a:pPr>
            <a:r>
              <a:rPr sz="1650" b="1" i="0">
                <a:solidFill>
                  <a:srgbClr val="B83724"/>
                </a:solidFill>
              </a:rPr>
              <a:t>THEME A · SPACE, TIME AND MOTION</a:t>
            </a:r>
          </a:p>
        </p:txBody>
      </p:sp>
      <p:sp>
        <p:nvSpPr>
          <p:cNvPr id="2" name="page-number">
            <a:extLst>
              <a:ext uri="{00000000-0000-4000-8000-000000000004}">
                <a16:creationId xmlns:a16="http://schemas.microsoft.com/office/drawing/2014/main" xmlns="" id="{00000000-0000-4000-8000-00000000004F}"/>
              </a:ext>
            </a:extLst>
          </p:cNvPr>
          <p:cNvSpPr>
            <a:spLocks noGrp="1"/>
          </p:cNvSpPr>
          <p:nvPr/>
        </p:nvSpPr>
        <p:spPr>
          <a:xfrm>
            <a:off x="10287000" y="266700"/>
            <a:ext cx="1238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0A332E"/>
                </a:solidFill>
              </a:defRPr>
            </a:pPr>
            <a:r>
              <a:rPr lang="en-US" sz="1650" b="1" i="0">
                <a:solidFill>
                  <a:srgbClr val="0A332E"/>
                </a:solidFill>
              </a:rPr>
              <a:t>02 / 13</a:t>
            </a:r>
            <a:endParaRPr sz="1650" b="1" i="0">
              <a:solidFill>
                <a:srgbClr val="0A332E"/>
              </a:solidFill>
            </a:endParaRPr>
          </a:p>
        </p:txBody>
      </p:sp>
      <p:sp>
        <p:nvSpPr>
          <p:cNvPr id="3" name="rule-70-666">
            <a:extLst>
              <a:ext uri="{00000000-0000-4000-8000-000000000004}">
                <a16:creationId xmlns:a16="http://schemas.microsoft.com/office/drawing/2014/main" xmlns="" id="{00000000-0000-4000-8000-000000000050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00000000-0000-4000-8000-000000000004}">
                <a16:creationId xmlns:a16="http://schemas.microsoft.com/office/drawing/2014/main" xmlns="" id="{00000000-0000-4000-8000-000000000051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952500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48635E"/>
                </a:solidFill>
              </a:defRPr>
            </a:pPr>
            <a:r>
              <a:rPr sz="1650" b="1" i="0">
                <a:solidFill>
                  <a:srgbClr val="48635E"/>
                </a:solidFill>
              </a:rPr>
              <a:t>GIOPHYSICS · IB DP PHYSICS · A.5 · HL ONLY</a:t>
            </a:r>
          </a:p>
        </p:txBody>
      </p:sp>
      <p:sp>
        <p:nvSpPr>
          <p:cNvPr id="5" name="slide-title">
            <a:extLst>
              <a:ext uri="{00000000-0000-4000-8000-000000000004}">
                <a16:creationId xmlns:a16="http://schemas.microsoft.com/office/drawing/2014/main" xmlns="" id="{00000000-0000-4000-8000-000000000052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8382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450" b="1" i="0">
                <a:solidFill>
                  <a:srgbClr val="0A332E"/>
                </a:solidFill>
              </a:defRPr>
            </a:pPr>
            <a:r>
              <a:rPr sz="3450" b="1" i="0">
                <a:solidFill>
                  <a:srgbClr val="0A332E"/>
                </a:solidFill>
              </a:rPr>
              <a:t>Retrieve, connect, predict</a:t>
            </a:r>
          </a:p>
        </p:txBody>
      </p:sp>
      <p:sp>
        <p:nvSpPr>
          <p:cNvPr id="6" name="instruction">
            <a:extLst>
              <a:ext uri="{00000000-0000-4000-8000-000000000004}">
                <a16:creationId xmlns:a16="http://schemas.microsoft.com/office/drawing/2014/main" xmlns="" id="{00000000-0000-4000-8000-000000000053}"/>
              </a:ext>
            </a:extLst>
          </p:cNvPr>
          <p:cNvSpPr>
            <a:spLocks noGrp="1"/>
          </p:cNvSpPr>
          <p:nvPr/>
        </p:nvSpPr>
        <p:spPr>
          <a:xfrm>
            <a:off x="666750" y="1485900"/>
            <a:ext cx="10001250" cy="3810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0" i="0">
                <a:solidFill>
                  <a:srgbClr val="48635E"/>
                </a:solidFill>
              </a:defRPr>
            </a:pPr>
            <a:r>
              <a:rPr sz="1800" b="0" i="0">
                <a:solidFill>
                  <a:srgbClr val="48635E"/>
                </a:solidFill>
              </a:rPr>
              <a:t>Think alone · compare with a partner · commit before discussion.</a:t>
            </a:r>
          </a:p>
        </p:txBody>
      </p:sp>
      <p:sp>
        <p:nvSpPr>
          <p:cNvPr id="7" name="retrieval-1">
            <a:extLst>
              <a:ext uri="{00000000-0000-4000-8000-000000000004}">
                <a16:creationId xmlns:a16="http://schemas.microsoft.com/office/drawing/2014/main" xmlns="" id="{00000000-0000-4000-8000-000000000054}"/>
              </a:ext>
            </a:extLst>
          </p:cNvPr>
          <p:cNvSpPr>
            <a:spLocks noGrp="1"/>
          </p:cNvSpPr>
          <p:nvPr/>
        </p:nvSpPr>
        <p:spPr>
          <a:xfrm>
            <a:off x="714375" y="2095500"/>
            <a:ext cx="476250" cy="476250"/>
          </a:xfrm>
          <a:prstGeom prst="ellipse">
            <a:avLst/>
          </a:prstGeom>
          <a:solidFill>
            <a:srgbClr val="B83724"/>
          </a:solidFill>
          <a:ln w="0">
            <a:noFill/>
            <a:prstDash val="solid"/>
          </a:ln>
        </p:spPr>
      </p:sp>
      <p:sp>
        <p:nvSpPr>
          <p:cNvPr id="8" name="retrieval-number-1">
            <a:extLst>
              <a:ext uri="{00000000-0000-4000-8000-000000000004}">
                <a16:creationId xmlns:a16="http://schemas.microsoft.com/office/drawing/2014/main" xmlns="" id="{00000000-0000-4000-8000-000000000055}"/>
              </a:ext>
            </a:extLst>
          </p:cNvPr>
          <p:cNvSpPr>
            <a:spLocks noGrp="1"/>
          </p:cNvSpPr>
          <p:nvPr/>
        </p:nvSpPr>
        <p:spPr>
          <a:xfrm>
            <a:off x="714375" y="2152650"/>
            <a:ext cx="47625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1</a:t>
            </a:r>
          </a:p>
        </p:txBody>
      </p:sp>
      <p:sp>
        <p:nvSpPr>
          <p:cNvPr id="9" name="retrieval-text-1">
            <a:extLst>
              <a:ext uri="{00000000-0000-4000-8000-000000000004}">
                <a16:creationId xmlns:a16="http://schemas.microsoft.com/office/drawing/2014/main" xmlns="" id="{00000000-0000-4000-8000-000000000056}"/>
              </a:ext>
            </a:extLst>
          </p:cNvPr>
          <p:cNvSpPr>
            <a:spLocks noGrp="1"/>
          </p:cNvSpPr>
          <p:nvPr/>
        </p:nvSpPr>
        <p:spPr>
          <a:xfrm>
            <a:off x="1476375" y="2057400"/>
            <a:ext cx="9620250" cy="5905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025" b="1" i="0">
                <a:solidFill>
                  <a:srgbClr val="0A332E"/>
                </a:solidFill>
              </a:defRPr>
            </a:pPr>
            <a:r>
              <a:rPr sz="2025" b="1" i="0">
                <a:solidFill>
                  <a:srgbClr val="0A332E"/>
                </a:solidFill>
              </a:rPr>
              <a:t>What is an inertial reference frame?</a:t>
            </a:r>
          </a:p>
        </p:txBody>
      </p:sp>
      <p:sp>
        <p:nvSpPr>
          <p:cNvPr id="10" name="retrieval-2">
            <a:extLst>
              <a:ext uri="{00000000-0000-4000-8000-000000000004}">
                <a16:creationId xmlns:a16="http://schemas.microsoft.com/office/drawing/2014/main" xmlns="" id="{00000000-0000-4000-8000-000000000057}"/>
              </a:ext>
            </a:extLst>
          </p:cNvPr>
          <p:cNvSpPr>
            <a:spLocks noGrp="1"/>
          </p:cNvSpPr>
          <p:nvPr/>
        </p:nvSpPr>
        <p:spPr>
          <a:xfrm>
            <a:off x="714375" y="2971800"/>
            <a:ext cx="476250" cy="476250"/>
          </a:xfrm>
          <a:prstGeom prst="ellipse">
            <a:avLst/>
          </a:prstGeom>
          <a:solidFill>
            <a:srgbClr val="B83724"/>
          </a:solidFill>
          <a:ln w="0">
            <a:noFill/>
            <a:prstDash val="solid"/>
          </a:ln>
        </p:spPr>
      </p:sp>
      <p:sp>
        <p:nvSpPr>
          <p:cNvPr id="11" name="retrieval-number-2">
            <a:extLst>
              <a:ext uri="{00000000-0000-4000-8000-000000000004}">
                <a16:creationId xmlns:a16="http://schemas.microsoft.com/office/drawing/2014/main" xmlns="" id="{00000000-0000-4000-8000-000000000058}"/>
              </a:ext>
            </a:extLst>
          </p:cNvPr>
          <p:cNvSpPr>
            <a:spLocks noGrp="1"/>
          </p:cNvSpPr>
          <p:nvPr/>
        </p:nvSpPr>
        <p:spPr>
          <a:xfrm>
            <a:off x="714375" y="3028950"/>
            <a:ext cx="47625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2</a:t>
            </a:r>
          </a:p>
        </p:txBody>
      </p:sp>
      <p:sp>
        <p:nvSpPr>
          <p:cNvPr id="12" name="retrieval-text-2">
            <a:extLst>
              <a:ext uri="{00000000-0000-4000-8000-000000000004}">
                <a16:creationId xmlns:a16="http://schemas.microsoft.com/office/drawing/2014/main" xmlns="" id="{00000000-0000-4000-8000-000000000059}"/>
              </a:ext>
            </a:extLst>
          </p:cNvPr>
          <p:cNvSpPr>
            <a:spLocks noGrp="1"/>
          </p:cNvSpPr>
          <p:nvPr/>
        </p:nvSpPr>
        <p:spPr>
          <a:xfrm>
            <a:off x="1476375" y="2933700"/>
            <a:ext cx="9620250" cy="5905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025" b="1" i="0">
                <a:solidFill>
                  <a:srgbClr val="0A332E"/>
                </a:solidFill>
              </a:defRPr>
            </a:pPr>
            <a:r>
              <a:rPr sz="2025" b="1" i="0">
                <a:solidFill>
                  <a:srgbClr val="0A332E"/>
                </a:solidFill>
              </a:rPr>
              <a:t>State the two postulates of special relativity.</a:t>
            </a:r>
          </a:p>
        </p:txBody>
      </p:sp>
      <p:sp>
        <p:nvSpPr>
          <p:cNvPr id="13" name="retrieval-3">
            <a:extLst>
              <a:ext uri="{00000000-0000-4000-8000-000000000004}">
                <a16:creationId xmlns:a16="http://schemas.microsoft.com/office/drawing/2014/main" xmlns="" id="{00000000-0000-4000-8000-00000000005A}"/>
              </a:ext>
            </a:extLst>
          </p:cNvPr>
          <p:cNvSpPr>
            <a:spLocks noGrp="1"/>
          </p:cNvSpPr>
          <p:nvPr/>
        </p:nvSpPr>
        <p:spPr>
          <a:xfrm>
            <a:off x="714375" y="3848100"/>
            <a:ext cx="476250" cy="476250"/>
          </a:xfrm>
          <a:prstGeom prst="ellipse">
            <a:avLst/>
          </a:prstGeom>
          <a:solidFill>
            <a:srgbClr val="B83724"/>
          </a:solidFill>
          <a:ln w="0">
            <a:noFill/>
            <a:prstDash val="solid"/>
          </a:ln>
        </p:spPr>
      </p:sp>
      <p:sp>
        <p:nvSpPr>
          <p:cNvPr id="14" name="retrieval-number-3">
            <a:extLst>
              <a:ext uri="{00000000-0000-4000-8000-000000000004}">
                <a16:creationId xmlns:a16="http://schemas.microsoft.com/office/drawing/2014/main" xmlns="" id="{00000000-0000-4000-8000-00000000005B}"/>
              </a:ext>
            </a:extLst>
          </p:cNvPr>
          <p:cNvSpPr>
            <a:spLocks noGrp="1"/>
          </p:cNvSpPr>
          <p:nvPr/>
        </p:nvSpPr>
        <p:spPr>
          <a:xfrm>
            <a:off x="714375" y="3905250"/>
            <a:ext cx="47625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3</a:t>
            </a:r>
          </a:p>
        </p:txBody>
      </p:sp>
      <p:sp>
        <p:nvSpPr>
          <p:cNvPr id="15" name="retrieval-text-3">
            <a:extLst>
              <a:ext uri="{00000000-0000-4000-8000-000000000004}">
                <a16:creationId xmlns:a16="http://schemas.microsoft.com/office/drawing/2014/main" xmlns="" id="{00000000-0000-4000-8000-00000000005C}"/>
              </a:ext>
            </a:extLst>
          </p:cNvPr>
          <p:cNvSpPr>
            <a:spLocks noGrp="1"/>
          </p:cNvSpPr>
          <p:nvPr/>
        </p:nvSpPr>
        <p:spPr>
          <a:xfrm>
            <a:off x="1476375" y="3810000"/>
            <a:ext cx="9620250" cy="5905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025" b="1" i="0">
                <a:solidFill>
                  <a:srgbClr val="0A332E"/>
                </a:solidFill>
              </a:defRPr>
            </a:pPr>
            <a:r>
              <a:rPr sz="2025" b="1" i="0">
                <a:solidFill>
                  <a:srgbClr val="0A332E"/>
                </a:solidFill>
              </a:rPr>
              <a:t>Which interval is proper time?</a:t>
            </a:r>
          </a:p>
        </p:txBody>
      </p:sp>
      <p:sp>
        <p:nvSpPr>
          <p:cNvPr id="16" name="rule-70-510">
            <a:extLst>
              <a:ext uri="{00000000-0000-4000-8000-000000000004}">
                <a16:creationId xmlns:a16="http://schemas.microsoft.com/office/drawing/2014/main" xmlns="" id="{00000000-0000-4000-8000-00000000005D}"/>
              </a:ext>
            </a:extLst>
          </p:cNvPr>
          <p:cNvSpPr>
            <a:spLocks noGrp="1"/>
          </p:cNvSpPr>
          <p:nvPr/>
        </p:nvSpPr>
        <p:spPr>
          <a:xfrm>
            <a:off x="666750" y="4857750"/>
            <a:ext cx="10858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17" name="outcomes-label">
            <a:extLst>
              <a:ext uri="{00000000-0000-4000-8000-000000000004}">
                <a16:creationId xmlns:a16="http://schemas.microsoft.com/office/drawing/2014/main" xmlns="" id="{00000000-0000-4000-8000-00000000005E}"/>
              </a:ext>
            </a:extLst>
          </p:cNvPr>
          <p:cNvSpPr>
            <a:spLocks noGrp="1"/>
          </p:cNvSpPr>
          <p:nvPr/>
        </p:nvSpPr>
        <p:spPr>
          <a:xfrm>
            <a:off x="666750" y="5095875"/>
            <a:ext cx="1714500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B83724"/>
                </a:solidFill>
              </a:defRPr>
            </a:pPr>
            <a:r>
              <a:rPr sz="1650" b="1" i="0">
                <a:solidFill>
                  <a:srgbClr val="B83724"/>
                </a:solidFill>
              </a:rPr>
              <a:t>BY THE END</a:t>
            </a:r>
          </a:p>
        </p:txBody>
      </p:sp>
      <p:sp>
        <p:nvSpPr>
          <p:cNvPr id="18" name="outcomes">
            <a:extLst>
              <a:ext uri="{00000000-0000-4000-8000-000000000004}">
                <a16:creationId xmlns:a16="http://schemas.microsoft.com/office/drawing/2014/main" xmlns="" id="{00000000-0000-4000-8000-00000000005F}"/>
              </a:ext>
            </a:extLst>
          </p:cNvPr>
          <p:cNvSpPr>
            <a:spLocks noGrp="1"/>
          </p:cNvSpPr>
          <p:nvPr/>
        </p:nvSpPr>
        <p:spPr>
          <a:xfrm>
            <a:off x="2381250" y="5029200"/>
            <a:ext cx="8858250" cy="10953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0" i="0">
                <a:solidFill>
                  <a:srgbClr val="0A332E"/>
                </a:solidFill>
              </a:defRPr>
            </a:pPr>
            <a:r>
              <a:rPr sz="1650" b="0" i="0">
                <a:solidFill>
                  <a:srgbClr val="0A332E"/>
                </a:solidFill>
              </a:rPr>
              <a:t>• Use Galilean transformations at low speed.</a:t>
            </a:r>
          </a:p>
          <a:p>
            <a:pPr algn="l">
              <a:defRPr sz="1650" b="0" i="0">
                <a:solidFill>
                  <a:srgbClr val="0A332E"/>
                </a:solidFill>
              </a:defRPr>
            </a:pPr>
            <a:r>
              <a:rPr sz="1650" b="0" i="0">
                <a:solidFill>
                  <a:srgbClr val="0A332E"/>
                </a:solidFill>
              </a:rPr>
              <a:t>• Apply Lorentz factor to time dilation and length contraction.</a:t>
            </a:r>
          </a:p>
          <a:p>
            <a:pPr algn="l">
              <a:defRPr sz="1650" b="0" i="0">
                <a:solidFill>
                  <a:srgbClr val="0A332E"/>
                </a:solidFill>
              </a:defRPr>
            </a:pPr>
            <a:r>
              <a:rPr sz="1650" b="0" i="0">
                <a:solidFill>
                  <a:srgbClr val="0A332E"/>
                </a:solidFill>
              </a:rPr>
              <a:t>• Interpret simple spacetime diagrams and simultaneity.</a:t>
            </a:r>
          </a:p>
        </p:txBody>
      </p:sp>
    </p:spTree>
    <p:extLst>
      <p:ext uri="{00000000-0000-4000-8000-000000000011}">
        <p14:creationId xmlns:p14="http://schemas.microsoft.com/office/powerpoint/2010/main" xmlns="" val="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CFA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roup-label">
            <a:extLst>
              <a:ext uri="{00000000-0000-4000-8000-000000000004}">
                <a16:creationId xmlns:a16="http://schemas.microsoft.com/office/drawing/2014/main" xmlns="" id="{00000000-0000-4000-8000-000000000060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8096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B83724"/>
                </a:solidFill>
              </a:defRPr>
            </a:pPr>
            <a:r>
              <a:rPr sz="1650" b="1" i="0">
                <a:solidFill>
                  <a:srgbClr val="B83724"/>
                </a:solidFill>
              </a:rPr>
              <a:t>THEME A · SPACE, TIME AND MOTION</a:t>
            </a:r>
          </a:p>
        </p:txBody>
      </p:sp>
      <p:sp>
        <p:nvSpPr>
          <p:cNvPr id="2" name="page-number">
            <a:extLst>
              <a:ext uri="{00000000-0000-4000-8000-000000000004}">
                <a16:creationId xmlns:a16="http://schemas.microsoft.com/office/drawing/2014/main" xmlns="" id="{00000000-0000-4000-8000-000000000061}"/>
              </a:ext>
            </a:extLst>
          </p:cNvPr>
          <p:cNvSpPr>
            <a:spLocks noGrp="1"/>
          </p:cNvSpPr>
          <p:nvPr/>
        </p:nvSpPr>
        <p:spPr>
          <a:xfrm>
            <a:off x="10287000" y="266700"/>
            <a:ext cx="1238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0A332E"/>
                </a:solidFill>
              </a:defRPr>
            </a:pPr>
            <a:r>
              <a:rPr lang="en-US" sz="1650" b="1" i="0">
                <a:solidFill>
                  <a:srgbClr val="0A332E"/>
                </a:solidFill>
              </a:rPr>
              <a:t>03 / 13</a:t>
            </a:r>
            <a:endParaRPr sz="1650" b="1" i="0">
              <a:solidFill>
                <a:srgbClr val="0A332E"/>
              </a:solidFill>
            </a:endParaRPr>
          </a:p>
        </p:txBody>
      </p:sp>
      <p:sp>
        <p:nvSpPr>
          <p:cNvPr id="3" name="rule-70-666">
            <a:extLst>
              <a:ext uri="{00000000-0000-4000-8000-000000000004}">
                <a16:creationId xmlns:a16="http://schemas.microsoft.com/office/drawing/2014/main" xmlns="" id="{00000000-0000-4000-8000-000000000062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00000000-0000-4000-8000-000000000004}">
                <a16:creationId xmlns:a16="http://schemas.microsoft.com/office/drawing/2014/main" xmlns="" id="{00000000-0000-4000-8000-000000000063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952500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48635E"/>
                </a:solidFill>
              </a:defRPr>
            </a:pPr>
            <a:r>
              <a:rPr sz="1650" b="1" i="0">
                <a:solidFill>
                  <a:srgbClr val="48635E"/>
                </a:solidFill>
              </a:rPr>
              <a:t>GIOPHYSICS · IB DP PHYSICS · A.5 · HL ONLY</a:t>
            </a:r>
          </a:p>
        </p:txBody>
      </p:sp>
      <p:sp>
        <p:nvSpPr>
          <p:cNvPr id="5" name="slide-title">
            <a:extLst>
              <a:ext uri="{00000000-0000-4000-8000-000000000004}">
                <a16:creationId xmlns:a16="http://schemas.microsoft.com/office/drawing/2014/main" xmlns="" id="{00000000-0000-4000-8000-000000000064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8382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450" b="1" i="0">
                <a:solidFill>
                  <a:srgbClr val="0A332E"/>
                </a:solidFill>
              </a:defRPr>
            </a:pPr>
            <a:r>
              <a:rPr sz="3450" b="1" i="0">
                <a:solidFill>
                  <a:srgbClr val="0A332E"/>
                </a:solidFill>
              </a:rPr>
              <a:t>Build the model, then test its limits</a:t>
            </a:r>
          </a:p>
        </p:txBody>
      </p:sp>
      <p:sp>
        <p:nvSpPr>
          <p:cNvPr id="6" name="model-index-1">
            <a:extLst>
              <a:ext uri="{00000000-0000-4000-8000-000000000004}">
                <a16:creationId xmlns:a16="http://schemas.microsoft.com/office/drawing/2014/main" xmlns="" id="{00000000-0000-4000-8000-000000000065}"/>
              </a:ext>
            </a:extLst>
          </p:cNvPr>
          <p:cNvSpPr>
            <a:spLocks noGrp="1"/>
          </p:cNvSpPr>
          <p:nvPr/>
        </p:nvSpPr>
        <p:spPr>
          <a:xfrm>
            <a:off x="685800" y="1809750"/>
            <a:ext cx="428625" cy="304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B83724"/>
                </a:solidFill>
              </a:defRPr>
            </a:pPr>
            <a:r>
              <a:rPr sz="1650" b="1" i="0">
                <a:solidFill>
                  <a:srgbClr val="B83724"/>
                </a:solidFill>
              </a:rPr>
              <a:t>01</a:t>
            </a:r>
          </a:p>
        </p:txBody>
      </p:sp>
      <p:sp>
        <p:nvSpPr>
          <p:cNvPr id="7" name="model-point-1">
            <a:extLst>
              <a:ext uri="{00000000-0000-4000-8000-000000000004}">
                <a16:creationId xmlns:a16="http://schemas.microsoft.com/office/drawing/2014/main" xmlns="" id="{00000000-0000-4000-8000-000000000066}"/>
              </a:ext>
            </a:extLst>
          </p:cNvPr>
          <p:cNvSpPr>
            <a:spLocks noGrp="1"/>
          </p:cNvSpPr>
          <p:nvPr/>
        </p:nvSpPr>
        <p:spPr>
          <a:xfrm>
            <a:off x="1238250" y="1771650"/>
            <a:ext cx="6191250" cy="7429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75" b="1" i="0">
                <a:solidFill>
                  <a:srgbClr val="0A332E"/>
                </a:solidFill>
              </a:defRPr>
            </a:pPr>
            <a:r>
              <a:rPr sz="1875" b="1" i="0">
                <a:solidFill>
                  <a:srgbClr val="0A332E"/>
                </a:solidFill>
              </a:rPr>
              <a:t>Galilean addition works when speeds are much less than c.</a:t>
            </a:r>
          </a:p>
        </p:txBody>
      </p:sp>
      <p:sp>
        <p:nvSpPr>
          <p:cNvPr id="8" name="model-index-2">
            <a:extLst>
              <a:ext uri="{00000000-0000-4000-8000-000000000004}">
                <a16:creationId xmlns:a16="http://schemas.microsoft.com/office/drawing/2014/main" xmlns="" id="{00000000-0000-4000-8000-000000000067}"/>
              </a:ext>
            </a:extLst>
          </p:cNvPr>
          <p:cNvSpPr>
            <a:spLocks noGrp="1"/>
          </p:cNvSpPr>
          <p:nvPr/>
        </p:nvSpPr>
        <p:spPr>
          <a:xfrm>
            <a:off x="685800" y="2781300"/>
            <a:ext cx="428625" cy="304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B83724"/>
                </a:solidFill>
              </a:defRPr>
            </a:pPr>
            <a:r>
              <a:rPr sz="1650" b="1" i="0">
                <a:solidFill>
                  <a:srgbClr val="B83724"/>
                </a:solidFill>
              </a:rPr>
              <a:t>02</a:t>
            </a:r>
          </a:p>
        </p:txBody>
      </p:sp>
      <p:sp>
        <p:nvSpPr>
          <p:cNvPr id="9" name="model-point-2">
            <a:extLst>
              <a:ext uri="{00000000-0000-4000-8000-000000000004}">
                <a16:creationId xmlns:a16="http://schemas.microsoft.com/office/drawing/2014/main" xmlns="" id="{00000000-0000-4000-8000-000000000068}"/>
              </a:ext>
            </a:extLst>
          </p:cNvPr>
          <p:cNvSpPr>
            <a:spLocks noGrp="1"/>
          </p:cNvSpPr>
          <p:nvPr/>
        </p:nvSpPr>
        <p:spPr>
          <a:xfrm>
            <a:off x="1238250" y="2743200"/>
            <a:ext cx="6191250" cy="7429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75" b="1" i="0">
                <a:solidFill>
                  <a:srgbClr val="0A332E"/>
                </a:solidFill>
              </a:defRPr>
            </a:pPr>
            <a:r>
              <a:rPr sz="1875" b="1" i="0">
                <a:solidFill>
                  <a:srgbClr val="0A332E"/>
                </a:solidFill>
              </a:rPr>
              <a:t>Lorentz transformations preserve c and the spacetime interval.</a:t>
            </a:r>
          </a:p>
        </p:txBody>
      </p:sp>
      <p:sp>
        <p:nvSpPr>
          <p:cNvPr id="10" name="model-index-3">
            <a:extLst>
              <a:ext uri="{00000000-0000-4000-8000-000000000004}">
                <a16:creationId xmlns:a16="http://schemas.microsoft.com/office/drawing/2014/main" xmlns="" id="{00000000-0000-4000-8000-000000000069}"/>
              </a:ext>
            </a:extLst>
          </p:cNvPr>
          <p:cNvSpPr>
            <a:spLocks noGrp="1"/>
          </p:cNvSpPr>
          <p:nvPr/>
        </p:nvSpPr>
        <p:spPr>
          <a:xfrm>
            <a:off x="685800" y="3752850"/>
            <a:ext cx="428625" cy="304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B83724"/>
                </a:solidFill>
              </a:defRPr>
            </a:pPr>
            <a:r>
              <a:rPr sz="1650" b="1" i="0">
                <a:solidFill>
                  <a:srgbClr val="B83724"/>
                </a:solidFill>
              </a:rPr>
              <a:t>03</a:t>
            </a:r>
          </a:p>
        </p:txBody>
      </p:sp>
      <p:sp>
        <p:nvSpPr>
          <p:cNvPr id="11" name="model-point-3">
            <a:extLst>
              <a:ext uri="{00000000-0000-4000-8000-000000000004}">
                <a16:creationId xmlns:a16="http://schemas.microsoft.com/office/drawing/2014/main" xmlns="" id="{00000000-0000-4000-8000-00000000006A}"/>
              </a:ext>
            </a:extLst>
          </p:cNvPr>
          <p:cNvSpPr>
            <a:spLocks noGrp="1"/>
          </p:cNvSpPr>
          <p:nvPr/>
        </p:nvSpPr>
        <p:spPr>
          <a:xfrm>
            <a:off x="1238250" y="3714750"/>
            <a:ext cx="6191250" cy="7429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75" b="1" i="0">
                <a:solidFill>
                  <a:srgbClr val="0A332E"/>
                </a:solidFill>
              </a:defRPr>
            </a:pPr>
            <a:r>
              <a:rPr sz="1875" b="1" i="0">
                <a:solidFill>
                  <a:srgbClr val="0A332E"/>
                </a:solidFill>
              </a:rPr>
              <a:t>Proper time is measured by one clock at the two events.</a:t>
            </a:r>
          </a:p>
        </p:txBody>
      </p:sp>
      <p:sp>
        <p:nvSpPr>
          <p:cNvPr id="12" name="equation-panel">
            <a:extLst>
              <a:ext uri="{00000000-0000-4000-8000-000000000004}">
                <a16:creationId xmlns:a16="http://schemas.microsoft.com/office/drawing/2014/main" xmlns="" id="{00000000-0000-4000-8000-00000000006B}"/>
              </a:ext>
            </a:extLst>
          </p:cNvPr>
          <p:cNvSpPr>
            <a:spLocks noGrp="1"/>
          </p:cNvSpPr>
          <p:nvPr/>
        </p:nvSpPr>
        <p:spPr>
          <a:xfrm>
            <a:off x="7810500" y="1714500"/>
            <a:ext cx="3714750" cy="3143250"/>
          </a:xfrm>
          <a:prstGeom prst="roundRect">
            <a:avLst>
              <a:gd name="adj" fmla="val 3636"/>
            </a:avLst>
          </a:prstGeom>
          <a:solidFill>
            <a:srgbClr val="0B342E"/>
          </a:solidFill>
          <a:ln w="0">
            <a:noFill/>
            <a:prstDash val="solid"/>
          </a:ln>
        </p:spPr>
      </p:sp>
      <p:sp>
        <p:nvSpPr>
          <p:cNvPr id="13" name="equation-label">
            <a:extLst>
              <a:ext uri="{00000000-0000-4000-8000-000000000004}">
                <a16:creationId xmlns:a16="http://schemas.microsoft.com/office/drawing/2014/main" xmlns="" id="{00000000-0000-4000-8000-00000000006C}"/>
              </a:ext>
            </a:extLst>
          </p:cNvPr>
          <p:cNvSpPr>
            <a:spLocks noGrp="1"/>
          </p:cNvSpPr>
          <p:nvPr/>
        </p:nvSpPr>
        <p:spPr>
          <a:xfrm>
            <a:off x="8096250" y="2000250"/>
            <a:ext cx="3143250" cy="304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F7A65"/>
                </a:solidFill>
              </a:defRPr>
            </a:pPr>
            <a:r>
              <a:rPr sz="1650" b="1" i="0">
                <a:solidFill>
                  <a:srgbClr val="FF7A65"/>
                </a:solidFill>
              </a:rPr>
              <a:t>EQUATIONS WITH BOUNDARIES</a:t>
            </a:r>
          </a:p>
        </p:txBody>
      </p:sp>
      <p:sp>
        <p:nvSpPr>
          <p:cNvPr id="14" name="equation-1">
            <a:extLst>
              <a:ext uri="{00000000-0000-4000-8000-000000000004}">
                <a16:creationId xmlns:a16="http://schemas.microsoft.com/office/drawing/2014/main" xmlns="" id="{00000000-0000-4000-8000-00000000006D}"/>
              </a:ext>
            </a:extLst>
          </p:cNvPr>
          <p:cNvSpPr>
            <a:spLocks noGrp="1"/>
          </p:cNvSpPr>
          <p:nvPr/>
        </p:nvSpPr>
        <p:spPr>
          <a:xfrm>
            <a:off x="8096250" y="2571750"/>
            <a:ext cx="3143250" cy="5238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1" i="0">
                <a:solidFill>
                  <a:srgbClr val="F4F0E2"/>
                </a:solidFill>
              </a:defRPr>
            </a:pPr>
            <a:r>
              <a:rPr sz="1725" b="1" i="0">
                <a:solidFill>
                  <a:srgbClr val="F4F0E2"/>
                </a:solidFill>
              </a:rPr>
              <a:t>gamma = 1/sqrt(1-v^2/c^2)</a:t>
            </a:r>
          </a:p>
        </p:txBody>
      </p:sp>
      <p:sp>
        <p:nvSpPr>
          <p:cNvPr id="15" name="equation-2">
            <a:extLst>
              <a:ext uri="{00000000-0000-4000-8000-000000000004}">
                <a16:creationId xmlns:a16="http://schemas.microsoft.com/office/drawing/2014/main" xmlns="" id="{00000000-0000-4000-8000-00000000006E}"/>
              </a:ext>
            </a:extLst>
          </p:cNvPr>
          <p:cNvSpPr>
            <a:spLocks noGrp="1"/>
          </p:cNvSpPr>
          <p:nvPr/>
        </p:nvSpPr>
        <p:spPr>
          <a:xfrm>
            <a:off x="8096250" y="3286125"/>
            <a:ext cx="3143250" cy="5238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1" i="0">
                <a:solidFill>
                  <a:srgbClr val="F4F0E2"/>
                </a:solidFill>
              </a:defRPr>
            </a:pPr>
            <a:r>
              <a:rPr sz="1725" b="1" i="0">
                <a:solidFill>
                  <a:srgbClr val="F4F0E2"/>
                </a:solidFill>
              </a:rPr>
              <a:t>Delta t = gamma Delta t_0</a:t>
            </a:r>
          </a:p>
        </p:txBody>
      </p:sp>
      <p:sp>
        <p:nvSpPr>
          <p:cNvPr id="16" name="equation-3">
            <a:extLst>
              <a:ext uri="{00000000-0000-4000-8000-000000000004}">
                <a16:creationId xmlns:a16="http://schemas.microsoft.com/office/drawing/2014/main" xmlns="" id="{00000000-0000-4000-8000-00000000006F}"/>
              </a:ext>
            </a:extLst>
          </p:cNvPr>
          <p:cNvSpPr>
            <a:spLocks noGrp="1"/>
          </p:cNvSpPr>
          <p:nvPr/>
        </p:nvSpPr>
        <p:spPr>
          <a:xfrm>
            <a:off x="8096250" y="4000500"/>
            <a:ext cx="3143250" cy="5238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1" i="0">
                <a:solidFill>
                  <a:srgbClr val="F4F0E2"/>
                </a:solidFill>
              </a:defRPr>
            </a:pPr>
            <a:r>
              <a:rPr sz="1725" b="1" i="0">
                <a:solidFill>
                  <a:srgbClr val="F4F0E2"/>
                </a:solidFill>
              </a:rPr>
              <a:t>L = L_0/gamma</a:t>
            </a:r>
          </a:p>
        </p:txBody>
      </p:sp>
      <p:sp>
        <p:nvSpPr>
          <p:cNvPr id="17" name="boundary-band">
            <a:extLst>
              <a:ext uri="{00000000-0000-4000-8000-000000000004}">
                <a16:creationId xmlns:a16="http://schemas.microsoft.com/office/drawing/2014/main" xmlns="" id="{00000000-0000-4000-8000-000000000070}"/>
              </a:ext>
            </a:extLst>
          </p:cNvPr>
          <p:cNvSpPr>
            <a:spLocks noGrp="1"/>
          </p:cNvSpPr>
          <p:nvPr/>
        </p:nvSpPr>
        <p:spPr>
          <a:xfrm>
            <a:off x="666750" y="5238750"/>
            <a:ext cx="10858500" cy="809625"/>
          </a:xfrm>
          <a:prstGeom prst="roundRect">
            <a:avLst>
              <a:gd name="adj" fmla="val 14118"/>
            </a:avLst>
          </a:prstGeom>
          <a:solidFill>
            <a:srgbClr val="F4F0E2"/>
          </a:solidFill>
          <a:ln w="19050">
            <a:solidFill>
              <a:srgbClr val="B83724"/>
            </a:solidFill>
            <a:prstDash val="solid"/>
          </a:ln>
        </p:spPr>
      </p:sp>
      <p:sp>
        <p:nvSpPr>
          <p:cNvPr id="18" name="boundary">
            <a:extLst>
              <a:ext uri="{00000000-0000-4000-8000-000000000004}">
                <a16:creationId xmlns:a16="http://schemas.microsoft.com/office/drawing/2014/main" xmlns="" id="{00000000-0000-4000-8000-000000000071}"/>
              </a:ext>
            </a:extLst>
          </p:cNvPr>
          <p:cNvSpPr>
            <a:spLocks noGrp="1"/>
          </p:cNvSpPr>
          <p:nvPr/>
        </p:nvSpPr>
        <p:spPr>
          <a:xfrm>
            <a:off x="904875" y="5410200"/>
            <a:ext cx="10382250" cy="5143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1" i="0">
                <a:solidFill>
                  <a:srgbClr val="0A332E"/>
                </a:solidFill>
              </a:defRPr>
            </a:pPr>
            <a:r>
              <a:rPr sz="1725" b="1" i="0">
                <a:solidFill>
                  <a:srgbClr val="0A332E"/>
                </a:solidFill>
              </a:rPr>
              <a:t>Course boundary: HL only. Labels on equations and prompts are instructional—do not treat HL extensions as SL requirements.</a:t>
            </a:r>
          </a:p>
        </p:txBody>
      </p:sp>
    </p:spTree>
    <p:extLst>
      <p:ext uri="{00000000-0000-4000-8000-000000000011}">
        <p14:creationId xmlns:p14="http://schemas.microsoft.com/office/powerpoint/2010/main" xmlns="" val="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4923549-6886-7F35-8961-5179D39C0EE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roup-label">
            <a:extLst>
              <a:ext uri="{FF2B5EF4-FFF2-40B4-BE49-F238E27FC236}">
                <a16:creationId xmlns:a16="http://schemas.microsoft.com/office/drawing/2014/main" id="{7D402EEB-38E7-F1C1-2FDE-9C93B44986A5}"/>
              </a:ext>
              <a:ext uri="{00000000-0000-4000-8000-000000000004}">
                <a16:creationId xmlns:a16="http://schemas.microsoft.com/office/drawing/2014/main" xmlns="" id="{00000000-0000-4000-8000-000000000060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8096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B83724"/>
                </a:solidFill>
              </a:defRPr>
            </a:pPr>
            <a:r>
              <a:rPr sz="1650" b="1" i="0">
                <a:solidFill>
                  <a:srgbClr val="B83724"/>
                </a:solidFill>
              </a:rPr>
              <a:t>THEME A · SPACE, TIME AND MOTION</a:t>
            </a:r>
          </a:p>
        </p:txBody>
      </p:sp>
      <p:sp>
        <p:nvSpPr>
          <p:cNvPr id="2" name="page-number">
            <a:extLst>
              <a:ext uri="{FF2B5EF4-FFF2-40B4-BE49-F238E27FC236}">
                <a16:creationId xmlns:a16="http://schemas.microsoft.com/office/drawing/2014/main" id="{49C2CE5C-A52C-3F5D-83AB-64F82411BAB9}"/>
              </a:ext>
              <a:ext uri="{00000000-0000-4000-8000-000000000004}">
                <a16:creationId xmlns:a16="http://schemas.microsoft.com/office/drawing/2014/main" xmlns="" id="{00000000-0000-4000-8000-000000000061}"/>
              </a:ext>
            </a:extLst>
          </p:cNvPr>
          <p:cNvSpPr>
            <a:spLocks noGrp="1"/>
          </p:cNvSpPr>
          <p:nvPr/>
        </p:nvSpPr>
        <p:spPr>
          <a:xfrm>
            <a:off x="10287000" y="266700"/>
            <a:ext cx="1238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0A332E"/>
                </a:solidFill>
              </a:defRPr>
            </a:pPr>
            <a:r>
              <a:rPr lang="en-US" sz="1650" b="1" i="0">
                <a:solidFill>
                  <a:srgbClr val="0A332E"/>
                </a:solidFill>
              </a:rPr>
              <a:t>04 / 13</a:t>
            </a:r>
            <a:endParaRPr sz="1650" b="1" i="0">
              <a:solidFill>
                <a:srgbClr val="0A332E"/>
              </a:solidFill>
            </a:endParaRPr>
          </a:p>
        </p:txBody>
      </p:sp>
      <p:sp>
        <p:nvSpPr>
          <p:cNvPr id="3" name="rule-70-666">
            <a:extLst>
              <a:ext uri="{FF2B5EF4-FFF2-40B4-BE49-F238E27FC236}">
                <a16:creationId xmlns:a16="http://schemas.microsoft.com/office/drawing/2014/main" id="{F445801A-22DB-8347-FA39-616514F06B1A}"/>
              </a:ext>
              <a:ext uri="{00000000-0000-4000-8000-000000000004}">
                <a16:creationId xmlns:a16="http://schemas.microsoft.com/office/drawing/2014/main" xmlns="" id="{00000000-0000-4000-8000-000000000062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FF2B5EF4-FFF2-40B4-BE49-F238E27FC236}">
                <a16:creationId xmlns:a16="http://schemas.microsoft.com/office/drawing/2014/main" id="{4FF2E811-0D5B-0A59-55EE-34BE4E324B0A}"/>
              </a:ext>
              <a:ext uri="{00000000-0000-4000-8000-000000000004}">
                <a16:creationId xmlns:a16="http://schemas.microsoft.com/office/drawing/2014/main" xmlns="" id="{00000000-0000-4000-8000-000000000063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952500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48635E"/>
                </a:solidFill>
              </a:defRPr>
            </a:pPr>
            <a:r>
              <a:rPr sz="1650" b="1" i="0">
                <a:solidFill>
                  <a:srgbClr val="48635E"/>
                </a:solidFill>
              </a:rPr>
              <a:t>GIOPHYSICS · IB DP PHYSICS · A.5 · HL ONLY</a:t>
            </a:r>
          </a:p>
        </p:txBody>
      </p:sp>
      <p:sp>
        <p:nvSpPr>
          <p:cNvPr id="5" name="slide-title">
            <a:extLst>
              <a:ext uri="{FF2B5EF4-FFF2-40B4-BE49-F238E27FC236}">
                <a16:creationId xmlns:a16="http://schemas.microsoft.com/office/drawing/2014/main" id="{2F1E4299-23A5-9CB3-D56F-617AB000E32A}"/>
              </a:ext>
              <a:ext uri="{00000000-0000-4000-8000-000000000004}">
                <a16:creationId xmlns:a16="http://schemas.microsoft.com/office/drawing/2014/main" xmlns="" id="{00000000-0000-4000-8000-000000000064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8382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450" b="1" i="0">
                <a:solidFill>
                  <a:srgbClr val="0A332E"/>
                </a:solidFill>
              </a:defRPr>
            </a:pPr>
            <a:r>
              <a:rPr lang="en-US" sz="3450" b="1" i="0">
                <a:solidFill>
                  <a:srgbClr val="0A332E"/>
                </a:solidFill>
              </a:rPr>
              <a:t>In one sentence</a:t>
            </a:r>
            <a:endParaRPr sz="3450" b="1" i="0">
              <a:solidFill>
                <a:srgbClr val="0A332E"/>
              </a:solidFill>
            </a:endParaRPr>
          </a:p>
        </p:txBody>
      </p:sp>
      <p:sp>
        <p:nvSpPr>
          <p:cNvPr id="20" name="simple-definition-label">
            <a:extLst>
              <a:ext uri="{FF2B5EF4-FFF2-40B4-BE49-F238E27FC236}">
                <a16:creationId xmlns:a16="http://schemas.microsoft.com/office/drawing/2014/main" id="{760EA543-84B3-7EC8-EB3C-C0E5A0E062C1}"/>
              </a:ext>
            </a:extLst>
          </p:cNvPr>
          <p:cNvSpPr txBox="1"/>
          <p:nvPr/>
        </p:nvSpPr>
        <p:spPr>
          <a:xfrm>
            <a:off x="660400" y="1524000"/>
            <a:ext cx="10858500" cy="276999"/>
          </a:xfrm>
          <a:prstGeom prst="rect">
            <a:avLst/>
          </a:prstGeom>
          <a:noFill/>
        </p:spPr>
        <p:txBody>
          <a:bodyPr vert="horz" lIns="0" tIns="0" bIns="0" rtlCol="0">
            <a:noAutofit/>
          </a:bodyPr>
          <a:lstStyle/>
          <a:p>
            <a:r>
              <a:rPr lang="en-US" sz="1600" b="1">
                <a:solidFill>
                  <a:srgbClr val="EF5C3E"/>
                </a:solidFill>
              </a:rPr>
              <a:t>SIMPLE DEFINITION</a:t>
            </a:r>
          </a:p>
        </p:txBody>
      </p:sp>
      <p:sp>
        <p:nvSpPr>
          <p:cNvPr id="21" name="simple-definition">
            <a:extLst>
              <a:ext uri="{FF2B5EF4-FFF2-40B4-BE49-F238E27FC236}">
                <a16:creationId xmlns:a16="http://schemas.microsoft.com/office/drawing/2014/main" id="{271BF066-C7DB-2BAD-C1B5-8FDB02DBBB05}"/>
              </a:ext>
            </a:extLst>
          </p:cNvPr>
          <p:cNvSpPr txBox="1"/>
          <p:nvPr/>
        </p:nvSpPr>
        <p:spPr>
          <a:xfrm>
            <a:off x="660400" y="1879600"/>
            <a:ext cx="10858500" cy="323165"/>
          </a:xfrm>
          <a:prstGeom prst="rect">
            <a:avLst/>
          </a:prstGeom>
          <a:noFill/>
        </p:spPr>
        <p:txBody>
          <a:bodyPr vert="horz" wrap="square" lIns="0" tIns="0" rtlCol="0">
            <a:noAutofit/>
          </a:bodyPr>
          <a:lstStyle/>
          <a:p>
            <a:r>
              <a:rPr lang="en-US" sz="2600">
                <a:solidFill>
                  <a:srgbClr val="102E29"/>
                </a:solidFill>
              </a:rPr>
              <a:t>Relativity is the rule for translating one observer's measurements into another's: at everyday speeds you just add velocities, but because light's speed is the same for everyone, time and length themselves must differ between frames.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4B638317-94F4-634B-890D-511558E81CAD}"/>
              </a:ext>
            </a:extLst>
          </p:cNvPr>
          <p:cNvSpPr/>
          <p:nvPr/>
        </p:nvSpPr>
        <p:spPr>
          <a:xfrm>
            <a:off x="889000" y="3890904"/>
            <a:ext cx="4318000" cy="1749777"/>
          </a:xfrm>
          <a:prstGeom prst="rect">
            <a:avLst/>
          </a:prstGeom>
          <a:solidFill>
            <a:srgbClr val="F3EFDF"/>
          </a:solidFill>
          <a:ln w="12700">
            <a:solidFill>
              <a:srgbClr val="6B7F7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403E69E9-6027-991B-F32D-35F724309FEA}"/>
              </a:ext>
            </a:extLst>
          </p:cNvPr>
          <p:cNvSpPr txBox="1"/>
          <p:nvPr/>
        </p:nvSpPr>
        <p:spPr>
          <a:xfrm>
            <a:off x="1016000" y="3949229"/>
            <a:ext cx="4064000" cy="276999"/>
          </a:xfrm>
          <a:prstGeom prst="rect">
            <a:avLst/>
          </a:prstGeom>
          <a:noFill/>
        </p:spPr>
        <p:txBody>
          <a:bodyPr vert="horz" wrap="square" lIns="0" tIns="0" bIns="0" rtlCol="0">
            <a:noAutofit/>
          </a:bodyPr>
          <a:lstStyle/>
          <a:p>
            <a:pPr algn="ctr"/>
            <a:r>
              <a:rPr lang="en-US" sz="1600">
                <a:solidFill>
                  <a:srgbClr val="6B7F79"/>
                </a:solidFill>
              </a:rPr>
              <a:t>in the ship's frame</a:t>
            </a:r>
          </a:p>
        </p:txBody>
      </p: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158FF18F-D988-65CA-F0DE-ADC43BEFA535}"/>
              </a:ext>
            </a:extLst>
          </p:cNvPr>
          <p:cNvCxnSpPr/>
          <p:nvPr/>
        </p:nvCxnSpPr>
        <p:spPr>
          <a:xfrm>
            <a:off x="1778000" y="4415837"/>
            <a:ext cx="2540000" cy="0"/>
          </a:xfrm>
          <a:prstGeom prst="line">
            <a:avLst/>
          </a:prstGeom>
          <a:ln w="25400">
            <a:solidFill>
              <a:srgbClr val="102E29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7771AF78-3C88-EAA0-830C-0CD84395454E}"/>
              </a:ext>
            </a:extLst>
          </p:cNvPr>
          <p:cNvCxnSpPr/>
          <p:nvPr/>
        </p:nvCxnSpPr>
        <p:spPr>
          <a:xfrm>
            <a:off x="1778000" y="5436541"/>
            <a:ext cx="2540000" cy="0"/>
          </a:xfrm>
          <a:prstGeom prst="line">
            <a:avLst/>
          </a:prstGeom>
          <a:ln w="25400">
            <a:solidFill>
              <a:srgbClr val="102E29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D60091BE-84F9-A313-1FA6-A3273F3E4E56}"/>
              </a:ext>
            </a:extLst>
          </p:cNvPr>
          <p:cNvCxnSpPr/>
          <p:nvPr/>
        </p:nvCxnSpPr>
        <p:spPr>
          <a:xfrm flipV="1">
            <a:off x="2540000" y="4474163"/>
            <a:ext cx="0" cy="933215"/>
          </a:xfrm>
          <a:prstGeom prst="line">
            <a:avLst/>
          </a:prstGeom>
          <a:ln w="25400">
            <a:solidFill>
              <a:srgbClr val="EF5C3E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>
            <a:extLst>
              <a:ext uri="{FF2B5EF4-FFF2-40B4-BE49-F238E27FC236}">
                <a16:creationId xmlns:a16="http://schemas.microsoft.com/office/drawing/2014/main" id="{DBE549DB-0058-C3BC-1EF1-0012050FD8A0}"/>
              </a:ext>
            </a:extLst>
          </p:cNvPr>
          <p:cNvSpPr txBox="1"/>
          <p:nvPr/>
        </p:nvSpPr>
        <p:spPr>
          <a:xfrm>
            <a:off x="2768600" y="4794955"/>
            <a:ext cx="1905000" cy="276999"/>
          </a:xfrm>
          <a:prstGeom prst="rect">
            <a:avLst/>
          </a:prstGeom>
          <a:noFill/>
        </p:spPr>
        <p:txBody>
          <a:bodyPr vert="horz" wrap="square" lIns="0" tIns="0" bIns="0" rtlCol="0">
            <a:noAutofit/>
          </a:bodyPr>
          <a:lstStyle/>
          <a:p>
            <a:r>
              <a:rPr lang="en-US" sz="1600">
                <a:solidFill>
                  <a:srgbClr val="EF5C3E"/>
                </a:solidFill>
              </a:rPr>
              <a:t>one tick: straight up</a:t>
            </a: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6F89EA5A-19D4-437C-E872-1A74A9D9588A}"/>
              </a:ext>
            </a:extLst>
          </p:cNvPr>
          <p:cNvSpPr/>
          <p:nvPr/>
        </p:nvSpPr>
        <p:spPr>
          <a:xfrm>
            <a:off x="5969000" y="3890904"/>
            <a:ext cx="5334000" cy="1749777"/>
          </a:xfrm>
          <a:prstGeom prst="rect">
            <a:avLst/>
          </a:prstGeom>
          <a:solidFill>
            <a:srgbClr val="F3EFDF"/>
          </a:solidFill>
          <a:ln w="12700">
            <a:solidFill>
              <a:srgbClr val="6B7F7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DFEFC0DB-47F1-428C-777A-B553BC950A4A}"/>
              </a:ext>
            </a:extLst>
          </p:cNvPr>
          <p:cNvSpPr txBox="1"/>
          <p:nvPr/>
        </p:nvSpPr>
        <p:spPr>
          <a:xfrm>
            <a:off x="6096000" y="3949229"/>
            <a:ext cx="5080000" cy="276999"/>
          </a:xfrm>
          <a:prstGeom prst="rect">
            <a:avLst/>
          </a:prstGeom>
          <a:noFill/>
        </p:spPr>
        <p:txBody>
          <a:bodyPr vert="horz" wrap="square" lIns="0" tIns="0" bIns="0" rtlCol="0">
            <a:noAutofit/>
          </a:bodyPr>
          <a:lstStyle/>
          <a:p>
            <a:pPr algn="ctr"/>
            <a:r>
              <a:rPr lang="en-US" sz="1600">
                <a:solidFill>
                  <a:srgbClr val="6B7F79"/>
                </a:solidFill>
              </a:rPr>
              <a:t>in the platform's frame</a:t>
            </a:r>
          </a:p>
        </p:txBody>
      </p: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E1020E7A-24EA-BB54-72EC-DC7D8C406B04}"/>
              </a:ext>
            </a:extLst>
          </p:cNvPr>
          <p:cNvCxnSpPr/>
          <p:nvPr/>
        </p:nvCxnSpPr>
        <p:spPr>
          <a:xfrm>
            <a:off x="6350000" y="4415837"/>
            <a:ext cx="4572000" cy="0"/>
          </a:xfrm>
          <a:prstGeom prst="line">
            <a:avLst/>
          </a:prstGeom>
          <a:ln w="25400">
            <a:solidFill>
              <a:srgbClr val="102E29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72255F9A-2F88-0A32-5E34-6FA09D84069B}"/>
              </a:ext>
            </a:extLst>
          </p:cNvPr>
          <p:cNvCxnSpPr/>
          <p:nvPr/>
        </p:nvCxnSpPr>
        <p:spPr>
          <a:xfrm>
            <a:off x="6350000" y="5436541"/>
            <a:ext cx="4572000" cy="0"/>
          </a:xfrm>
          <a:prstGeom prst="line">
            <a:avLst/>
          </a:prstGeom>
          <a:ln w="25400">
            <a:solidFill>
              <a:srgbClr val="102E29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AF531BF7-4C9C-42EB-45CF-2AFFB5863D46}"/>
              </a:ext>
            </a:extLst>
          </p:cNvPr>
          <p:cNvCxnSpPr/>
          <p:nvPr/>
        </p:nvCxnSpPr>
        <p:spPr>
          <a:xfrm flipV="1">
            <a:off x="6604000" y="4474163"/>
            <a:ext cx="2184400" cy="933215"/>
          </a:xfrm>
          <a:prstGeom prst="line">
            <a:avLst/>
          </a:prstGeom>
          <a:ln w="25400">
            <a:solidFill>
              <a:srgbClr val="EF5C3E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Box 32">
            <a:extLst>
              <a:ext uri="{FF2B5EF4-FFF2-40B4-BE49-F238E27FC236}">
                <a16:creationId xmlns:a16="http://schemas.microsoft.com/office/drawing/2014/main" id="{B3890A17-21CC-3E1D-BB84-527FCD7B0A9C}"/>
              </a:ext>
            </a:extLst>
          </p:cNvPr>
          <p:cNvSpPr txBox="1"/>
          <p:nvPr/>
        </p:nvSpPr>
        <p:spPr>
          <a:xfrm>
            <a:off x="8890000" y="4707467"/>
            <a:ext cx="2286000" cy="276999"/>
          </a:xfrm>
          <a:prstGeom prst="rect">
            <a:avLst/>
          </a:prstGeom>
          <a:noFill/>
        </p:spPr>
        <p:txBody>
          <a:bodyPr vert="horz" wrap="square" lIns="0" tIns="0" bIns="0" rtlCol="0">
            <a:noAutofit/>
          </a:bodyPr>
          <a:lstStyle/>
          <a:p>
            <a:r>
              <a:rPr lang="en-US" sz="1600">
                <a:solidFill>
                  <a:srgbClr val="EF5C3E"/>
                </a:solidFill>
              </a:rPr>
              <a:t>the same tick: a longer, slanted path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D35195AB-5FE9-9B94-4888-32F394EEF9CF}"/>
              </a:ext>
            </a:extLst>
          </p:cNvPr>
          <p:cNvSpPr txBox="1"/>
          <p:nvPr/>
        </p:nvSpPr>
        <p:spPr>
          <a:xfrm>
            <a:off x="5969000" y="5699008"/>
            <a:ext cx="5334000" cy="276999"/>
          </a:xfrm>
          <a:prstGeom prst="rect">
            <a:avLst/>
          </a:prstGeom>
          <a:noFill/>
        </p:spPr>
        <p:txBody>
          <a:bodyPr vert="horz" wrap="square" lIns="0" tIns="0" bIns="0" rtlCol="0">
            <a:noAutofit/>
          </a:bodyPr>
          <a:lstStyle/>
          <a:p>
            <a:pPr algn="ctr"/>
            <a:r>
              <a:rPr lang="en-US" sz="1600" b="1">
                <a:solidFill>
                  <a:srgbClr val="EF5C3E"/>
                </a:solidFill>
              </a:rPr>
              <a:t>longer path, same c, so more time passes here</a:t>
            </a:r>
          </a:p>
        </p:txBody>
      </p:sp>
      <p:sp>
        <p:nvSpPr>
          <p:cNvPr id="35" name="diagram-caption">
            <a:extLst>
              <a:ext uri="{FF2B5EF4-FFF2-40B4-BE49-F238E27FC236}">
                <a16:creationId xmlns:a16="http://schemas.microsoft.com/office/drawing/2014/main" id="{F5ABA1F4-A92A-236F-A4AA-5D703EBDC355}"/>
              </a:ext>
            </a:extLst>
          </p:cNvPr>
          <p:cNvSpPr txBox="1"/>
          <p:nvPr/>
        </p:nvSpPr>
        <p:spPr>
          <a:xfrm>
            <a:off x="660400" y="6070600"/>
            <a:ext cx="10858500" cy="323165"/>
          </a:xfrm>
          <a:prstGeom prst="rect">
            <a:avLst/>
          </a:prstGeom>
          <a:noFill/>
        </p:spPr>
        <p:txBody>
          <a:bodyPr vert="horz" lIns="0" tIns="0" rtlCol="0">
            <a:noAutofit/>
          </a:bodyPr>
          <a:lstStyle/>
          <a:p>
            <a:r>
              <a:rPr lang="en-US" sz="1600" i="1">
                <a:solidFill>
                  <a:srgbClr val="6B7F79"/>
                </a:solidFill>
              </a:rPr>
              <a:t>Both observers time the same pulse at the same speed c, so they must disagree about time.</a:t>
            </a:r>
          </a:p>
        </p:txBody>
      </p:sp>
    </p:spTree>
    <p:extLst>
      <p:ext uri="{BB962C8B-B14F-4D97-AF65-F5344CB8AC3E}">
        <p14:creationId xmlns:p14="http://schemas.microsoft.com/office/powerpoint/2010/main" val="4191127379"/>
      </p:ext>
      <p:ext uri="{00000000-0000-4000-8000-000000000011}">
        <p14:creationId xmlns:p14="http://schemas.microsoft.com/office/powerpoint/2010/main" xmlns="" val="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CFA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roup-label">
            <a:extLst>
              <a:ext uri="{00000000-0000-4000-8000-000000000004}">
                <a16:creationId xmlns:a16="http://schemas.microsoft.com/office/drawing/2014/main" xmlns="" id="{00000000-0000-4000-8000-000000000072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8096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B83724"/>
                </a:solidFill>
              </a:defRPr>
            </a:pPr>
            <a:r>
              <a:rPr sz="1650" b="1" i="0">
                <a:solidFill>
                  <a:srgbClr val="B83724"/>
                </a:solidFill>
              </a:rPr>
              <a:t>THEME A · SPACE, TIME AND MOTION</a:t>
            </a:r>
          </a:p>
        </p:txBody>
      </p:sp>
      <p:sp>
        <p:nvSpPr>
          <p:cNvPr id="2" name="page-number">
            <a:extLst>
              <a:ext uri="{00000000-0000-4000-8000-000000000004}">
                <a16:creationId xmlns:a16="http://schemas.microsoft.com/office/drawing/2014/main" xmlns="" id="{00000000-0000-4000-8000-000000000073}"/>
              </a:ext>
            </a:extLst>
          </p:cNvPr>
          <p:cNvSpPr>
            <a:spLocks noGrp="1"/>
          </p:cNvSpPr>
          <p:nvPr/>
        </p:nvSpPr>
        <p:spPr>
          <a:xfrm>
            <a:off x="10287000" y="266700"/>
            <a:ext cx="1238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0A332E"/>
                </a:solidFill>
              </a:defRPr>
            </a:pPr>
            <a:r>
              <a:rPr lang="en-US" sz="1650" b="1" i="0">
                <a:solidFill>
                  <a:srgbClr val="0A332E"/>
                </a:solidFill>
              </a:rPr>
              <a:t>05 / 13</a:t>
            </a:r>
            <a:endParaRPr sz="1650" b="1" i="0">
              <a:solidFill>
                <a:srgbClr val="0A332E"/>
              </a:solidFill>
            </a:endParaRPr>
          </a:p>
        </p:txBody>
      </p:sp>
      <p:sp>
        <p:nvSpPr>
          <p:cNvPr id="3" name="rule-70-666">
            <a:extLst>
              <a:ext uri="{00000000-0000-4000-8000-000000000004}">
                <a16:creationId xmlns:a16="http://schemas.microsoft.com/office/drawing/2014/main" xmlns="" id="{00000000-0000-4000-8000-000000000074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00000000-0000-4000-8000-000000000004}">
                <a16:creationId xmlns:a16="http://schemas.microsoft.com/office/drawing/2014/main" xmlns="" id="{00000000-0000-4000-8000-000000000075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952500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48635E"/>
                </a:solidFill>
              </a:defRPr>
            </a:pPr>
            <a:r>
              <a:rPr sz="1650" b="1" i="0">
                <a:solidFill>
                  <a:srgbClr val="48635E"/>
                </a:solidFill>
              </a:rPr>
              <a:t>GIOPHYSICS · IB DP PHYSICS · A.5 · HL ONLY</a:t>
            </a:r>
          </a:p>
        </p:txBody>
      </p:sp>
      <p:sp>
        <p:nvSpPr>
          <p:cNvPr id="5" name="slide-title">
            <a:extLst>
              <a:ext uri="{00000000-0000-4000-8000-000000000004}">
                <a16:creationId xmlns:a16="http://schemas.microsoft.com/office/drawing/2014/main" xmlns="" id="{00000000-0000-4000-8000-000000000076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8382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450" b="1" i="0">
                <a:solidFill>
                  <a:srgbClr val="0A332E"/>
                </a:solidFill>
              </a:defRPr>
            </a:pPr>
            <a:r>
              <a:rPr sz="3450" b="1" i="0">
                <a:solidFill>
                  <a:srgbClr val="0A332E"/>
                </a:solidFill>
              </a:rPr>
              <a:t>The Lorentz factor rises sharply near light speed</a:t>
            </a:r>
          </a:p>
        </p:txBody>
      </p:sp>
      <p:sp>
        <p:nvSpPr>
          <p:cNvPr id="6" name="graph-instruction">
            <a:extLst>
              <a:ext uri="{00000000-0000-4000-8000-000000000004}">
                <a16:creationId xmlns:a16="http://schemas.microsoft.com/office/drawing/2014/main" xmlns="" id="{00000000-0000-4000-8000-000000000077}"/>
              </a:ext>
            </a:extLst>
          </p:cNvPr>
          <p:cNvSpPr>
            <a:spLocks noGrp="1"/>
          </p:cNvSpPr>
          <p:nvPr/>
        </p:nvSpPr>
        <p:spPr>
          <a:xfrm>
            <a:off x="666750" y="1476375"/>
            <a:ext cx="10477500" cy="4000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0" i="0">
                <a:solidFill>
                  <a:srgbClr val="48635E"/>
                </a:solidFill>
              </a:defRPr>
            </a:pPr>
            <a:r>
              <a:rPr sz="1725" b="0" i="0">
                <a:solidFill>
                  <a:srgbClr val="48635E"/>
                </a:solidFill>
              </a:rPr>
              <a:t>Predict the shape first. Then select the chart in PowerPoint and edit one source value.</a:t>
            </a:r>
          </a:p>
        </p:txBody>
      </p:sp>
      <p:sp>
        <p:nvSpPr>
          <p:cNvPr id="7" name="data-rail">
            <a:extLst>
              <a:ext uri="{00000000-0000-4000-8000-000000000004}">
                <a16:creationId xmlns:a16="http://schemas.microsoft.com/office/drawing/2014/main" xmlns="" id="{00000000-0000-4000-8000-000000000078}"/>
              </a:ext>
            </a:extLst>
          </p:cNvPr>
          <p:cNvSpPr>
            <a:spLocks noGrp="1"/>
          </p:cNvSpPr>
          <p:nvPr/>
        </p:nvSpPr>
        <p:spPr>
          <a:xfrm>
            <a:off x="666750" y="2095500"/>
            <a:ext cx="2714625" cy="3333750"/>
          </a:xfrm>
          <a:prstGeom prst="roundRect">
            <a:avLst>
              <a:gd name="adj" fmla="val 4211"/>
            </a:avLst>
          </a:prstGeom>
          <a:solidFill>
            <a:srgbClr val="0B342E"/>
          </a:solidFill>
          <a:ln w="0">
            <a:noFill/>
            <a:prstDash val="solid"/>
          </a:ln>
        </p:spPr>
      </p:sp>
      <p:sp>
        <p:nvSpPr>
          <p:cNvPr id="8" name="data-label">
            <a:extLst>
              <a:ext uri="{00000000-0000-4000-8000-000000000004}">
                <a16:creationId xmlns:a16="http://schemas.microsoft.com/office/drawing/2014/main" xmlns="" id="{00000000-0000-4000-8000-000000000079}"/>
              </a:ext>
            </a:extLst>
          </p:cNvPr>
          <p:cNvSpPr>
            <a:spLocks noGrp="1"/>
          </p:cNvSpPr>
          <p:nvPr/>
        </p:nvSpPr>
        <p:spPr>
          <a:xfrm>
            <a:off x="933450" y="2333625"/>
            <a:ext cx="21907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F7A65"/>
                </a:solidFill>
              </a:defRPr>
            </a:pPr>
            <a:r>
              <a:rPr sz="1650" b="1" i="0">
                <a:solidFill>
                  <a:srgbClr val="FF7A65"/>
                </a:solidFill>
              </a:rPr>
              <a:t>SOURCE DATA</a:t>
            </a:r>
          </a:p>
        </p:txBody>
      </p:sp>
      <p:sp>
        <p:nvSpPr>
          <p:cNvPr id="9" name="data-values">
            <a:extLst>
              <a:ext uri="{00000000-0000-4000-8000-000000000004}">
                <a16:creationId xmlns:a16="http://schemas.microsoft.com/office/drawing/2014/main" xmlns="" id="{00000000-0000-4000-8000-00000000007A}"/>
              </a:ext>
            </a:extLst>
          </p:cNvPr>
          <p:cNvSpPr>
            <a:spLocks noGrp="1"/>
          </p:cNvSpPr>
          <p:nvPr/>
        </p:nvSpPr>
        <p:spPr>
          <a:xfrm>
            <a:off x="933450" y="2762250"/>
            <a:ext cx="2190750" cy="2190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0" i="0">
                <a:solidFill>
                  <a:srgbClr val="F4F0E2"/>
                </a:solidFill>
              </a:defRPr>
            </a:pPr>
            <a:r>
              <a:rPr sz="1650" b="0" i="0">
                <a:solidFill>
                  <a:srgbClr val="F4F0E2"/>
                </a:solidFill>
              </a:rPr>
              <a:t>0 → 1</a:t>
            </a:r>
          </a:p>
          <a:p>
            <a:pPr algn="l">
              <a:defRPr sz="1650" b="0" i="0">
                <a:solidFill>
                  <a:srgbClr val="F4F0E2"/>
                </a:solidFill>
              </a:defRPr>
            </a:pPr>
            <a:r>
              <a:rPr sz="1650" b="0" i="0">
                <a:solidFill>
                  <a:srgbClr val="F4F0E2"/>
                </a:solidFill>
              </a:rPr>
              <a:t>0.3 → 1.048</a:t>
            </a:r>
          </a:p>
          <a:p>
            <a:pPr algn="l">
              <a:defRPr sz="1650" b="0" i="0">
                <a:solidFill>
                  <a:srgbClr val="F4F0E2"/>
                </a:solidFill>
              </a:defRPr>
            </a:pPr>
            <a:r>
              <a:rPr sz="1650" b="0" i="0">
                <a:solidFill>
                  <a:srgbClr val="F4F0E2"/>
                </a:solidFill>
              </a:rPr>
              <a:t>0.6 → 1.25</a:t>
            </a:r>
          </a:p>
          <a:p>
            <a:pPr algn="l">
              <a:defRPr sz="1650" b="0" i="0">
                <a:solidFill>
                  <a:srgbClr val="F4F0E2"/>
                </a:solidFill>
              </a:defRPr>
            </a:pPr>
            <a:r>
              <a:rPr sz="1650" b="0" i="0">
                <a:solidFill>
                  <a:srgbClr val="F4F0E2"/>
                </a:solidFill>
              </a:rPr>
              <a:t>0.8 → 1.667</a:t>
            </a:r>
          </a:p>
          <a:p>
            <a:pPr algn="l">
              <a:defRPr sz="1650" b="0" i="0">
                <a:solidFill>
                  <a:srgbClr val="F4F0E2"/>
                </a:solidFill>
              </a:defRPr>
            </a:pPr>
            <a:r>
              <a:rPr sz="1650" b="0" i="0">
                <a:solidFill>
                  <a:srgbClr val="F4F0E2"/>
                </a:solidFill>
              </a:rPr>
              <a:t>0.95 → 3.203</a:t>
            </a:r>
          </a:p>
        </p:txBody>
      </p:sp>
      <p:graphicFrame>
        <p:nvGraphicFramePr>
          <p:cNvPr id="21" name="Chart"/>
          <p:cNvGraphicFramePr/>
          <p:nvPr/>
        </p:nvGraphicFramePr>
        <p:xfrm>
          <a:off x="3714750" y="2047875"/>
          <a:ext cx="7810500" cy="37147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1" name="graph-insight">
            <a:extLst>
              <a:ext uri="{00000000-0000-4000-8000-000000000004}">
                <a16:creationId xmlns:a16="http://schemas.microsoft.com/office/drawing/2014/main" xmlns="" id="{00000000-0000-4000-8000-00000000007B}"/>
              </a:ext>
            </a:extLst>
          </p:cNvPr>
          <p:cNvSpPr>
            <a:spLocks noGrp="1"/>
          </p:cNvSpPr>
          <p:nvPr/>
        </p:nvSpPr>
        <p:spPr>
          <a:xfrm>
            <a:off x="666750" y="5695950"/>
            <a:ext cx="10858500" cy="4762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1" i="0">
                <a:solidFill>
                  <a:srgbClr val="B83724"/>
                </a:solidFill>
              </a:defRPr>
            </a:pPr>
            <a:r>
              <a:rPr sz="1725" b="1" i="0">
                <a:solidFill>
                  <a:srgbClr val="B83724"/>
                </a:solidFill>
              </a:rPr>
              <a:t>Read the graph: Newtonian intuition is accurate at low beta but fails near c.</a:t>
            </a:r>
          </a:p>
        </p:txBody>
      </p:sp>
    </p:spTree>
    <p:extLst>
      <p:ext uri="{00000000-0000-4000-8000-000000000011}">
        <p14:creationId xmlns:p14="http://schemas.microsoft.com/office/powerpoint/2010/main" xmlns="" val="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CFA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roup-label">
            <a:extLst>
              <a:ext uri="{00000000-0000-4000-8000-000000000004}">
                <a16:creationId xmlns:a16="http://schemas.microsoft.com/office/drawing/2014/main" xmlns="" id="{00000000-0000-4000-8000-00000000007C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8096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B83724"/>
                </a:solidFill>
              </a:defRPr>
            </a:pPr>
            <a:r>
              <a:rPr sz="1650" b="1" i="0">
                <a:solidFill>
                  <a:srgbClr val="B83724"/>
                </a:solidFill>
              </a:rPr>
              <a:t>THEME A · SPACE, TIME AND MOTION</a:t>
            </a:r>
          </a:p>
        </p:txBody>
      </p:sp>
      <p:sp>
        <p:nvSpPr>
          <p:cNvPr id="2" name="page-number">
            <a:extLst>
              <a:ext uri="{00000000-0000-4000-8000-000000000004}">
                <a16:creationId xmlns:a16="http://schemas.microsoft.com/office/drawing/2014/main" xmlns="" id="{00000000-0000-4000-8000-00000000007D}"/>
              </a:ext>
            </a:extLst>
          </p:cNvPr>
          <p:cNvSpPr>
            <a:spLocks noGrp="1"/>
          </p:cNvSpPr>
          <p:nvPr/>
        </p:nvSpPr>
        <p:spPr>
          <a:xfrm>
            <a:off x="10287000" y="266700"/>
            <a:ext cx="1238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0A332E"/>
                </a:solidFill>
              </a:defRPr>
            </a:pPr>
            <a:r>
              <a:rPr lang="en-US" sz="1650" b="1" i="0">
                <a:solidFill>
                  <a:srgbClr val="0A332E"/>
                </a:solidFill>
              </a:rPr>
              <a:t>06 / 13</a:t>
            </a:r>
            <a:endParaRPr sz="1650" b="1" i="0">
              <a:solidFill>
                <a:srgbClr val="0A332E"/>
              </a:solidFill>
            </a:endParaRPr>
          </a:p>
        </p:txBody>
      </p:sp>
      <p:sp>
        <p:nvSpPr>
          <p:cNvPr id="3" name="rule-70-666">
            <a:extLst>
              <a:ext uri="{00000000-0000-4000-8000-000000000004}">
                <a16:creationId xmlns:a16="http://schemas.microsoft.com/office/drawing/2014/main" xmlns="" id="{00000000-0000-4000-8000-00000000007E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00000000-0000-4000-8000-000000000004}">
                <a16:creationId xmlns:a16="http://schemas.microsoft.com/office/drawing/2014/main" xmlns="" id="{00000000-0000-4000-8000-00000000007F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952500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48635E"/>
                </a:solidFill>
              </a:defRPr>
            </a:pPr>
            <a:r>
              <a:rPr sz="1650" b="1" i="0">
                <a:solidFill>
                  <a:srgbClr val="48635E"/>
                </a:solidFill>
              </a:rPr>
              <a:t>GIOPHYSICS · IB DP PHYSICS · A.5 · HL ONLY</a:t>
            </a:r>
          </a:p>
        </p:txBody>
      </p:sp>
      <p:sp>
        <p:nvSpPr>
          <p:cNvPr id="5" name="slide-title">
            <a:extLst>
              <a:ext uri="{00000000-0000-4000-8000-000000000004}">
                <a16:creationId xmlns:a16="http://schemas.microsoft.com/office/drawing/2014/main" xmlns="" id="{00000000-0000-4000-8000-000000000080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8382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450" b="1" i="0">
                <a:solidFill>
                  <a:srgbClr val="0A332E"/>
                </a:solidFill>
              </a:defRPr>
            </a:pPr>
            <a:r>
              <a:rPr sz="3450" b="1" i="0">
                <a:solidFill>
                  <a:srgbClr val="0A332E"/>
                </a:solidFill>
              </a:rPr>
              <a:t>Worked problem: model the reasoning</a:t>
            </a:r>
          </a:p>
        </p:txBody>
      </p:sp>
      <p:sp>
        <p:nvSpPr>
          <p:cNvPr id="6" name="worked-level">
            <a:extLst>
              <a:ext uri="{00000000-0000-4000-8000-000000000004}">
                <a16:creationId xmlns:a16="http://schemas.microsoft.com/office/drawing/2014/main" xmlns="" id="{00000000-0000-4000-8000-000000000081}"/>
              </a:ext>
            </a:extLst>
          </p:cNvPr>
          <p:cNvSpPr>
            <a:spLocks noGrp="1"/>
          </p:cNvSpPr>
          <p:nvPr/>
        </p:nvSpPr>
        <p:spPr>
          <a:xfrm>
            <a:off x="666750" y="1504950"/>
            <a:ext cx="8953500" cy="304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B83724"/>
                </a:solidFill>
              </a:defRPr>
            </a:pPr>
            <a:r>
              <a:rPr sz="1650" b="1" i="0">
                <a:solidFill>
                  <a:srgbClr val="B83724"/>
                </a:solidFill>
              </a:rPr>
              <a:t>HL ONLY · FULLY WORKED PROBLEM</a:t>
            </a:r>
          </a:p>
        </p:txBody>
      </p:sp>
      <p:sp>
        <p:nvSpPr>
          <p:cNvPr id="7" name="problem">
            <a:extLst>
              <a:ext uri="{00000000-0000-4000-8000-000000000004}">
                <a16:creationId xmlns:a16="http://schemas.microsoft.com/office/drawing/2014/main" xmlns="" id="{00000000-0000-4000-8000-000000000082}"/>
              </a:ext>
            </a:extLst>
          </p:cNvPr>
          <p:cNvSpPr>
            <a:spLocks noGrp="1"/>
          </p:cNvSpPr>
          <p:nvPr/>
        </p:nvSpPr>
        <p:spPr>
          <a:xfrm>
            <a:off x="666750" y="1952625"/>
            <a:ext cx="10858500" cy="1000125"/>
          </a:xfrm>
          <a:prstGeom prst="roundRect">
            <a:avLst>
              <a:gd name="adj" fmla="val 11429"/>
            </a:avLst>
          </a:prstGeom>
          <a:solidFill>
            <a:srgbClr val="F4F0E2"/>
          </a:solidFill>
          <a:ln w="9525">
            <a:solidFill>
              <a:srgbClr val="A9BBB4"/>
            </a:solidFill>
            <a:prstDash val="solid"/>
          </a:ln>
        </p:spPr>
      </p:sp>
      <p:sp>
        <p:nvSpPr>
          <p:cNvPr id="8" name="problem-text">
            <a:extLst>
              <a:ext uri="{00000000-0000-4000-8000-000000000004}">
                <a16:creationId xmlns:a16="http://schemas.microsoft.com/office/drawing/2014/main" xmlns="" id="{00000000-0000-4000-8000-000000000083}"/>
              </a:ext>
            </a:extLst>
          </p:cNvPr>
          <p:cNvSpPr>
            <a:spLocks noGrp="1"/>
          </p:cNvSpPr>
          <p:nvPr/>
        </p:nvSpPr>
        <p:spPr>
          <a:xfrm>
            <a:off x="904875" y="2143125"/>
            <a:ext cx="10382250" cy="685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1" i="0">
                <a:solidFill>
                  <a:srgbClr val="0A332E"/>
                </a:solidFill>
              </a:defRPr>
            </a:pPr>
            <a:r>
              <a:rPr sz="1800" b="1" i="0">
                <a:solidFill>
                  <a:srgbClr val="0A332E"/>
                </a:solidFill>
              </a:rPr>
              <a:t>A spacecraft travels at 0.80c. Its onboard clock measures 3.0 years between events. Find Earth-frame elapsed time.</a:t>
            </a:r>
          </a:p>
        </p:txBody>
      </p:sp>
      <p:sp>
        <p:nvSpPr>
          <p:cNvPr id="9" name="step-label-1">
            <a:extLst>
              <a:ext uri="{00000000-0000-4000-8000-000000000004}">
                <a16:creationId xmlns:a16="http://schemas.microsoft.com/office/drawing/2014/main" xmlns="" id="{00000000-0000-4000-8000-000000000084}"/>
              </a:ext>
            </a:extLst>
          </p:cNvPr>
          <p:cNvSpPr>
            <a:spLocks noGrp="1"/>
          </p:cNvSpPr>
          <p:nvPr/>
        </p:nvSpPr>
        <p:spPr>
          <a:xfrm>
            <a:off x="714375" y="3238500"/>
            <a:ext cx="1095375" cy="3333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B83724"/>
                </a:solidFill>
              </a:defRPr>
            </a:pPr>
            <a:r>
              <a:rPr sz="1650" b="1" i="0">
                <a:solidFill>
                  <a:srgbClr val="B83724"/>
                </a:solidFill>
              </a:rPr>
              <a:t>Step 1</a:t>
            </a:r>
          </a:p>
        </p:txBody>
      </p:sp>
      <p:sp>
        <p:nvSpPr>
          <p:cNvPr id="10" name="rule-195-357">
            <a:extLst>
              <a:ext uri="{00000000-0000-4000-8000-000000000004}">
                <a16:creationId xmlns:a16="http://schemas.microsoft.com/office/drawing/2014/main" xmlns="" id="{00000000-0000-4000-8000-000000000085}"/>
              </a:ext>
            </a:extLst>
          </p:cNvPr>
          <p:cNvSpPr>
            <a:spLocks noGrp="1"/>
          </p:cNvSpPr>
          <p:nvPr/>
        </p:nvSpPr>
        <p:spPr>
          <a:xfrm>
            <a:off x="1857375" y="3400425"/>
            <a:ext cx="381000" cy="19050"/>
          </a:xfrm>
          <a:prstGeom prst="rect">
            <a:avLst/>
          </a:prstGeom>
          <a:solidFill>
            <a:srgbClr val="B83724"/>
          </a:solidFill>
          <a:ln w="0">
            <a:noFill/>
            <a:prstDash val="solid"/>
          </a:ln>
        </p:spPr>
      </p:sp>
      <p:sp>
        <p:nvSpPr>
          <p:cNvPr id="11" name="step-1">
            <a:extLst>
              <a:ext uri="{00000000-0000-4000-8000-000000000004}">
                <a16:creationId xmlns:a16="http://schemas.microsoft.com/office/drawing/2014/main" xmlns="" id="{00000000-0000-4000-8000-000000000086}"/>
              </a:ext>
            </a:extLst>
          </p:cNvPr>
          <p:cNvSpPr>
            <a:spLocks noGrp="1"/>
          </p:cNvSpPr>
          <p:nvPr/>
        </p:nvSpPr>
        <p:spPr>
          <a:xfrm>
            <a:off x="2476500" y="3200400"/>
            <a:ext cx="8810625" cy="4953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0" i="0">
                <a:solidFill>
                  <a:srgbClr val="0A332E"/>
                </a:solidFill>
              </a:defRPr>
            </a:pPr>
            <a:r>
              <a:rPr sz="1725" b="0" i="0">
                <a:solidFill>
                  <a:srgbClr val="0A332E"/>
                </a:solidFill>
              </a:rPr>
              <a:t>gamma = 1/sqrt(1-0.80^2)</a:t>
            </a:r>
          </a:p>
        </p:txBody>
      </p:sp>
      <p:sp>
        <p:nvSpPr>
          <p:cNvPr id="12" name="step-label-2">
            <a:extLst>
              <a:ext uri="{00000000-0000-4000-8000-000000000004}">
                <a16:creationId xmlns:a16="http://schemas.microsoft.com/office/drawing/2014/main" xmlns="" id="{00000000-0000-4000-8000-000000000087}"/>
              </a:ext>
            </a:extLst>
          </p:cNvPr>
          <p:cNvSpPr>
            <a:spLocks noGrp="1"/>
          </p:cNvSpPr>
          <p:nvPr/>
        </p:nvSpPr>
        <p:spPr>
          <a:xfrm>
            <a:off x="714375" y="3886200"/>
            <a:ext cx="1095375" cy="3333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B83724"/>
                </a:solidFill>
              </a:defRPr>
            </a:pPr>
            <a:r>
              <a:rPr sz="1650" b="1" i="0">
                <a:solidFill>
                  <a:srgbClr val="B83724"/>
                </a:solidFill>
              </a:rPr>
              <a:t>Step 2</a:t>
            </a:r>
          </a:p>
        </p:txBody>
      </p:sp>
      <p:sp>
        <p:nvSpPr>
          <p:cNvPr id="13" name="rule-195-425">
            <a:extLst>
              <a:ext uri="{00000000-0000-4000-8000-000000000004}">
                <a16:creationId xmlns:a16="http://schemas.microsoft.com/office/drawing/2014/main" xmlns="" id="{00000000-0000-4000-8000-000000000088}"/>
              </a:ext>
            </a:extLst>
          </p:cNvPr>
          <p:cNvSpPr>
            <a:spLocks noGrp="1"/>
          </p:cNvSpPr>
          <p:nvPr/>
        </p:nvSpPr>
        <p:spPr>
          <a:xfrm>
            <a:off x="1857375" y="4048125"/>
            <a:ext cx="381000" cy="19050"/>
          </a:xfrm>
          <a:prstGeom prst="rect">
            <a:avLst/>
          </a:prstGeom>
          <a:solidFill>
            <a:srgbClr val="B83724"/>
          </a:solidFill>
          <a:ln w="0">
            <a:noFill/>
            <a:prstDash val="solid"/>
          </a:ln>
        </p:spPr>
      </p:sp>
      <p:sp>
        <p:nvSpPr>
          <p:cNvPr id="14" name="step-2">
            <a:extLst>
              <a:ext uri="{00000000-0000-4000-8000-000000000004}">
                <a16:creationId xmlns:a16="http://schemas.microsoft.com/office/drawing/2014/main" xmlns="" id="{00000000-0000-4000-8000-000000000089}"/>
              </a:ext>
            </a:extLst>
          </p:cNvPr>
          <p:cNvSpPr>
            <a:spLocks noGrp="1"/>
          </p:cNvSpPr>
          <p:nvPr/>
        </p:nvSpPr>
        <p:spPr>
          <a:xfrm>
            <a:off x="2476500" y="3848100"/>
            <a:ext cx="8810625" cy="4953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0" i="0">
                <a:solidFill>
                  <a:srgbClr val="0A332E"/>
                </a:solidFill>
              </a:defRPr>
            </a:pPr>
            <a:r>
              <a:rPr sz="1725" b="0" i="0">
                <a:solidFill>
                  <a:srgbClr val="0A332E"/>
                </a:solidFill>
              </a:rPr>
              <a:t>gamma = 1.667</a:t>
            </a:r>
          </a:p>
        </p:txBody>
      </p:sp>
      <p:sp>
        <p:nvSpPr>
          <p:cNvPr id="15" name="step-label-3">
            <a:extLst>
              <a:ext uri="{00000000-0000-4000-8000-000000000004}">
                <a16:creationId xmlns:a16="http://schemas.microsoft.com/office/drawing/2014/main" xmlns="" id="{00000000-0000-4000-8000-00000000008A}"/>
              </a:ext>
            </a:extLst>
          </p:cNvPr>
          <p:cNvSpPr>
            <a:spLocks noGrp="1"/>
          </p:cNvSpPr>
          <p:nvPr/>
        </p:nvSpPr>
        <p:spPr>
          <a:xfrm>
            <a:off x="714375" y="4533900"/>
            <a:ext cx="1095375" cy="3333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B83724"/>
                </a:solidFill>
              </a:defRPr>
            </a:pPr>
            <a:r>
              <a:rPr sz="1650" b="1" i="0">
                <a:solidFill>
                  <a:srgbClr val="B83724"/>
                </a:solidFill>
              </a:rPr>
              <a:t>Step 3</a:t>
            </a:r>
          </a:p>
        </p:txBody>
      </p:sp>
      <p:sp>
        <p:nvSpPr>
          <p:cNvPr id="16" name="rule-195-493">
            <a:extLst>
              <a:ext uri="{00000000-0000-4000-8000-000000000004}">
                <a16:creationId xmlns:a16="http://schemas.microsoft.com/office/drawing/2014/main" xmlns="" id="{00000000-0000-4000-8000-00000000008B}"/>
              </a:ext>
            </a:extLst>
          </p:cNvPr>
          <p:cNvSpPr>
            <a:spLocks noGrp="1"/>
          </p:cNvSpPr>
          <p:nvPr/>
        </p:nvSpPr>
        <p:spPr>
          <a:xfrm>
            <a:off x="1857375" y="4695825"/>
            <a:ext cx="381000" cy="19050"/>
          </a:xfrm>
          <a:prstGeom prst="rect">
            <a:avLst/>
          </a:prstGeom>
          <a:solidFill>
            <a:srgbClr val="B83724"/>
          </a:solidFill>
          <a:ln w="0">
            <a:noFill/>
            <a:prstDash val="solid"/>
          </a:ln>
        </p:spPr>
      </p:sp>
      <p:sp>
        <p:nvSpPr>
          <p:cNvPr id="17" name="step-3">
            <a:extLst>
              <a:ext uri="{00000000-0000-4000-8000-000000000004}">
                <a16:creationId xmlns:a16="http://schemas.microsoft.com/office/drawing/2014/main" xmlns="" id="{00000000-0000-4000-8000-00000000008C}"/>
              </a:ext>
            </a:extLst>
          </p:cNvPr>
          <p:cNvSpPr>
            <a:spLocks noGrp="1"/>
          </p:cNvSpPr>
          <p:nvPr/>
        </p:nvSpPr>
        <p:spPr>
          <a:xfrm>
            <a:off x="2476500" y="4495800"/>
            <a:ext cx="8810625" cy="4953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0" i="0">
                <a:solidFill>
                  <a:srgbClr val="0A332E"/>
                </a:solidFill>
              </a:defRPr>
            </a:pPr>
            <a:r>
              <a:rPr sz="1725" b="0" i="0">
                <a:solidFill>
                  <a:srgbClr val="0A332E"/>
                </a:solidFill>
              </a:rPr>
              <a:t>Delta t = gamma Delta t_0</a:t>
            </a:r>
          </a:p>
        </p:txBody>
      </p:sp>
      <p:sp>
        <p:nvSpPr>
          <p:cNvPr id="18" name="answer-band">
            <a:extLst>
              <a:ext uri="{00000000-0000-4000-8000-000000000004}">
                <a16:creationId xmlns:a16="http://schemas.microsoft.com/office/drawing/2014/main" xmlns="" id="{00000000-0000-4000-8000-00000000008D}"/>
              </a:ext>
            </a:extLst>
          </p:cNvPr>
          <p:cNvSpPr>
            <a:spLocks noGrp="1"/>
          </p:cNvSpPr>
          <p:nvPr/>
        </p:nvSpPr>
        <p:spPr>
          <a:xfrm>
            <a:off x="666750" y="5286375"/>
            <a:ext cx="10858500" cy="714375"/>
          </a:xfrm>
          <a:prstGeom prst="roundRect">
            <a:avLst>
              <a:gd name="adj" fmla="val 16000"/>
            </a:avLst>
          </a:prstGeom>
          <a:solidFill>
            <a:srgbClr val="0B342E"/>
          </a:solidFill>
          <a:ln w="0">
            <a:noFill/>
            <a:prstDash val="solid"/>
          </a:ln>
        </p:spPr>
      </p:sp>
      <p:sp>
        <p:nvSpPr>
          <p:cNvPr id="19" name="answer">
            <a:extLst>
              <a:ext uri="{00000000-0000-4000-8000-000000000004}">
                <a16:creationId xmlns:a16="http://schemas.microsoft.com/office/drawing/2014/main" xmlns="" id="{00000000-0000-4000-8000-00000000008E}"/>
              </a:ext>
            </a:extLst>
          </p:cNvPr>
          <p:cNvSpPr>
            <a:spLocks noGrp="1"/>
          </p:cNvSpPr>
          <p:nvPr/>
        </p:nvSpPr>
        <p:spPr>
          <a:xfrm>
            <a:off x="933450" y="5410200"/>
            <a:ext cx="10287000" cy="4572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1" i="0">
                <a:solidFill>
                  <a:srgbClr val="F4F0E2"/>
                </a:solidFill>
              </a:defRPr>
            </a:pPr>
            <a:r>
              <a:rPr sz="1800" b="1" i="0">
                <a:solidFill>
                  <a:srgbClr val="F4F0E2"/>
                </a:solidFill>
              </a:rPr>
              <a:t>Answer: Earth-frame time = 5.0 years</a:t>
            </a:r>
          </a:p>
        </p:txBody>
      </p:sp>
    </p:spTree>
    <p:extLst>
      <p:ext uri="{00000000-0000-4000-8000-000000000011}">
        <p14:creationId xmlns:p14="http://schemas.microsoft.com/office/powerpoint/2010/main" xmlns="" val="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CFA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roup-label">
            <a:extLst>
              <a:ext uri="{00000000-0000-4000-8000-000000000004}">
                <a16:creationId xmlns:a16="http://schemas.microsoft.com/office/drawing/2014/main" xmlns="" id="{00000000-0000-4000-8000-00000000008F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8096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B83724"/>
                </a:solidFill>
              </a:defRPr>
            </a:pPr>
            <a:r>
              <a:rPr sz="1650" b="1" i="0">
                <a:solidFill>
                  <a:srgbClr val="B83724"/>
                </a:solidFill>
              </a:rPr>
              <a:t>THEME A · SPACE, TIME AND MOTION</a:t>
            </a:r>
          </a:p>
        </p:txBody>
      </p:sp>
      <p:sp>
        <p:nvSpPr>
          <p:cNvPr id="2" name="page-number">
            <a:extLst>
              <a:ext uri="{00000000-0000-4000-8000-000000000004}">
                <a16:creationId xmlns:a16="http://schemas.microsoft.com/office/drawing/2014/main" xmlns="" id="{00000000-0000-4000-8000-000000000090}"/>
              </a:ext>
            </a:extLst>
          </p:cNvPr>
          <p:cNvSpPr>
            <a:spLocks noGrp="1"/>
          </p:cNvSpPr>
          <p:nvPr/>
        </p:nvSpPr>
        <p:spPr>
          <a:xfrm>
            <a:off x="10287000" y="266700"/>
            <a:ext cx="1238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0A332E"/>
                </a:solidFill>
              </a:defRPr>
            </a:pPr>
            <a:r>
              <a:rPr lang="en-US" sz="1650" b="1" i="0">
                <a:solidFill>
                  <a:srgbClr val="0A332E"/>
                </a:solidFill>
              </a:rPr>
              <a:t>07 / 13</a:t>
            </a:r>
            <a:endParaRPr sz="1650" b="1" i="0">
              <a:solidFill>
                <a:srgbClr val="0A332E"/>
              </a:solidFill>
            </a:endParaRPr>
          </a:p>
        </p:txBody>
      </p:sp>
      <p:sp>
        <p:nvSpPr>
          <p:cNvPr id="3" name="rule-70-666">
            <a:extLst>
              <a:ext uri="{00000000-0000-4000-8000-000000000004}">
                <a16:creationId xmlns:a16="http://schemas.microsoft.com/office/drawing/2014/main" xmlns="" id="{00000000-0000-4000-8000-000000000091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00000000-0000-4000-8000-000000000004}">
                <a16:creationId xmlns:a16="http://schemas.microsoft.com/office/drawing/2014/main" xmlns="" id="{00000000-0000-4000-8000-000000000092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952500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48635E"/>
                </a:solidFill>
              </a:defRPr>
            </a:pPr>
            <a:r>
              <a:rPr sz="1650" b="1" i="0">
                <a:solidFill>
                  <a:srgbClr val="48635E"/>
                </a:solidFill>
              </a:rPr>
              <a:t>GIOPHYSICS · IB DP PHYSICS · A.5 · HL ONLY</a:t>
            </a:r>
          </a:p>
        </p:txBody>
      </p:sp>
      <p:sp>
        <p:nvSpPr>
          <p:cNvPr id="5" name="slide-title">
            <a:extLst>
              <a:ext uri="{00000000-0000-4000-8000-000000000004}">
                <a16:creationId xmlns:a16="http://schemas.microsoft.com/office/drawing/2014/main" xmlns="" id="{00000000-0000-4000-8000-000000000093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8382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450" b="1" i="0">
                <a:solidFill>
                  <a:srgbClr val="0A332E"/>
                </a:solidFill>
              </a:defRPr>
            </a:pPr>
            <a:r>
              <a:rPr sz="3450" b="1" i="0">
                <a:solidFill>
                  <a:srgbClr val="0A332E"/>
                </a:solidFill>
              </a:rPr>
              <a:t>Guided problem: commit before each reveal</a:t>
            </a:r>
          </a:p>
        </p:txBody>
      </p:sp>
      <p:sp>
        <p:nvSpPr>
          <p:cNvPr id="6" name="worked-level">
            <a:extLst>
              <a:ext uri="{00000000-0000-4000-8000-000000000004}">
                <a16:creationId xmlns:a16="http://schemas.microsoft.com/office/drawing/2014/main" xmlns="" id="{00000000-0000-4000-8000-000000000094}"/>
              </a:ext>
            </a:extLst>
          </p:cNvPr>
          <p:cNvSpPr>
            <a:spLocks noGrp="1"/>
          </p:cNvSpPr>
          <p:nvPr/>
        </p:nvSpPr>
        <p:spPr>
          <a:xfrm>
            <a:off x="666750" y="1504950"/>
            <a:ext cx="8953500" cy="304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B83724"/>
                </a:solidFill>
              </a:defRPr>
            </a:pPr>
            <a:r>
              <a:rPr sz="1650" b="1" i="0">
                <a:solidFill>
                  <a:srgbClr val="B83724"/>
                </a:solidFill>
              </a:rPr>
              <a:t>HL ONLY · GUIDED WORKED PROBLEM</a:t>
            </a:r>
          </a:p>
        </p:txBody>
      </p:sp>
      <p:sp>
        <p:nvSpPr>
          <p:cNvPr id="7" name="problem">
            <a:extLst>
              <a:ext uri="{00000000-0000-4000-8000-000000000004}">
                <a16:creationId xmlns:a16="http://schemas.microsoft.com/office/drawing/2014/main" xmlns="" id="{00000000-0000-4000-8000-000000000095}"/>
              </a:ext>
            </a:extLst>
          </p:cNvPr>
          <p:cNvSpPr>
            <a:spLocks noGrp="1"/>
          </p:cNvSpPr>
          <p:nvPr/>
        </p:nvSpPr>
        <p:spPr>
          <a:xfrm>
            <a:off x="666750" y="1952625"/>
            <a:ext cx="10858500" cy="1000125"/>
          </a:xfrm>
          <a:prstGeom prst="roundRect">
            <a:avLst>
              <a:gd name="adj" fmla="val 11429"/>
            </a:avLst>
          </a:prstGeom>
          <a:solidFill>
            <a:srgbClr val="F4F0E2"/>
          </a:solidFill>
          <a:ln w="9525">
            <a:solidFill>
              <a:srgbClr val="A9BBB4"/>
            </a:solidFill>
            <a:prstDash val="solid"/>
          </a:ln>
        </p:spPr>
      </p:sp>
      <p:sp>
        <p:nvSpPr>
          <p:cNvPr id="8" name="problem-text">
            <a:extLst>
              <a:ext uri="{00000000-0000-4000-8000-000000000004}">
                <a16:creationId xmlns:a16="http://schemas.microsoft.com/office/drawing/2014/main" xmlns="" id="{00000000-0000-4000-8000-000000000096}"/>
              </a:ext>
            </a:extLst>
          </p:cNvPr>
          <p:cNvSpPr>
            <a:spLocks noGrp="1"/>
          </p:cNvSpPr>
          <p:nvPr/>
        </p:nvSpPr>
        <p:spPr>
          <a:xfrm>
            <a:off x="904875" y="2143125"/>
            <a:ext cx="10382250" cy="685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1" i="0">
                <a:solidFill>
                  <a:srgbClr val="0A332E"/>
                </a:solidFill>
              </a:defRPr>
            </a:pPr>
            <a:r>
              <a:rPr sz="1800" b="1" i="0">
                <a:solidFill>
                  <a:srgbClr val="0A332E"/>
                </a:solidFill>
              </a:rPr>
              <a:t>A 100 m spacecraft moves at 0.60c relative to Earth. Find its measured length from Earth.</a:t>
            </a:r>
          </a:p>
        </p:txBody>
      </p:sp>
      <p:sp>
        <p:nvSpPr>
          <p:cNvPr id="9" name="step-label-1">
            <a:extLst>
              <a:ext uri="{00000000-0000-4000-8000-000000000004}">
                <a16:creationId xmlns:a16="http://schemas.microsoft.com/office/drawing/2014/main" xmlns="" id="{00000000-0000-4000-8000-000000000097}"/>
              </a:ext>
            </a:extLst>
          </p:cNvPr>
          <p:cNvSpPr>
            <a:spLocks noGrp="1"/>
          </p:cNvSpPr>
          <p:nvPr/>
        </p:nvSpPr>
        <p:spPr>
          <a:xfrm>
            <a:off x="714375" y="3238500"/>
            <a:ext cx="1095375" cy="3333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B83724"/>
                </a:solidFill>
              </a:defRPr>
            </a:pPr>
            <a:r>
              <a:rPr sz="1650" b="1" i="0">
                <a:solidFill>
                  <a:srgbClr val="B83724"/>
                </a:solidFill>
              </a:rPr>
              <a:t>Step 1</a:t>
            </a:r>
          </a:p>
        </p:txBody>
      </p:sp>
      <p:sp>
        <p:nvSpPr>
          <p:cNvPr id="10" name="rule-195-357">
            <a:extLst>
              <a:ext uri="{00000000-0000-4000-8000-000000000004}">
                <a16:creationId xmlns:a16="http://schemas.microsoft.com/office/drawing/2014/main" xmlns="" id="{00000000-0000-4000-8000-000000000098}"/>
              </a:ext>
            </a:extLst>
          </p:cNvPr>
          <p:cNvSpPr>
            <a:spLocks noGrp="1"/>
          </p:cNvSpPr>
          <p:nvPr/>
        </p:nvSpPr>
        <p:spPr>
          <a:xfrm>
            <a:off x="1857375" y="3400425"/>
            <a:ext cx="381000" cy="19050"/>
          </a:xfrm>
          <a:prstGeom prst="rect">
            <a:avLst/>
          </a:prstGeom>
          <a:solidFill>
            <a:srgbClr val="B83724"/>
          </a:solidFill>
          <a:ln w="0">
            <a:noFill/>
            <a:prstDash val="solid"/>
          </a:ln>
        </p:spPr>
      </p:sp>
      <p:sp>
        <p:nvSpPr>
          <p:cNvPr id="11" name="step-1">
            <a:extLst>
              <a:ext uri="{00000000-0000-4000-8000-000000000004}">
                <a16:creationId xmlns:a16="http://schemas.microsoft.com/office/drawing/2014/main" xmlns="" id="{00000000-0000-4000-8000-000000000099}"/>
              </a:ext>
            </a:extLst>
          </p:cNvPr>
          <p:cNvSpPr>
            <a:spLocks noGrp="1"/>
          </p:cNvSpPr>
          <p:nvPr/>
        </p:nvSpPr>
        <p:spPr>
          <a:xfrm>
            <a:off x="2476500" y="3200400"/>
            <a:ext cx="8810625" cy="4953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1" i="0">
                <a:solidFill>
                  <a:srgbClr val="0A332E"/>
                </a:solidFill>
              </a:defRPr>
            </a:pPr>
            <a:r>
              <a:rPr sz="1725" b="1" i="0">
                <a:solidFill>
                  <a:srgbClr val="0A332E"/>
                </a:solidFill>
              </a:rPr>
              <a:t>gamma = 1/sqrt(1-0.60^2) = 1.25</a:t>
            </a:r>
          </a:p>
        </p:txBody>
      </p:sp>
      <p:sp>
        <p:nvSpPr>
          <p:cNvPr id="12" name="step-label-2">
            <a:extLst>
              <a:ext uri="{00000000-0000-4000-8000-000000000004}">
                <a16:creationId xmlns:a16="http://schemas.microsoft.com/office/drawing/2014/main" xmlns="" id="{00000000-0000-4000-8000-00000000009A}"/>
              </a:ext>
            </a:extLst>
          </p:cNvPr>
          <p:cNvSpPr>
            <a:spLocks noGrp="1"/>
          </p:cNvSpPr>
          <p:nvPr/>
        </p:nvSpPr>
        <p:spPr>
          <a:xfrm>
            <a:off x="714375" y="3886200"/>
            <a:ext cx="1095375" cy="3333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B83724"/>
                </a:solidFill>
              </a:defRPr>
            </a:pPr>
            <a:r>
              <a:rPr sz="1650" b="1" i="0">
                <a:solidFill>
                  <a:srgbClr val="B83724"/>
                </a:solidFill>
              </a:rPr>
              <a:t>Step 2</a:t>
            </a:r>
          </a:p>
        </p:txBody>
      </p:sp>
      <p:sp>
        <p:nvSpPr>
          <p:cNvPr id="13" name="rule-195-425">
            <a:extLst>
              <a:ext uri="{00000000-0000-4000-8000-000000000004}">
                <a16:creationId xmlns:a16="http://schemas.microsoft.com/office/drawing/2014/main" xmlns="" id="{00000000-0000-4000-8000-00000000009B}"/>
              </a:ext>
            </a:extLst>
          </p:cNvPr>
          <p:cNvSpPr>
            <a:spLocks noGrp="1"/>
          </p:cNvSpPr>
          <p:nvPr/>
        </p:nvSpPr>
        <p:spPr>
          <a:xfrm>
            <a:off x="1857375" y="4048125"/>
            <a:ext cx="381000" cy="19050"/>
          </a:xfrm>
          <a:prstGeom prst="rect">
            <a:avLst/>
          </a:prstGeom>
          <a:solidFill>
            <a:srgbClr val="B83724"/>
          </a:solidFill>
          <a:ln w="0">
            <a:noFill/>
            <a:prstDash val="solid"/>
          </a:ln>
        </p:spPr>
      </p:sp>
      <p:sp>
        <p:nvSpPr>
          <p:cNvPr id="14" name="step-2">
            <a:extLst>
              <a:ext uri="{00000000-0000-4000-8000-000000000004}">
                <a16:creationId xmlns:a16="http://schemas.microsoft.com/office/drawing/2014/main" xmlns="" id="{00000000-0000-4000-8000-00000000009C}"/>
              </a:ext>
            </a:extLst>
          </p:cNvPr>
          <p:cNvSpPr>
            <a:spLocks noGrp="1"/>
          </p:cNvSpPr>
          <p:nvPr/>
        </p:nvSpPr>
        <p:spPr>
          <a:xfrm>
            <a:off x="2476500" y="3848100"/>
            <a:ext cx="8810625" cy="4953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0" i="0">
                <a:solidFill>
                  <a:srgbClr val="0A332E"/>
                </a:solidFill>
              </a:defRPr>
            </a:pPr>
            <a:r>
              <a:rPr sz="1725" b="0" i="0">
                <a:solidFill>
                  <a:srgbClr val="0A332E"/>
                </a:solidFill>
              </a:rPr>
              <a:t>L = L_0/gamma</a:t>
            </a:r>
          </a:p>
        </p:txBody>
      </p:sp>
      <p:sp>
        <p:nvSpPr>
          <p:cNvPr id="15" name="step-label-3">
            <a:extLst>
              <a:ext uri="{00000000-0000-4000-8000-000000000004}">
                <a16:creationId xmlns:a16="http://schemas.microsoft.com/office/drawing/2014/main" xmlns="" id="{00000000-0000-4000-8000-00000000009D}"/>
              </a:ext>
            </a:extLst>
          </p:cNvPr>
          <p:cNvSpPr>
            <a:spLocks noGrp="1"/>
          </p:cNvSpPr>
          <p:nvPr/>
        </p:nvSpPr>
        <p:spPr>
          <a:xfrm>
            <a:off x="714375" y="4533900"/>
            <a:ext cx="1095375" cy="3333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B83724"/>
                </a:solidFill>
              </a:defRPr>
            </a:pPr>
            <a:r>
              <a:rPr sz="1650" b="1" i="0">
                <a:solidFill>
                  <a:srgbClr val="B83724"/>
                </a:solidFill>
              </a:rPr>
              <a:t>Step 3</a:t>
            </a:r>
          </a:p>
        </p:txBody>
      </p:sp>
      <p:sp>
        <p:nvSpPr>
          <p:cNvPr id="16" name="rule-195-493">
            <a:extLst>
              <a:ext uri="{00000000-0000-4000-8000-000000000004}">
                <a16:creationId xmlns:a16="http://schemas.microsoft.com/office/drawing/2014/main" xmlns="" id="{00000000-0000-4000-8000-00000000009E}"/>
              </a:ext>
            </a:extLst>
          </p:cNvPr>
          <p:cNvSpPr>
            <a:spLocks noGrp="1"/>
          </p:cNvSpPr>
          <p:nvPr/>
        </p:nvSpPr>
        <p:spPr>
          <a:xfrm>
            <a:off x="1857375" y="4695825"/>
            <a:ext cx="381000" cy="19050"/>
          </a:xfrm>
          <a:prstGeom prst="rect">
            <a:avLst/>
          </a:prstGeom>
          <a:solidFill>
            <a:srgbClr val="B83724"/>
          </a:solidFill>
          <a:ln w="0">
            <a:noFill/>
            <a:prstDash val="solid"/>
          </a:ln>
        </p:spPr>
      </p:sp>
      <p:sp>
        <p:nvSpPr>
          <p:cNvPr id="17" name="step-3">
            <a:extLst>
              <a:ext uri="{00000000-0000-4000-8000-000000000004}">
                <a16:creationId xmlns:a16="http://schemas.microsoft.com/office/drawing/2014/main" xmlns="" id="{00000000-0000-4000-8000-00000000009F}"/>
              </a:ext>
            </a:extLst>
          </p:cNvPr>
          <p:cNvSpPr>
            <a:spLocks noGrp="1"/>
          </p:cNvSpPr>
          <p:nvPr/>
        </p:nvSpPr>
        <p:spPr>
          <a:xfrm>
            <a:off x="2476500" y="4495800"/>
            <a:ext cx="8810625" cy="4953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0" i="0">
                <a:solidFill>
                  <a:srgbClr val="0A332E"/>
                </a:solidFill>
              </a:defRPr>
            </a:pPr>
            <a:r>
              <a:rPr sz="1725" b="0" i="0">
                <a:solidFill>
                  <a:srgbClr val="0A332E"/>
                </a:solidFill>
              </a:rPr>
              <a:t>L = 100/1.25</a:t>
            </a:r>
          </a:p>
        </p:txBody>
      </p:sp>
      <p:sp>
        <p:nvSpPr>
          <p:cNvPr id="18" name="answer-band">
            <a:extLst>
              <a:ext uri="{00000000-0000-4000-8000-000000000004}">
                <a16:creationId xmlns:a16="http://schemas.microsoft.com/office/drawing/2014/main" xmlns="" id="{00000000-0000-4000-8000-0000000000A0}"/>
              </a:ext>
            </a:extLst>
          </p:cNvPr>
          <p:cNvSpPr>
            <a:spLocks noGrp="1"/>
          </p:cNvSpPr>
          <p:nvPr/>
        </p:nvSpPr>
        <p:spPr>
          <a:xfrm>
            <a:off x="666750" y="5286375"/>
            <a:ext cx="10858500" cy="714375"/>
          </a:xfrm>
          <a:prstGeom prst="roundRect">
            <a:avLst>
              <a:gd name="adj" fmla="val 16000"/>
            </a:avLst>
          </a:prstGeom>
          <a:solidFill>
            <a:srgbClr val="0B342E"/>
          </a:solidFill>
          <a:ln w="0">
            <a:noFill/>
            <a:prstDash val="solid"/>
          </a:ln>
        </p:spPr>
      </p:sp>
      <p:sp>
        <p:nvSpPr>
          <p:cNvPr id="19" name="answer">
            <a:extLst>
              <a:ext uri="{00000000-0000-4000-8000-000000000004}">
                <a16:creationId xmlns:a16="http://schemas.microsoft.com/office/drawing/2014/main" xmlns="" id="{00000000-0000-4000-8000-0000000000A1}"/>
              </a:ext>
            </a:extLst>
          </p:cNvPr>
          <p:cNvSpPr>
            <a:spLocks noGrp="1"/>
          </p:cNvSpPr>
          <p:nvPr/>
        </p:nvSpPr>
        <p:spPr>
          <a:xfrm>
            <a:off x="933450" y="5410200"/>
            <a:ext cx="10287000" cy="4572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1" i="0">
                <a:solidFill>
                  <a:srgbClr val="F4F0E2"/>
                </a:solidFill>
              </a:defRPr>
            </a:pPr>
            <a:r>
              <a:rPr sz="1800" b="1" i="0">
                <a:solidFill>
                  <a:srgbClr val="F4F0E2"/>
                </a:solidFill>
              </a:rPr>
              <a:t>Answer: Earth-frame length = 80 m</a:t>
            </a:r>
          </a:p>
        </p:txBody>
      </p:sp>
    </p:spTree>
    <p:extLst>
      <p:ext uri="{00000000-0000-4000-8000-000000000011}">
        <p14:creationId xmlns:p14="http://schemas.microsoft.com/office/powerpoint/2010/main" xmlns="" val="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B342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group-label">
            <a:extLst>
              <a:ext uri="{00000000-0000-4000-8000-000000000004}">
                <a16:creationId xmlns:a16="http://schemas.microsoft.com/office/drawing/2014/main" xmlns="" id="{00000000-0000-4000-8000-0000000000A2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8096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F7A65"/>
                </a:solidFill>
              </a:defRPr>
            </a:pPr>
            <a:r>
              <a:rPr sz="1650" b="1" i="0">
                <a:solidFill>
                  <a:srgbClr val="FF7A65"/>
                </a:solidFill>
              </a:rPr>
              <a:t>THEME A · SPACE, TIME AND MOTION</a:t>
            </a:r>
          </a:p>
        </p:txBody>
      </p:sp>
      <p:sp>
        <p:nvSpPr>
          <p:cNvPr id="2" name="page-number">
            <a:extLst>
              <a:ext uri="{00000000-0000-4000-8000-000000000004}">
                <a16:creationId xmlns:a16="http://schemas.microsoft.com/office/drawing/2014/main" xmlns="" id="{00000000-0000-4000-8000-0000000000A3}"/>
              </a:ext>
            </a:extLst>
          </p:cNvPr>
          <p:cNvSpPr>
            <a:spLocks noGrp="1"/>
          </p:cNvSpPr>
          <p:nvPr/>
        </p:nvSpPr>
        <p:spPr>
          <a:xfrm>
            <a:off x="10287000" y="266700"/>
            <a:ext cx="1238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F4F0E2"/>
                </a:solidFill>
              </a:defRPr>
            </a:pPr>
            <a:r>
              <a:rPr lang="en-US" sz="1650" b="1" i="0">
                <a:solidFill>
                  <a:srgbClr val="F4F0E2"/>
                </a:solidFill>
              </a:rPr>
              <a:t>08 / 13</a:t>
            </a:r>
            <a:endParaRPr sz="1650" b="1" i="0">
              <a:solidFill>
                <a:srgbClr val="F4F0E2"/>
              </a:solidFill>
            </a:endParaRPr>
          </a:p>
        </p:txBody>
      </p:sp>
      <p:sp>
        <p:nvSpPr>
          <p:cNvPr id="3" name="rule-70-666">
            <a:extLst>
              <a:ext uri="{00000000-0000-4000-8000-000000000004}">
                <a16:creationId xmlns:a16="http://schemas.microsoft.com/office/drawing/2014/main" xmlns="" id="{00000000-0000-4000-8000-0000000000A4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47716A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00000000-0000-4000-8000-000000000004}">
                <a16:creationId xmlns:a16="http://schemas.microsoft.com/office/drawing/2014/main" xmlns="" id="{00000000-0000-4000-8000-0000000000A5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952500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GIOPHYSICS · IB DP PHYSICS · A.5 · HL ONLY</a:t>
            </a:r>
          </a:p>
        </p:txBody>
      </p:sp>
      <p:sp>
        <p:nvSpPr>
          <p:cNvPr id="5" name="slide-title">
            <a:extLst>
              <a:ext uri="{00000000-0000-4000-8000-000000000004}">
                <a16:creationId xmlns:a16="http://schemas.microsoft.com/office/drawing/2014/main" xmlns="" id="{00000000-0000-4000-8000-0000000000A6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8382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450" b="1" i="0">
                <a:solidFill>
                  <a:srgbClr val="F4F0E2"/>
                </a:solidFill>
              </a:defRPr>
            </a:pPr>
            <a:r>
              <a:rPr sz="3450" b="1" i="0">
                <a:solidFill>
                  <a:srgbClr val="F4F0E2"/>
                </a:solidFill>
              </a:rPr>
              <a:t>Model muon survival with data</a:t>
            </a:r>
          </a:p>
        </p:txBody>
      </p:sp>
      <p:sp>
        <p:nvSpPr>
          <p:cNvPr id="6" name="inquiry-label">
            <a:extLst>
              <a:ext uri="{00000000-0000-4000-8000-000000000004}">
                <a16:creationId xmlns:a16="http://schemas.microsoft.com/office/drawing/2014/main" xmlns="" id="{00000000-0000-4000-8000-0000000000A7}"/>
              </a:ext>
            </a:extLst>
          </p:cNvPr>
          <p:cNvSpPr>
            <a:spLocks noGrp="1"/>
          </p:cNvSpPr>
          <p:nvPr/>
        </p:nvSpPr>
        <p:spPr>
          <a:xfrm>
            <a:off x="666750" y="1524000"/>
            <a:ext cx="904875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F7A65"/>
                </a:solidFill>
              </a:defRPr>
            </a:pPr>
            <a:r>
              <a:rPr sz="1650" b="1" i="0">
                <a:solidFill>
                  <a:srgbClr val="FF7A65"/>
                </a:solidFill>
              </a:rPr>
              <a:t>DATA-BASED INQUIRY · DESIGN, MEASURE, PROCESS, EVALUATE</a:t>
            </a:r>
          </a:p>
        </p:txBody>
      </p:sp>
      <p:sp>
        <p:nvSpPr>
          <p:cNvPr id="7" name="task">
            <a:extLst>
              <a:ext uri="{00000000-0000-4000-8000-000000000004}">
                <a16:creationId xmlns:a16="http://schemas.microsoft.com/office/drawing/2014/main" xmlns="" id="{00000000-0000-4000-8000-0000000000A8}"/>
              </a:ext>
            </a:extLst>
          </p:cNvPr>
          <p:cNvSpPr>
            <a:spLocks noGrp="1"/>
          </p:cNvSpPr>
          <p:nvPr/>
        </p:nvSpPr>
        <p:spPr>
          <a:xfrm>
            <a:off x="666750" y="2143125"/>
            <a:ext cx="10287000" cy="9048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250" b="1" i="0">
                <a:solidFill>
                  <a:srgbClr val="F4F0E2"/>
                </a:solidFill>
              </a:defRPr>
            </a:pPr>
            <a:r>
              <a:rPr sz="2250" b="1" i="0">
                <a:solidFill>
                  <a:srgbClr val="F4F0E2"/>
                </a:solidFill>
              </a:rPr>
              <a:t>Compare predicted survival with and without time dilation using a spreadsheet model.</a:t>
            </a:r>
          </a:p>
        </p:txBody>
      </p:sp>
      <p:sp>
        <p:nvSpPr>
          <p:cNvPr id="8" name="move-1">
            <a:extLst>
              <a:ext uri="{00000000-0000-4000-8000-000000000004}">
                <a16:creationId xmlns:a16="http://schemas.microsoft.com/office/drawing/2014/main" xmlns="" id="{00000000-0000-4000-8000-0000000000A9}"/>
              </a:ext>
            </a:extLst>
          </p:cNvPr>
          <p:cNvSpPr>
            <a:spLocks noGrp="1"/>
          </p:cNvSpPr>
          <p:nvPr/>
        </p:nvSpPr>
        <p:spPr>
          <a:xfrm>
            <a:off x="904875" y="3381375"/>
            <a:ext cx="9810750" cy="4381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0" i="0">
                <a:solidFill>
                  <a:srgbClr val="F4F0E2"/>
                </a:solidFill>
              </a:defRPr>
            </a:pPr>
            <a:r>
              <a:rPr sz="1800" b="0" i="0">
                <a:solidFill>
                  <a:srgbClr val="F4F0E2"/>
                </a:solidFill>
              </a:rPr>
              <a:t>1. Define variables and a repeatable method.</a:t>
            </a:r>
          </a:p>
        </p:txBody>
      </p:sp>
      <p:sp>
        <p:nvSpPr>
          <p:cNvPr id="9" name="move-2">
            <a:extLst>
              <a:ext uri="{00000000-0000-4000-8000-000000000004}">
                <a16:creationId xmlns:a16="http://schemas.microsoft.com/office/drawing/2014/main" xmlns="" id="{00000000-0000-4000-8000-0000000000AA}"/>
              </a:ext>
            </a:extLst>
          </p:cNvPr>
          <p:cNvSpPr>
            <a:spLocks noGrp="1"/>
          </p:cNvSpPr>
          <p:nvPr/>
        </p:nvSpPr>
        <p:spPr>
          <a:xfrm>
            <a:off x="904875" y="4019550"/>
            <a:ext cx="9810750" cy="4381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0" i="0">
                <a:solidFill>
                  <a:srgbClr val="F4F0E2"/>
                </a:solidFill>
              </a:defRPr>
            </a:pPr>
            <a:r>
              <a:rPr sz="1800" b="0" i="0">
                <a:solidFill>
                  <a:srgbClr val="F4F0E2"/>
                </a:solidFill>
              </a:rPr>
              <a:t>2. Collect or import traceable raw data with uncertainty.</a:t>
            </a:r>
          </a:p>
        </p:txBody>
      </p:sp>
      <p:sp>
        <p:nvSpPr>
          <p:cNvPr id="10" name="move-3">
            <a:extLst>
              <a:ext uri="{00000000-0000-4000-8000-000000000004}">
                <a16:creationId xmlns:a16="http://schemas.microsoft.com/office/drawing/2014/main" xmlns="" id="{00000000-0000-4000-8000-0000000000AB}"/>
              </a:ext>
            </a:extLst>
          </p:cNvPr>
          <p:cNvSpPr>
            <a:spLocks noGrp="1"/>
          </p:cNvSpPr>
          <p:nvPr/>
        </p:nvSpPr>
        <p:spPr>
          <a:xfrm>
            <a:off x="904875" y="4657725"/>
            <a:ext cx="9810750" cy="4381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0" i="0">
                <a:solidFill>
                  <a:srgbClr val="F4F0E2"/>
                </a:solidFill>
              </a:defRPr>
            </a:pPr>
            <a:r>
              <a:rPr sz="1800" b="0" i="0">
                <a:solidFill>
                  <a:srgbClr val="F4F0E2"/>
                </a:solidFill>
              </a:rPr>
              <a:t>3. Process, graph and challenge the conclusion.</a:t>
            </a:r>
          </a:p>
        </p:txBody>
      </p:sp>
      <p:sp>
        <p:nvSpPr>
          <p:cNvPr id="11" name="integrity-band">
            <a:extLst>
              <a:ext uri="{00000000-0000-4000-8000-000000000004}">
                <a16:creationId xmlns:a16="http://schemas.microsoft.com/office/drawing/2014/main" xmlns="" id="{00000000-0000-4000-8000-0000000000AC}"/>
              </a:ext>
            </a:extLst>
          </p:cNvPr>
          <p:cNvSpPr>
            <a:spLocks noGrp="1"/>
          </p:cNvSpPr>
          <p:nvPr/>
        </p:nvSpPr>
        <p:spPr>
          <a:xfrm>
            <a:off x="666750" y="5381625"/>
            <a:ext cx="10858500" cy="685800"/>
          </a:xfrm>
          <a:prstGeom prst="roundRect">
            <a:avLst>
              <a:gd name="adj" fmla="val 16667"/>
            </a:avLst>
          </a:prstGeom>
          <a:solidFill>
            <a:srgbClr val="FF7A65"/>
          </a:solidFill>
          <a:ln w="0">
            <a:noFill/>
            <a:prstDash val="solid"/>
          </a:ln>
        </p:spPr>
      </p:sp>
      <p:sp>
        <p:nvSpPr>
          <p:cNvPr id="12" name="integrity">
            <a:extLst>
              <a:ext uri="{00000000-0000-4000-8000-000000000004}">
                <a16:creationId xmlns:a16="http://schemas.microsoft.com/office/drawing/2014/main" xmlns="" id="{00000000-0000-4000-8000-0000000000AD}"/>
              </a:ext>
            </a:extLst>
          </p:cNvPr>
          <p:cNvSpPr>
            <a:spLocks noGrp="1"/>
          </p:cNvSpPr>
          <p:nvPr/>
        </p:nvSpPr>
        <p:spPr>
          <a:xfrm>
            <a:off x="904875" y="5495925"/>
            <a:ext cx="10382250" cy="4572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0B342E"/>
                </a:solidFill>
              </a:defRPr>
            </a:pPr>
            <a:r>
              <a:rPr sz="1650" b="1" i="0">
                <a:solidFill>
                  <a:srgbClr val="0B342E"/>
                </a:solidFill>
              </a:rPr>
              <a:t>Investigation integrity: State assumptions and use published data transparently; simulation output is not experimental raw data.</a:t>
            </a:r>
          </a:p>
        </p:txBody>
      </p:sp>
    </p:spTree>
    <p:extLst>
      <p:ext uri="{00000000-0000-4000-8000-000000000011}">
        <p14:creationId xmlns:p14="http://schemas.microsoft.com/office/powerpoint/2010/main" xmlns="" val="1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8372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group-label">
            <a:extLst>
              <a:ext uri="{00000000-0000-4000-8000-000000000004}">
                <a16:creationId xmlns:a16="http://schemas.microsoft.com/office/drawing/2014/main" xmlns="" id="{00000000-0000-4000-8000-0000000000AE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8096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THEME A · SPACE, TIME AND MOTION</a:t>
            </a:r>
          </a:p>
        </p:txBody>
      </p:sp>
      <p:sp>
        <p:nvSpPr>
          <p:cNvPr id="2" name="page-number">
            <a:extLst>
              <a:ext uri="{00000000-0000-4000-8000-000000000004}">
                <a16:creationId xmlns:a16="http://schemas.microsoft.com/office/drawing/2014/main" xmlns="" id="{00000000-0000-4000-8000-0000000000AF}"/>
              </a:ext>
            </a:extLst>
          </p:cNvPr>
          <p:cNvSpPr>
            <a:spLocks noGrp="1"/>
          </p:cNvSpPr>
          <p:nvPr/>
        </p:nvSpPr>
        <p:spPr>
          <a:xfrm>
            <a:off x="10287000" y="266700"/>
            <a:ext cx="1238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F4F0E2"/>
                </a:solidFill>
              </a:defRPr>
            </a:pPr>
            <a:r>
              <a:rPr lang="en-US" sz="1650" b="1" i="0">
                <a:solidFill>
                  <a:srgbClr val="F4F0E2"/>
                </a:solidFill>
              </a:rPr>
              <a:t>09 / 13</a:t>
            </a:r>
            <a:endParaRPr sz="1650" b="1" i="0">
              <a:solidFill>
                <a:srgbClr val="F4F0E2"/>
              </a:solidFill>
            </a:endParaRPr>
          </a:p>
        </p:txBody>
      </p:sp>
      <p:sp>
        <p:nvSpPr>
          <p:cNvPr id="3" name="rule-70-666">
            <a:extLst>
              <a:ext uri="{00000000-0000-4000-8000-000000000004}">
                <a16:creationId xmlns:a16="http://schemas.microsoft.com/office/drawing/2014/main" xmlns="" id="{00000000-0000-4000-8000-0000000000B0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F4F0E2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00000000-0000-4000-8000-000000000004}">
                <a16:creationId xmlns:a16="http://schemas.microsoft.com/office/drawing/2014/main" xmlns="" id="{00000000-0000-4000-8000-0000000000B1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952500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GIOPHYSICS · IB DP PHYSICS · A.5 · HL ONLY</a:t>
            </a:r>
          </a:p>
        </p:txBody>
      </p:sp>
      <p:sp>
        <p:nvSpPr>
          <p:cNvPr id="5" name="label">
            <a:extLst>
              <a:ext uri="{00000000-0000-4000-8000-000000000004}">
                <a16:creationId xmlns:a16="http://schemas.microsoft.com/office/drawing/2014/main" xmlns="" id="{00000000-0000-4000-8000-0000000000B2}"/>
              </a:ext>
            </a:extLst>
          </p:cNvPr>
          <p:cNvSpPr>
            <a:spLocks noGrp="1"/>
          </p:cNvSpPr>
          <p:nvPr/>
        </p:nvSpPr>
        <p:spPr>
          <a:xfrm>
            <a:off x="666750" y="714375"/>
            <a:ext cx="857250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MISCONCEPTION SHOWDOWN · VOTE BEFORE THE REVEAL</a:t>
            </a:r>
          </a:p>
        </p:txBody>
      </p:sp>
      <p:sp>
        <p:nvSpPr>
          <p:cNvPr id="6" name="claim">
            <a:extLst>
              <a:ext uri="{00000000-0000-4000-8000-000000000004}">
                <a16:creationId xmlns:a16="http://schemas.microsoft.com/office/drawing/2014/main" xmlns="" id="{00000000-0000-4000-8000-0000000000B3}"/>
              </a:ext>
            </a:extLst>
          </p:cNvPr>
          <p:cNvSpPr>
            <a:spLocks noGrp="1"/>
          </p:cNvSpPr>
          <p:nvPr/>
        </p:nvSpPr>
        <p:spPr>
          <a:xfrm>
            <a:off x="666750" y="1333500"/>
            <a:ext cx="10668000" cy="138112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225" b="1" i="0">
                <a:solidFill>
                  <a:srgbClr val="F4F0E2"/>
                </a:solidFill>
              </a:defRPr>
            </a:pPr>
            <a:r>
              <a:rPr sz="3225" b="1" i="0">
                <a:solidFill>
                  <a:srgbClr val="F4F0E2"/>
                </a:solidFill>
              </a:rPr>
              <a:t>“Moving clocks physically malfunction and run slow.”</a:t>
            </a:r>
          </a:p>
        </p:txBody>
      </p:sp>
      <p:sp>
        <p:nvSpPr>
          <p:cNvPr id="7" name="correction-band">
            <a:extLst>
              <a:ext uri="{00000000-0000-4000-8000-000000000004}">
                <a16:creationId xmlns:a16="http://schemas.microsoft.com/office/drawing/2014/main" xmlns="" id="{00000000-0000-4000-8000-0000000000B4}"/>
              </a:ext>
            </a:extLst>
          </p:cNvPr>
          <p:cNvSpPr>
            <a:spLocks noGrp="1"/>
          </p:cNvSpPr>
          <p:nvPr/>
        </p:nvSpPr>
        <p:spPr>
          <a:xfrm>
            <a:off x="666750" y="3095625"/>
            <a:ext cx="10858500" cy="952500"/>
          </a:xfrm>
          <a:prstGeom prst="roundRect">
            <a:avLst>
              <a:gd name="adj" fmla="val 12000"/>
            </a:avLst>
          </a:prstGeom>
          <a:solidFill>
            <a:srgbClr val="0B342E"/>
          </a:solidFill>
          <a:ln w="0">
            <a:noFill/>
            <a:prstDash val="solid"/>
          </a:ln>
        </p:spPr>
      </p:sp>
      <p:sp>
        <p:nvSpPr>
          <p:cNvPr id="8" name="correction">
            <a:extLst>
              <a:ext uri="{00000000-0000-4000-8000-000000000004}">
                <a16:creationId xmlns:a16="http://schemas.microsoft.com/office/drawing/2014/main" xmlns="" id="{00000000-0000-4000-8000-0000000000B5}"/>
              </a:ext>
            </a:extLst>
          </p:cNvPr>
          <p:cNvSpPr>
            <a:spLocks noGrp="1"/>
          </p:cNvSpPr>
          <p:nvPr/>
        </p:nvSpPr>
        <p:spPr>
          <a:xfrm>
            <a:off x="952500" y="3305175"/>
            <a:ext cx="10287000" cy="5715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2025" b="1" i="0">
                <a:solidFill>
                  <a:srgbClr val="F4F0E2"/>
                </a:solidFill>
              </a:defRPr>
            </a:pPr>
            <a:r>
              <a:rPr sz="2025" b="1" i="0">
                <a:solidFill>
                  <a:srgbClr val="F4F0E2"/>
                </a:solidFill>
              </a:rPr>
              <a:t>Time dilation is reciprocal between inertial frames and reflects spacetime geometry, not a faulty clock.</a:t>
            </a:r>
          </a:p>
        </p:txBody>
      </p:sp>
      <p:sp>
        <p:nvSpPr>
          <p:cNvPr id="9" name="humor">
            <a:extLst>
              <a:ext uri="{00000000-0000-4000-8000-000000000004}">
                <a16:creationId xmlns:a16="http://schemas.microsoft.com/office/drawing/2014/main" xmlns="" id="{00000000-0000-4000-8000-0000000000B6}"/>
              </a:ext>
            </a:extLst>
          </p:cNvPr>
          <p:cNvSpPr>
            <a:spLocks noGrp="1"/>
          </p:cNvSpPr>
          <p:nvPr/>
        </p:nvSpPr>
        <p:spPr>
          <a:xfrm>
            <a:off x="1143000" y="4524375"/>
            <a:ext cx="9906000" cy="7620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2025" b="0" i="1">
                <a:solidFill>
                  <a:srgbClr val="F4F0E2"/>
                </a:solidFill>
              </a:defRPr>
            </a:pPr>
            <a:r>
              <a:rPr sz="2025" b="0" i="1">
                <a:solidFill>
                  <a:srgbClr val="F4F0E2"/>
                </a:solidFill>
              </a:rPr>
              <a:t>Relativity blames spacetime, not the clock battery.</a:t>
            </a:r>
          </a:p>
        </p:txBody>
      </p:sp>
      <p:sp>
        <p:nvSpPr>
          <p:cNvPr id="10" name="check">
            <a:extLst>
              <a:ext uri="{00000000-0000-4000-8000-000000000004}">
                <a16:creationId xmlns:a16="http://schemas.microsoft.com/office/drawing/2014/main" xmlns="" id="{00000000-0000-4000-8000-0000000000B7}"/>
              </a:ext>
            </a:extLst>
          </p:cNvPr>
          <p:cNvSpPr>
            <a:spLocks noGrp="1"/>
          </p:cNvSpPr>
          <p:nvPr/>
        </p:nvSpPr>
        <p:spPr>
          <a:xfrm>
            <a:off x="904875" y="5476875"/>
            <a:ext cx="10382250" cy="42862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725" b="1" i="0">
                <a:solidFill>
                  <a:srgbClr val="F4F0E2"/>
                </a:solidFill>
              </a:defRPr>
            </a:pPr>
            <a:r>
              <a:rPr sz="1725" b="1" i="0">
                <a:solidFill>
                  <a:srgbClr val="F4F0E2"/>
                </a:solidFill>
              </a:rPr>
              <a:t>Mini-whiteboard: rewrite the claim so it becomes scientifically defensible.</a:t>
            </a:r>
          </a:p>
        </p:txBody>
      </p:sp>
    </p:spTree>
    <p:extLst>
      <p:ext uri="{00000000-0000-4000-8000-000000000011}">
        <p14:creationId xmlns:p14="http://schemas.microsoft.com/office/powerpoint/2010/main" xmlns="" val="11"/>
      </p:ext>
    </p:extLst>
  </p:cSld>
  <p:clrMapOvr>
    <a:masterClrMapping/>
  </p:clrMapOvr>
</p:sld>
</file>

<file path=ppt/theme/theme1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5012</Words>
  <Application>Microsoft Office PowerPoint</Application>
  <DocSecurity>0</DocSecurity>
  <PresentationFormat>Widescreen</PresentationFormat>
  <Paragraphs>379</Paragraphs>
  <Slides>13</Slides>
  <Notes>13</Notes>
  <HiddenSlides>0</HiddenSlides>
  <MMClips>0</MMClips>
  <ScaleCrop>false</ScaleCrop>
  <HeadingPairs>
    <vt:vector size="6" baseType="variant">
      <vt:variant>
        <vt:lpstr>Fonts Used</vt:lpstr>
      </vt:variant>
      <vt:variant>
        <vt:i4>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5" baseType="lpstr">
      <vt:lpstr>Calibri</vt:lpstr>
      <vt:lpstr>ChatGPT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</dc:title>
  <dc:creator>Walnut Exporter</dc:creator>
  <cp:lastModifiedBy>Giovanni Alexander Rojas</cp:lastModifiedBy>
  <cp:revision>3</cp:revision>
  <dcterms:created xsi:type="dcterms:W3CDTF">2026-01-01T00:00:00Z</dcterms:created>
  <dcterms:modified xsi:type="dcterms:W3CDTF">2026-08-15T16:01:35Z</dcterms:modified>
</cp:coreProperties>
</file>