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Pressure</c:v>
          </c:tx>
          <c:spPr>
            <a:ln w="28575">
              <a:solidFill>
                <a:srgbClr val="A33F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A33F00"/>
              </a:solidFill>
            </c:spPr>
          </c:marker>
          <c:xVal>
            <c:numLit>
              <c:formatCode>General</c:formatCode>
              <c:ptCount val="5"/>
              <c:pt idx="0">
                <c:v>0.5</c:v>
              </c:pt>
              <c:pt idx="1">
                <c:v>0.75</c:v>
              </c:pt>
              <c:pt idx="2">
                <c:v>1</c:v>
              </c:pt>
              <c:pt idx="3">
                <c:v>1.25</c:v>
              </c:pt>
              <c:pt idx="4">
                <c:v>1.5</c:v>
              </c:pt>
            </c:numLit>
          </c:xVal>
          <c:yVal>
            <c:numLit>
              <c:formatCode>0.0#</c:formatCode>
              <c:ptCount val="5"/>
              <c:pt idx="0">
                <c:v>50</c:v>
              </c:pt>
              <c:pt idx="1">
                <c:v>75</c:v>
              </c:pt>
              <c:pt idx="2">
                <c:v>100</c:v>
              </c:pt>
              <c:pt idx="3">
                <c:v>125</c:v>
              </c:pt>
              <c:pt idx="4">
                <c:v>150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F205-440F-92C3-ED03DA9F6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Pressure / kPa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1/Volume / L^-1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B.3 Gas laws,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Lower particle kinetic energy reduces pressure unless volume also changes.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3-mark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[Answer] From P = nRT(1/V), gradient = nRT n = 30/(8.31(295)) n = 0.0122 mol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[Quiz answers] 1. K 2. PV = constant 3. wall collisions 4. negligible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E2E95-ACD2-596D-B53E-8096F8B73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B64E6A-9D3B-3E21-44B1-3DD9B3172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3D58B4-4C89-6B71-2459-53EFB7B2B7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each bounce is a push: that is pressure, push in, P V = n R T. A caption reads: Squeeze the box and the same particles hit the walls more often - that is all pressure is.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12FDB5-33B5-2253-73DE-A40B3AB46298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0768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Pressure / kPa against 1/Volume / L^-1.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[Quantitative visual] Values: (0.5, 50), (0.75, 75), (1, 100), (1.25, 125), (1.5, 150). Axes: 1/Volume / L^-1; Pressure / kPa.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Use P1V1/T1 = P2V2/T2 2) P2 = P1V1T2/(T1V2) 3) P2 = 100(0.020)(360)/(300(0.012)) Answer: P2 = 200 kPa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n = PV/RT 2) Convert pressure to Pa 3) n = 250000(0.0050)/(8.31(310)) Answer: n = 0.485 mol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[Inquiry] Record pressure and trapped-gas volume at constant temperature; plot P against 1/V.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https://giophysics.com/chapter-40/gas-laws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B.3 Gas laws: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Include apparatus dead volume and pressure-sensor uncertainty; never force the intercept to zero without justification.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[Humor] Molecules are not tiny balloons inside the balloon.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IB DP PHYSICS · FIRST ASSESSMENT 2025 · B.3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Gas laws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A55B"/>
                </a:solidFill>
              </a:defRPr>
            </a:pPr>
            <a:r>
              <a:rPr sz="1800" b="1" i="0">
                <a:solidFill>
                  <a:srgbClr val="FFA55B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 sealed flexible ball become softer in cold weather?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B.3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3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student plots P against 1/V for a fixed gas and obtains gradient 30 J at 295 K. Estimate the number of moles.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From P = nRT(1/V), gradient = nRT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n = 30/(8.31(295))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n = 0.0122 mol</a:t>
            </a:r>
          </a:p>
        </p:txBody>
      </p:sp>
      <p:sp>
        <p:nvSpPr>
          <p:cNvPr id="16" name="evaluation-band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valuation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Absolute temperature unit?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Constant-T gas relation?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Pressure microscopic cause?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Ideal gas particle volume?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K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PV = constant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wall collisions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negligible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Why must gas-law temperature use kelvin?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assumptions define an ideal gas?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How does pressure arise microscopically?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pressure, volume, temperature and amount of gas.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Explain gas laws using molecular collisions.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Test linearized relationships using controlled data.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Pressure comes from momentum changes during wall collisions.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Absolute temperature tracks average translational kinetic energy.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The ideal model neglects particle volume and intermolecular forces.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PV = nRT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P_1V_1/T_1 = P_2V_2/T_2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mean E_k = 1.5kT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A33F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E786F-B865-5E04-D381-66384FA51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7E6F3089-E066-A2AD-9EC9-4A3676822E16}"/>
              </a:ex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9C0838D-0E41-F018-83BF-25D386A17A56}"/>
              </a:ex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22850B1C-508F-E1AE-8ECB-5271DB2EEAF4}"/>
              </a:ex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AD93D288-1B1A-4692-BD3D-615652417BF3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A89B96B-7EF1-22C7-E508-DB8C76127AC2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38E1D5CA-04B7-0993-0B5E-84E3F738E9AF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137689D1-917E-758B-829A-9F39C167AD72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 gas laws are one statement wearing three disguises: for a fixed amount of gas, pressure, volume and absolute temperature are locked together - and kinetic theory says why, since pressure is just particles drumming on the walls.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0AE3FC-5370-0137-4B3B-B509EFD1146E}"/>
              </a:ext>
            </a:extLst>
          </p:cNvPr>
          <p:cNvSpPr/>
          <p:nvPr/>
        </p:nvSpPr>
        <p:spPr>
          <a:xfrm>
            <a:off x="1143000" y="4036718"/>
            <a:ext cx="3048000" cy="1458149"/>
          </a:xfrm>
          <a:prstGeom prst="rect">
            <a:avLst/>
          </a:prstGeom>
          <a:solidFill>
            <a:srgbClr val="F3EFDF"/>
          </a:solidFill>
          <a:ln w="2540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A7B2E2-3993-5DF7-AA80-81FBF29FD4DF}"/>
              </a:ext>
            </a:extLst>
          </p:cNvPr>
          <p:cNvSpPr/>
          <p:nvPr/>
        </p:nvSpPr>
        <p:spPr>
          <a:xfrm>
            <a:off x="4191000" y="4036718"/>
            <a:ext cx="203200" cy="1458149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65D76AC-0A4D-21F4-A6FC-19911B9AB761}"/>
              </a:ext>
            </a:extLst>
          </p:cNvPr>
          <p:cNvSpPr/>
          <p:nvPr/>
        </p:nvSpPr>
        <p:spPr>
          <a:xfrm>
            <a:off x="1651000" y="4911608"/>
            <a:ext cx="152400" cy="174977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D781B3A-D269-45C6-63AC-E6AF6F0B4D15}"/>
              </a:ext>
            </a:extLst>
          </p:cNvPr>
          <p:cNvSpPr/>
          <p:nvPr/>
        </p:nvSpPr>
        <p:spPr>
          <a:xfrm>
            <a:off x="3403600" y="4299185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DC7C556-4EC2-1DA8-FD23-2F9BCE7C4DAC}"/>
              </a:ext>
            </a:extLst>
          </p:cNvPr>
          <p:cNvCxnSpPr/>
          <p:nvPr/>
        </p:nvCxnSpPr>
        <p:spPr>
          <a:xfrm>
            <a:off x="3581400" y="4386674"/>
            <a:ext cx="558800" cy="262467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D55666D-EC1A-2405-BBDE-6FB81B7F17E8}"/>
              </a:ext>
            </a:extLst>
          </p:cNvPr>
          <p:cNvSpPr txBox="1"/>
          <p:nvPr/>
        </p:nvSpPr>
        <p:spPr>
          <a:xfrm>
            <a:off x="889000" y="5582355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EF5C3E"/>
                </a:solidFill>
              </a:rPr>
              <a:t>each bounce is a push: that is pressure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07BA200-B1CA-0D05-2496-0077943213BF}"/>
              </a:ext>
            </a:extLst>
          </p:cNvPr>
          <p:cNvCxnSpPr/>
          <p:nvPr/>
        </p:nvCxnSpPr>
        <p:spPr>
          <a:xfrm>
            <a:off x="4724400" y="4765792"/>
            <a:ext cx="8890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1B5DE1C-5E40-BEB9-C27A-EA5A07160555}"/>
              </a:ext>
            </a:extLst>
          </p:cNvPr>
          <p:cNvSpPr txBox="1"/>
          <p:nvPr/>
        </p:nvSpPr>
        <p:spPr>
          <a:xfrm>
            <a:off x="4673600" y="4270022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push in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7B3E1E-2FEC-7A7C-9C83-912E97EB6ED8}"/>
              </a:ext>
            </a:extLst>
          </p:cNvPr>
          <p:cNvSpPr/>
          <p:nvPr/>
        </p:nvSpPr>
        <p:spPr>
          <a:xfrm>
            <a:off x="5969000" y="4036718"/>
            <a:ext cx="1524000" cy="1458149"/>
          </a:xfrm>
          <a:prstGeom prst="rect">
            <a:avLst/>
          </a:prstGeom>
          <a:solidFill>
            <a:srgbClr val="F3EFDF"/>
          </a:solidFill>
          <a:ln w="2540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DE5FB7-EF86-1C21-0135-5F37F8A11EB5}"/>
              </a:ext>
            </a:extLst>
          </p:cNvPr>
          <p:cNvSpPr/>
          <p:nvPr/>
        </p:nvSpPr>
        <p:spPr>
          <a:xfrm>
            <a:off x="7493000" y="4036718"/>
            <a:ext cx="203200" cy="1458149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6C88FAF-02CC-1C09-059A-3C8FCFF658C6}"/>
              </a:ext>
            </a:extLst>
          </p:cNvPr>
          <p:cNvSpPr/>
          <p:nvPr/>
        </p:nvSpPr>
        <p:spPr>
          <a:xfrm>
            <a:off x="6350000" y="4911608"/>
            <a:ext cx="152400" cy="174977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78E2A7B-A47B-9833-7078-5EA9509FE5AD}"/>
              </a:ext>
            </a:extLst>
          </p:cNvPr>
          <p:cNvSpPr/>
          <p:nvPr/>
        </p:nvSpPr>
        <p:spPr>
          <a:xfrm>
            <a:off x="6959600" y="4299185"/>
            <a:ext cx="152400" cy="174978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428AF3-7094-8521-CFF4-59E5A8B9EFB5}"/>
              </a:ext>
            </a:extLst>
          </p:cNvPr>
          <p:cNvSpPr txBox="1"/>
          <p:nvPr/>
        </p:nvSpPr>
        <p:spPr>
          <a:xfrm>
            <a:off x="5054600" y="5582355"/>
            <a:ext cx="355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same T, half the volume, double the pressure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39DD54-23BB-4B4D-C434-560DA85A8743}"/>
              </a:ext>
            </a:extLst>
          </p:cNvPr>
          <p:cNvSpPr txBox="1"/>
          <p:nvPr/>
        </p:nvSpPr>
        <p:spPr>
          <a:xfrm>
            <a:off x="8763000" y="4532489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pt-BR" sz="1600" b="1">
                <a:solidFill>
                  <a:srgbClr val="EF5C3E"/>
                </a:solidFill>
              </a:rPr>
              <a:t>P V = n R T</a:t>
            </a:r>
            <a:endParaRPr lang="en-US" sz="1600" b="1">
              <a:solidFill>
                <a:srgbClr val="EF5C3E"/>
              </a:solidFill>
            </a:endParaRP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65AA25EE-2778-5AF9-F73D-44BCC5050715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Squeeze the box and the same particles hit the walls more often - that is all pressure is.</a:t>
            </a:r>
          </a:p>
        </p:txBody>
      </p:sp>
    </p:spTree>
    <p:extLst>
      <p:ext uri="{BB962C8B-B14F-4D97-AF65-F5344CB8AC3E}">
        <p14:creationId xmlns:p14="http://schemas.microsoft.com/office/powerpoint/2010/main" val="361410935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At constant temperature, pressure is linear in 1/volume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50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0.75 → 75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1.25 → 125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150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A33F00"/>
                </a:solidFill>
              </a:defRPr>
            </a:pPr>
            <a:r>
              <a:rPr sz="1725" b="1" i="0">
                <a:solidFill>
                  <a:srgbClr val="A33F00"/>
                </a:solidFill>
              </a:rPr>
              <a:t>Read the graph: Linearity of pressure with 1/volume supports PV = constant; the fitted model extrapolates to the origin.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0.020 m^3 gas sample at 100 kPa and 300 K is compressed to 0.012 m^3 and heated to 360 K. Find final pressure.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P1V1/T1 = P2V2/T2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P2 = P1V1T2/(T1V2)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P2 = 100(0.020)(360)/(300(0.012))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P2 = 200 kPa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Find the amount of gas in 5.0e-3 m^3 at 250 kPa and 310 K. Use R = 8.31 J mol^-1 K^-1.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n = PV/RT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Convert pressure to Pa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n = 250000(0.0050)/(8.31(310))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n = 0.485 mol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Test Boyle's law safely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Record pressure and trapped-gas volume at constant temperature; plot P against 1/V.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Include apparatus dead volume and pressure-sensor uncertainty; never force the intercept to zero without justification.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3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B.3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“Gas particles get larger when a gas expands.”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Average separation changes; the particles do not inflate.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Molecules are not tiny balloons inside the balloon.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5016</Words>
  <Application>Microsoft Office PowerPoint</Application>
  <DocSecurity>0</DocSecurity>
  <PresentationFormat>Widescreen</PresentationFormat>
  <Paragraphs>376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2026-08-15T16:01:37Z</dcterms:modified>
</cp:coreProperties>
</file>