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light damping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7"/>
              <c:pt idx="0">
                <c:v>7</c:v>
              </c:pt>
              <c:pt idx="1">
                <c:v>8</c:v>
              </c:pt>
              <c:pt idx="2">
                <c:v>9</c:v>
              </c:pt>
              <c:pt idx="3">
                <c:v>10</c:v>
              </c:pt>
              <c:pt idx="4">
                <c:v>11</c:v>
              </c:pt>
              <c:pt idx="5">
                <c:v>12</c:v>
              </c:pt>
              <c:pt idx="6">
                <c:v>13</c:v>
              </c:pt>
            </c:numLit>
          </c:xVal>
          <c:yVal>
            <c:numLit>
              <c:formatCode>0.0#</c:formatCode>
              <c:ptCount val="7"/>
              <c:pt idx="0">
                <c:v>0.3</c:v>
              </c:pt>
              <c:pt idx="1">
                <c:v>0.7</c:v>
              </c:pt>
              <c:pt idx="2">
                <c:v>2</c:v>
              </c:pt>
              <c:pt idx="3">
                <c:v>6</c:v>
              </c:pt>
              <c:pt idx="4">
                <c:v>2</c:v>
              </c:pt>
              <c:pt idx="5">
                <c:v>0.7</c:v>
              </c:pt>
              <c:pt idx="6">
                <c:v>0.3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9FE-4C72-A1C0-0943ECF7B2B6}"/>
            </c:ext>
          </c:extLst>
        </c:ser>
        <c:ser>
          <c:idx val="1"/>
          <c:order val="1"/>
          <c:tx>
            <c:v>heavy damping</c:v>
          </c:tx>
          <c:spPr>
            <a:ln w="28575">
              <a:solidFill>
                <a:srgbClr val="0B342E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B342E"/>
              </a:solidFill>
            </c:spPr>
          </c:marker>
          <c:xVal>
            <c:numLit>
              <c:formatCode>General</c:formatCode>
              <c:ptCount val="7"/>
              <c:pt idx="0">
                <c:v>7</c:v>
              </c:pt>
              <c:pt idx="1">
                <c:v>8</c:v>
              </c:pt>
              <c:pt idx="2">
                <c:v>9</c:v>
              </c:pt>
              <c:pt idx="3">
                <c:v>10</c:v>
              </c:pt>
              <c:pt idx="4">
                <c:v>11</c:v>
              </c:pt>
              <c:pt idx="5">
                <c:v>12</c:v>
              </c:pt>
              <c:pt idx="6">
                <c:v>13</c:v>
              </c:pt>
            </c:numLit>
          </c:xVal>
          <c:yVal>
            <c:numLit>
              <c:formatCode>0.0#</c:formatCode>
              <c:ptCount val="7"/>
              <c:pt idx="0">
                <c:v>0.6</c:v>
              </c:pt>
              <c:pt idx="1">
                <c:v>1.1000000000000001</c:v>
              </c:pt>
              <c:pt idx="2">
                <c:v>2</c:v>
              </c:pt>
              <c:pt idx="3">
                <c:v>2.8</c:v>
              </c:pt>
              <c:pt idx="4">
                <c:v>2</c:v>
              </c:pt>
              <c:pt idx="5">
                <c:v>1.1000000000000001</c:v>
              </c:pt>
              <c:pt idx="6">
                <c:v>0.6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1-F9FE-4C72-A1C0-0943ECF7B2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Amplitude / cm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Driving frequency / Hz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legend>
      <c:legendPos val="b"/>
      <c:overlay val="0"/>
      <c:txPr>
        <a:bodyPr anchorCtr="1"/>
        <a:lstStyle/>
        <a:p>
          <a:pPr>
            <a:defRPr sz="1650">
              <a:solidFill>
                <a:srgbClr val="48635E"/>
              </a:solidFill>
            </a:defRPr>
          </a:pPr>
          <a:endParaRPr lang="en-US"/>
        </a:p>
      </c:txPr>
    </c:legend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C.4 Standing waves and resonance,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Boundary conditions select standing-wave patterns with nodes at fixed ends.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[Answer] adjacent harmonic separation = f1 = 60 Hz f1 = v/(2L) v = 2Lf1 v = 144 m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[Quiz answers] 1. zero 2. 2L 3. odd harmonics 4. lowers and broadens it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BF3B0-BC1A-69F5-2A39-2E68E5275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23FF4A-E259-DE96-5E43-564DC4D024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C0766B-2583-F7B2-880C-FC3766C132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antinode, n = 1, node, n = 2. A caption reads: The ends are clamped, so only a whole number of half-wavelengths will fit between them.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44CB4A-525B-72FC-DDDF-EB113A9B37E3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7147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Amplitude / cm against Driving frequency / Hz.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[Quantitative visual] Values: (7, 0.3), (8, 0.7), (9, 2), (10, 6), (11, 2), (12, 0.7), (13, 0.3), (7, 0.6), (8, 1.1), (9, 2), (10, 2.8), (11, 2), (12, 1.1), (13, 0.6). Axes: Driving frequency / Hz; Amplitude / cm.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f1 = v/(2L) 2) f1 = 160/(1.60) = 100 Hz 3) f3 = 3f1 Answer: f1 = 100 Hz; f3 = 300 Hz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fundamental f1 = v/(4L) 2) f1 = 340/(3.4) = 100 Hz 3) next allowed harmonic is n = 3 Answer: 100 Hz and 300 Hz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[Inquiry] Sweep driving frequency and record steady-state amplitude at fixed drive strength.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https://giophysics.com/chapter-24/stationary-waves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C.4 Standing waves and resonance: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Wait for steady state, document damping and retain the full sweep including off-resonance values.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[Humor] The pattern looks busy while its energy commute is cancelled.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IB DP PHYSICS · FIRST ASSESSMENT 2025 · C.4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Standing waves and resonance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ED4E2"/>
                </a:solidFill>
              </a:defRPr>
            </a:pPr>
            <a:r>
              <a:rPr sz="1800" b="1" i="0">
                <a:solidFill>
                  <a:srgbClr val="6ED4E2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a guitar string support only certain stable notes?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C.4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string fixed at both ends is 1.20 m long. Adjacent resonances occur at 180 Hz and 240 Hz. Determine the wave speed.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adjacent harmonic separation = f1 = 60 Hz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f1 = v/(2L)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2Lf1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144 m s^-1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Amplitude at node?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String fundamental wavelength?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Closed pipe allows?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More damping does what to peak?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2L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odd harmonics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lowers and broadens it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How is a standing wave formed?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node and antinode.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resonance?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Build standing waves from counter-propagating waves.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Relate harmonics to boundary conditions.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Interpret resonance curves and damping.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Standing waves arise from coherent waves travelling in opposite directions.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Nodes have zero amplitude; antinodes have maximum amplitude.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Resonance occurs when driving frequency matches a natural frequency.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string/open pipe: f_n = nv/(2L)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closed pipe: f_n = nv/(4L), n odd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 = f lambda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0D718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4C6DA-D75E-5603-E2B4-0486A77E5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2539EAB7-5759-63EC-D307-716545B852E9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728629B-235A-3669-0423-17077142DBEE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90A8327-C84B-B310-9CA7-63D6516F32B0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E26807F-14E0-FBA2-06BF-7CCBAD94A2A0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1A6AB35-7495-0330-4CDE-F01216B54191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E2B3BDE6-4510-937E-136B-133B7AA2F6CF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6D7FC05E-24AE-950A-9FDA-C4B68CFB20E7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standing wave is what two identical waves travelling in opposite directions make together: a fixed pattern of nodes that never move and antinodes that swing hardest - and driving a system at one of those allowed frequencies is resonance.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22783B-57E1-816C-B938-8390A1A0B30F}"/>
              </a:ext>
            </a:extLst>
          </p:cNvPr>
          <p:cNvSpPr/>
          <p:nvPr/>
        </p:nvSpPr>
        <p:spPr>
          <a:xfrm>
            <a:off x="1727200" y="3803415"/>
            <a:ext cx="177800" cy="1924756"/>
          </a:xfrm>
          <a:prstGeom prst="rect">
            <a:avLst/>
          </a:prstGeom>
          <a:solidFill>
            <a:srgbClr val="6B7F79"/>
          </a:solidFill>
          <a:ln w="1905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93CA328-BB2A-8976-1629-25D39093A67A}"/>
              </a:ext>
            </a:extLst>
          </p:cNvPr>
          <p:cNvSpPr/>
          <p:nvPr/>
        </p:nvSpPr>
        <p:spPr>
          <a:xfrm>
            <a:off x="9525000" y="3803415"/>
            <a:ext cx="177800" cy="1924756"/>
          </a:xfrm>
          <a:prstGeom prst="rect">
            <a:avLst/>
          </a:prstGeom>
          <a:solidFill>
            <a:srgbClr val="6B7F79"/>
          </a:solidFill>
          <a:ln w="1905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AC45C7E-131E-658C-107C-532393499EC6}"/>
              </a:ext>
            </a:extLst>
          </p:cNvPr>
          <p:cNvCxnSpPr/>
          <p:nvPr/>
        </p:nvCxnSpPr>
        <p:spPr>
          <a:xfrm>
            <a:off x="1905000" y="4299185"/>
            <a:ext cx="7620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DD579D-65B4-3114-7095-DB7D44CE0018}"/>
              </a:ext>
            </a:extLst>
          </p:cNvPr>
          <p:cNvCxnSpPr/>
          <p:nvPr/>
        </p:nvCxnSpPr>
        <p:spPr>
          <a:xfrm flipV="1">
            <a:off x="5715000" y="3861741"/>
            <a:ext cx="0" cy="379118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C792FD3-51E6-EEA4-D885-19E224080979}"/>
              </a:ext>
            </a:extLst>
          </p:cNvPr>
          <p:cNvCxnSpPr/>
          <p:nvPr/>
        </p:nvCxnSpPr>
        <p:spPr>
          <a:xfrm>
            <a:off x="5715000" y="4357511"/>
            <a:ext cx="0" cy="379118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75BA9B7-CCF4-1266-B545-0834118F2FEA}"/>
              </a:ext>
            </a:extLst>
          </p:cNvPr>
          <p:cNvSpPr txBox="1"/>
          <p:nvPr/>
        </p:nvSpPr>
        <p:spPr>
          <a:xfrm>
            <a:off x="5918200" y="3745089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antinode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D89493-A9B4-6C70-3F0D-0333F5488D4F}"/>
              </a:ext>
            </a:extLst>
          </p:cNvPr>
          <p:cNvSpPr txBox="1"/>
          <p:nvPr/>
        </p:nvSpPr>
        <p:spPr>
          <a:xfrm>
            <a:off x="711200" y="4153371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 b="1">
                <a:solidFill>
                  <a:srgbClr val="102E29"/>
                </a:solidFill>
              </a:rPr>
              <a:t>n = 1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127FBA8-EB0B-B6F6-53E8-C9F653F88781}"/>
              </a:ext>
            </a:extLst>
          </p:cNvPr>
          <p:cNvCxnSpPr/>
          <p:nvPr/>
        </p:nvCxnSpPr>
        <p:spPr>
          <a:xfrm>
            <a:off x="1905000" y="5349052"/>
            <a:ext cx="7620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81EEB08D-708E-696D-01DA-B6E9ABC66B12}"/>
              </a:ext>
            </a:extLst>
          </p:cNvPr>
          <p:cNvSpPr/>
          <p:nvPr/>
        </p:nvSpPr>
        <p:spPr>
          <a:xfrm>
            <a:off x="5638800" y="5261563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60BB18-FC1A-8D24-9498-4FF506360944}"/>
              </a:ext>
            </a:extLst>
          </p:cNvPr>
          <p:cNvSpPr txBox="1"/>
          <p:nvPr/>
        </p:nvSpPr>
        <p:spPr>
          <a:xfrm>
            <a:off x="4470400" y="4969933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node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29D89DF-736D-17C6-67A9-0D5EB18A235A}"/>
              </a:ext>
            </a:extLst>
          </p:cNvPr>
          <p:cNvCxnSpPr/>
          <p:nvPr/>
        </p:nvCxnSpPr>
        <p:spPr>
          <a:xfrm flipV="1">
            <a:off x="3810000" y="4969933"/>
            <a:ext cx="0" cy="320793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123CF27-9F0F-0150-D7BA-BAA18FA6F7BE}"/>
              </a:ext>
            </a:extLst>
          </p:cNvPr>
          <p:cNvCxnSpPr/>
          <p:nvPr/>
        </p:nvCxnSpPr>
        <p:spPr>
          <a:xfrm flipV="1">
            <a:off x="7620000" y="4969933"/>
            <a:ext cx="0" cy="320793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D0E9ABA-2F03-F7F8-4464-DC3BF24F725E}"/>
              </a:ext>
            </a:extLst>
          </p:cNvPr>
          <p:cNvSpPr txBox="1"/>
          <p:nvPr/>
        </p:nvSpPr>
        <p:spPr>
          <a:xfrm>
            <a:off x="711200" y="5203237"/>
            <a:ext cx="914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 b="1">
                <a:solidFill>
                  <a:srgbClr val="102E29"/>
                </a:solidFill>
              </a:rPr>
              <a:t>n = 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A206CE-8480-627A-4259-95845D00D7F5}"/>
              </a:ext>
            </a:extLst>
          </p:cNvPr>
          <p:cNvSpPr txBox="1"/>
          <p:nvPr/>
        </p:nvSpPr>
        <p:spPr>
          <a:xfrm>
            <a:off x="1905000" y="5728171"/>
            <a:ext cx="762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both ends must be nodes - that is what picks the notes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C0C417F-62CB-2F2F-BA5C-0B31750C0C5B}"/>
              </a:ext>
            </a:extLst>
          </p:cNvPr>
          <p:cNvSpPr/>
          <p:nvPr/>
        </p:nvSpPr>
        <p:spPr>
          <a:xfrm>
            <a:off x="1828800" y="4211696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5024A51-A160-362F-84B1-D645F861BC59}"/>
              </a:ext>
            </a:extLst>
          </p:cNvPr>
          <p:cNvSpPr/>
          <p:nvPr/>
        </p:nvSpPr>
        <p:spPr>
          <a:xfrm>
            <a:off x="9448800" y="4211696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iagram-caption">
            <a:extLst>
              <a:ext uri="{FF2B5EF4-FFF2-40B4-BE49-F238E27FC236}">
                <a16:creationId xmlns:a16="http://schemas.microsoft.com/office/drawing/2014/main" id="{07F64576-7D7D-479D-4FCD-CA6DD0640B85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ends are clamped, so only a whole number of half-wavelengths will fit between them.</a:t>
            </a:r>
          </a:p>
        </p:txBody>
      </p:sp>
    </p:spTree>
    <p:extLst>
      <p:ext uri="{BB962C8B-B14F-4D97-AF65-F5344CB8AC3E}">
        <p14:creationId xmlns:p14="http://schemas.microsoft.com/office/powerpoint/2010/main" val="1183791416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Damping broadens and lowers resonance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7 → 0.3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8 → 0.7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9 → 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10 → 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11 → 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12 → 0.7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13 → 0.3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7 → 0.6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8 → 1.1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9 → 2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D7180"/>
                </a:solidFill>
              </a:defRPr>
            </a:pPr>
            <a:r>
              <a:rPr sz="1725" b="1" i="0">
                <a:solidFill>
                  <a:srgbClr val="0D7180"/>
                </a:solidFill>
              </a:rPr>
              <a:t>Read the graph: Damping reduces peak response and makes resonance less sharp.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0.80 m string has wave speed 160 m s^-1. Find its fundamental and third harmonic frequencies.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f1 = v/(2L)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f1 = 160/(1.60) = 100 Hz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f3 = 3f1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f1 = 100 Hz; f3 = 300 Hz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pipe closed at one end is 0.85 m long. With sound speed 340 m s^-1, find its two lowest resonances.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fundamental f1 = v/(4L)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f1 = 340/(3.4) = 100 Hz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next allowed harmonic is n = 3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100 Hz and 300 Hz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C.4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Map a resonance curve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Sweep driving frequency and record steady-state amplitude at fixed drive strength.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Wait for steady state, document damping and retain the full sweep including off-resonance values.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71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C.4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“Standing waves carry energy steadily from one end to the other.”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The ideal pattern has no net energy transport along the medium.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The pattern looks busy while its energy commute is cancelled.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5055</Words>
  <Application>Microsoft Office PowerPoint</Application>
  <DocSecurity>0</DocSecurity>
  <PresentationFormat>Widescreen</PresentationFormat>
  <Paragraphs>384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2026-08-15T16:01:42Z</dcterms:modified>
</cp:coreProperties>
</file>