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6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00000000-0000-4000-8000-000000000001}">
      <p14:discardImageEditData xmlns:p14="http://schemas.microsoft.com/office/powerpoint/2010/main" xmlns="" val="0"/>
    </p:ext>
    <p:ext uri="{00000000-0000-4000-8000-000000000002}">
      <p14:defaultImageDpi xmlns:p14="http://schemas.microsoft.com/office/powerpoint/2010/main" xmlns="" val="32767"/>
    </p:ext>
    <p:ext uri="{00000000-0000-4000-8000-000000000003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00000000-0000-4000-8000-0000000000C3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US"/>
  <c:roundedCorners val="1"/>
  <c:style val="2"/>
  <c:chart>
    <c:autoTitleDeleted val="1"/>
    <c:plotArea>
      <c:layout/>
      <c:scatterChart>
        <c:scatterStyle val="lineMarker"/>
        <c:varyColors val="1"/>
        <c:ser>
          <c:idx val="0"/>
          <c:order val="0"/>
          <c:tx>
            <c:v>Radius</c:v>
          </c:tx>
          <c:spPr>
            <a:ln w="28575">
              <a:solidFill>
                <a:srgbClr val="6336D6"/>
              </a:solidFill>
              <a:prstDash val="solid"/>
            </a:ln>
          </c:spPr>
          <c:marker>
            <c:symbol val="circle"/>
            <c:size val="7"/>
            <c:spPr>
              <a:solidFill>
                <a:srgbClr val="6336D6"/>
              </a:solidFill>
            </c:spPr>
          </c:marker>
          <c:xVal>
            <c:numLit>
              <c:formatCode>General</c:formatCode>
              <c:ptCount val="5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</c:numLit>
          </c:xVal>
          <c:yVal>
            <c:numLit>
              <c:formatCode>0.0#</c:formatCode>
              <c:ptCount val="5"/>
              <c:pt idx="0">
                <c:v>1.04</c:v>
              </c:pt>
              <c:pt idx="1">
                <c:v>2.09</c:v>
              </c:pt>
              <c:pt idx="2">
                <c:v>3.13</c:v>
              </c:pt>
              <c:pt idx="3">
                <c:v>4.18</c:v>
              </c:pt>
              <c:pt idx="4">
                <c:v>5.22</c:v>
              </c:pt>
            </c:numLit>
          </c:yVal>
          <c:smooth val="0"/>
          <c:extLst>
            <c:ext xmlns:c16="http://schemas.microsoft.com/office/drawing/2014/chart" uri="{C3380CC4-5D6E-409C-BE32-E72D297353CC}">
              <c16:uniqueId val="{00000000-7089-4522-B3CA-88B317D2766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8650112"/>
        <c:axId val="48672768"/>
      </c:scatterChart>
      <c:valAx>
        <c:axId val="48672768"/>
        <c:scaling>
          <c:orientation val="minMax"/>
        </c:scaling>
        <c:delete val="0"/>
        <c:axPos val="l"/>
        <c:majorGridlines>
          <c:spPr>
            <a:ln w="9525">
              <a:solidFill>
                <a:srgbClr val="D6DED8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r>
                  <a:t>Radius / cm</a:t>
                </a:r>
              </a:p>
            </c:rich>
          </c:tx>
          <c:overlay val="0"/>
        </c:title>
        <c:numFmt formatCode="0.0#" sourceLinked="1"/>
        <c:majorTickMark val="none"/>
        <c:minorTickMark val="none"/>
        <c:tickLblPos val="nextTo"/>
        <c:spPr>
          <a:ln w="9525">
            <a:solidFill>
              <a:srgbClr val="A9BBB4"/>
            </a:solidFill>
            <a:prstDash val="solid"/>
          </a:ln>
        </c:spPr>
        <c:txPr>
          <a:bodyPr anchorCtr="1"/>
          <a:lstStyle/>
          <a:p>
            <a:pPr>
              <a:defRPr sz="1650">
                <a:solidFill>
                  <a:srgbClr val="48635E"/>
                </a:solidFill>
              </a:defRPr>
            </a:pPr>
            <a:endParaRPr lang="en-US"/>
          </a:p>
        </c:txPr>
        <c:crossAx val="48650112"/>
        <c:crosses val="autoZero"/>
        <c:crossBetween val="midCat"/>
      </c:valAx>
      <c:valAx>
        <c:axId val="4865011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r>
                  <a:t>Speed / 10^6 m s^-1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spPr>
          <a:ln w="9525">
            <a:solidFill>
              <a:srgbClr val="A9BBB4"/>
            </a:solidFill>
            <a:prstDash val="solid"/>
          </a:ln>
        </c:spPr>
        <c:txPr>
          <a:bodyPr anchorCtr="1"/>
          <a:lstStyle/>
          <a:p>
            <a:pPr>
              <a:defRPr sz="1650">
                <a:solidFill>
                  <a:srgbClr val="48635E"/>
                </a:solidFill>
              </a:defRPr>
            </a:pPr>
            <a:endParaRPr lang="en-US"/>
          </a:p>
        </c:txPr>
        <c:crossAx val="48672768"/>
        <c:crosses val="autoZero"/>
        <c:crossBetween val="midCat"/>
      </c:valAx>
      <c:spPr>
        <a:solidFill>
          <a:srgbClr val="FCFAF1"/>
        </a:solidFill>
        <a:ln w="0">
          <a:noFill/>
          <a:prstDash val="solid"/>
        </a:ln>
      </c:spPr>
    </c:plotArea>
    <c:plotVisOnly val="1"/>
    <c:dispBlanksAs val="zero"/>
    <c:showDLblsOverMax val="1"/>
  </c:chart>
  <c:spPr>
    <a:solidFill>
      <a:srgbClr val="FCFAF1"/>
    </a:solidFill>
    <a:ln w="0">
      <a:noFill/>
      <a:prstDash val="solid"/>
    </a:ln>
  </c:spPr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"/>
          <p:cNvSpPr>
            <a:spLocks noGrp="1"/>
          </p:cNvSpPr>
          <p:nvPr>
            <p:ph type="hdr" sz="quarter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Date Placeholder"/>
          <p:cNvSpPr>
            <a:spLocks noGrp="1"/>
          </p:cNvSpPr>
          <p:nvPr>
            <p:ph type="dt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" name="Slide Image Placeholder"/>
          <p:cNvSpPr>
            <a:spLocks noGrp="1" noRot="1" noChangeAspect="1"/>
          </p:cNvSpPr>
          <p:nvPr>
            <p:ph type="sldImg" idx="2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" name="Notes Placeholder"/>
          <p:cNvSpPr>
            <a:spLocks noGrp="1"/>
          </p:cNvSpPr>
          <p:nvPr>
            <p:ph type="body" sz="quarter" idx="3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" name="Footer Placeholder"/>
          <p:cNvSpPr>
            <a:spLocks noGrp="1"/>
          </p:cNvSpPr>
          <p:nvPr>
            <p:ph type="ftr" sz="quarter" idx="4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" name="Slide Number Placeholder"/>
          <p:cNvSpPr>
            <a:spLocks noGrp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/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https://giophysics.com/chapter-27/force-on-moving-charges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Dark-green opening slide for D.3 Motion in electromagnetic fields, with one inquiry question and the SL + HL boundary.</a:t>
            </a:r>
          </a:p>
          <a:p>
            <a:r>
              <a:t>[Teacher cue]</a:t>
            </a:r>
          </a:p>
          <a:p>
            <a:r>
              <a:t>Ask the hook without revealing the answer. Collect two competing explanations, then reveal: The magnetic force is perpendicular to velocity, so it changes direction but does no work.</a:t>
            </a:r>
          </a:p>
          <a:p>
            <a:r>
              <a:t>[SL/HL boundary]</a:t>
            </a:r>
          </a:p>
          <a:p>
            <a:r>
              <a:t>D.3 Motion in electromagnetic fields: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State model assumptions and parameter sources; simulated points are not laboratory observations.</a:t>
            </a:r>
          </a:p>
          <a:p>
            <a:r>
              <a:t>[Safety]</a:t>
            </a:r>
          </a:p>
          <a:p>
            <a:r>
              <a:t>Use current-limited low-voltage equipment only; no student mains work and discharge capacitors before handling.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https://giophysics.com/chapter-27/force-on-moving-charges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An original 4-mark application question beside a four-step method rail.</a:t>
            </a:r>
          </a:p>
          <a:p>
            <a:r>
              <a:t>[Teacher cue]</a:t>
            </a:r>
          </a:p>
          <a:p>
            <a:r>
              <a:t>Give independent thinking time. Students annotate knowns, unknowns and assumptions before calculation. Do not reveal the marking points until slide 11.</a:t>
            </a:r>
          </a:p>
          <a:p>
            <a:r>
              <a:t>[SL/HL boundary]</a:t>
            </a:r>
          </a:p>
          <a:p>
            <a:r>
              <a:t>D.3 Motion in electromagnetic fields: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State model assumptions and parameter sources; simulated points are not laboratory observations.</a:t>
            </a:r>
          </a:p>
          <a:p>
            <a:r>
              <a:t>[Safety]</a:t>
            </a:r>
          </a:p>
          <a:p>
            <a:r>
              <a:t>Use current-limited low-voltage equipment only; no student mains work and discharge capacitors before handling.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https://giophysics.com/chapter-27/force-on-moving-charges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Four to six editable marking points appear in two columns, followed by a data-evaluation band.</a:t>
            </a:r>
          </a:p>
          <a:p>
            <a:r>
              <a:t>[Teacher cue]</a:t>
            </a:r>
          </a:p>
          <a:p>
            <a:r>
              <a:t>Reveal each point only after students compare. Require correction in a different colour and one statement about assumptions or uncertainty.</a:t>
            </a:r>
          </a:p>
          <a:p>
            <a:r>
              <a:t>[SL/HL boundary]</a:t>
            </a:r>
          </a:p>
          <a:p>
            <a:r>
              <a:t>D.3 Motion in electromagnetic fields: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State model assumptions and parameter sources; simulated points are not laboratory observations.</a:t>
            </a:r>
          </a:p>
          <a:p>
            <a:r>
              <a:t>[Safety]</a:t>
            </a:r>
          </a:p>
          <a:p>
            <a:r>
              <a:t>Use current-limited low-voltage equipment only; no student mains work and discharge capacitors before handling.</a:t>
            </a:r>
          </a:p>
          <a:p>
            <a:r>
              <a:t>[Answer] F = qvB F = 1.60e-19(4.0e6)(0.015) = 9.6e-15 N force is perpendicular to velocity constant-magnitude centripetal force gives circular path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https://giophysics.com/chapter-27/force-on-moving-charges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Four large original exit questions are arranged in a spacious two-by-two layout; answers are not visible.</a:t>
            </a:r>
          </a:p>
          <a:p>
            <a:r>
              <a:t>[Teacher cue]</a:t>
            </a:r>
          </a:p>
          <a:p>
            <a:r>
              <a:t>Run the quiz silently. Ask students to justify the starred item to a partner before the answer reveal.</a:t>
            </a:r>
          </a:p>
          <a:p>
            <a:r>
              <a:t>[SL/HL boundary]</a:t>
            </a:r>
          </a:p>
          <a:p>
            <a:r>
              <a:t>D.3 Motion in electromagnetic fields: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State model assumptions and parameter sources; simulated points are not laboratory observations.</a:t>
            </a:r>
          </a:p>
          <a:p>
            <a:r>
              <a:t>[Safety]</a:t>
            </a:r>
          </a:p>
          <a:p>
            <a:r>
              <a:t>Use current-limited low-voltage equipment only; no student mains work and discharge capacitors before handling.</a:t>
            </a:r>
          </a:p>
          <a:p>
            <a:r>
              <a:t>[Final quiz] Four original retrieval and transfer questions.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https://giophysics.com/chapter-27/force-on-moving-charges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Four answer rows on a dark background lead to a bright next-inquiry prompt.</a:t>
            </a:r>
          </a:p>
          <a:p>
            <a:r>
              <a:t>[Teacher cue]</a:t>
            </a:r>
          </a:p>
          <a:p>
            <a:r>
              <a:t>Reveal one answer at a time. Ask for evidence or an equation before accepting it. End with the new-question prompt, not a generic summary.</a:t>
            </a:r>
          </a:p>
          <a:p>
            <a:r>
              <a:t>[SL/HL boundary]</a:t>
            </a:r>
          </a:p>
          <a:p>
            <a:r>
              <a:t>D.3 Motion in electromagnetic fields: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State model assumptions and parameter sources; simulated points are not laboratory observations.</a:t>
            </a:r>
          </a:p>
          <a:p>
            <a:r>
              <a:t>[Safety]</a:t>
            </a:r>
          </a:p>
          <a:p>
            <a:r>
              <a:t>Use current-limited low-voltage equipment only; no student mains work and discharge capacitors before handling.</a:t>
            </a:r>
          </a:p>
          <a:p>
            <a:r>
              <a:t>[Quiz answers] 1. perpendicular 2. zero 3. E/B 4. opposite direction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https://giophysics.com/chapter-27/force-on-moving-charges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Three numbered retrieval questions above three concise learning outcomes; no answers are shown.</a:t>
            </a:r>
          </a:p>
          <a:p>
            <a:r>
              <a:t>[Teacher cue]</a:t>
            </a:r>
          </a:p>
          <a:p>
            <a:r>
              <a:t>Allow silent retrieval first. Ask one student to answer and another to challenge the reasoning. Revisit the outcomes at the end.</a:t>
            </a:r>
          </a:p>
          <a:p>
            <a:r>
              <a:t>[SL/HL boundary]</a:t>
            </a:r>
          </a:p>
          <a:p>
            <a:r>
              <a:t>D.3 Motion in electromagnetic fields: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State model assumptions and parameter sources; simulated points are not laboratory observations.</a:t>
            </a:r>
          </a:p>
          <a:p>
            <a:r>
              <a:t>[Safety]</a:t>
            </a:r>
          </a:p>
          <a:p>
            <a:r>
              <a:t>Use current-limited low-voltage equipment only; no student mains work and discharge capacitors before handling.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https://giophysics.com/chapter-27/force-on-moving-charges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Three conceptual claims occupy the left, while a dark editable equation rail and an explicit SL/HL boundary occupy the right and bottom.</a:t>
            </a:r>
          </a:p>
          <a:p>
            <a:r>
              <a:t>[Teacher cue]</a:t>
            </a:r>
          </a:p>
          <a:p>
            <a:r>
              <a:t>Unpack one claim at a time. Have students identify assumptions and the level label before substituting into an equation.</a:t>
            </a:r>
          </a:p>
          <a:p>
            <a:r>
              <a:t>[SL/HL boundary]</a:t>
            </a:r>
          </a:p>
          <a:p>
            <a:r>
              <a:t>D.3 Motion in electromagnetic fields: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State model assumptions and parameter sources; simulated points are not laboratory observations.</a:t>
            </a:r>
          </a:p>
          <a:p>
            <a:r>
              <a:t>[Safety]</a:t>
            </a:r>
          </a:p>
          <a:p>
            <a:r>
              <a:t>Use current-limited low-voltage equipment only; no student mains work and discharge capacitors before handling.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3487AE-20B8-543C-D6AD-5A5D5B4C29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BD47F90-A43F-38A4-15D3-39AA0FF0DC4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D6559C-7ED7-605D-47AB-398B7680CB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https://giophysics.com/chapter-27/force-on-moving-charges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The simple definition is stated in one sentence across the top of the slide. Below it a drawn diagram is labelled B into the page, ×, v (speed fixed), r = m v / q B. A caption reads: The speed never changes, only the direction - which is why the path closes on itself.</a:t>
            </a:r>
          </a:p>
          <a:p>
            <a:r>
              <a:t>[Teacher cue]</a:t>
            </a:r>
          </a:p>
          <a:p>
            <a:r>
              <a:t>Unpack one claim at a time. Have students identify assumptions and the level label before substituting into an equation.</a:t>
            </a:r>
          </a:p>
          <a:p>
            <a:r>
              <a:t>[SL/HL boundary]</a:t>
            </a:r>
          </a:p>
          <a:p>
            <a:r>
              <a:t>D.3 Motion in electromagnetic fields: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State model assumptions and parameter sources; simulated points are not laboratory observations.</a:t>
            </a:r>
          </a:p>
          <a:p>
            <a:r>
              <a:t>[Safety]</a:t>
            </a:r>
          </a:p>
          <a:p>
            <a:r>
              <a:t>Use current-limited low-voltage equipment only; no student mains work and discharge capacitors before handling.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10FDF3-17E6-48B4-9850-3A67FA381802}"/>
              </a:ext>
            </a:extLst>
          </p:cNvPr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187754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https://giophysics.com/chapter-27/force-on-moving-charges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Editable scatter chart of Radius / cm against Speed / 10^6 m s^-1. Data values are printed in a high-contrast rail for non-colour access.</a:t>
            </a:r>
          </a:p>
          <a:p>
            <a:r>
              <a:t>[Teacher cue]</a:t>
            </a:r>
          </a:p>
          <a:p>
            <a:r>
              <a:t>Collect a prediction, then reveal the graph. Ask students to name axes and units before interpreting. Edit one native-chart data point and ask what conclusion changes.</a:t>
            </a:r>
          </a:p>
          <a:p>
            <a:r>
              <a:t>[SL/HL boundary]</a:t>
            </a:r>
          </a:p>
          <a:p>
            <a:r>
              <a:t>D.3 Motion in electromagnetic fields: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State model assumptions and parameter sources; simulated points are not laboratory observations.</a:t>
            </a:r>
          </a:p>
          <a:p>
            <a:r>
              <a:t>[Safety]</a:t>
            </a:r>
          </a:p>
          <a:p>
            <a:r>
              <a:t>Use current-limited low-voltage equipment only; no student mains work and discharge capacitors before handling.</a:t>
            </a:r>
          </a:p>
          <a:p>
            <a:r>
              <a:t>[Quantitative visual] Values: (1, 1.04), (2, 2.09), (3, 3.13), (4, 4.18), (5, 5.22). Axes: Speed / 10^6 m s^-1; Radius / cm.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https://giophysics.com/chapter-27/force-on-moving-charges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 full-width quantitative problem is followed by three editable reasoning steps and a high-contrast answer band.</a:t>
            </a:r>
          </a:p>
          <a:p>
            <a:r>
              <a:t>[Teacher cue]</a:t>
            </a:r>
          </a:p>
          <a:p>
            <a:r>
              <a:t>Model the system boundary, equation choice, substitution and unit check. Ask students to explain why each operation is justified.</a:t>
            </a:r>
          </a:p>
          <a:p>
            <a:r>
              <a:t>[SL/HL boundary]</a:t>
            </a:r>
          </a:p>
          <a:p>
            <a:r>
              <a:t>D.3 Motion in electromagnetic fields: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State model assumptions and parameter sources; simulated points are not laboratory observations.</a:t>
            </a:r>
          </a:p>
          <a:p>
            <a:r>
              <a:t>[Safety]</a:t>
            </a:r>
          </a:p>
          <a:p>
            <a:r>
              <a:t>Use current-limited low-voltage equipment only; no student mains work and discharge capacitors before handling.</a:t>
            </a:r>
          </a:p>
          <a:p>
            <a:r>
              <a:t>[Worked problem] Steps: 1) r = mv/(qB) 2) r = 1.67e-27(3.0e6)/(1.60e-19(0.20)) 3) Evaluate in metres Answer: r = 0.157 m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https://giophysics.com/chapter-27/force-on-moving-charges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 full-width quantitative problem is followed by three editable reasoning steps and a high-contrast answer band.</a:t>
            </a:r>
          </a:p>
          <a:p>
            <a:r>
              <a:t>[Teacher cue]</a:t>
            </a:r>
          </a:p>
          <a:p>
            <a:r>
              <a:t>Pause before each step. Students write the next line, compare reasoning, then reveal and repair units or signs.</a:t>
            </a:r>
          </a:p>
          <a:p>
            <a:r>
              <a:t>[SL/HL boundary]</a:t>
            </a:r>
          </a:p>
          <a:p>
            <a:r>
              <a:t>D.3 Motion in electromagnetic fields: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State model assumptions and parameter sources; simulated points are not laboratory observations.</a:t>
            </a:r>
          </a:p>
          <a:p>
            <a:r>
              <a:t>[Safety]</a:t>
            </a:r>
          </a:p>
          <a:p>
            <a:r>
              <a:t>Use current-limited low-voltage equipment only; no student mains work and discharge capacitors before handling.</a:t>
            </a:r>
          </a:p>
          <a:p>
            <a:r>
              <a:t>[Worked problem] Steps: 1) Balance qE = qvB 2) v = E/B 3) v = 2.4e4/0.080 Answer: v = 3.0e5 m s^-1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https://giophysics.com/chapter-27/force-on-moving-charges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 dark inquiry slide sets one practical or data task, three process steps and an explicit integrity boundary.</a:t>
            </a:r>
          </a:p>
          <a:p>
            <a:r>
              <a:t>[Teacher cue]</a:t>
            </a:r>
          </a:p>
          <a:p>
            <a:r>
              <a:t>Ask groups to identify the independent, dependent and controlled variables before equipment or data. Require a raw-data record and one evidence-based limitation.</a:t>
            </a:r>
          </a:p>
          <a:p>
            <a:r>
              <a:t>[SL/HL boundary]</a:t>
            </a:r>
          </a:p>
          <a:p>
            <a:r>
              <a:t>D.3 Motion in electromagnetic fields: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State model assumptions and parameter sources; simulated points are not laboratory observations.</a:t>
            </a:r>
          </a:p>
          <a:p>
            <a:r>
              <a:t>[Safety]</a:t>
            </a:r>
          </a:p>
          <a:p>
            <a:r>
              <a:t>Use current-limited low-voltage equipment only; no student mains work and discharge capacitors before handling.</a:t>
            </a:r>
          </a:p>
          <a:p>
            <a:r>
              <a:t>[Inquiry] Measure radius at several B values for fixed accelerating voltage; test the transformed relationship.</a:t>
            </a:r>
          </a:p>
          <a:p>
            <a:r>
              <a:t>[Investigation integrity] Teacher support may clarify physics, ethics, risk, uncertainty and methods. Students must formulate, process, evaluate and write their own scientific investigation; never ghostwrite or fabricate data. Topic task: State model assumptions and parameter sources; simulated points are not laboratory observations.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https://giophysics.com/chapter-27/force-on-moving-charges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 full accent-colour slide contrasts a large misconception with a dark correction band, a safe joke and a rewrite prompt.</a:t>
            </a:r>
          </a:p>
          <a:p>
            <a:r>
              <a:t>[Teacher cue]</a:t>
            </a:r>
          </a:p>
          <a:p>
            <a:r>
              <a:t>Students vote true or false, identify the hidden assumption, then rewrite. Use the joke only as a memory cue after the scientific correction.</a:t>
            </a:r>
          </a:p>
          <a:p>
            <a:r>
              <a:t>[SL/HL boundary]</a:t>
            </a:r>
          </a:p>
          <a:p>
            <a:r>
              <a:t>D.3 Motion in electromagnetic fields: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State model assumptions and parameter sources; simulated points are not laboratory observations.</a:t>
            </a:r>
          </a:p>
          <a:p>
            <a:r>
              <a:t>[Safety]</a:t>
            </a:r>
          </a:p>
          <a:p>
            <a:r>
              <a:t>Use current-limited low-voltage equipment only; no student mains work and discharge capacitors before handling.</a:t>
            </a:r>
          </a:p>
          <a:p>
            <a:r>
              <a:t>[Humor] Magnetism is excellent at steering and terrible at paying the energy bill.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Mast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ccent-rail">
            <a:extLst>
              <a:ext uri="{00000000-0000-4000-8000-000000000004}">
                <a16:creationId xmlns:a16="http://schemas.microsoft.com/office/drawing/2014/main" xmlns="" id="{00000000-0000-4000-8000-000000000005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71450" cy="6858000"/>
          </a:xfrm>
          <a:prstGeom prst="rect">
            <a:avLst/>
          </a:prstGeom>
          <a:solidFill>
            <a:srgbClr val="A88CFF"/>
          </a:solidFill>
          <a:ln w="0">
            <a:noFill/>
            <a:prstDash val="solid"/>
          </a:ln>
        </p:spPr>
      </p:sp>
      <p:sp>
        <p:nvSpPr>
          <p:cNvPr id="2" name="eyebrow">
            <a:extLst>
              <a:ext uri="{00000000-0000-4000-8000-000000000004}">
                <a16:creationId xmlns:a16="http://schemas.microsoft.com/office/drawing/2014/main" xmlns="" id="{00000000-0000-4000-8000-000000000006}"/>
              </a:ext>
            </a:extLst>
          </p:cNvPr>
          <p:cNvSpPr>
            <a:spLocks noGrp="1"/>
          </p:cNvSpPr>
          <p:nvPr/>
        </p:nvSpPr>
        <p:spPr>
          <a:xfrm>
            <a:off x="666750" y="571500"/>
            <a:ext cx="809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IB DP PHYSICS · FIRST ASSESSMENT 2025 · D.3</a:t>
            </a:r>
          </a:p>
        </p:txBody>
      </p:sp>
      <p:sp>
        <p:nvSpPr>
          <p:cNvPr id="3" name="topic-title">
            <a:extLst>
              <a:ext uri="{00000000-0000-4000-8000-000000000004}">
                <a16:creationId xmlns:a16="http://schemas.microsoft.com/office/drawing/2014/main" xmlns="" id="{00000000-0000-4000-8000-000000000007}"/>
              </a:ext>
            </a:extLst>
          </p:cNvPr>
          <p:cNvSpPr>
            <a:spLocks noGrp="1"/>
          </p:cNvSpPr>
          <p:nvPr/>
        </p:nvSpPr>
        <p:spPr>
          <a:xfrm>
            <a:off x="666750" y="1190625"/>
            <a:ext cx="8096250" cy="1428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5250" b="1" i="0">
                <a:solidFill>
                  <a:srgbClr val="F4F0E2"/>
                </a:solidFill>
              </a:defRPr>
            </a:pPr>
            <a:r>
              <a:rPr sz="5250" b="1" i="0">
                <a:solidFill>
                  <a:srgbClr val="F4F0E2"/>
                </a:solidFill>
              </a:rPr>
              <a:t>Motion in electromagnetic fields</a:t>
            </a:r>
          </a:p>
        </p:txBody>
      </p:sp>
      <p:sp>
        <p:nvSpPr>
          <p:cNvPr id="4" name="level">
            <a:extLst>
              <a:ext uri="{00000000-0000-4000-8000-000000000004}">
                <a16:creationId xmlns:a16="http://schemas.microsoft.com/office/drawing/2014/main" xmlns="" id="{00000000-0000-4000-8000-000000000008}"/>
              </a:ext>
            </a:extLst>
          </p:cNvPr>
          <p:cNvSpPr>
            <a:spLocks noGrp="1"/>
          </p:cNvSpPr>
          <p:nvPr/>
        </p:nvSpPr>
        <p:spPr>
          <a:xfrm>
            <a:off x="666750" y="2857500"/>
            <a:ext cx="4762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A88CFF"/>
                </a:solidFill>
              </a:defRPr>
            </a:pPr>
            <a:r>
              <a:rPr sz="1800" b="1" i="0">
                <a:solidFill>
                  <a:srgbClr val="A88CFF"/>
                </a:solidFill>
              </a:rPr>
              <a:t>SL + HL</a:t>
            </a:r>
          </a:p>
        </p:txBody>
      </p:sp>
      <p:sp>
        <p:nvSpPr>
          <p:cNvPr id="5" name="hook">
            <a:extLst>
              <a:ext uri="{00000000-0000-4000-8000-000000000004}">
                <a16:creationId xmlns:a16="http://schemas.microsoft.com/office/drawing/2014/main" xmlns="" id="{00000000-0000-4000-8000-000000000009}"/>
              </a:ext>
            </a:extLst>
          </p:cNvPr>
          <p:cNvSpPr>
            <a:spLocks noGrp="1"/>
          </p:cNvSpPr>
          <p:nvPr/>
        </p:nvSpPr>
        <p:spPr>
          <a:xfrm>
            <a:off x="666750" y="3714750"/>
            <a:ext cx="8096250" cy="1143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F4F0E2"/>
                </a:solidFill>
              </a:defRPr>
            </a:pPr>
            <a:r>
              <a:rPr sz="2250" b="1" i="0">
                <a:solidFill>
                  <a:srgbClr val="F4F0E2"/>
                </a:solidFill>
              </a:rPr>
              <a:t>Why can a magnetic field curve a particle's path without changing its speed?</a:t>
            </a:r>
          </a:p>
        </p:txBody>
      </p:sp>
      <p:sp>
        <p:nvSpPr>
          <p:cNvPr id="6" name="theme-ring">
            <a:extLst>
              <a:ext uri="{00000000-0000-4000-8000-000000000004}">
                <a16:creationId xmlns:a16="http://schemas.microsoft.com/office/drawing/2014/main" xmlns="" id="{00000000-0000-4000-8000-00000000000A}"/>
              </a:ext>
            </a:extLst>
          </p:cNvPr>
          <p:cNvSpPr>
            <a:spLocks noGrp="1"/>
          </p:cNvSpPr>
          <p:nvPr/>
        </p:nvSpPr>
        <p:spPr>
          <a:xfrm>
            <a:off x="9429750" y="1333500"/>
            <a:ext cx="2000250" cy="2000250"/>
          </a:xfrm>
          <a:prstGeom prst="ellipse">
            <a:avLst/>
          </a:prstGeom>
          <a:solidFill>
            <a:srgbClr val="A88CFF"/>
          </a:solidFill>
          <a:ln w="0">
            <a:noFill/>
            <a:prstDash val="solid"/>
          </a:ln>
        </p:spPr>
      </p:sp>
      <p:sp>
        <p:nvSpPr>
          <p:cNvPr id="7" name="theme-ring-inner">
            <a:extLst>
              <a:ext uri="{00000000-0000-4000-8000-000000000004}">
                <a16:creationId xmlns:a16="http://schemas.microsoft.com/office/drawing/2014/main" xmlns="" id="{00000000-0000-4000-8000-00000000000B}"/>
              </a:ext>
            </a:extLst>
          </p:cNvPr>
          <p:cNvSpPr>
            <a:spLocks noGrp="1"/>
          </p:cNvSpPr>
          <p:nvPr/>
        </p:nvSpPr>
        <p:spPr>
          <a:xfrm>
            <a:off x="10020300" y="1924050"/>
            <a:ext cx="819150" cy="819150"/>
          </a:xfrm>
          <a:prstGeom prst="ellipse">
            <a:avLst/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format">
            <a:extLst>
              <a:ext uri="{00000000-0000-4000-8000-000000000004}">
                <a16:creationId xmlns:a16="http://schemas.microsoft.com/office/drawing/2014/main" xmlns="" id="{00000000-0000-4000-8000-00000000000C}"/>
              </a:ext>
            </a:extLst>
          </p:cNvPr>
          <p:cNvSpPr>
            <a:spLocks noGrp="1"/>
          </p:cNvSpPr>
          <p:nvPr/>
        </p:nvSpPr>
        <p:spPr>
          <a:xfrm>
            <a:off x="666750" y="5810250"/>
            <a:ext cx="809625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EDITABLE · INQUIRY · DATA · EXAM PRACTICE</a:t>
            </a:r>
          </a:p>
        </p:txBody>
      </p:sp>
      <p:sp>
        <p:nvSpPr>
          <p:cNvPr id="9" name="group-label">
            <a:extLst>
              <a:ext uri="{00000000-0000-4000-8000-000000000004}">
                <a16:creationId xmlns:a16="http://schemas.microsoft.com/office/drawing/2014/main" xmlns="" id="{00000000-0000-4000-8000-00000000000D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THEME D · FIELDS</a:t>
            </a:r>
          </a:p>
        </p:txBody>
      </p:sp>
      <p:sp>
        <p:nvSpPr>
          <p:cNvPr id="10" name="page-number">
            <a:extLst>
              <a:ext uri="{00000000-0000-4000-8000-000000000004}">
                <a16:creationId xmlns:a16="http://schemas.microsoft.com/office/drawing/2014/main" xmlns="" id="{00000000-0000-4000-8000-00000000000E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01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11" name="rule-70-666">
            <a:extLst>
              <a:ext uri="{00000000-0000-4000-8000-000000000004}">
                <a16:creationId xmlns:a16="http://schemas.microsoft.com/office/drawing/2014/main" xmlns="" id="{00000000-0000-4000-8000-00000000000F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2" name="course-footer">
            <a:extLst>
              <a:ext uri="{00000000-0000-4000-8000-000000000004}">
                <a16:creationId xmlns:a16="http://schemas.microsoft.com/office/drawing/2014/main" xmlns="" id="{00000000-0000-4000-8000-000000000010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IB DP PHYSICS · D.3 · SL + HL</a:t>
            </a:r>
          </a:p>
        </p:txBody>
      </p:sp>
    </p:spTree>
    <p:extLst>
      <p:ext uri="{00000000-0000-4000-8000-000000000011}">
        <p14:creationId xmlns:p14="http://schemas.microsoft.com/office/powerpoint/2010/main" xmlns="" val="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roup-label">
            <a:extLst>
              <a:ext uri="{00000000-0000-4000-8000-000000000004}">
                <a16:creationId xmlns:a16="http://schemas.microsoft.com/office/drawing/2014/main" xmlns="" id="{00000000-0000-4000-8000-0000000000B8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THEME D · FIELDS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B9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10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BA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BB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D.3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BC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Original IB-style application question</a:t>
            </a:r>
          </a:p>
        </p:txBody>
      </p:sp>
      <p:sp>
        <p:nvSpPr>
          <p:cNvPr id="6" name="exam-meta">
            <a:extLst>
              <a:ext uri="{00000000-0000-4000-8000-000000000004}">
                <a16:creationId xmlns:a16="http://schemas.microsoft.com/office/drawing/2014/main" xmlns="" id="{00000000-0000-4000-8000-0000000000BD}"/>
              </a:ext>
            </a:extLst>
          </p:cNvPr>
          <p:cNvSpPr>
            <a:spLocks noGrp="1"/>
          </p:cNvSpPr>
          <p:nvPr/>
        </p:nvSpPr>
        <p:spPr>
          <a:xfrm>
            <a:off x="666750" y="1524000"/>
            <a:ext cx="85725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SL + HL · 4 MARKS · CALCULATE · EXPLAIN</a:t>
            </a:r>
          </a:p>
        </p:txBody>
      </p:sp>
      <p:sp>
        <p:nvSpPr>
          <p:cNvPr id="7" name="question-frame">
            <a:extLst>
              <a:ext uri="{00000000-0000-4000-8000-000000000004}">
                <a16:creationId xmlns:a16="http://schemas.microsoft.com/office/drawing/2014/main" xmlns="" id="{00000000-0000-4000-8000-0000000000BE}"/>
              </a:ext>
            </a:extLst>
          </p:cNvPr>
          <p:cNvSpPr>
            <a:spLocks noGrp="1"/>
          </p:cNvSpPr>
          <p:nvPr/>
        </p:nvSpPr>
        <p:spPr>
          <a:xfrm>
            <a:off x="666750" y="2095500"/>
            <a:ext cx="8191500" cy="3048000"/>
          </a:xfrm>
          <a:prstGeom prst="roundRect">
            <a:avLst>
              <a:gd name="adj" fmla="val 3750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question">
            <a:extLst>
              <a:ext uri="{00000000-0000-4000-8000-000000000004}">
                <a16:creationId xmlns:a16="http://schemas.microsoft.com/office/drawing/2014/main" xmlns="" id="{00000000-0000-4000-8000-0000000000BF}"/>
              </a:ext>
            </a:extLst>
          </p:cNvPr>
          <p:cNvSpPr>
            <a:spLocks noGrp="1"/>
          </p:cNvSpPr>
          <p:nvPr/>
        </p:nvSpPr>
        <p:spPr>
          <a:xfrm>
            <a:off x="952500" y="2400300"/>
            <a:ext cx="7620000" cy="2381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An electron enters a 0.015 T field at 4.0e6 m s^-1 perpendicular to the field. Determine magnetic force magnitude and explain the path shape.</a:t>
            </a:r>
          </a:p>
        </p:txBody>
      </p:sp>
      <p:sp>
        <p:nvSpPr>
          <p:cNvPr id="9" name="method-frame">
            <a:extLst>
              <a:ext uri="{00000000-0000-4000-8000-000000000004}">
                <a16:creationId xmlns:a16="http://schemas.microsoft.com/office/drawing/2014/main" xmlns="" id="{00000000-0000-4000-8000-0000000000C0}"/>
              </a:ext>
            </a:extLst>
          </p:cNvPr>
          <p:cNvSpPr>
            <a:spLocks noGrp="1"/>
          </p:cNvSpPr>
          <p:nvPr/>
        </p:nvSpPr>
        <p:spPr>
          <a:xfrm>
            <a:off x="9239250" y="2095500"/>
            <a:ext cx="2286000" cy="3048000"/>
          </a:xfrm>
          <a:prstGeom prst="roundRect">
            <a:avLst>
              <a:gd name="adj" fmla="val 50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0" name="method">
            <a:extLst>
              <a:ext uri="{00000000-0000-4000-8000-000000000004}">
                <a16:creationId xmlns:a16="http://schemas.microsoft.com/office/drawing/2014/main" xmlns="" id="{00000000-0000-4000-8000-0000000000C1}"/>
              </a:ext>
            </a:extLst>
          </p:cNvPr>
          <p:cNvSpPr>
            <a:spLocks noGrp="1"/>
          </p:cNvSpPr>
          <p:nvPr/>
        </p:nvSpPr>
        <p:spPr>
          <a:xfrm>
            <a:off x="9429750" y="2428875"/>
            <a:ext cx="1905000" cy="2286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75" b="1" i="0">
                <a:solidFill>
                  <a:srgbClr val="F4F0E2"/>
                </a:solidFill>
              </a:defRPr>
            </a:pPr>
            <a:r>
              <a:rPr sz="1875" b="1" i="0">
                <a:solidFill>
                  <a:srgbClr val="F4F0E2"/>
                </a:solidFill>
              </a:rPr>
              <a:t>MODEL</a:t>
            </a:r>
          </a:p>
          <a:p>
            <a:endParaRPr sz="1875" b="1" i="0">
              <a:solidFill>
                <a:srgbClr val="F4F0E2"/>
              </a:solidFill>
            </a:endParaRPr>
          </a:p>
          <a:p>
            <a:pPr algn="ctr">
              <a:defRPr sz="1875" b="1" i="0">
                <a:solidFill>
                  <a:srgbClr val="F4F0E2"/>
                </a:solidFill>
              </a:defRPr>
            </a:pPr>
            <a:r>
              <a:rPr sz="1875" b="1" i="0">
                <a:solidFill>
                  <a:srgbClr val="F4F0E2"/>
                </a:solidFill>
              </a:rPr>
              <a:t>CALCULATE</a:t>
            </a:r>
          </a:p>
          <a:p>
            <a:endParaRPr sz="1875" b="1" i="0">
              <a:solidFill>
                <a:srgbClr val="F4F0E2"/>
              </a:solidFill>
            </a:endParaRPr>
          </a:p>
          <a:p>
            <a:pPr algn="ctr">
              <a:defRPr sz="1875" b="1" i="0">
                <a:solidFill>
                  <a:srgbClr val="F4F0E2"/>
                </a:solidFill>
              </a:defRPr>
            </a:pPr>
            <a:r>
              <a:rPr sz="1875" b="1" i="0">
                <a:solidFill>
                  <a:srgbClr val="F4F0E2"/>
                </a:solidFill>
              </a:rPr>
              <a:t>CHECK</a:t>
            </a:r>
          </a:p>
          <a:p>
            <a:endParaRPr sz="1875" b="1" i="0">
              <a:solidFill>
                <a:srgbClr val="F4F0E2"/>
              </a:solidFill>
            </a:endParaRPr>
          </a:p>
          <a:p>
            <a:pPr algn="ctr">
              <a:defRPr sz="1875" b="1" i="0">
                <a:solidFill>
                  <a:srgbClr val="F4F0E2"/>
                </a:solidFill>
              </a:defRPr>
            </a:pPr>
            <a:r>
              <a:rPr sz="1875" b="1" i="0">
                <a:solidFill>
                  <a:srgbClr val="F4F0E2"/>
                </a:solidFill>
              </a:rPr>
              <a:t>JUSTIFY</a:t>
            </a:r>
          </a:p>
        </p:txBody>
      </p:sp>
      <p:sp>
        <p:nvSpPr>
          <p:cNvPr id="11" name="original-note">
            <a:extLst>
              <a:ext uri="{00000000-0000-4000-8000-000000000004}">
                <a16:creationId xmlns:a16="http://schemas.microsoft.com/office/drawing/2014/main" xmlns="" id="{00000000-0000-4000-8000-0000000000C2}"/>
              </a:ext>
            </a:extLst>
          </p:cNvPr>
          <p:cNvSpPr>
            <a:spLocks noGrp="1"/>
          </p:cNvSpPr>
          <p:nvPr/>
        </p:nvSpPr>
        <p:spPr>
          <a:xfrm>
            <a:off x="666750" y="5524500"/>
            <a:ext cx="1047750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Original GioPhysics question · not an IB past-paper or specimen question.</a:t>
            </a:r>
          </a:p>
        </p:txBody>
      </p:sp>
    </p:spTree>
    <p:extLst>
      <p:ext uri="{00000000-0000-4000-8000-000000000011}">
        <p14:creationId xmlns:p14="http://schemas.microsoft.com/office/powerpoint/2010/main" xmlns="" val="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roup-label">
            <a:extLst>
              <a:ext uri="{00000000-0000-4000-8000-000000000004}">
                <a16:creationId xmlns:a16="http://schemas.microsoft.com/office/drawing/2014/main" xmlns="" id="{00000000-0000-4000-8000-000000000012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THEME D · FIELDS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13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11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14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15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D.3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16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Mark the evidence, not the handwriting</a:t>
            </a:r>
          </a:p>
        </p:txBody>
      </p:sp>
      <p:sp>
        <p:nvSpPr>
          <p:cNvPr id="6" name="instruction">
            <a:extLst>
              <a:ext uri="{00000000-0000-4000-8000-000000000004}">
                <a16:creationId xmlns:a16="http://schemas.microsoft.com/office/drawing/2014/main" xmlns="" id="{00000000-0000-4000-8000-000000000017}"/>
              </a:ext>
            </a:extLst>
          </p:cNvPr>
          <p:cNvSpPr>
            <a:spLocks noGrp="1"/>
          </p:cNvSpPr>
          <p:nvPr/>
        </p:nvSpPr>
        <p:spPr>
          <a:xfrm>
            <a:off x="666750" y="1524000"/>
            <a:ext cx="1000125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48635E"/>
                </a:solidFill>
              </a:defRPr>
            </a:pPr>
            <a:r>
              <a:rPr sz="1725" b="0" i="0">
                <a:solidFill>
                  <a:srgbClr val="48635E"/>
                </a:solidFill>
              </a:rPr>
              <a:t>Reveal one point at a time. Locate matching evidence, then improve one line.</a:t>
            </a:r>
          </a:p>
        </p:txBody>
      </p:sp>
      <p:sp>
        <p:nvSpPr>
          <p:cNvPr id="7" name="mark-1">
            <a:extLst>
              <a:ext uri="{00000000-0000-4000-8000-000000000004}">
                <a16:creationId xmlns:a16="http://schemas.microsoft.com/office/drawing/2014/main" xmlns="" id="{00000000-0000-4000-8000-000000000018}"/>
              </a:ext>
            </a:extLst>
          </p:cNvPr>
          <p:cNvSpPr>
            <a:spLocks noGrp="1"/>
          </p:cNvSpPr>
          <p:nvPr/>
        </p:nvSpPr>
        <p:spPr>
          <a:xfrm>
            <a:off x="666750" y="2190750"/>
            <a:ext cx="457200" cy="457200"/>
          </a:xfrm>
          <a:prstGeom prst="ellipse">
            <a:avLst/>
          </a:prstGeom>
          <a:solidFill>
            <a:srgbClr val="6336D6"/>
          </a:solidFill>
          <a:ln w="0">
            <a:noFill/>
            <a:prstDash val="solid"/>
          </a:ln>
        </p:spPr>
      </p:sp>
      <p:sp>
        <p:nvSpPr>
          <p:cNvPr id="8" name="mark-number-1">
            <a:extLst>
              <a:ext uri="{00000000-0000-4000-8000-000000000004}">
                <a16:creationId xmlns:a16="http://schemas.microsoft.com/office/drawing/2014/main" xmlns="" id="{00000000-0000-4000-8000-000000000019}"/>
              </a:ext>
            </a:extLst>
          </p:cNvPr>
          <p:cNvSpPr>
            <a:spLocks noGrp="1"/>
          </p:cNvSpPr>
          <p:nvPr/>
        </p:nvSpPr>
        <p:spPr>
          <a:xfrm>
            <a:off x="666750" y="2238375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</a:t>
            </a:r>
          </a:p>
        </p:txBody>
      </p:sp>
      <p:sp>
        <p:nvSpPr>
          <p:cNvPr id="9" name="mark-text-1">
            <a:extLst>
              <a:ext uri="{00000000-0000-4000-8000-000000000004}">
                <a16:creationId xmlns:a16="http://schemas.microsoft.com/office/drawing/2014/main" xmlns="" id="{00000000-0000-4000-8000-00000000001A}"/>
              </a:ext>
            </a:extLst>
          </p:cNvPr>
          <p:cNvSpPr>
            <a:spLocks noGrp="1"/>
          </p:cNvSpPr>
          <p:nvPr/>
        </p:nvSpPr>
        <p:spPr>
          <a:xfrm>
            <a:off x="1333500" y="2162175"/>
            <a:ext cx="45720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F = qvB</a:t>
            </a:r>
          </a:p>
        </p:txBody>
      </p:sp>
      <p:sp>
        <p:nvSpPr>
          <p:cNvPr id="10" name="mark-2">
            <a:extLst>
              <a:ext uri="{00000000-0000-4000-8000-000000000004}">
                <a16:creationId xmlns:a16="http://schemas.microsoft.com/office/drawing/2014/main" xmlns="" id="{00000000-0000-4000-8000-00000000001B}"/>
              </a:ext>
            </a:extLst>
          </p:cNvPr>
          <p:cNvSpPr>
            <a:spLocks noGrp="1"/>
          </p:cNvSpPr>
          <p:nvPr/>
        </p:nvSpPr>
        <p:spPr>
          <a:xfrm>
            <a:off x="6191250" y="2190750"/>
            <a:ext cx="457200" cy="457200"/>
          </a:xfrm>
          <a:prstGeom prst="ellipse">
            <a:avLst/>
          </a:prstGeom>
          <a:solidFill>
            <a:srgbClr val="6336D6"/>
          </a:solidFill>
          <a:ln w="0">
            <a:noFill/>
            <a:prstDash val="solid"/>
          </a:ln>
        </p:spPr>
      </p:sp>
      <p:sp>
        <p:nvSpPr>
          <p:cNvPr id="11" name="mark-number-2">
            <a:extLst>
              <a:ext uri="{00000000-0000-4000-8000-000000000004}">
                <a16:creationId xmlns:a16="http://schemas.microsoft.com/office/drawing/2014/main" xmlns="" id="{00000000-0000-4000-8000-00000000001C}"/>
              </a:ext>
            </a:extLst>
          </p:cNvPr>
          <p:cNvSpPr>
            <a:spLocks noGrp="1"/>
          </p:cNvSpPr>
          <p:nvPr/>
        </p:nvSpPr>
        <p:spPr>
          <a:xfrm>
            <a:off x="6191250" y="2238375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2</a:t>
            </a:r>
          </a:p>
        </p:txBody>
      </p:sp>
      <p:sp>
        <p:nvSpPr>
          <p:cNvPr id="12" name="mark-text-2">
            <a:extLst>
              <a:ext uri="{00000000-0000-4000-8000-000000000004}">
                <a16:creationId xmlns:a16="http://schemas.microsoft.com/office/drawing/2014/main" xmlns="" id="{00000000-0000-4000-8000-00000000001D}"/>
              </a:ext>
            </a:extLst>
          </p:cNvPr>
          <p:cNvSpPr>
            <a:spLocks noGrp="1"/>
          </p:cNvSpPr>
          <p:nvPr/>
        </p:nvSpPr>
        <p:spPr>
          <a:xfrm>
            <a:off x="6858000" y="2162175"/>
            <a:ext cx="45720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F = 1.60e-19(4.0e6)(0.015) = 9.6e-15 N</a:t>
            </a:r>
          </a:p>
        </p:txBody>
      </p:sp>
      <p:sp>
        <p:nvSpPr>
          <p:cNvPr id="13" name="mark-3">
            <a:extLst>
              <a:ext uri="{00000000-0000-4000-8000-000000000004}">
                <a16:creationId xmlns:a16="http://schemas.microsoft.com/office/drawing/2014/main" xmlns="" id="{00000000-0000-4000-8000-00000000001E}"/>
              </a:ext>
            </a:extLst>
          </p:cNvPr>
          <p:cNvSpPr>
            <a:spLocks noGrp="1"/>
          </p:cNvSpPr>
          <p:nvPr/>
        </p:nvSpPr>
        <p:spPr>
          <a:xfrm>
            <a:off x="666750" y="3190875"/>
            <a:ext cx="457200" cy="457200"/>
          </a:xfrm>
          <a:prstGeom prst="ellipse">
            <a:avLst/>
          </a:prstGeom>
          <a:solidFill>
            <a:srgbClr val="6336D6"/>
          </a:solidFill>
          <a:ln w="0">
            <a:noFill/>
            <a:prstDash val="solid"/>
          </a:ln>
        </p:spPr>
      </p:sp>
      <p:sp>
        <p:nvSpPr>
          <p:cNvPr id="14" name="mark-number-3">
            <a:extLst>
              <a:ext uri="{00000000-0000-4000-8000-000000000004}">
                <a16:creationId xmlns:a16="http://schemas.microsoft.com/office/drawing/2014/main" xmlns="" id="{00000000-0000-4000-8000-00000000001F}"/>
              </a:ext>
            </a:extLst>
          </p:cNvPr>
          <p:cNvSpPr>
            <a:spLocks noGrp="1"/>
          </p:cNvSpPr>
          <p:nvPr/>
        </p:nvSpPr>
        <p:spPr>
          <a:xfrm>
            <a:off x="666750" y="3238500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3</a:t>
            </a:r>
          </a:p>
        </p:txBody>
      </p:sp>
      <p:sp>
        <p:nvSpPr>
          <p:cNvPr id="15" name="mark-text-3">
            <a:extLst>
              <a:ext uri="{00000000-0000-4000-8000-000000000004}">
                <a16:creationId xmlns:a16="http://schemas.microsoft.com/office/drawing/2014/main" xmlns="" id="{00000000-0000-4000-8000-000000000020}"/>
              </a:ext>
            </a:extLst>
          </p:cNvPr>
          <p:cNvSpPr>
            <a:spLocks noGrp="1"/>
          </p:cNvSpPr>
          <p:nvPr/>
        </p:nvSpPr>
        <p:spPr>
          <a:xfrm>
            <a:off x="1333500" y="3162300"/>
            <a:ext cx="45720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force is perpendicular to velocity</a:t>
            </a:r>
          </a:p>
        </p:txBody>
      </p:sp>
      <p:sp>
        <p:nvSpPr>
          <p:cNvPr id="16" name="mark-4">
            <a:extLst>
              <a:ext uri="{00000000-0000-4000-8000-000000000004}">
                <a16:creationId xmlns:a16="http://schemas.microsoft.com/office/drawing/2014/main" xmlns="" id="{00000000-0000-4000-8000-000000000021}"/>
              </a:ext>
            </a:extLst>
          </p:cNvPr>
          <p:cNvSpPr>
            <a:spLocks noGrp="1"/>
          </p:cNvSpPr>
          <p:nvPr/>
        </p:nvSpPr>
        <p:spPr>
          <a:xfrm>
            <a:off x="6191250" y="3190875"/>
            <a:ext cx="457200" cy="457200"/>
          </a:xfrm>
          <a:prstGeom prst="ellipse">
            <a:avLst/>
          </a:prstGeom>
          <a:solidFill>
            <a:srgbClr val="6336D6"/>
          </a:solidFill>
          <a:ln w="0">
            <a:noFill/>
            <a:prstDash val="solid"/>
          </a:ln>
        </p:spPr>
      </p:sp>
      <p:sp>
        <p:nvSpPr>
          <p:cNvPr id="17" name="mark-number-4">
            <a:extLst>
              <a:ext uri="{00000000-0000-4000-8000-000000000004}">
                <a16:creationId xmlns:a16="http://schemas.microsoft.com/office/drawing/2014/main" xmlns="" id="{00000000-0000-4000-8000-000000000022}"/>
              </a:ext>
            </a:extLst>
          </p:cNvPr>
          <p:cNvSpPr>
            <a:spLocks noGrp="1"/>
          </p:cNvSpPr>
          <p:nvPr/>
        </p:nvSpPr>
        <p:spPr>
          <a:xfrm>
            <a:off x="6191250" y="3238500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4</a:t>
            </a:r>
          </a:p>
        </p:txBody>
      </p:sp>
      <p:sp>
        <p:nvSpPr>
          <p:cNvPr id="18" name="mark-text-4">
            <a:extLst>
              <a:ext uri="{00000000-0000-4000-8000-000000000004}">
                <a16:creationId xmlns:a16="http://schemas.microsoft.com/office/drawing/2014/main" xmlns="" id="{00000000-0000-4000-8000-000000000023}"/>
              </a:ext>
            </a:extLst>
          </p:cNvPr>
          <p:cNvSpPr>
            <a:spLocks noGrp="1"/>
          </p:cNvSpPr>
          <p:nvPr/>
        </p:nvSpPr>
        <p:spPr>
          <a:xfrm>
            <a:off x="6858000" y="3162300"/>
            <a:ext cx="45720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constant-magnitude centripetal force gives circular path</a:t>
            </a:r>
          </a:p>
        </p:txBody>
      </p:sp>
      <p:sp>
        <p:nvSpPr>
          <p:cNvPr id="19" name="evaluation-band">
            <a:extLst>
              <a:ext uri="{00000000-0000-4000-8000-000000000004}">
                <a16:creationId xmlns:a16="http://schemas.microsoft.com/office/drawing/2014/main" xmlns="" id="{00000000-0000-4000-8000-000000000024}"/>
              </a:ext>
            </a:extLst>
          </p:cNvPr>
          <p:cNvSpPr>
            <a:spLocks noGrp="1"/>
          </p:cNvSpPr>
          <p:nvPr/>
        </p:nvSpPr>
        <p:spPr>
          <a:xfrm>
            <a:off x="666750" y="5429250"/>
            <a:ext cx="10858500" cy="647700"/>
          </a:xfrm>
          <a:prstGeom prst="roundRect">
            <a:avLst>
              <a:gd name="adj" fmla="val 17647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20" name="evaluation">
            <a:extLst>
              <a:ext uri="{00000000-0000-4000-8000-000000000004}">
                <a16:creationId xmlns:a16="http://schemas.microsoft.com/office/drawing/2014/main" xmlns="" id="{00000000-0000-4000-8000-000000000025}"/>
              </a:ext>
            </a:extLst>
          </p:cNvPr>
          <p:cNvSpPr>
            <a:spLocks noGrp="1"/>
          </p:cNvSpPr>
          <p:nvPr/>
        </p:nvSpPr>
        <p:spPr>
          <a:xfrm>
            <a:off x="933450" y="5562600"/>
            <a:ext cx="1028700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Data-based check: identify one assumption, one unit check and one reason the result is physically plausible.</a:t>
            </a:r>
          </a:p>
        </p:txBody>
      </p:sp>
    </p:spTree>
    <p:extLst>
      <p:ext uri="{00000000-0000-4000-8000-000000000011}">
        <p14:creationId xmlns:p14="http://schemas.microsoft.com/office/powerpoint/2010/main" xmlns="" val="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roup-label">
            <a:extLst>
              <a:ext uri="{00000000-0000-4000-8000-000000000004}">
                <a16:creationId xmlns:a16="http://schemas.microsoft.com/office/drawing/2014/main" xmlns="" id="{00000000-0000-4000-8000-000000000026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THEME D · FIELDS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27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12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28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29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D.3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2A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Final quiz: four questions, one calm brain</a:t>
            </a:r>
          </a:p>
        </p:txBody>
      </p:sp>
      <p:sp>
        <p:nvSpPr>
          <p:cNvPr id="6" name="instruction">
            <a:extLst>
              <a:ext uri="{00000000-0000-4000-8000-000000000004}">
                <a16:creationId xmlns:a16="http://schemas.microsoft.com/office/drawing/2014/main" xmlns="" id="{00000000-0000-4000-8000-00000000002B}"/>
              </a:ext>
            </a:extLst>
          </p:cNvPr>
          <p:cNvSpPr>
            <a:spLocks noGrp="1"/>
          </p:cNvSpPr>
          <p:nvPr/>
        </p:nvSpPr>
        <p:spPr>
          <a:xfrm>
            <a:off x="666750" y="1485900"/>
            <a:ext cx="1000125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48635E"/>
                </a:solidFill>
              </a:defRPr>
            </a:pPr>
            <a:r>
              <a:rPr sz="1725" b="0" i="0">
                <a:solidFill>
                  <a:srgbClr val="48635E"/>
                </a:solidFill>
              </a:rPr>
              <a:t>Answer independently. Star the item that needs another explanation.</a:t>
            </a:r>
          </a:p>
        </p:txBody>
      </p:sp>
      <p:sp>
        <p:nvSpPr>
          <p:cNvPr id="7" name="quiz-label-1">
            <a:extLst>
              <a:ext uri="{00000000-0000-4000-8000-000000000004}">
                <a16:creationId xmlns:a16="http://schemas.microsoft.com/office/drawing/2014/main" xmlns="" id="{00000000-0000-4000-8000-00000000002C}"/>
              </a:ext>
            </a:extLst>
          </p:cNvPr>
          <p:cNvSpPr>
            <a:spLocks noGrp="1"/>
          </p:cNvSpPr>
          <p:nvPr/>
        </p:nvSpPr>
        <p:spPr>
          <a:xfrm>
            <a:off x="666750" y="2190750"/>
            <a:ext cx="762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Q1</a:t>
            </a:r>
          </a:p>
        </p:txBody>
      </p:sp>
      <p:sp>
        <p:nvSpPr>
          <p:cNvPr id="8" name="quiz-question-1">
            <a:extLst>
              <a:ext uri="{00000000-0000-4000-8000-000000000004}">
                <a16:creationId xmlns:a16="http://schemas.microsoft.com/office/drawing/2014/main" xmlns="" id="{00000000-0000-4000-8000-00000000002D}"/>
              </a:ext>
            </a:extLst>
          </p:cNvPr>
          <p:cNvSpPr>
            <a:spLocks noGrp="1"/>
          </p:cNvSpPr>
          <p:nvPr/>
        </p:nvSpPr>
        <p:spPr>
          <a:xfrm>
            <a:off x="666750" y="2533650"/>
            <a:ext cx="51435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1" i="0">
                <a:solidFill>
                  <a:srgbClr val="0A332E"/>
                </a:solidFill>
              </a:defRPr>
            </a:pPr>
            <a:r>
              <a:rPr sz="2100" b="1" i="0">
                <a:solidFill>
                  <a:srgbClr val="0A332E"/>
                </a:solidFill>
              </a:rPr>
              <a:t>Magnetic force angle to velocity?</a:t>
            </a:r>
          </a:p>
        </p:txBody>
      </p:sp>
      <p:sp>
        <p:nvSpPr>
          <p:cNvPr id="9" name="rule-70-380">
            <a:extLst>
              <a:ext uri="{00000000-0000-4000-8000-000000000004}">
                <a16:creationId xmlns:a16="http://schemas.microsoft.com/office/drawing/2014/main" xmlns="" id="{00000000-0000-4000-8000-00000000002E}"/>
              </a:ext>
            </a:extLst>
          </p:cNvPr>
          <p:cNvSpPr>
            <a:spLocks noGrp="1"/>
          </p:cNvSpPr>
          <p:nvPr/>
        </p:nvSpPr>
        <p:spPr>
          <a:xfrm>
            <a:off x="666750" y="3619500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0" name="quiz-label-2">
            <a:extLst>
              <a:ext uri="{00000000-0000-4000-8000-000000000004}">
                <a16:creationId xmlns:a16="http://schemas.microsoft.com/office/drawing/2014/main" xmlns="" id="{00000000-0000-4000-8000-00000000002F}"/>
              </a:ext>
            </a:extLst>
          </p:cNvPr>
          <p:cNvSpPr>
            <a:spLocks noGrp="1"/>
          </p:cNvSpPr>
          <p:nvPr/>
        </p:nvSpPr>
        <p:spPr>
          <a:xfrm>
            <a:off x="6191250" y="2190750"/>
            <a:ext cx="762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Q2</a:t>
            </a:r>
          </a:p>
        </p:txBody>
      </p:sp>
      <p:sp>
        <p:nvSpPr>
          <p:cNvPr id="11" name="quiz-question-2">
            <a:extLst>
              <a:ext uri="{00000000-0000-4000-8000-000000000004}">
                <a16:creationId xmlns:a16="http://schemas.microsoft.com/office/drawing/2014/main" xmlns="" id="{00000000-0000-4000-8000-000000000030}"/>
              </a:ext>
            </a:extLst>
          </p:cNvPr>
          <p:cNvSpPr>
            <a:spLocks noGrp="1"/>
          </p:cNvSpPr>
          <p:nvPr/>
        </p:nvSpPr>
        <p:spPr>
          <a:xfrm>
            <a:off x="6191250" y="2533650"/>
            <a:ext cx="51435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1" i="0">
                <a:solidFill>
                  <a:srgbClr val="0A332E"/>
                </a:solidFill>
              </a:defRPr>
            </a:pPr>
            <a:r>
              <a:rPr sz="2100" b="1" i="0">
                <a:solidFill>
                  <a:srgbClr val="0A332E"/>
                </a:solidFill>
              </a:rPr>
              <a:t>Magnetic work?</a:t>
            </a:r>
          </a:p>
        </p:txBody>
      </p:sp>
      <p:sp>
        <p:nvSpPr>
          <p:cNvPr id="12" name="rule-650-380">
            <a:extLst>
              <a:ext uri="{00000000-0000-4000-8000-000000000004}">
                <a16:creationId xmlns:a16="http://schemas.microsoft.com/office/drawing/2014/main" xmlns="" id="{00000000-0000-4000-8000-000000000031}"/>
              </a:ext>
            </a:extLst>
          </p:cNvPr>
          <p:cNvSpPr>
            <a:spLocks noGrp="1"/>
          </p:cNvSpPr>
          <p:nvPr/>
        </p:nvSpPr>
        <p:spPr>
          <a:xfrm>
            <a:off x="6191250" y="3619500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3" name="quiz-label-3">
            <a:extLst>
              <a:ext uri="{00000000-0000-4000-8000-000000000004}">
                <a16:creationId xmlns:a16="http://schemas.microsoft.com/office/drawing/2014/main" xmlns="" id="{00000000-0000-4000-8000-000000000032}"/>
              </a:ext>
            </a:extLst>
          </p:cNvPr>
          <p:cNvSpPr>
            <a:spLocks noGrp="1"/>
          </p:cNvSpPr>
          <p:nvPr/>
        </p:nvSpPr>
        <p:spPr>
          <a:xfrm>
            <a:off x="666750" y="4000500"/>
            <a:ext cx="762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Q3</a:t>
            </a:r>
          </a:p>
        </p:txBody>
      </p:sp>
      <p:sp>
        <p:nvSpPr>
          <p:cNvPr id="14" name="quiz-question-3">
            <a:extLst>
              <a:ext uri="{00000000-0000-4000-8000-000000000004}">
                <a16:creationId xmlns:a16="http://schemas.microsoft.com/office/drawing/2014/main" xmlns="" id="{00000000-0000-4000-8000-000000000033}"/>
              </a:ext>
            </a:extLst>
          </p:cNvPr>
          <p:cNvSpPr>
            <a:spLocks noGrp="1"/>
          </p:cNvSpPr>
          <p:nvPr/>
        </p:nvSpPr>
        <p:spPr>
          <a:xfrm>
            <a:off x="666750" y="4343400"/>
            <a:ext cx="51435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1" i="0">
                <a:solidFill>
                  <a:srgbClr val="0A332E"/>
                </a:solidFill>
              </a:defRPr>
            </a:pPr>
            <a:r>
              <a:rPr sz="2100" b="1" i="0">
                <a:solidFill>
                  <a:srgbClr val="0A332E"/>
                </a:solidFill>
              </a:rPr>
              <a:t>Selector speed?</a:t>
            </a:r>
          </a:p>
        </p:txBody>
      </p:sp>
      <p:sp>
        <p:nvSpPr>
          <p:cNvPr id="15" name="rule-70-570">
            <a:extLst>
              <a:ext uri="{00000000-0000-4000-8000-000000000004}">
                <a16:creationId xmlns:a16="http://schemas.microsoft.com/office/drawing/2014/main" xmlns="" id="{00000000-0000-4000-8000-000000000034}"/>
              </a:ext>
            </a:extLst>
          </p:cNvPr>
          <p:cNvSpPr>
            <a:spLocks noGrp="1"/>
          </p:cNvSpPr>
          <p:nvPr/>
        </p:nvSpPr>
        <p:spPr>
          <a:xfrm>
            <a:off x="666750" y="5429250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6" name="quiz-label-4">
            <a:extLst>
              <a:ext uri="{00000000-0000-4000-8000-000000000004}">
                <a16:creationId xmlns:a16="http://schemas.microsoft.com/office/drawing/2014/main" xmlns="" id="{00000000-0000-4000-8000-000000000035}"/>
              </a:ext>
            </a:extLst>
          </p:cNvPr>
          <p:cNvSpPr>
            <a:spLocks noGrp="1"/>
          </p:cNvSpPr>
          <p:nvPr/>
        </p:nvSpPr>
        <p:spPr>
          <a:xfrm>
            <a:off x="6191250" y="4000500"/>
            <a:ext cx="762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Q4</a:t>
            </a:r>
          </a:p>
        </p:txBody>
      </p:sp>
      <p:sp>
        <p:nvSpPr>
          <p:cNvPr id="17" name="quiz-question-4">
            <a:extLst>
              <a:ext uri="{00000000-0000-4000-8000-000000000004}">
                <a16:creationId xmlns:a16="http://schemas.microsoft.com/office/drawing/2014/main" xmlns="" id="{00000000-0000-4000-8000-000000000036}"/>
              </a:ext>
            </a:extLst>
          </p:cNvPr>
          <p:cNvSpPr>
            <a:spLocks noGrp="1"/>
          </p:cNvSpPr>
          <p:nvPr/>
        </p:nvSpPr>
        <p:spPr>
          <a:xfrm>
            <a:off x="6191250" y="4343400"/>
            <a:ext cx="51435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1" i="0">
                <a:solidFill>
                  <a:srgbClr val="0A332E"/>
                </a:solidFill>
              </a:defRPr>
            </a:pPr>
            <a:r>
              <a:rPr sz="2100" b="1" i="0">
                <a:solidFill>
                  <a:srgbClr val="0A332E"/>
                </a:solidFill>
              </a:rPr>
              <a:t>Opposite charge curves?</a:t>
            </a:r>
          </a:p>
        </p:txBody>
      </p:sp>
      <p:sp>
        <p:nvSpPr>
          <p:cNvPr id="18" name="rule-650-570">
            <a:extLst>
              <a:ext uri="{00000000-0000-4000-8000-000000000004}">
                <a16:creationId xmlns:a16="http://schemas.microsoft.com/office/drawing/2014/main" xmlns="" id="{00000000-0000-4000-8000-000000000037}"/>
              </a:ext>
            </a:extLst>
          </p:cNvPr>
          <p:cNvSpPr>
            <a:spLocks noGrp="1"/>
          </p:cNvSpPr>
          <p:nvPr/>
        </p:nvSpPr>
        <p:spPr>
          <a:xfrm>
            <a:off x="6191250" y="5429250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</p:spTree>
    <p:extLst>
      <p:ext uri="{00000000-0000-4000-8000-000000000011}">
        <p14:creationId xmlns:p14="http://schemas.microsoft.com/office/powerpoint/2010/main" xmlns="" val="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roup-label">
            <a:extLst>
              <a:ext uri="{00000000-0000-4000-8000-000000000004}">
                <a16:creationId xmlns:a16="http://schemas.microsoft.com/office/drawing/2014/main" xmlns="" id="{00000000-0000-4000-8000-000000000038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THEME D · FIELDS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39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13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3A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3B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IB DP PHYSICS · D.3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3C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F4F0E2"/>
                </a:solidFill>
              </a:defRPr>
            </a:pPr>
            <a:r>
              <a:rPr sz="3450" b="1" i="0">
                <a:solidFill>
                  <a:srgbClr val="F4F0E2"/>
                </a:solidFill>
              </a:rPr>
              <a:t>Answers, repair and next inquiry</a:t>
            </a:r>
          </a:p>
        </p:txBody>
      </p:sp>
      <p:sp>
        <p:nvSpPr>
          <p:cNvPr id="6" name="answer-badge-1">
            <a:extLst>
              <a:ext uri="{00000000-0000-4000-8000-000000000004}">
                <a16:creationId xmlns:a16="http://schemas.microsoft.com/office/drawing/2014/main" xmlns="" id="{00000000-0000-4000-8000-00000000003D}"/>
              </a:ext>
            </a:extLst>
          </p:cNvPr>
          <p:cNvSpPr>
            <a:spLocks noGrp="1"/>
          </p:cNvSpPr>
          <p:nvPr/>
        </p:nvSpPr>
        <p:spPr>
          <a:xfrm>
            <a:off x="714375" y="1714500"/>
            <a:ext cx="457200" cy="457200"/>
          </a:xfrm>
          <a:prstGeom prst="ellipse">
            <a:avLst/>
          </a:prstGeom>
          <a:solidFill>
            <a:srgbClr val="A88CFF"/>
          </a:solidFill>
          <a:ln w="0">
            <a:noFill/>
            <a:prstDash val="solid"/>
          </a:ln>
        </p:spPr>
      </p:sp>
      <p:sp>
        <p:nvSpPr>
          <p:cNvPr id="7" name="answer-number-1">
            <a:extLst>
              <a:ext uri="{00000000-0000-4000-8000-000000000004}">
                <a16:creationId xmlns:a16="http://schemas.microsoft.com/office/drawing/2014/main" xmlns="" id="{00000000-0000-4000-8000-00000000003E}"/>
              </a:ext>
            </a:extLst>
          </p:cNvPr>
          <p:cNvSpPr>
            <a:spLocks noGrp="1"/>
          </p:cNvSpPr>
          <p:nvPr/>
        </p:nvSpPr>
        <p:spPr>
          <a:xfrm>
            <a:off x="714375" y="1762125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1</a:t>
            </a:r>
          </a:p>
        </p:txBody>
      </p:sp>
      <p:sp>
        <p:nvSpPr>
          <p:cNvPr id="8" name="answer-1">
            <a:extLst>
              <a:ext uri="{00000000-0000-4000-8000-000000000004}">
                <a16:creationId xmlns:a16="http://schemas.microsoft.com/office/drawing/2014/main" xmlns="" id="{00000000-0000-4000-8000-00000000003F}"/>
              </a:ext>
            </a:extLst>
          </p:cNvPr>
          <p:cNvSpPr>
            <a:spLocks noGrp="1"/>
          </p:cNvSpPr>
          <p:nvPr/>
        </p:nvSpPr>
        <p:spPr>
          <a:xfrm>
            <a:off x="1476375" y="1695450"/>
            <a:ext cx="9525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Answer: perpendicular</a:t>
            </a:r>
          </a:p>
        </p:txBody>
      </p:sp>
      <p:sp>
        <p:nvSpPr>
          <p:cNvPr id="9" name="rule-155-250">
            <a:extLst>
              <a:ext uri="{00000000-0000-4000-8000-000000000004}">
                <a16:creationId xmlns:a16="http://schemas.microsoft.com/office/drawing/2014/main" xmlns="" id="{00000000-0000-4000-8000-000000000040}"/>
              </a:ext>
            </a:extLst>
          </p:cNvPr>
          <p:cNvSpPr>
            <a:spLocks noGrp="1"/>
          </p:cNvSpPr>
          <p:nvPr/>
        </p:nvSpPr>
        <p:spPr>
          <a:xfrm>
            <a:off x="1476375" y="2381250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0" name="answer-badge-2">
            <a:extLst>
              <a:ext uri="{00000000-0000-4000-8000-000000000004}">
                <a16:creationId xmlns:a16="http://schemas.microsoft.com/office/drawing/2014/main" xmlns="" id="{00000000-0000-4000-8000-000000000041}"/>
              </a:ext>
            </a:extLst>
          </p:cNvPr>
          <p:cNvSpPr>
            <a:spLocks noGrp="1"/>
          </p:cNvSpPr>
          <p:nvPr/>
        </p:nvSpPr>
        <p:spPr>
          <a:xfrm>
            <a:off x="714375" y="2619375"/>
            <a:ext cx="457200" cy="457200"/>
          </a:xfrm>
          <a:prstGeom prst="ellipse">
            <a:avLst/>
          </a:prstGeom>
          <a:solidFill>
            <a:srgbClr val="A88CFF"/>
          </a:solidFill>
          <a:ln w="0">
            <a:noFill/>
            <a:prstDash val="solid"/>
          </a:ln>
        </p:spPr>
      </p:sp>
      <p:sp>
        <p:nvSpPr>
          <p:cNvPr id="11" name="answer-number-2">
            <a:extLst>
              <a:ext uri="{00000000-0000-4000-8000-000000000004}">
                <a16:creationId xmlns:a16="http://schemas.microsoft.com/office/drawing/2014/main" xmlns="" id="{00000000-0000-4000-8000-000000000042}"/>
              </a:ext>
            </a:extLst>
          </p:cNvPr>
          <p:cNvSpPr>
            <a:spLocks noGrp="1"/>
          </p:cNvSpPr>
          <p:nvPr/>
        </p:nvSpPr>
        <p:spPr>
          <a:xfrm>
            <a:off x="714375" y="2667000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2</a:t>
            </a:r>
          </a:p>
        </p:txBody>
      </p:sp>
      <p:sp>
        <p:nvSpPr>
          <p:cNvPr id="12" name="answer-2">
            <a:extLst>
              <a:ext uri="{00000000-0000-4000-8000-000000000004}">
                <a16:creationId xmlns:a16="http://schemas.microsoft.com/office/drawing/2014/main" xmlns="" id="{00000000-0000-4000-8000-000000000043}"/>
              </a:ext>
            </a:extLst>
          </p:cNvPr>
          <p:cNvSpPr>
            <a:spLocks noGrp="1"/>
          </p:cNvSpPr>
          <p:nvPr/>
        </p:nvSpPr>
        <p:spPr>
          <a:xfrm>
            <a:off x="1476375" y="2600325"/>
            <a:ext cx="9525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Answer: zero</a:t>
            </a:r>
          </a:p>
        </p:txBody>
      </p:sp>
      <p:sp>
        <p:nvSpPr>
          <p:cNvPr id="13" name="rule-155-345">
            <a:extLst>
              <a:ext uri="{00000000-0000-4000-8000-000000000004}">
                <a16:creationId xmlns:a16="http://schemas.microsoft.com/office/drawing/2014/main" xmlns="" id="{00000000-0000-4000-8000-000000000044}"/>
              </a:ext>
            </a:extLst>
          </p:cNvPr>
          <p:cNvSpPr>
            <a:spLocks noGrp="1"/>
          </p:cNvSpPr>
          <p:nvPr/>
        </p:nvSpPr>
        <p:spPr>
          <a:xfrm>
            <a:off x="1476375" y="3286125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4" name="answer-badge-3">
            <a:extLst>
              <a:ext uri="{00000000-0000-4000-8000-000000000004}">
                <a16:creationId xmlns:a16="http://schemas.microsoft.com/office/drawing/2014/main" xmlns="" id="{00000000-0000-4000-8000-000000000045}"/>
              </a:ext>
            </a:extLst>
          </p:cNvPr>
          <p:cNvSpPr>
            <a:spLocks noGrp="1"/>
          </p:cNvSpPr>
          <p:nvPr/>
        </p:nvSpPr>
        <p:spPr>
          <a:xfrm>
            <a:off x="714375" y="3524250"/>
            <a:ext cx="457200" cy="457200"/>
          </a:xfrm>
          <a:prstGeom prst="ellipse">
            <a:avLst/>
          </a:prstGeom>
          <a:solidFill>
            <a:srgbClr val="A88CFF"/>
          </a:solidFill>
          <a:ln w="0">
            <a:noFill/>
            <a:prstDash val="solid"/>
          </a:ln>
        </p:spPr>
      </p:sp>
      <p:sp>
        <p:nvSpPr>
          <p:cNvPr id="15" name="answer-number-3">
            <a:extLst>
              <a:ext uri="{00000000-0000-4000-8000-000000000004}">
                <a16:creationId xmlns:a16="http://schemas.microsoft.com/office/drawing/2014/main" xmlns="" id="{00000000-0000-4000-8000-000000000046}"/>
              </a:ext>
            </a:extLst>
          </p:cNvPr>
          <p:cNvSpPr>
            <a:spLocks noGrp="1"/>
          </p:cNvSpPr>
          <p:nvPr/>
        </p:nvSpPr>
        <p:spPr>
          <a:xfrm>
            <a:off x="714375" y="3571875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3</a:t>
            </a:r>
          </a:p>
        </p:txBody>
      </p:sp>
      <p:sp>
        <p:nvSpPr>
          <p:cNvPr id="16" name="answer-3">
            <a:extLst>
              <a:ext uri="{00000000-0000-4000-8000-000000000004}">
                <a16:creationId xmlns:a16="http://schemas.microsoft.com/office/drawing/2014/main" xmlns="" id="{00000000-0000-4000-8000-000000000047}"/>
              </a:ext>
            </a:extLst>
          </p:cNvPr>
          <p:cNvSpPr>
            <a:spLocks noGrp="1"/>
          </p:cNvSpPr>
          <p:nvPr/>
        </p:nvSpPr>
        <p:spPr>
          <a:xfrm>
            <a:off x="1476375" y="3505200"/>
            <a:ext cx="9525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Answer: E/B</a:t>
            </a:r>
          </a:p>
        </p:txBody>
      </p:sp>
      <p:sp>
        <p:nvSpPr>
          <p:cNvPr id="17" name="rule-155-440">
            <a:extLst>
              <a:ext uri="{00000000-0000-4000-8000-000000000004}">
                <a16:creationId xmlns:a16="http://schemas.microsoft.com/office/drawing/2014/main" xmlns="" id="{00000000-0000-4000-8000-000000000048}"/>
              </a:ext>
            </a:extLst>
          </p:cNvPr>
          <p:cNvSpPr>
            <a:spLocks noGrp="1"/>
          </p:cNvSpPr>
          <p:nvPr/>
        </p:nvSpPr>
        <p:spPr>
          <a:xfrm>
            <a:off x="1476375" y="4191000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8" name="answer-badge-4">
            <a:extLst>
              <a:ext uri="{00000000-0000-4000-8000-000000000004}">
                <a16:creationId xmlns:a16="http://schemas.microsoft.com/office/drawing/2014/main" xmlns="" id="{00000000-0000-4000-8000-000000000049}"/>
              </a:ext>
            </a:extLst>
          </p:cNvPr>
          <p:cNvSpPr>
            <a:spLocks noGrp="1"/>
          </p:cNvSpPr>
          <p:nvPr/>
        </p:nvSpPr>
        <p:spPr>
          <a:xfrm>
            <a:off x="714375" y="4429125"/>
            <a:ext cx="457200" cy="457200"/>
          </a:xfrm>
          <a:prstGeom prst="ellipse">
            <a:avLst/>
          </a:prstGeom>
          <a:solidFill>
            <a:srgbClr val="A88CFF"/>
          </a:solidFill>
          <a:ln w="0">
            <a:noFill/>
            <a:prstDash val="solid"/>
          </a:ln>
        </p:spPr>
      </p:sp>
      <p:sp>
        <p:nvSpPr>
          <p:cNvPr id="19" name="answer-number-4">
            <a:extLst>
              <a:ext uri="{00000000-0000-4000-8000-000000000004}">
                <a16:creationId xmlns:a16="http://schemas.microsoft.com/office/drawing/2014/main" xmlns="" id="{00000000-0000-4000-8000-00000000004A}"/>
              </a:ext>
            </a:extLst>
          </p:cNvPr>
          <p:cNvSpPr>
            <a:spLocks noGrp="1"/>
          </p:cNvSpPr>
          <p:nvPr/>
        </p:nvSpPr>
        <p:spPr>
          <a:xfrm>
            <a:off x="714375" y="4476750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4</a:t>
            </a:r>
          </a:p>
        </p:txBody>
      </p:sp>
      <p:sp>
        <p:nvSpPr>
          <p:cNvPr id="20" name="answer-4">
            <a:extLst>
              <a:ext uri="{00000000-0000-4000-8000-000000000004}">
                <a16:creationId xmlns:a16="http://schemas.microsoft.com/office/drawing/2014/main" xmlns="" id="{00000000-0000-4000-8000-00000000004B}"/>
              </a:ext>
            </a:extLst>
          </p:cNvPr>
          <p:cNvSpPr>
            <a:spLocks noGrp="1"/>
          </p:cNvSpPr>
          <p:nvPr/>
        </p:nvSpPr>
        <p:spPr>
          <a:xfrm>
            <a:off x="1476375" y="4410075"/>
            <a:ext cx="9525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Answer: opposite direction</a:t>
            </a:r>
          </a:p>
        </p:txBody>
      </p:sp>
      <p:sp>
        <p:nvSpPr>
          <p:cNvPr id="21" name="next-step">
            <a:extLst>
              <a:ext uri="{00000000-0000-4000-8000-000000000004}">
                <a16:creationId xmlns:a16="http://schemas.microsoft.com/office/drawing/2014/main" xmlns="" id="{00000000-0000-4000-8000-00000000004C}"/>
              </a:ext>
            </a:extLst>
          </p:cNvPr>
          <p:cNvSpPr>
            <a:spLocks noGrp="1"/>
          </p:cNvSpPr>
          <p:nvPr/>
        </p:nvSpPr>
        <p:spPr>
          <a:xfrm>
            <a:off x="666750" y="5429250"/>
            <a:ext cx="10858500" cy="666750"/>
          </a:xfrm>
          <a:prstGeom prst="roundRect">
            <a:avLst>
              <a:gd name="adj" fmla="val 17143"/>
            </a:avLst>
          </a:prstGeom>
          <a:solidFill>
            <a:srgbClr val="A88CFF"/>
          </a:solidFill>
          <a:ln w="0">
            <a:noFill/>
            <a:prstDash val="solid"/>
          </a:ln>
        </p:spPr>
      </p:sp>
      <p:sp>
        <p:nvSpPr>
          <p:cNvPr id="22" name="next-step-text">
            <a:extLst>
              <a:ext uri="{00000000-0000-4000-8000-000000000004}">
                <a16:creationId xmlns:a16="http://schemas.microsoft.com/office/drawing/2014/main" xmlns="" id="{00000000-0000-4000-8000-00000000004D}"/>
              </a:ext>
            </a:extLst>
          </p:cNvPr>
          <p:cNvSpPr>
            <a:spLocks noGrp="1"/>
          </p:cNvSpPr>
          <p:nvPr/>
        </p:nvSpPr>
        <p:spPr>
          <a:xfrm>
            <a:off x="933450" y="5572125"/>
            <a:ext cx="1028700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Next move: correct one response, name the governing model, then write one new question your evidence can test.</a:t>
            </a:r>
          </a:p>
        </p:txBody>
      </p:sp>
    </p:spTree>
    <p:extLst>
      <p:ext uri="{00000000-0000-4000-8000-000000000011}">
        <p14:creationId xmlns:p14="http://schemas.microsoft.com/office/powerpoint/2010/main" xmlns="" val="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roup-label">
            <a:extLst>
              <a:ext uri="{00000000-0000-4000-8000-000000000004}">
                <a16:creationId xmlns:a16="http://schemas.microsoft.com/office/drawing/2014/main" xmlns="" id="{00000000-0000-4000-8000-00000000004E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THEME D · FIELDS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4F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02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50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51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D.3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52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Retrieve, connect, predict</a:t>
            </a:r>
          </a:p>
        </p:txBody>
      </p:sp>
      <p:sp>
        <p:nvSpPr>
          <p:cNvPr id="6" name="instruction">
            <a:extLst>
              <a:ext uri="{00000000-0000-4000-8000-000000000004}">
                <a16:creationId xmlns:a16="http://schemas.microsoft.com/office/drawing/2014/main" xmlns="" id="{00000000-0000-4000-8000-000000000053}"/>
              </a:ext>
            </a:extLst>
          </p:cNvPr>
          <p:cNvSpPr>
            <a:spLocks noGrp="1"/>
          </p:cNvSpPr>
          <p:nvPr/>
        </p:nvSpPr>
        <p:spPr>
          <a:xfrm>
            <a:off x="666750" y="1485900"/>
            <a:ext cx="100012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48635E"/>
                </a:solidFill>
              </a:defRPr>
            </a:pPr>
            <a:r>
              <a:rPr sz="1800" b="0" i="0">
                <a:solidFill>
                  <a:srgbClr val="48635E"/>
                </a:solidFill>
              </a:rPr>
              <a:t>Think alone · compare with a partner · commit before discussion.</a:t>
            </a:r>
          </a:p>
        </p:txBody>
      </p:sp>
      <p:sp>
        <p:nvSpPr>
          <p:cNvPr id="7" name="retrieval-1">
            <a:extLst>
              <a:ext uri="{00000000-0000-4000-8000-000000000004}">
                <a16:creationId xmlns:a16="http://schemas.microsoft.com/office/drawing/2014/main" xmlns="" id="{00000000-0000-4000-8000-000000000054}"/>
              </a:ext>
            </a:extLst>
          </p:cNvPr>
          <p:cNvSpPr>
            <a:spLocks noGrp="1"/>
          </p:cNvSpPr>
          <p:nvPr/>
        </p:nvSpPr>
        <p:spPr>
          <a:xfrm>
            <a:off x="714375" y="2095500"/>
            <a:ext cx="476250" cy="476250"/>
          </a:xfrm>
          <a:prstGeom prst="ellipse">
            <a:avLst/>
          </a:prstGeom>
          <a:solidFill>
            <a:srgbClr val="6336D6"/>
          </a:solidFill>
          <a:ln w="0">
            <a:noFill/>
            <a:prstDash val="solid"/>
          </a:ln>
        </p:spPr>
      </p:sp>
      <p:sp>
        <p:nvSpPr>
          <p:cNvPr id="8" name="retrieval-number-1">
            <a:extLst>
              <a:ext uri="{00000000-0000-4000-8000-000000000004}">
                <a16:creationId xmlns:a16="http://schemas.microsoft.com/office/drawing/2014/main" xmlns="" id="{00000000-0000-4000-8000-000000000055}"/>
              </a:ext>
            </a:extLst>
          </p:cNvPr>
          <p:cNvSpPr>
            <a:spLocks noGrp="1"/>
          </p:cNvSpPr>
          <p:nvPr/>
        </p:nvSpPr>
        <p:spPr>
          <a:xfrm>
            <a:off x="714375" y="215265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</a:t>
            </a:r>
          </a:p>
        </p:txBody>
      </p:sp>
      <p:sp>
        <p:nvSpPr>
          <p:cNvPr id="9" name="retrieval-text-1">
            <a:extLst>
              <a:ext uri="{00000000-0000-4000-8000-000000000004}">
                <a16:creationId xmlns:a16="http://schemas.microsoft.com/office/drawing/2014/main" xmlns="" id="{00000000-0000-4000-8000-000000000056}"/>
              </a:ext>
            </a:extLst>
          </p:cNvPr>
          <p:cNvSpPr>
            <a:spLocks noGrp="1"/>
          </p:cNvSpPr>
          <p:nvPr/>
        </p:nvSpPr>
        <p:spPr>
          <a:xfrm>
            <a:off x="1476375" y="2057400"/>
            <a:ext cx="9620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Write the force on a charge in an electric field.</a:t>
            </a:r>
          </a:p>
        </p:txBody>
      </p:sp>
      <p:sp>
        <p:nvSpPr>
          <p:cNvPr id="10" name="retrieval-2">
            <a:extLst>
              <a:ext uri="{00000000-0000-4000-8000-000000000004}">
                <a16:creationId xmlns:a16="http://schemas.microsoft.com/office/drawing/2014/main" xmlns="" id="{00000000-0000-4000-8000-000000000057}"/>
              </a:ext>
            </a:extLst>
          </p:cNvPr>
          <p:cNvSpPr>
            <a:spLocks noGrp="1"/>
          </p:cNvSpPr>
          <p:nvPr/>
        </p:nvSpPr>
        <p:spPr>
          <a:xfrm>
            <a:off x="714375" y="2971800"/>
            <a:ext cx="476250" cy="476250"/>
          </a:xfrm>
          <a:prstGeom prst="ellipse">
            <a:avLst/>
          </a:prstGeom>
          <a:solidFill>
            <a:srgbClr val="6336D6"/>
          </a:solidFill>
          <a:ln w="0">
            <a:noFill/>
            <a:prstDash val="solid"/>
          </a:ln>
        </p:spPr>
      </p:sp>
      <p:sp>
        <p:nvSpPr>
          <p:cNvPr id="11" name="retrieval-number-2">
            <a:extLst>
              <a:ext uri="{00000000-0000-4000-8000-000000000004}">
                <a16:creationId xmlns:a16="http://schemas.microsoft.com/office/drawing/2014/main" xmlns="" id="{00000000-0000-4000-8000-000000000058}"/>
              </a:ext>
            </a:extLst>
          </p:cNvPr>
          <p:cNvSpPr>
            <a:spLocks noGrp="1"/>
          </p:cNvSpPr>
          <p:nvPr/>
        </p:nvSpPr>
        <p:spPr>
          <a:xfrm>
            <a:off x="714375" y="302895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2</a:t>
            </a:r>
          </a:p>
        </p:txBody>
      </p:sp>
      <p:sp>
        <p:nvSpPr>
          <p:cNvPr id="12" name="retrieval-text-2">
            <a:extLst>
              <a:ext uri="{00000000-0000-4000-8000-000000000004}">
                <a16:creationId xmlns:a16="http://schemas.microsoft.com/office/drawing/2014/main" xmlns="" id="{00000000-0000-4000-8000-000000000059}"/>
              </a:ext>
            </a:extLst>
          </p:cNvPr>
          <p:cNvSpPr>
            <a:spLocks noGrp="1"/>
          </p:cNvSpPr>
          <p:nvPr/>
        </p:nvSpPr>
        <p:spPr>
          <a:xfrm>
            <a:off x="1476375" y="2933700"/>
            <a:ext cx="9620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State the magnetic force direction rule.</a:t>
            </a:r>
          </a:p>
        </p:txBody>
      </p:sp>
      <p:sp>
        <p:nvSpPr>
          <p:cNvPr id="13" name="retrieval-3">
            <a:extLst>
              <a:ext uri="{00000000-0000-4000-8000-000000000004}">
                <a16:creationId xmlns:a16="http://schemas.microsoft.com/office/drawing/2014/main" xmlns="" id="{00000000-0000-4000-8000-00000000005A}"/>
              </a:ext>
            </a:extLst>
          </p:cNvPr>
          <p:cNvSpPr>
            <a:spLocks noGrp="1"/>
          </p:cNvSpPr>
          <p:nvPr/>
        </p:nvSpPr>
        <p:spPr>
          <a:xfrm>
            <a:off x="714375" y="3848100"/>
            <a:ext cx="476250" cy="476250"/>
          </a:xfrm>
          <a:prstGeom prst="ellipse">
            <a:avLst/>
          </a:prstGeom>
          <a:solidFill>
            <a:srgbClr val="6336D6"/>
          </a:solidFill>
          <a:ln w="0">
            <a:noFill/>
            <a:prstDash val="solid"/>
          </a:ln>
        </p:spPr>
      </p:sp>
      <p:sp>
        <p:nvSpPr>
          <p:cNvPr id="14" name="retrieval-number-3">
            <a:extLst>
              <a:ext uri="{00000000-0000-4000-8000-000000000004}">
                <a16:creationId xmlns:a16="http://schemas.microsoft.com/office/drawing/2014/main" xmlns="" id="{00000000-0000-4000-8000-00000000005B}"/>
              </a:ext>
            </a:extLst>
          </p:cNvPr>
          <p:cNvSpPr>
            <a:spLocks noGrp="1"/>
          </p:cNvSpPr>
          <p:nvPr/>
        </p:nvSpPr>
        <p:spPr>
          <a:xfrm>
            <a:off x="714375" y="390525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3</a:t>
            </a:r>
          </a:p>
        </p:txBody>
      </p:sp>
      <p:sp>
        <p:nvSpPr>
          <p:cNvPr id="15" name="retrieval-text-3">
            <a:extLst>
              <a:ext uri="{00000000-0000-4000-8000-000000000004}">
                <a16:creationId xmlns:a16="http://schemas.microsoft.com/office/drawing/2014/main" xmlns="" id="{00000000-0000-4000-8000-00000000005C}"/>
              </a:ext>
            </a:extLst>
          </p:cNvPr>
          <p:cNvSpPr>
            <a:spLocks noGrp="1"/>
          </p:cNvSpPr>
          <p:nvPr/>
        </p:nvSpPr>
        <p:spPr>
          <a:xfrm>
            <a:off x="1476375" y="3810000"/>
            <a:ext cx="9620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What force is required for circular motion?</a:t>
            </a:r>
          </a:p>
        </p:txBody>
      </p:sp>
      <p:sp>
        <p:nvSpPr>
          <p:cNvPr id="16" name="rule-70-510">
            <a:extLst>
              <a:ext uri="{00000000-0000-4000-8000-000000000004}">
                <a16:creationId xmlns:a16="http://schemas.microsoft.com/office/drawing/2014/main" xmlns="" id="{00000000-0000-4000-8000-00000000005D}"/>
              </a:ext>
            </a:extLst>
          </p:cNvPr>
          <p:cNvSpPr>
            <a:spLocks noGrp="1"/>
          </p:cNvSpPr>
          <p:nvPr/>
        </p:nvSpPr>
        <p:spPr>
          <a:xfrm>
            <a:off x="666750" y="48577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7" name="outcomes-label">
            <a:extLst>
              <a:ext uri="{00000000-0000-4000-8000-000000000004}">
                <a16:creationId xmlns:a16="http://schemas.microsoft.com/office/drawing/2014/main" xmlns="" id="{00000000-0000-4000-8000-00000000005E}"/>
              </a:ext>
            </a:extLst>
          </p:cNvPr>
          <p:cNvSpPr>
            <a:spLocks noGrp="1"/>
          </p:cNvSpPr>
          <p:nvPr/>
        </p:nvSpPr>
        <p:spPr>
          <a:xfrm>
            <a:off x="666750" y="5095875"/>
            <a:ext cx="17145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BY THE END</a:t>
            </a:r>
          </a:p>
        </p:txBody>
      </p:sp>
      <p:sp>
        <p:nvSpPr>
          <p:cNvPr id="18" name="outcomes">
            <a:extLst>
              <a:ext uri="{00000000-0000-4000-8000-000000000004}">
                <a16:creationId xmlns:a16="http://schemas.microsoft.com/office/drawing/2014/main" xmlns="" id="{00000000-0000-4000-8000-00000000005F}"/>
              </a:ext>
            </a:extLst>
          </p:cNvPr>
          <p:cNvSpPr>
            <a:spLocks noGrp="1"/>
          </p:cNvSpPr>
          <p:nvPr/>
        </p:nvSpPr>
        <p:spPr>
          <a:xfrm>
            <a:off x="2381250" y="5029200"/>
            <a:ext cx="8858250" cy="1095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0A332E"/>
                </a:solidFill>
              </a:defRPr>
            </a:pPr>
            <a:r>
              <a:rPr sz="1650" b="0" i="0">
                <a:solidFill>
                  <a:srgbClr val="0A332E"/>
                </a:solidFill>
              </a:rPr>
              <a:t>• Predict charge motion in uniform electric and magnetic fields.</a:t>
            </a:r>
          </a:p>
          <a:p>
            <a:pPr algn="l">
              <a:defRPr sz="1650" b="0" i="0">
                <a:solidFill>
                  <a:srgbClr val="0A332E"/>
                </a:solidFill>
              </a:defRPr>
            </a:pPr>
            <a:r>
              <a:rPr sz="1650" b="0" i="0">
                <a:solidFill>
                  <a:srgbClr val="0A332E"/>
                </a:solidFill>
              </a:rPr>
              <a:t>• Analyse circular magnetic paths.</a:t>
            </a:r>
          </a:p>
          <a:p>
            <a:pPr algn="l">
              <a:defRPr sz="1650" b="0" i="0">
                <a:solidFill>
                  <a:srgbClr val="0A332E"/>
                </a:solidFill>
              </a:defRPr>
            </a:pPr>
            <a:r>
              <a:rPr sz="1650" b="0" i="0">
                <a:solidFill>
                  <a:srgbClr val="0A332E"/>
                </a:solidFill>
              </a:rPr>
              <a:t>• Use crossed fields as a velocity selector.</a:t>
            </a:r>
          </a:p>
        </p:txBody>
      </p:sp>
    </p:spTree>
    <p:extLst>
      <p:ext uri="{00000000-0000-4000-8000-000000000011}">
        <p14:creationId xmlns:p14="http://schemas.microsoft.com/office/powerpoint/2010/main" xmlns="" val="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roup-label">
            <a:extLst>
              <a:ext uri="{00000000-0000-4000-8000-000000000004}">
                <a16:creationId xmlns:a16="http://schemas.microsoft.com/office/drawing/2014/main" xmlns="" id="{00000000-0000-4000-8000-000000000060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THEME D · FIELDS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61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03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62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63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D.3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64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Build the model, then test its limits</a:t>
            </a:r>
          </a:p>
        </p:txBody>
      </p:sp>
      <p:sp>
        <p:nvSpPr>
          <p:cNvPr id="6" name="model-index-1">
            <a:extLst>
              <a:ext uri="{00000000-0000-4000-8000-000000000004}">
                <a16:creationId xmlns:a16="http://schemas.microsoft.com/office/drawing/2014/main" xmlns="" id="{00000000-0000-4000-8000-000000000065}"/>
              </a:ext>
            </a:extLst>
          </p:cNvPr>
          <p:cNvSpPr>
            <a:spLocks noGrp="1"/>
          </p:cNvSpPr>
          <p:nvPr/>
        </p:nvSpPr>
        <p:spPr>
          <a:xfrm>
            <a:off x="685800" y="1809750"/>
            <a:ext cx="428625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01</a:t>
            </a:r>
          </a:p>
        </p:txBody>
      </p:sp>
      <p:sp>
        <p:nvSpPr>
          <p:cNvPr id="7" name="model-point-1">
            <a:extLst>
              <a:ext uri="{00000000-0000-4000-8000-000000000004}">
                <a16:creationId xmlns:a16="http://schemas.microsoft.com/office/drawing/2014/main" xmlns="" id="{00000000-0000-4000-8000-000000000066}"/>
              </a:ext>
            </a:extLst>
          </p:cNvPr>
          <p:cNvSpPr>
            <a:spLocks noGrp="1"/>
          </p:cNvSpPr>
          <p:nvPr/>
        </p:nvSpPr>
        <p:spPr>
          <a:xfrm>
            <a:off x="1238250" y="1771650"/>
            <a:ext cx="6191250" cy="742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Electric fields can change speed and direction.</a:t>
            </a:r>
          </a:p>
        </p:txBody>
      </p:sp>
      <p:sp>
        <p:nvSpPr>
          <p:cNvPr id="8" name="model-index-2">
            <a:extLst>
              <a:ext uri="{00000000-0000-4000-8000-000000000004}">
                <a16:creationId xmlns:a16="http://schemas.microsoft.com/office/drawing/2014/main" xmlns="" id="{00000000-0000-4000-8000-000000000067}"/>
              </a:ext>
            </a:extLst>
          </p:cNvPr>
          <p:cNvSpPr>
            <a:spLocks noGrp="1"/>
          </p:cNvSpPr>
          <p:nvPr/>
        </p:nvSpPr>
        <p:spPr>
          <a:xfrm>
            <a:off x="685800" y="2781300"/>
            <a:ext cx="428625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02</a:t>
            </a:r>
          </a:p>
        </p:txBody>
      </p:sp>
      <p:sp>
        <p:nvSpPr>
          <p:cNvPr id="9" name="model-point-2">
            <a:extLst>
              <a:ext uri="{00000000-0000-4000-8000-000000000004}">
                <a16:creationId xmlns:a16="http://schemas.microsoft.com/office/drawing/2014/main" xmlns="" id="{00000000-0000-4000-8000-000000000068}"/>
              </a:ext>
            </a:extLst>
          </p:cNvPr>
          <p:cNvSpPr>
            <a:spLocks noGrp="1"/>
          </p:cNvSpPr>
          <p:nvPr/>
        </p:nvSpPr>
        <p:spPr>
          <a:xfrm>
            <a:off x="1238250" y="2743200"/>
            <a:ext cx="6191250" cy="742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A perpendicular magnetic field changes direction only.</a:t>
            </a:r>
          </a:p>
        </p:txBody>
      </p:sp>
      <p:sp>
        <p:nvSpPr>
          <p:cNvPr id="10" name="model-index-3">
            <a:extLst>
              <a:ext uri="{00000000-0000-4000-8000-000000000004}">
                <a16:creationId xmlns:a16="http://schemas.microsoft.com/office/drawing/2014/main" xmlns="" id="{00000000-0000-4000-8000-000000000069}"/>
              </a:ext>
            </a:extLst>
          </p:cNvPr>
          <p:cNvSpPr>
            <a:spLocks noGrp="1"/>
          </p:cNvSpPr>
          <p:nvPr/>
        </p:nvSpPr>
        <p:spPr>
          <a:xfrm>
            <a:off x="685800" y="3752850"/>
            <a:ext cx="428625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03</a:t>
            </a:r>
          </a:p>
        </p:txBody>
      </p:sp>
      <p:sp>
        <p:nvSpPr>
          <p:cNvPr id="11" name="model-point-3">
            <a:extLst>
              <a:ext uri="{00000000-0000-4000-8000-000000000004}">
                <a16:creationId xmlns:a16="http://schemas.microsoft.com/office/drawing/2014/main" xmlns="" id="{00000000-0000-4000-8000-00000000006A}"/>
              </a:ext>
            </a:extLst>
          </p:cNvPr>
          <p:cNvSpPr>
            <a:spLocks noGrp="1"/>
          </p:cNvSpPr>
          <p:nvPr/>
        </p:nvSpPr>
        <p:spPr>
          <a:xfrm>
            <a:off x="1238250" y="3714750"/>
            <a:ext cx="6191250" cy="742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Crossed fields select particles when qE and qvB balance.</a:t>
            </a:r>
          </a:p>
        </p:txBody>
      </p:sp>
      <p:sp>
        <p:nvSpPr>
          <p:cNvPr id="12" name="equation-panel">
            <a:extLst>
              <a:ext uri="{00000000-0000-4000-8000-000000000004}">
                <a16:creationId xmlns:a16="http://schemas.microsoft.com/office/drawing/2014/main" xmlns="" id="{00000000-0000-4000-8000-00000000006B}"/>
              </a:ext>
            </a:extLst>
          </p:cNvPr>
          <p:cNvSpPr>
            <a:spLocks noGrp="1"/>
          </p:cNvSpPr>
          <p:nvPr/>
        </p:nvSpPr>
        <p:spPr>
          <a:xfrm>
            <a:off x="7810500" y="1714500"/>
            <a:ext cx="3714750" cy="3143250"/>
          </a:xfrm>
          <a:prstGeom prst="roundRect">
            <a:avLst>
              <a:gd name="adj" fmla="val 3636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3" name="equation-label">
            <a:extLst>
              <a:ext uri="{00000000-0000-4000-8000-000000000004}">
                <a16:creationId xmlns:a16="http://schemas.microsoft.com/office/drawing/2014/main" xmlns="" id="{00000000-0000-4000-8000-00000000006C}"/>
              </a:ext>
            </a:extLst>
          </p:cNvPr>
          <p:cNvSpPr>
            <a:spLocks noGrp="1"/>
          </p:cNvSpPr>
          <p:nvPr/>
        </p:nvSpPr>
        <p:spPr>
          <a:xfrm>
            <a:off x="8096250" y="2000250"/>
            <a:ext cx="314325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EQUATIONS WITH BOUNDARIES</a:t>
            </a:r>
          </a:p>
        </p:txBody>
      </p:sp>
      <p:sp>
        <p:nvSpPr>
          <p:cNvPr id="14" name="equation-1">
            <a:extLst>
              <a:ext uri="{00000000-0000-4000-8000-000000000004}">
                <a16:creationId xmlns:a16="http://schemas.microsoft.com/office/drawing/2014/main" xmlns="" id="{00000000-0000-4000-8000-00000000006D}"/>
              </a:ext>
            </a:extLst>
          </p:cNvPr>
          <p:cNvSpPr>
            <a:spLocks noGrp="1"/>
          </p:cNvSpPr>
          <p:nvPr/>
        </p:nvSpPr>
        <p:spPr>
          <a:xfrm>
            <a:off x="8096250" y="2571750"/>
            <a:ext cx="3143250" cy="523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F4F0E2"/>
                </a:solidFill>
              </a:defRPr>
            </a:pPr>
            <a:r>
              <a:rPr sz="1725" b="1" i="0">
                <a:solidFill>
                  <a:srgbClr val="F4F0E2"/>
                </a:solidFill>
              </a:rPr>
              <a:t>F_E = qE</a:t>
            </a:r>
          </a:p>
        </p:txBody>
      </p:sp>
      <p:sp>
        <p:nvSpPr>
          <p:cNvPr id="15" name="equation-2">
            <a:extLst>
              <a:ext uri="{00000000-0000-4000-8000-000000000004}">
                <a16:creationId xmlns:a16="http://schemas.microsoft.com/office/drawing/2014/main" xmlns="" id="{00000000-0000-4000-8000-00000000006E}"/>
              </a:ext>
            </a:extLst>
          </p:cNvPr>
          <p:cNvSpPr>
            <a:spLocks noGrp="1"/>
          </p:cNvSpPr>
          <p:nvPr/>
        </p:nvSpPr>
        <p:spPr>
          <a:xfrm>
            <a:off x="8096250" y="3286125"/>
            <a:ext cx="3143250" cy="523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F4F0E2"/>
                </a:solidFill>
              </a:defRPr>
            </a:pPr>
            <a:r>
              <a:rPr sz="1725" b="1" i="0">
                <a:solidFill>
                  <a:srgbClr val="F4F0E2"/>
                </a:solidFill>
              </a:rPr>
              <a:t>F_B = qvB sin theta</a:t>
            </a:r>
          </a:p>
        </p:txBody>
      </p:sp>
      <p:sp>
        <p:nvSpPr>
          <p:cNvPr id="16" name="equation-3">
            <a:extLst>
              <a:ext uri="{00000000-0000-4000-8000-000000000004}">
                <a16:creationId xmlns:a16="http://schemas.microsoft.com/office/drawing/2014/main" xmlns="" id="{00000000-0000-4000-8000-00000000006F}"/>
              </a:ext>
            </a:extLst>
          </p:cNvPr>
          <p:cNvSpPr>
            <a:spLocks noGrp="1"/>
          </p:cNvSpPr>
          <p:nvPr/>
        </p:nvSpPr>
        <p:spPr>
          <a:xfrm>
            <a:off x="8096250" y="4000500"/>
            <a:ext cx="3143250" cy="523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F4F0E2"/>
                </a:solidFill>
              </a:defRPr>
            </a:pPr>
            <a:r>
              <a:rPr sz="1725" b="1" i="0">
                <a:solidFill>
                  <a:srgbClr val="F4F0E2"/>
                </a:solidFill>
              </a:rPr>
              <a:t>r = mv/(qB)</a:t>
            </a:r>
          </a:p>
        </p:txBody>
      </p:sp>
      <p:sp>
        <p:nvSpPr>
          <p:cNvPr id="17" name="boundary-band">
            <a:extLst>
              <a:ext uri="{00000000-0000-4000-8000-000000000004}">
                <a16:creationId xmlns:a16="http://schemas.microsoft.com/office/drawing/2014/main" xmlns="" id="{00000000-0000-4000-8000-000000000070}"/>
              </a:ext>
            </a:extLst>
          </p:cNvPr>
          <p:cNvSpPr>
            <a:spLocks noGrp="1"/>
          </p:cNvSpPr>
          <p:nvPr/>
        </p:nvSpPr>
        <p:spPr>
          <a:xfrm>
            <a:off x="666750" y="5238750"/>
            <a:ext cx="10858500" cy="809625"/>
          </a:xfrm>
          <a:prstGeom prst="roundRect">
            <a:avLst>
              <a:gd name="adj" fmla="val 14118"/>
            </a:avLst>
          </a:prstGeom>
          <a:solidFill>
            <a:srgbClr val="F4F0E2"/>
          </a:solidFill>
          <a:ln w="19050">
            <a:solidFill>
              <a:srgbClr val="6336D6"/>
            </a:solidFill>
            <a:prstDash val="solid"/>
          </a:ln>
        </p:spPr>
      </p:sp>
      <p:sp>
        <p:nvSpPr>
          <p:cNvPr id="18" name="boundary">
            <a:extLst>
              <a:ext uri="{00000000-0000-4000-8000-000000000004}">
                <a16:creationId xmlns:a16="http://schemas.microsoft.com/office/drawing/2014/main" xmlns="" id="{00000000-0000-4000-8000-000000000071}"/>
              </a:ext>
            </a:extLst>
          </p:cNvPr>
          <p:cNvSpPr>
            <a:spLocks noGrp="1"/>
          </p:cNvSpPr>
          <p:nvPr/>
        </p:nvSpPr>
        <p:spPr>
          <a:xfrm>
            <a:off x="904875" y="5410200"/>
            <a:ext cx="10382250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Course boundary: SL + HL. Labels on equations and prompts are instructional—do not treat HL extensions as SL requirements.</a:t>
            </a:r>
          </a:p>
        </p:txBody>
      </p:sp>
    </p:spTree>
    <p:extLst>
      <p:ext uri="{00000000-0000-4000-8000-000000000011}">
        <p14:creationId xmlns:p14="http://schemas.microsoft.com/office/powerpoint/2010/main" xmlns="" val="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82F61C-8661-D02A-C927-570C0D1E11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roup-label">
            <a:extLst>
              <a:ext uri="{FF2B5EF4-FFF2-40B4-BE49-F238E27FC236}">
                <a16:creationId xmlns:a16="http://schemas.microsoft.com/office/drawing/2014/main" id="{016DD65C-7A97-0456-8FCE-D58517BC46AF}"/>
              </a:ext>
              <a:ext uri="{00000000-0000-4000-8000-000000000004}">
                <a16:creationId xmlns:a16="http://schemas.microsoft.com/office/drawing/2014/main" xmlns="" id="{00000000-0000-4000-8000-000000000060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THEME D · FIELDS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6076AF97-56B7-2D75-29D1-81DA3EF33E12}"/>
              </a:ext>
              <a:ext uri="{00000000-0000-4000-8000-000000000004}">
                <a16:creationId xmlns:a16="http://schemas.microsoft.com/office/drawing/2014/main" xmlns="" id="{00000000-0000-4000-8000-000000000061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04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AEB88928-1BE6-862F-7B83-090EFC239E65}"/>
              </a:ext>
              <a:ext uri="{00000000-0000-4000-8000-000000000004}">
                <a16:creationId xmlns:a16="http://schemas.microsoft.com/office/drawing/2014/main" xmlns="" id="{00000000-0000-4000-8000-000000000062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37433025-1514-A01C-F9D4-15F20F5038E3}"/>
              </a:ext>
              <a:ext uri="{00000000-0000-4000-8000-000000000004}">
                <a16:creationId xmlns:a16="http://schemas.microsoft.com/office/drawing/2014/main" xmlns="" id="{00000000-0000-4000-8000-000000000063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D.3 · SL + HL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39C107ED-8AC8-9056-6B84-18570CB3C9A6}"/>
              </a:ext>
              <a:ext uri="{00000000-0000-4000-8000-000000000004}">
                <a16:creationId xmlns:a16="http://schemas.microsoft.com/office/drawing/2014/main" xmlns="" id="{00000000-0000-4000-8000-000000000064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lang="en-US" sz="3450" b="1" i="0">
                <a:solidFill>
                  <a:srgbClr val="0A332E"/>
                </a:solidFill>
              </a:rPr>
              <a:t>In one sentence</a:t>
            </a:r>
            <a:endParaRPr sz="3450" b="1" i="0">
              <a:solidFill>
                <a:srgbClr val="0A332E"/>
              </a:solidFill>
            </a:endParaRPr>
          </a:p>
        </p:txBody>
      </p:sp>
      <p:sp>
        <p:nvSpPr>
          <p:cNvPr id="20" name="simple-definition-label">
            <a:extLst>
              <a:ext uri="{FF2B5EF4-FFF2-40B4-BE49-F238E27FC236}">
                <a16:creationId xmlns:a16="http://schemas.microsoft.com/office/drawing/2014/main" id="{93B82008-EBAC-9667-0CE3-B7B11E9F11A9}"/>
              </a:ext>
            </a:extLst>
          </p:cNvPr>
          <p:cNvSpPr txBox="1"/>
          <p:nvPr/>
        </p:nvSpPr>
        <p:spPr>
          <a:xfrm>
            <a:off x="660400" y="1524000"/>
            <a:ext cx="10858500" cy="276999"/>
          </a:xfrm>
          <a:prstGeom prst="rect">
            <a:avLst/>
          </a:prstGeom>
          <a:noFill/>
        </p:spPr>
        <p:txBody>
          <a:bodyPr vert="horz" lIns="0" tIns="0" bIns="0" rtlCol="0">
            <a:noAutofit/>
          </a:bodyPr>
          <a:lstStyle/>
          <a:p>
            <a:r>
              <a:rPr lang="en-US" sz="1600" b="1">
                <a:solidFill>
                  <a:srgbClr val="EF5C3E"/>
                </a:solidFill>
              </a:rPr>
              <a:t>SIMPLE DEFINITION</a:t>
            </a:r>
          </a:p>
        </p:txBody>
      </p:sp>
      <p:sp>
        <p:nvSpPr>
          <p:cNvPr id="21" name="simple-definition">
            <a:extLst>
              <a:ext uri="{FF2B5EF4-FFF2-40B4-BE49-F238E27FC236}">
                <a16:creationId xmlns:a16="http://schemas.microsoft.com/office/drawing/2014/main" id="{44B37646-6175-DDA9-18D8-A62C99487131}"/>
              </a:ext>
            </a:extLst>
          </p:cNvPr>
          <p:cNvSpPr txBox="1"/>
          <p:nvPr/>
        </p:nvSpPr>
        <p:spPr>
          <a:xfrm>
            <a:off x="660400" y="1879600"/>
            <a:ext cx="10858500" cy="323165"/>
          </a:xfrm>
          <a:prstGeom prst="rect">
            <a:avLst/>
          </a:prstGeom>
          <a:noFill/>
        </p:spPr>
        <p:txBody>
          <a:bodyPr vert="horz" wrap="square" lIns="0" tIns="0" rtlCol="0">
            <a:noAutofit/>
          </a:bodyPr>
          <a:lstStyle/>
          <a:p>
            <a:r>
              <a:rPr lang="en-US" sz="2600">
                <a:solidFill>
                  <a:srgbClr val="102E29"/>
                </a:solidFill>
              </a:rPr>
              <a:t>Motion in electromagnetic fields is the study of the paths charges take when fields push them: an electric force can speed a particle up or slow it down, while a magnetic force only turns it, curling the path into a circle.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04511D62-3709-F3BD-E3AD-1BF18F5BDA9D}"/>
              </a:ext>
            </a:extLst>
          </p:cNvPr>
          <p:cNvSpPr/>
          <p:nvPr/>
        </p:nvSpPr>
        <p:spPr>
          <a:xfrm>
            <a:off x="3683000" y="3715926"/>
            <a:ext cx="7493000" cy="2216385"/>
          </a:xfrm>
          <a:prstGeom prst="rect">
            <a:avLst/>
          </a:prstGeom>
          <a:solidFill>
            <a:srgbClr val="F3EFDF"/>
          </a:solidFill>
          <a:ln w="12700">
            <a:solidFill>
              <a:srgbClr val="6B7F7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C085D81-2C5F-C94F-F9DC-7845C37FA240}"/>
              </a:ext>
            </a:extLst>
          </p:cNvPr>
          <p:cNvSpPr txBox="1"/>
          <p:nvPr/>
        </p:nvSpPr>
        <p:spPr>
          <a:xfrm>
            <a:off x="3784600" y="3803415"/>
            <a:ext cx="1651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6B7F79"/>
                </a:solidFill>
              </a:rPr>
              <a:t>B into the page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1A41775-498E-E2DB-7BE5-9E2C45AB2168}"/>
              </a:ext>
            </a:extLst>
          </p:cNvPr>
          <p:cNvSpPr txBox="1"/>
          <p:nvPr/>
        </p:nvSpPr>
        <p:spPr>
          <a:xfrm>
            <a:off x="4013200" y="5319889"/>
            <a:ext cx="254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pPr algn="ctr"/>
            <a:r>
              <a:rPr lang="en-US" sz="1600">
                <a:solidFill>
                  <a:srgbClr val="6B7F79"/>
                </a:solidFill>
              </a:rPr>
              <a:t>×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6854DD6-E13F-2E61-EC08-89A9E1527B5C}"/>
              </a:ext>
            </a:extLst>
          </p:cNvPr>
          <p:cNvSpPr txBox="1"/>
          <p:nvPr/>
        </p:nvSpPr>
        <p:spPr>
          <a:xfrm>
            <a:off x="4470400" y="5319889"/>
            <a:ext cx="254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pPr algn="ctr"/>
            <a:r>
              <a:rPr lang="en-US" sz="1600">
                <a:solidFill>
                  <a:srgbClr val="6B7F79"/>
                </a:solidFill>
              </a:rPr>
              <a:t>×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5E82167-7955-467D-CE75-BC47A0DC6DE9}"/>
              </a:ext>
            </a:extLst>
          </p:cNvPr>
          <p:cNvSpPr txBox="1"/>
          <p:nvPr/>
        </p:nvSpPr>
        <p:spPr>
          <a:xfrm>
            <a:off x="4927600" y="5319889"/>
            <a:ext cx="254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pPr algn="ctr"/>
            <a:r>
              <a:rPr lang="en-US" sz="1600">
                <a:solidFill>
                  <a:srgbClr val="6B7F79"/>
                </a:solidFill>
              </a:rPr>
              <a:t>×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7AC3A4D3-D92F-AD52-49E2-A265ADE0942A}"/>
              </a:ext>
            </a:extLst>
          </p:cNvPr>
          <p:cNvSpPr/>
          <p:nvPr/>
        </p:nvSpPr>
        <p:spPr>
          <a:xfrm>
            <a:off x="5511800" y="3890904"/>
            <a:ext cx="1676400" cy="1924755"/>
          </a:xfrm>
          <a:prstGeom prst="ellipse">
            <a:avLst/>
          </a:prstGeom>
          <a:noFill/>
          <a:ln w="25400">
            <a:solidFill>
              <a:srgbClr val="102E29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70B9C203-CDB9-D786-E2DE-627220EBC7C0}"/>
              </a:ext>
            </a:extLst>
          </p:cNvPr>
          <p:cNvSpPr/>
          <p:nvPr/>
        </p:nvSpPr>
        <p:spPr>
          <a:xfrm>
            <a:off x="6299200" y="4794955"/>
            <a:ext cx="101600" cy="116652"/>
          </a:xfrm>
          <a:prstGeom prst="ellipse">
            <a:avLst/>
          </a:prstGeom>
          <a:solidFill>
            <a:srgbClr val="6B7F79"/>
          </a:solidFill>
          <a:ln w="19050">
            <a:solidFill>
              <a:srgbClr val="6B7F7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157D54C-2213-68FE-4BF6-F5A7FBAB35E8}"/>
              </a:ext>
            </a:extLst>
          </p:cNvPr>
          <p:cNvCxnSpPr/>
          <p:nvPr/>
        </p:nvCxnSpPr>
        <p:spPr>
          <a:xfrm>
            <a:off x="5918200" y="3890904"/>
            <a:ext cx="863600" cy="0"/>
          </a:xfrm>
          <a:prstGeom prst="line">
            <a:avLst/>
          </a:prstGeom>
          <a:ln w="38100">
            <a:solidFill>
              <a:srgbClr val="102E2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65B51709-0221-FBC4-9EF2-B52EA6A55CA5}"/>
              </a:ext>
            </a:extLst>
          </p:cNvPr>
          <p:cNvSpPr txBox="1"/>
          <p:nvPr/>
        </p:nvSpPr>
        <p:spPr>
          <a:xfrm>
            <a:off x="6858000" y="3745089"/>
            <a:ext cx="1524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 b="1">
                <a:solidFill>
                  <a:srgbClr val="102E29"/>
                </a:solidFill>
              </a:rPr>
              <a:t>v (speed fixed)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A16F7F24-E285-43B7-2243-5A8EE378CD71}"/>
              </a:ext>
            </a:extLst>
          </p:cNvPr>
          <p:cNvCxnSpPr/>
          <p:nvPr/>
        </p:nvCxnSpPr>
        <p:spPr>
          <a:xfrm>
            <a:off x="6350000" y="3978392"/>
            <a:ext cx="0" cy="699912"/>
          </a:xfrm>
          <a:prstGeom prst="line">
            <a:avLst/>
          </a:prstGeom>
          <a:ln w="38100">
            <a:solidFill>
              <a:srgbClr val="EF5C3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C0FB036C-D4F8-FC6F-DD50-140D06C5A5F8}"/>
              </a:ext>
            </a:extLst>
          </p:cNvPr>
          <p:cNvSpPr txBox="1"/>
          <p:nvPr/>
        </p:nvSpPr>
        <p:spPr>
          <a:xfrm>
            <a:off x="7493000" y="4386674"/>
            <a:ext cx="2540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EF5C3E"/>
                </a:solidFill>
              </a:rPr>
              <a:t>the magnetic force always points to the centre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B291558-39DD-403E-FF32-0DE373BD0A95}"/>
              </a:ext>
            </a:extLst>
          </p:cNvPr>
          <p:cNvSpPr txBox="1"/>
          <p:nvPr/>
        </p:nvSpPr>
        <p:spPr>
          <a:xfrm>
            <a:off x="7493000" y="5290726"/>
            <a:ext cx="2540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pt-BR" sz="1600" b="1">
                <a:solidFill>
                  <a:srgbClr val="102E29"/>
                </a:solidFill>
              </a:rPr>
              <a:t>r = m v / q B</a:t>
            </a:r>
            <a:endParaRPr lang="en-US" sz="1600" b="1">
              <a:solidFill>
                <a:srgbClr val="102E29"/>
              </a:solidFill>
            </a:endParaRPr>
          </a:p>
        </p:txBody>
      </p:sp>
      <p:sp>
        <p:nvSpPr>
          <p:cNvPr id="34" name="diagram-caption">
            <a:extLst>
              <a:ext uri="{FF2B5EF4-FFF2-40B4-BE49-F238E27FC236}">
                <a16:creationId xmlns:a16="http://schemas.microsoft.com/office/drawing/2014/main" id="{9BE122A9-916E-D600-E9C7-DC4456B36787}"/>
              </a:ext>
            </a:extLst>
          </p:cNvPr>
          <p:cNvSpPr txBox="1"/>
          <p:nvPr/>
        </p:nvSpPr>
        <p:spPr>
          <a:xfrm>
            <a:off x="660400" y="6070600"/>
            <a:ext cx="10858500" cy="323165"/>
          </a:xfrm>
          <a:prstGeom prst="rect">
            <a:avLst/>
          </a:prstGeom>
          <a:noFill/>
        </p:spPr>
        <p:txBody>
          <a:bodyPr vert="horz" lIns="0" tIns="0" rtlCol="0">
            <a:noAutofit/>
          </a:bodyPr>
          <a:lstStyle/>
          <a:p>
            <a:r>
              <a:rPr lang="en-US" sz="1600" i="1">
                <a:solidFill>
                  <a:srgbClr val="6B7F79"/>
                </a:solidFill>
              </a:rPr>
              <a:t>The speed never changes, only the direction - which is why the path closes on itself.</a:t>
            </a:r>
          </a:p>
        </p:txBody>
      </p:sp>
    </p:spTree>
    <p:extLst>
      <p:ext uri="{BB962C8B-B14F-4D97-AF65-F5344CB8AC3E}">
        <p14:creationId xmlns:p14="http://schemas.microsoft.com/office/powerpoint/2010/main" val="2684602654"/>
      </p:ext>
      <p:ext uri="{00000000-0000-4000-8000-000000000011}">
        <p14:creationId xmlns:p14="http://schemas.microsoft.com/office/powerpoint/2010/main" xmlns="" val="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roup-label">
            <a:extLst>
              <a:ext uri="{00000000-0000-4000-8000-000000000004}">
                <a16:creationId xmlns:a16="http://schemas.microsoft.com/office/drawing/2014/main" xmlns="" id="{00000000-0000-4000-8000-000000000072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THEME D · FIELDS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73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05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74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75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D.3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76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Magnetic path radius increases linearly with speed</a:t>
            </a:r>
          </a:p>
        </p:txBody>
      </p:sp>
      <p:sp>
        <p:nvSpPr>
          <p:cNvPr id="6" name="graph-instruction">
            <a:extLst>
              <a:ext uri="{00000000-0000-4000-8000-000000000004}">
                <a16:creationId xmlns:a16="http://schemas.microsoft.com/office/drawing/2014/main" xmlns="" id="{00000000-0000-4000-8000-000000000077}"/>
              </a:ext>
            </a:extLst>
          </p:cNvPr>
          <p:cNvSpPr>
            <a:spLocks noGrp="1"/>
          </p:cNvSpPr>
          <p:nvPr/>
        </p:nvSpPr>
        <p:spPr>
          <a:xfrm>
            <a:off x="666750" y="1476375"/>
            <a:ext cx="104775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48635E"/>
                </a:solidFill>
              </a:defRPr>
            </a:pPr>
            <a:r>
              <a:rPr sz="1725" b="0" i="0">
                <a:solidFill>
                  <a:srgbClr val="48635E"/>
                </a:solidFill>
              </a:rPr>
              <a:t>Predict the shape first. Then select the chart in PowerPoint and edit one source value.</a:t>
            </a:r>
          </a:p>
        </p:txBody>
      </p:sp>
      <p:sp>
        <p:nvSpPr>
          <p:cNvPr id="7" name="data-rail">
            <a:extLst>
              <a:ext uri="{00000000-0000-4000-8000-000000000004}">
                <a16:creationId xmlns:a16="http://schemas.microsoft.com/office/drawing/2014/main" xmlns="" id="{00000000-0000-4000-8000-000000000078}"/>
              </a:ext>
            </a:extLst>
          </p:cNvPr>
          <p:cNvSpPr>
            <a:spLocks noGrp="1"/>
          </p:cNvSpPr>
          <p:nvPr/>
        </p:nvSpPr>
        <p:spPr>
          <a:xfrm>
            <a:off x="666750" y="2095500"/>
            <a:ext cx="2714625" cy="3333750"/>
          </a:xfrm>
          <a:prstGeom prst="roundRect">
            <a:avLst>
              <a:gd name="adj" fmla="val 4211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data-label">
            <a:extLst>
              <a:ext uri="{00000000-0000-4000-8000-000000000004}">
                <a16:creationId xmlns:a16="http://schemas.microsoft.com/office/drawing/2014/main" xmlns="" id="{00000000-0000-4000-8000-000000000079}"/>
              </a:ext>
            </a:extLst>
          </p:cNvPr>
          <p:cNvSpPr>
            <a:spLocks noGrp="1"/>
          </p:cNvSpPr>
          <p:nvPr/>
        </p:nvSpPr>
        <p:spPr>
          <a:xfrm>
            <a:off x="933450" y="2333625"/>
            <a:ext cx="21907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SOURCE DATA</a:t>
            </a:r>
          </a:p>
        </p:txBody>
      </p:sp>
      <p:sp>
        <p:nvSpPr>
          <p:cNvPr id="9" name="data-values">
            <a:extLst>
              <a:ext uri="{00000000-0000-4000-8000-000000000004}">
                <a16:creationId xmlns:a16="http://schemas.microsoft.com/office/drawing/2014/main" xmlns="" id="{00000000-0000-4000-8000-00000000007A}"/>
              </a:ext>
            </a:extLst>
          </p:cNvPr>
          <p:cNvSpPr>
            <a:spLocks noGrp="1"/>
          </p:cNvSpPr>
          <p:nvPr/>
        </p:nvSpPr>
        <p:spPr>
          <a:xfrm>
            <a:off x="933450" y="2762250"/>
            <a:ext cx="2190750" cy="2190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1 → 1.04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2 → 2.09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3 → 3.13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4 → 4.18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5 → 5.22</a:t>
            </a:r>
          </a:p>
        </p:txBody>
      </p:sp>
      <p:graphicFrame>
        <p:nvGraphicFramePr>
          <p:cNvPr id="21" name="Chart"/>
          <p:cNvGraphicFramePr/>
          <p:nvPr/>
        </p:nvGraphicFramePr>
        <p:xfrm>
          <a:off x="3714750" y="2047875"/>
          <a:ext cx="7810500" cy="3714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graph-insight">
            <a:extLst>
              <a:ext uri="{00000000-0000-4000-8000-000000000004}">
                <a16:creationId xmlns:a16="http://schemas.microsoft.com/office/drawing/2014/main" xmlns="" id="{00000000-0000-4000-8000-00000000007B}"/>
              </a:ext>
            </a:extLst>
          </p:cNvPr>
          <p:cNvSpPr>
            <a:spLocks noGrp="1"/>
          </p:cNvSpPr>
          <p:nvPr/>
        </p:nvSpPr>
        <p:spPr>
          <a:xfrm>
            <a:off x="666750" y="5695950"/>
            <a:ext cx="10858500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6336D6"/>
                </a:solidFill>
              </a:defRPr>
            </a:pPr>
            <a:r>
              <a:rPr sz="1725" b="1" i="0">
                <a:solidFill>
                  <a:srgbClr val="6336D6"/>
                </a:solidFill>
              </a:rPr>
              <a:t>Read the graph: For fixed m, q and B, gradient = m/(qB).</a:t>
            </a:r>
          </a:p>
        </p:txBody>
      </p:sp>
    </p:spTree>
    <p:extLst>
      <p:ext uri="{00000000-0000-4000-8000-000000000011}">
        <p14:creationId xmlns:p14="http://schemas.microsoft.com/office/powerpoint/2010/main" xmlns="" val="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00000000-0000-4000-8000-000000000004}">
                <a16:creationId xmlns:a16="http://schemas.microsoft.com/office/drawing/2014/main" xmlns="" id="{00000000-0000-4000-8000-00000000007C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THEME D · FIELDS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7D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06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7E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7F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D.3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80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Worked problem: model the reasoning</a:t>
            </a:r>
          </a:p>
        </p:txBody>
      </p:sp>
      <p:sp>
        <p:nvSpPr>
          <p:cNvPr id="6" name="worked-level">
            <a:extLst>
              <a:ext uri="{00000000-0000-4000-8000-000000000004}">
                <a16:creationId xmlns:a16="http://schemas.microsoft.com/office/drawing/2014/main" xmlns="" id="{00000000-0000-4000-8000-000000000081}"/>
              </a:ext>
            </a:extLst>
          </p:cNvPr>
          <p:cNvSpPr>
            <a:spLocks noGrp="1"/>
          </p:cNvSpPr>
          <p:nvPr/>
        </p:nvSpPr>
        <p:spPr>
          <a:xfrm>
            <a:off x="666750" y="1504950"/>
            <a:ext cx="89535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SL + HL · FULLY WORKED PROBLEM</a:t>
            </a:r>
          </a:p>
        </p:txBody>
      </p:sp>
      <p:sp>
        <p:nvSpPr>
          <p:cNvPr id="7" name="problem">
            <a:extLst>
              <a:ext uri="{00000000-0000-4000-8000-000000000004}">
                <a16:creationId xmlns:a16="http://schemas.microsoft.com/office/drawing/2014/main" xmlns="" id="{00000000-0000-4000-8000-000000000082}"/>
              </a:ext>
            </a:extLst>
          </p:cNvPr>
          <p:cNvSpPr>
            <a:spLocks noGrp="1"/>
          </p:cNvSpPr>
          <p:nvPr/>
        </p:nvSpPr>
        <p:spPr>
          <a:xfrm>
            <a:off x="666750" y="1952625"/>
            <a:ext cx="10858500" cy="1000125"/>
          </a:xfrm>
          <a:prstGeom prst="roundRect">
            <a:avLst>
              <a:gd name="adj" fmla="val 11429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problem-text">
            <a:extLst>
              <a:ext uri="{00000000-0000-4000-8000-000000000004}">
                <a16:creationId xmlns:a16="http://schemas.microsoft.com/office/drawing/2014/main" xmlns="" id="{00000000-0000-4000-8000-000000000083}"/>
              </a:ext>
            </a:extLst>
          </p:cNvPr>
          <p:cNvSpPr>
            <a:spLocks noGrp="1"/>
          </p:cNvSpPr>
          <p:nvPr/>
        </p:nvSpPr>
        <p:spPr>
          <a:xfrm>
            <a:off x="904875" y="2143125"/>
            <a:ext cx="10382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0A332E"/>
                </a:solidFill>
              </a:defRPr>
            </a:pPr>
            <a:r>
              <a:rPr sz="1800" b="1" i="0">
                <a:solidFill>
                  <a:srgbClr val="0A332E"/>
                </a:solidFill>
              </a:rPr>
              <a:t>A proton moves at 3.0e6 m s^-1 perpendicular to 0.20 T. Find orbit radius. Use m_p = 1.67e-27 kg and q = 1.60e-19 C.</a:t>
            </a:r>
          </a:p>
        </p:txBody>
      </p:sp>
      <p:sp>
        <p:nvSpPr>
          <p:cNvPr id="9" name="step-label-1">
            <a:extLst>
              <a:ext uri="{00000000-0000-4000-8000-000000000004}">
                <a16:creationId xmlns:a16="http://schemas.microsoft.com/office/drawing/2014/main" xmlns="" id="{00000000-0000-4000-8000-000000000084}"/>
              </a:ext>
            </a:extLst>
          </p:cNvPr>
          <p:cNvSpPr>
            <a:spLocks noGrp="1"/>
          </p:cNvSpPr>
          <p:nvPr/>
        </p:nvSpPr>
        <p:spPr>
          <a:xfrm>
            <a:off x="714375" y="32385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Step 1</a:t>
            </a:r>
          </a:p>
        </p:txBody>
      </p:sp>
      <p:sp>
        <p:nvSpPr>
          <p:cNvPr id="10" name="rule-195-357">
            <a:extLst>
              <a:ext uri="{00000000-0000-4000-8000-000000000004}">
                <a16:creationId xmlns:a16="http://schemas.microsoft.com/office/drawing/2014/main" xmlns="" id="{00000000-0000-4000-8000-000000000085}"/>
              </a:ext>
            </a:extLst>
          </p:cNvPr>
          <p:cNvSpPr>
            <a:spLocks noGrp="1"/>
          </p:cNvSpPr>
          <p:nvPr/>
        </p:nvSpPr>
        <p:spPr>
          <a:xfrm>
            <a:off x="1857375" y="3400425"/>
            <a:ext cx="381000" cy="19050"/>
          </a:xfrm>
          <a:prstGeom prst="rect">
            <a:avLst/>
          </a:prstGeom>
          <a:solidFill>
            <a:srgbClr val="6336D6"/>
          </a:solidFill>
          <a:ln w="0">
            <a:noFill/>
            <a:prstDash val="solid"/>
          </a:ln>
        </p:spPr>
      </p:sp>
      <p:sp>
        <p:nvSpPr>
          <p:cNvPr id="11" name="step-1">
            <a:extLst>
              <a:ext uri="{00000000-0000-4000-8000-000000000004}">
                <a16:creationId xmlns:a16="http://schemas.microsoft.com/office/drawing/2014/main" xmlns="" id="{00000000-0000-4000-8000-000000000086}"/>
              </a:ext>
            </a:extLst>
          </p:cNvPr>
          <p:cNvSpPr>
            <a:spLocks noGrp="1"/>
          </p:cNvSpPr>
          <p:nvPr/>
        </p:nvSpPr>
        <p:spPr>
          <a:xfrm>
            <a:off x="2476500" y="32004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r = mv/(qB)</a:t>
            </a:r>
          </a:p>
        </p:txBody>
      </p:sp>
      <p:sp>
        <p:nvSpPr>
          <p:cNvPr id="12" name="step-label-2">
            <a:extLst>
              <a:ext uri="{00000000-0000-4000-8000-000000000004}">
                <a16:creationId xmlns:a16="http://schemas.microsoft.com/office/drawing/2014/main" xmlns="" id="{00000000-0000-4000-8000-000000000087}"/>
              </a:ext>
            </a:extLst>
          </p:cNvPr>
          <p:cNvSpPr>
            <a:spLocks noGrp="1"/>
          </p:cNvSpPr>
          <p:nvPr/>
        </p:nvSpPr>
        <p:spPr>
          <a:xfrm>
            <a:off x="714375" y="38862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Step 2</a:t>
            </a:r>
          </a:p>
        </p:txBody>
      </p:sp>
      <p:sp>
        <p:nvSpPr>
          <p:cNvPr id="13" name="rule-195-425">
            <a:extLst>
              <a:ext uri="{00000000-0000-4000-8000-000000000004}">
                <a16:creationId xmlns:a16="http://schemas.microsoft.com/office/drawing/2014/main" xmlns="" id="{00000000-0000-4000-8000-000000000088}"/>
              </a:ext>
            </a:extLst>
          </p:cNvPr>
          <p:cNvSpPr>
            <a:spLocks noGrp="1"/>
          </p:cNvSpPr>
          <p:nvPr/>
        </p:nvSpPr>
        <p:spPr>
          <a:xfrm>
            <a:off x="1857375" y="4048125"/>
            <a:ext cx="381000" cy="19050"/>
          </a:xfrm>
          <a:prstGeom prst="rect">
            <a:avLst/>
          </a:prstGeom>
          <a:solidFill>
            <a:srgbClr val="6336D6"/>
          </a:solidFill>
          <a:ln w="0">
            <a:noFill/>
            <a:prstDash val="solid"/>
          </a:ln>
        </p:spPr>
      </p:sp>
      <p:sp>
        <p:nvSpPr>
          <p:cNvPr id="14" name="step-2">
            <a:extLst>
              <a:ext uri="{00000000-0000-4000-8000-000000000004}">
                <a16:creationId xmlns:a16="http://schemas.microsoft.com/office/drawing/2014/main" xmlns="" id="{00000000-0000-4000-8000-000000000089}"/>
              </a:ext>
            </a:extLst>
          </p:cNvPr>
          <p:cNvSpPr>
            <a:spLocks noGrp="1"/>
          </p:cNvSpPr>
          <p:nvPr/>
        </p:nvSpPr>
        <p:spPr>
          <a:xfrm>
            <a:off x="2476500" y="38481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r = 1.67e-27(3.0e6)/(1.60e-19(0.20))</a:t>
            </a:r>
          </a:p>
        </p:txBody>
      </p:sp>
      <p:sp>
        <p:nvSpPr>
          <p:cNvPr id="15" name="step-label-3">
            <a:extLst>
              <a:ext uri="{00000000-0000-4000-8000-000000000004}">
                <a16:creationId xmlns:a16="http://schemas.microsoft.com/office/drawing/2014/main" xmlns="" id="{00000000-0000-4000-8000-00000000008A}"/>
              </a:ext>
            </a:extLst>
          </p:cNvPr>
          <p:cNvSpPr>
            <a:spLocks noGrp="1"/>
          </p:cNvSpPr>
          <p:nvPr/>
        </p:nvSpPr>
        <p:spPr>
          <a:xfrm>
            <a:off x="714375" y="45339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Step 3</a:t>
            </a:r>
          </a:p>
        </p:txBody>
      </p:sp>
      <p:sp>
        <p:nvSpPr>
          <p:cNvPr id="16" name="rule-195-493">
            <a:extLst>
              <a:ext uri="{00000000-0000-4000-8000-000000000004}">
                <a16:creationId xmlns:a16="http://schemas.microsoft.com/office/drawing/2014/main" xmlns="" id="{00000000-0000-4000-8000-00000000008B}"/>
              </a:ext>
            </a:extLst>
          </p:cNvPr>
          <p:cNvSpPr>
            <a:spLocks noGrp="1"/>
          </p:cNvSpPr>
          <p:nvPr/>
        </p:nvSpPr>
        <p:spPr>
          <a:xfrm>
            <a:off x="1857375" y="4695825"/>
            <a:ext cx="381000" cy="19050"/>
          </a:xfrm>
          <a:prstGeom prst="rect">
            <a:avLst/>
          </a:prstGeom>
          <a:solidFill>
            <a:srgbClr val="6336D6"/>
          </a:solidFill>
          <a:ln w="0">
            <a:noFill/>
            <a:prstDash val="solid"/>
          </a:ln>
        </p:spPr>
      </p:sp>
      <p:sp>
        <p:nvSpPr>
          <p:cNvPr id="17" name="step-3">
            <a:extLst>
              <a:ext uri="{00000000-0000-4000-8000-000000000004}">
                <a16:creationId xmlns:a16="http://schemas.microsoft.com/office/drawing/2014/main" xmlns="" id="{00000000-0000-4000-8000-00000000008C}"/>
              </a:ext>
            </a:extLst>
          </p:cNvPr>
          <p:cNvSpPr>
            <a:spLocks noGrp="1"/>
          </p:cNvSpPr>
          <p:nvPr/>
        </p:nvSpPr>
        <p:spPr>
          <a:xfrm>
            <a:off x="2476500" y="44958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Evaluate in metres</a:t>
            </a:r>
          </a:p>
        </p:txBody>
      </p:sp>
      <p:sp>
        <p:nvSpPr>
          <p:cNvPr id="18" name="answer-band">
            <a:extLst>
              <a:ext uri="{00000000-0000-4000-8000-000000000004}">
                <a16:creationId xmlns:a16="http://schemas.microsoft.com/office/drawing/2014/main" xmlns="" id="{00000000-0000-4000-8000-00000000008D}"/>
              </a:ext>
            </a:extLst>
          </p:cNvPr>
          <p:cNvSpPr>
            <a:spLocks noGrp="1"/>
          </p:cNvSpPr>
          <p:nvPr/>
        </p:nvSpPr>
        <p:spPr>
          <a:xfrm>
            <a:off x="666750" y="5286375"/>
            <a:ext cx="10858500" cy="714375"/>
          </a:xfrm>
          <a:prstGeom prst="roundRect">
            <a:avLst>
              <a:gd name="adj" fmla="val 160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9" name="answer">
            <a:extLst>
              <a:ext uri="{00000000-0000-4000-8000-000000000004}">
                <a16:creationId xmlns:a16="http://schemas.microsoft.com/office/drawing/2014/main" xmlns="" id="{00000000-0000-4000-8000-00000000008E}"/>
              </a:ext>
            </a:extLst>
          </p:cNvPr>
          <p:cNvSpPr>
            <a:spLocks noGrp="1"/>
          </p:cNvSpPr>
          <p:nvPr/>
        </p:nvSpPr>
        <p:spPr>
          <a:xfrm>
            <a:off x="933450" y="5410200"/>
            <a:ext cx="1028700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Answer: r = 0.157 m</a:t>
            </a:r>
          </a:p>
        </p:txBody>
      </p:sp>
    </p:spTree>
    <p:extLst>
      <p:ext uri="{00000000-0000-4000-8000-000000000011}">
        <p14:creationId xmlns:p14="http://schemas.microsoft.com/office/powerpoint/2010/main" xmlns="" val="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00000000-0000-4000-8000-000000000004}">
                <a16:creationId xmlns:a16="http://schemas.microsoft.com/office/drawing/2014/main" xmlns="" id="{00000000-0000-4000-8000-00000000008F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THEME D · FIELDS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90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07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91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92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D.3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93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Guided problem: commit before each reveal</a:t>
            </a:r>
          </a:p>
        </p:txBody>
      </p:sp>
      <p:sp>
        <p:nvSpPr>
          <p:cNvPr id="6" name="worked-level">
            <a:extLst>
              <a:ext uri="{00000000-0000-4000-8000-000000000004}">
                <a16:creationId xmlns:a16="http://schemas.microsoft.com/office/drawing/2014/main" xmlns="" id="{00000000-0000-4000-8000-000000000094}"/>
              </a:ext>
            </a:extLst>
          </p:cNvPr>
          <p:cNvSpPr>
            <a:spLocks noGrp="1"/>
          </p:cNvSpPr>
          <p:nvPr/>
        </p:nvSpPr>
        <p:spPr>
          <a:xfrm>
            <a:off x="666750" y="1504950"/>
            <a:ext cx="89535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SL + HL · GUIDED WORKED PROBLEM</a:t>
            </a:r>
          </a:p>
        </p:txBody>
      </p:sp>
      <p:sp>
        <p:nvSpPr>
          <p:cNvPr id="7" name="problem">
            <a:extLst>
              <a:ext uri="{00000000-0000-4000-8000-000000000004}">
                <a16:creationId xmlns:a16="http://schemas.microsoft.com/office/drawing/2014/main" xmlns="" id="{00000000-0000-4000-8000-000000000095}"/>
              </a:ext>
            </a:extLst>
          </p:cNvPr>
          <p:cNvSpPr>
            <a:spLocks noGrp="1"/>
          </p:cNvSpPr>
          <p:nvPr/>
        </p:nvSpPr>
        <p:spPr>
          <a:xfrm>
            <a:off x="666750" y="1952625"/>
            <a:ext cx="10858500" cy="1000125"/>
          </a:xfrm>
          <a:prstGeom prst="roundRect">
            <a:avLst>
              <a:gd name="adj" fmla="val 11429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problem-text">
            <a:extLst>
              <a:ext uri="{00000000-0000-4000-8000-000000000004}">
                <a16:creationId xmlns:a16="http://schemas.microsoft.com/office/drawing/2014/main" xmlns="" id="{00000000-0000-4000-8000-000000000096}"/>
              </a:ext>
            </a:extLst>
          </p:cNvPr>
          <p:cNvSpPr>
            <a:spLocks noGrp="1"/>
          </p:cNvSpPr>
          <p:nvPr/>
        </p:nvSpPr>
        <p:spPr>
          <a:xfrm>
            <a:off x="904875" y="2143125"/>
            <a:ext cx="10382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0A332E"/>
                </a:solidFill>
              </a:defRPr>
            </a:pPr>
            <a:r>
              <a:rPr sz="1800" b="1" i="0">
                <a:solidFill>
                  <a:srgbClr val="0A332E"/>
                </a:solidFill>
              </a:rPr>
              <a:t>A velocity selector has E = 2.4e4 N C^-1 and B = 0.080 T. Find selected speed.</a:t>
            </a:r>
          </a:p>
        </p:txBody>
      </p:sp>
      <p:sp>
        <p:nvSpPr>
          <p:cNvPr id="9" name="step-label-1">
            <a:extLst>
              <a:ext uri="{00000000-0000-4000-8000-000000000004}">
                <a16:creationId xmlns:a16="http://schemas.microsoft.com/office/drawing/2014/main" xmlns="" id="{00000000-0000-4000-8000-000000000097}"/>
              </a:ext>
            </a:extLst>
          </p:cNvPr>
          <p:cNvSpPr>
            <a:spLocks noGrp="1"/>
          </p:cNvSpPr>
          <p:nvPr/>
        </p:nvSpPr>
        <p:spPr>
          <a:xfrm>
            <a:off x="714375" y="32385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Step 1</a:t>
            </a:r>
          </a:p>
        </p:txBody>
      </p:sp>
      <p:sp>
        <p:nvSpPr>
          <p:cNvPr id="10" name="rule-195-357">
            <a:extLst>
              <a:ext uri="{00000000-0000-4000-8000-000000000004}">
                <a16:creationId xmlns:a16="http://schemas.microsoft.com/office/drawing/2014/main" xmlns="" id="{00000000-0000-4000-8000-000000000098}"/>
              </a:ext>
            </a:extLst>
          </p:cNvPr>
          <p:cNvSpPr>
            <a:spLocks noGrp="1"/>
          </p:cNvSpPr>
          <p:nvPr/>
        </p:nvSpPr>
        <p:spPr>
          <a:xfrm>
            <a:off x="1857375" y="3400425"/>
            <a:ext cx="381000" cy="19050"/>
          </a:xfrm>
          <a:prstGeom prst="rect">
            <a:avLst/>
          </a:prstGeom>
          <a:solidFill>
            <a:srgbClr val="6336D6"/>
          </a:solidFill>
          <a:ln w="0">
            <a:noFill/>
            <a:prstDash val="solid"/>
          </a:ln>
        </p:spPr>
      </p:sp>
      <p:sp>
        <p:nvSpPr>
          <p:cNvPr id="11" name="step-1">
            <a:extLst>
              <a:ext uri="{00000000-0000-4000-8000-000000000004}">
                <a16:creationId xmlns:a16="http://schemas.microsoft.com/office/drawing/2014/main" xmlns="" id="{00000000-0000-4000-8000-000000000099}"/>
              </a:ext>
            </a:extLst>
          </p:cNvPr>
          <p:cNvSpPr>
            <a:spLocks noGrp="1"/>
          </p:cNvSpPr>
          <p:nvPr/>
        </p:nvSpPr>
        <p:spPr>
          <a:xfrm>
            <a:off x="2476500" y="32004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Balance qE = qvB</a:t>
            </a:r>
          </a:p>
        </p:txBody>
      </p:sp>
      <p:sp>
        <p:nvSpPr>
          <p:cNvPr id="12" name="step-label-2">
            <a:extLst>
              <a:ext uri="{00000000-0000-4000-8000-000000000004}">
                <a16:creationId xmlns:a16="http://schemas.microsoft.com/office/drawing/2014/main" xmlns="" id="{00000000-0000-4000-8000-00000000009A}"/>
              </a:ext>
            </a:extLst>
          </p:cNvPr>
          <p:cNvSpPr>
            <a:spLocks noGrp="1"/>
          </p:cNvSpPr>
          <p:nvPr/>
        </p:nvSpPr>
        <p:spPr>
          <a:xfrm>
            <a:off x="714375" y="38862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Step 2</a:t>
            </a:r>
          </a:p>
        </p:txBody>
      </p:sp>
      <p:sp>
        <p:nvSpPr>
          <p:cNvPr id="13" name="rule-195-425">
            <a:extLst>
              <a:ext uri="{00000000-0000-4000-8000-000000000004}">
                <a16:creationId xmlns:a16="http://schemas.microsoft.com/office/drawing/2014/main" xmlns="" id="{00000000-0000-4000-8000-00000000009B}"/>
              </a:ext>
            </a:extLst>
          </p:cNvPr>
          <p:cNvSpPr>
            <a:spLocks noGrp="1"/>
          </p:cNvSpPr>
          <p:nvPr/>
        </p:nvSpPr>
        <p:spPr>
          <a:xfrm>
            <a:off x="1857375" y="4048125"/>
            <a:ext cx="381000" cy="19050"/>
          </a:xfrm>
          <a:prstGeom prst="rect">
            <a:avLst/>
          </a:prstGeom>
          <a:solidFill>
            <a:srgbClr val="6336D6"/>
          </a:solidFill>
          <a:ln w="0">
            <a:noFill/>
            <a:prstDash val="solid"/>
          </a:ln>
        </p:spPr>
      </p:sp>
      <p:sp>
        <p:nvSpPr>
          <p:cNvPr id="14" name="step-2">
            <a:extLst>
              <a:ext uri="{00000000-0000-4000-8000-000000000004}">
                <a16:creationId xmlns:a16="http://schemas.microsoft.com/office/drawing/2014/main" xmlns="" id="{00000000-0000-4000-8000-00000000009C}"/>
              </a:ext>
            </a:extLst>
          </p:cNvPr>
          <p:cNvSpPr>
            <a:spLocks noGrp="1"/>
          </p:cNvSpPr>
          <p:nvPr/>
        </p:nvSpPr>
        <p:spPr>
          <a:xfrm>
            <a:off x="2476500" y="38481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v = E/B</a:t>
            </a:r>
          </a:p>
        </p:txBody>
      </p:sp>
      <p:sp>
        <p:nvSpPr>
          <p:cNvPr id="15" name="step-label-3">
            <a:extLst>
              <a:ext uri="{00000000-0000-4000-8000-000000000004}">
                <a16:creationId xmlns:a16="http://schemas.microsoft.com/office/drawing/2014/main" xmlns="" id="{00000000-0000-4000-8000-00000000009D}"/>
              </a:ext>
            </a:extLst>
          </p:cNvPr>
          <p:cNvSpPr>
            <a:spLocks noGrp="1"/>
          </p:cNvSpPr>
          <p:nvPr/>
        </p:nvSpPr>
        <p:spPr>
          <a:xfrm>
            <a:off x="714375" y="45339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Step 3</a:t>
            </a:r>
          </a:p>
        </p:txBody>
      </p:sp>
      <p:sp>
        <p:nvSpPr>
          <p:cNvPr id="16" name="rule-195-493">
            <a:extLst>
              <a:ext uri="{00000000-0000-4000-8000-000000000004}">
                <a16:creationId xmlns:a16="http://schemas.microsoft.com/office/drawing/2014/main" xmlns="" id="{00000000-0000-4000-8000-00000000009E}"/>
              </a:ext>
            </a:extLst>
          </p:cNvPr>
          <p:cNvSpPr>
            <a:spLocks noGrp="1"/>
          </p:cNvSpPr>
          <p:nvPr/>
        </p:nvSpPr>
        <p:spPr>
          <a:xfrm>
            <a:off x="1857375" y="4695825"/>
            <a:ext cx="381000" cy="19050"/>
          </a:xfrm>
          <a:prstGeom prst="rect">
            <a:avLst/>
          </a:prstGeom>
          <a:solidFill>
            <a:srgbClr val="6336D6"/>
          </a:solidFill>
          <a:ln w="0">
            <a:noFill/>
            <a:prstDash val="solid"/>
          </a:ln>
        </p:spPr>
      </p:sp>
      <p:sp>
        <p:nvSpPr>
          <p:cNvPr id="17" name="step-3">
            <a:extLst>
              <a:ext uri="{00000000-0000-4000-8000-000000000004}">
                <a16:creationId xmlns:a16="http://schemas.microsoft.com/office/drawing/2014/main" xmlns="" id="{00000000-0000-4000-8000-00000000009F}"/>
              </a:ext>
            </a:extLst>
          </p:cNvPr>
          <p:cNvSpPr>
            <a:spLocks noGrp="1"/>
          </p:cNvSpPr>
          <p:nvPr/>
        </p:nvSpPr>
        <p:spPr>
          <a:xfrm>
            <a:off x="2476500" y="44958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v = 2.4e4/0.080</a:t>
            </a:r>
          </a:p>
        </p:txBody>
      </p:sp>
      <p:sp>
        <p:nvSpPr>
          <p:cNvPr id="18" name="answer-band">
            <a:extLst>
              <a:ext uri="{00000000-0000-4000-8000-000000000004}">
                <a16:creationId xmlns:a16="http://schemas.microsoft.com/office/drawing/2014/main" xmlns="" id="{00000000-0000-4000-8000-0000000000A0}"/>
              </a:ext>
            </a:extLst>
          </p:cNvPr>
          <p:cNvSpPr>
            <a:spLocks noGrp="1"/>
          </p:cNvSpPr>
          <p:nvPr/>
        </p:nvSpPr>
        <p:spPr>
          <a:xfrm>
            <a:off x="666750" y="5286375"/>
            <a:ext cx="10858500" cy="714375"/>
          </a:xfrm>
          <a:prstGeom prst="roundRect">
            <a:avLst>
              <a:gd name="adj" fmla="val 160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9" name="answer">
            <a:extLst>
              <a:ext uri="{00000000-0000-4000-8000-000000000004}">
                <a16:creationId xmlns:a16="http://schemas.microsoft.com/office/drawing/2014/main" xmlns="" id="{00000000-0000-4000-8000-0000000000A1}"/>
              </a:ext>
            </a:extLst>
          </p:cNvPr>
          <p:cNvSpPr>
            <a:spLocks noGrp="1"/>
          </p:cNvSpPr>
          <p:nvPr/>
        </p:nvSpPr>
        <p:spPr>
          <a:xfrm>
            <a:off x="933450" y="5410200"/>
            <a:ext cx="1028700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Answer: v = 3.0e5 m s^-1</a:t>
            </a:r>
          </a:p>
        </p:txBody>
      </p:sp>
    </p:spTree>
    <p:extLst>
      <p:ext uri="{00000000-0000-4000-8000-000000000011}">
        <p14:creationId xmlns:p14="http://schemas.microsoft.com/office/powerpoint/2010/main" xmlns="" val="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roup-label">
            <a:extLst>
              <a:ext uri="{00000000-0000-4000-8000-000000000004}">
                <a16:creationId xmlns:a16="http://schemas.microsoft.com/office/drawing/2014/main" xmlns="" id="{00000000-0000-4000-8000-0000000000A2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THEME D · FIELDS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A3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08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A4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A5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IB DP PHYSICS · D.3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A6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F4F0E2"/>
                </a:solidFill>
              </a:defRPr>
            </a:pPr>
            <a:r>
              <a:rPr sz="3450" b="1" i="0">
                <a:solidFill>
                  <a:srgbClr val="F4F0E2"/>
                </a:solidFill>
              </a:rPr>
              <a:t>Fit e/m from simulated beam data</a:t>
            </a:r>
          </a:p>
        </p:txBody>
      </p:sp>
      <p:sp>
        <p:nvSpPr>
          <p:cNvPr id="6" name="inquiry-label">
            <a:extLst>
              <a:ext uri="{00000000-0000-4000-8000-000000000004}">
                <a16:creationId xmlns:a16="http://schemas.microsoft.com/office/drawing/2014/main" xmlns="" id="{00000000-0000-4000-8000-0000000000A7}"/>
              </a:ext>
            </a:extLst>
          </p:cNvPr>
          <p:cNvSpPr>
            <a:spLocks noGrp="1"/>
          </p:cNvSpPr>
          <p:nvPr/>
        </p:nvSpPr>
        <p:spPr>
          <a:xfrm>
            <a:off x="666750" y="1524000"/>
            <a:ext cx="90487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DATA-BASED INQUIRY · DESIGN, MEASURE, PROCESS, EVALUATE</a:t>
            </a:r>
          </a:p>
        </p:txBody>
      </p:sp>
      <p:sp>
        <p:nvSpPr>
          <p:cNvPr id="7" name="task">
            <a:extLst>
              <a:ext uri="{00000000-0000-4000-8000-000000000004}">
                <a16:creationId xmlns:a16="http://schemas.microsoft.com/office/drawing/2014/main" xmlns="" id="{00000000-0000-4000-8000-0000000000A8}"/>
              </a:ext>
            </a:extLst>
          </p:cNvPr>
          <p:cNvSpPr>
            <a:spLocks noGrp="1"/>
          </p:cNvSpPr>
          <p:nvPr/>
        </p:nvSpPr>
        <p:spPr>
          <a:xfrm>
            <a:off x="666750" y="2143125"/>
            <a:ext cx="102870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F4F0E2"/>
                </a:solidFill>
              </a:defRPr>
            </a:pPr>
            <a:r>
              <a:rPr sz="2250" b="1" i="0">
                <a:solidFill>
                  <a:srgbClr val="F4F0E2"/>
                </a:solidFill>
              </a:rPr>
              <a:t>Measure radius at several B values for fixed accelerating voltage; test the transformed relationship.</a:t>
            </a:r>
          </a:p>
        </p:txBody>
      </p:sp>
      <p:sp>
        <p:nvSpPr>
          <p:cNvPr id="8" name="move-1">
            <a:extLst>
              <a:ext uri="{00000000-0000-4000-8000-000000000004}">
                <a16:creationId xmlns:a16="http://schemas.microsoft.com/office/drawing/2014/main" xmlns="" id="{00000000-0000-4000-8000-0000000000A9}"/>
              </a:ext>
            </a:extLst>
          </p:cNvPr>
          <p:cNvSpPr>
            <a:spLocks noGrp="1"/>
          </p:cNvSpPr>
          <p:nvPr/>
        </p:nvSpPr>
        <p:spPr>
          <a:xfrm>
            <a:off x="904875" y="3381375"/>
            <a:ext cx="981075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F4F0E2"/>
                </a:solidFill>
              </a:defRPr>
            </a:pPr>
            <a:r>
              <a:rPr sz="1800" b="0" i="0">
                <a:solidFill>
                  <a:srgbClr val="F4F0E2"/>
                </a:solidFill>
              </a:rPr>
              <a:t>1. Define variables and a repeatable method.</a:t>
            </a:r>
          </a:p>
        </p:txBody>
      </p:sp>
      <p:sp>
        <p:nvSpPr>
          <p:cNvPr id="9" name="move-2">
            <a:extLst>
              <a:ext uri="{00000000-0000-4000-8000-000000000004}">
                <a16:creationId xmlns:a16="http://schemas.microsoft.com/office/drawing/2014/main" xmlns="" id="{00000000-0000-4000-8000-0000000000AA}"/>
              </a:ext>
            </a:extLst>
          </p:cNvPr>
          <p:cNvSpPr>
            <a:spLocks noGrp="1"/>
          </p:cNvSpPr>
          <p:nvPr/>
        </p:nvSpPr>
        <p:spPr>
          <a:xfrm>
            <a:off x="904875" y="4019550"/>
            <a:ext cx="981075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F4F0E2"/>
                </a:solidFill>
              </a:defRPr>
            </a:pPr>
            <a:r>
              <a:rPr sz="1800" b="0" i="0">
                <a:solidFill>
                  <a:srgbClr val="F4F0E2"/>
                </a:solidFill>
              </a:rPr>
              <a:t>2. Collect or import traceable raw data with uncertainty.</a:t>
            </a:r>
          </a:p>
        </p:txBody>
      </p:sp>
      <p:sp>
        <p:nvSpPr>
          <p:cNvPr id="10" name="move-3">
            <a:extLst>
              <a:ext uri="{00000000-0000-4000-8000-000000000004}">
                <a16:creationId xmlns:a16="http://schemas.microsoft.com/office/drawing/2014/main" xmlns="" id="{00000000-0000-4000-8000-0000000000AB}"/>
              </a:ext>
            </a:extLst>
          </p:cNvPr>
          <p:cNvSpPr>
            <a:spLocks noGrp="1"/>
          </p:cNvSpPr>
          <p:nvPr/>
        </p:nvSpPr>
        <p:spPr>
          <a:xfrm>
            <a:off x="904875" y="4657725"/>
            <a:ext cx="981075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F4F0E2"/>
                </a:solidFill>
              </a:defRPr>
            </a:pPr>
            <a:r>
              <a:rPr sz="1800" b="0" i="0">
                <a:solidFill>
                  <a:srgbClr val="F4F0E2"/>
                </a:solidFill>
              </a:rPr>
              <a:t>3. Process, graph and challenge the conclusion.</a:t>
            </a:r>
          </a:p>
        </p:txBody>
      </p:sp>
      <p:sp>
        <p:nvSpPr>
          <p:cNvPr id="11" name="integrity-band">
            <a:extLst>
              <a:ext uri="{00000000-0000-4000-8000-000000000004}">
                <a16:creationId xmlns:a16="http://schemas.microsoft.com/office/drawing/2014/main" xmlns="" id="{00000000-0000-4000-8000-0000000000AC}"/>
              </a:ext>
            </a:extLst>
          </p:cNvPr>
          <p:cNvSpPr>
            <a:spLocks noGrp="1"/>
          </p:cNvSpPr>
          <p:nvPr/>
        </p:nvSpPr>
        <p:spPr>
          <a:xfrm>
            <a:off x="666750" y="5381625"/>
            <a:ext cx="10858500" cy="685800"/>
          </a:xfrm>
          <a:prstGeom prst="roundRect">
            <a:avLst>
              <a:gd name="adj" fmla="val 16667"/>
            </a:avLst>
          </a:prstGeom>
          <a:solidFill>
            <a:srgbClr val="A88CFF"/>
          </a:solidFill>
          <a:ln w="0">
            <a:noFill/>
            <a:prstDash val="solid"/>
          </a:ln>
        </p:spPr>
      </p:sp>
      <p:sp>
        <p:nvSpPr>
          <p:cNvPr id="12" name="integrity">
            <a:extLst>
              <a:ext uri="{00000000-0000-4000-8000-000000000004}">
                <a16:creationId xmlns:a16="http://schemas.microsoft.com/office/drawing/2014/main" xmlns="" id="{00000000-0000-4000-8000-0000000000AD}"/>
              </a:ext>
            </a:extLst>
          </p:cNvPr>
          <p:cNvSpPr>
            <a:spLocks noGrp="1"/>
          </p:cNvSpPr>
          <p:nvPr/>
        </p:nvSpPr>
        <p:spPr>
          <a:xfrm>
            <a:off x="904875" y="5495925"/>
            <a:ext cx="1038225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Investigation integrity: State model assumptions and parameter sources; simulated points are not laboratory observations.</a:t>
            </a:r>
          </a:p>
        </p:txBody>
      </p:sp>
    </p:spTree>
    <p:extLst>
      <p:ext uri="{00000000-0000-4000-8000-000000000011}">
        <p14:creationId xmlns:p14="http://schemas.microsoft.com/office/powerpoint/2010/main" xmlns="" val="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336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roup-label">
            <a:extLst>
              <a:ext uri="{00000000-0000-4000-8000-000000000004}">
                <a16:creationId xmlns:a16="http://schemas.microsoft.com/office/drawing/2014/main" xmlns="" id="{00000000-0000-4000-8000-0000000000AE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THEME D · FIELDS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AF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09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B0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F4F0E2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B1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IB DP PHYSICS · D.3 · SL + HL</a:t>
            </a:r>
          </a:p>
        </p:txBody>
      </p:sp>
      <p:sp>
        <p:nvSpPr>
          <p:cNvPr id="5" name="label">
            <a:extLst>
              <a:ext uri="{00000000-0000-4000-8000-000000000004}">
                <a16:creationId xmlns:a16="http://schemas.microsoft.com/office/drawing/2014/main" xmlns="" id="{00000000-0000-4000-8000-0000000000B2}"/>
              </a:ext>
            </a:extLst>
          </p:cNvPr>
          <p:cNvSpPr>
            <a:spLocks noGrp="1"/>
          </p:cNvSpPr>
          <p:nvPr/>
        </p:nvSpPr>
        <p:spPr>
          <a:xfrm>
            <a:off x="666750" y="714375"/>
            <a:ext cx="8572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MISCONCEPTION SHOWDOWN · VOTE BEFORE THE REVEAL</a:t>
            </a:r>
          </a:p>
        </p:txBody>
      </p:sp>
      <p:sp>
        <p:nvSpPr>
          <p:cNvPr id="6" name="claim">
            <a:extLst>
              <a:ext uri="{00000000-0000-4000-8000-000000000004}">
                <a16:creationId xmlns:a16="http://schemas.microsoft.com/office/drawing/2014/main" xmlns="" id="{00000000-0000-4000-8000-0000000000B3}"/>
              </a:ext>
            </a:extLst>
          </p:cNvPr>
          <p:cNvSpPr>
            <a:spLocks noGrp="1"/>
          </p:cNvSpPr>
          <p:nvPr/>
        </p:nvSpPr>
        <p:spPr>
          <a:xfrm>
            <a:off x="666750" y="1333500"/>
            <a:ext cx="10668000" cy="1381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225" b="1" i="0">
                <a:solidFill>
                  <a:srgbClr val="F4F0E2"/>
                </a:solidFill>
              </a:defRPr>
            </a:pPr>
            <a:r>
              <a:rPr sz="3225" b="1" i="0">
                <a:solidFill>
                  <a:srgbClr val="F4F0E2"/>
                </a:solidFill>
              </a:rPr>
              <a:t>“A magnetic field increases a charged particle's kinetic energy.”</a:t>
            </a:r>
          </a:p>
        </p:txBody>
      </p:sp>
      <p:sp>
        <p:nvSpPr>
          <p:cNvPr id="7" name="correction-band">
            <a:extLst>
              <a:ext uri="{00000000-0000-4000-8000-000000000004}">
                <a16:creationId xmlns:a16="http://schemas.microsoft.com/office/drawing/2014/main" xmlns="" id="{00000000-0000-4000-8000-0000000000B4}"/>
              </a:ext>
            </a:extLst>
          </p:cNvPr>
          <p:cNvSpPr>
            <a:spLocks noGrp="1"/>
          </p:cNvSpPr>
          <p:nvPr/>
        </p:nvSpPr>
        <p:spPr>
          <a:xfrm>
            <a:off x="666750" y="3095625"/>
            <a:ext cx="10858500" cy="952500"/>
          </a:xfrm>
          <a:prstGeom prst="roundRect">
            <a:avLst>
              <a:gd name="adj" fmla="val 120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correction">
            <a:extLst>
              <a:ext uri="{00000000-0000-4000-8000-000000000004}">
                <a16:creationId xmlns:a16="http://schemas.microsoft.com/office/drawing/2014/main" xmlns="" id="{00000000-0000-4000-8000-0000000000B5}"/>
              </a:ext>
            </a:extLst>
          </p:cNvPr>
          <p:cNvSpPr>
            <a:spLocks noGrp="1"/>
          </p:cNvSpPr>
          <p:nvPr/>
        </p:nvSpPr>
        <p:spPr>
          <a:xfrm>
            <a:off x="952500" y="3305175"/>
            <a:ext cx="10287000" cy="571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A purely magnetic force is perpendicular to motion and does no work.</a:t>
            </a:r>
          </a:p>
        </p:txBody>
      </p:sp>
      <p:sp>
        <p:nvSpPr>
          <p:cNvPr id="9" name="humor">
            <a:extLst>
              <a:ext uri="{00000000-0000-4000-8000-000000000004}">
                <a16:creationId xmlns:a16="http://schemas.microsoft.com/office/drawing/2014/main" xmlns="" id="{00000000-0000-4000-8000-0000000000B6}"/>
              </a:ext>
            </a:extLst>
          </p:cNvPr>
          <p:cNvSpPr>
            <a:spLocks noGrp="1"/>
          </p:cNvSpPr>
          <p:nvPr/>
        </p:nvSpPr>
        <p:spPr>
          <a:xfrm>
            <a:off x="1143000" y="4524375"/>
            <a:ext cx="9906000" cy="762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025" b="0" i="1">
                <a:solidFill>
                  <a:srgbClr val="F4F0E2"/>
                </a:solidFill>
              </a:defRPr>
            </a:pPr>
            <a:r>
              <a:rPr sz="2025" b="0" i="1">
                <a:solidFill>
                  <a:srgbClr val="F4F0E2"/>
                </a:solidFill>
              </a:rPr>
              <a:t>Magnetism is excellent at steering and terrible at paying the energy bill.</a:t>
            </a:r>
          </a:p>
        </p:txBody>
      </p:sp>
      <p:sp>
        <p:nvSpPr>
          <p:cNvPr id="10" name="check">
            <a:extLst>
              <a:ext uri="{00000000-0000-4000-8000-000000000004}">
                <a16:creationId xmlns:a16="http://schemas.microsoft.com/office/drawing/2014/main" xmlns="" id="{00000000-0000-4000-8000-0000000000B7}"/>
              </a:ext>
            </a:extLst>
          </p:cNvPr>
          <p:cNvSpPr>
            <a:spLocks noGrp="1"/>
          </p:cNvSpPr>
          <p:nvPr/>
        </p:nvSpPr>
        <p:spPr>
          <a:xfrm>
            <a:off x="904875" y="5476875"/>
            <a:ext cx="10382250" cy="428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725" b="1" i="0">
                <a:solidFill>
                  <a:srgbClr val="F4F0E2"/>
                </a:solidFill>
              </a:defRPr>
            </a:pPr>
            <a:r>
              <a:rPr sz="1725" b="1" i="0">
                <a:solidFill>
                  <a:srgbClr val="F4F0E2"/>
                </a:solidFill>
              </a:rPr>
              <a:t>Mini-whiteboard: rewrite the claim so it becomes scientifically defensible.</a:t>
            </a:r>
          </a:p>
        </p:txBody>
      </p:sp>
    </p:spTree>
    <p:extLst>
      <p:ext uri="{00000000-0000-4000-8000-000000000011}">
        <p14:creationId xmlns:p14="http://schemas.microsoft.com/office/powerpoint/2010/main" xmlns="" val="11"/>
      </p:ext>
    </p:extLst>
  </p:cSld>
  <p:clrMapOvr>
    <a:masterClrMapping/>
  </p:clrMapOvr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4939</Words>
  <Application>Microsoft Office PowerPoint</Application>
  <DocSecurity>0</DocSecurity>
  <PresentationFormat>Widescreen</PresentationFormat>
  <Paragraphs>381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Calibri</vt:lpstr>
      <vt:lpstr>ChatGPT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</dc:title>
  <dc:creator>Walnut Exporter</dc:creator>
  <cp:lastModifiedBy>Giovanni Alexander Rojas</cp:lastModifiedBy>
  <cp:revision>3</cp:revision>
  <dcterms:created xsi:type="dcterms:W3CDTF">2026-01-01T00:00:00Z</dcterms:created>
  <dcterms:modified xsi:type="dcterms:W3CDTF">2026-08-15T16:01:45Z</dcterms:modified>
</cp:coreProperties>
</file>