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Relative intensity</c:v>
          </c:tx>
          <c:spPr>
            <a:ln w="28575">
              <a:solidFill>
                <a:srgbClr val="0D71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0D7180"/>
              </a:solidFill>
            </c:spPr>
          </c:marker>
          <c:xVal>
            <c:numLit>
              <c:formatCode>General</c:formatCode>
              <c:ptCount val="9"/>
              <c:pt idx="0">
                <c:v>-2</c:v>
              </c:pt>
              <c:pt idx="1">
                <c:v>-1.5</c:v>
              </c:pt>
              <c:pt idx="2">
                <c:v>-1</c:v>
              </c:pt>
              <c:pt idx="3">
                <c:v>-0.5</c:v>
              </c:pt>
              <c:pt idx="4">
                <c:v>0</c:v>
              </c:pt>
              <c:pt idx="5">
                <c:v>0.5</c:v>
              </c:pt>
              <c:pt idx="6">
                <c:v>1</c:v>
              </c:pt>
              <c:pt idx="7">
                <c:v>1.5</c:v>
              </c:pt>
              <c:pt idx="8">
                <c:v>2</c:v>
              </c:pt>
            </c:numLit>
          </c:xVal>
          <c:yVal>
            <c:numLit>
              <c:formatCode>0.0#</c:formatCode>
              <c:ptCount val="9"/>
              <c:pt idx="0">
                <c:v>1</c:v>
              </c:pt>
              <c:pt idx="1">
                <c:v>0.5</c:v>
              </c:pt>
              <c:pt idx="2">
                <c:v>0</c:v>
              </c:pt>
              <c:pt idx="3">
                <c:v>0.5</c:v>
              </c:pt>
              <c:pt idx="4">
                <c:v>1</c:v>
              </c:pt>
              <c:pt idx="5">
                <c:v>0.5</c:v>
              </c:pt>
              <c:pt idx="6">
                <c:v>0</c:v>
              </c:pt>
              <c:pt idx="7">
                <c:v>0.5</c:v>
              </c:pt>
              <c:pt idx="8">
                <c:v>1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A484-4E82-8127-B16CB4E4B4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Relative intensity / dimensionless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Screen position / cm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C.3 Wave phenomena, with one inquiry question and the SL + HL extension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Waves arrive out of phase and interfere destructively.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[Answer] d sin theta = n lambda maximum when sin theta &lt;= 1 n &lt;= d/lambda = 1.80e-6/520e-9 = 3.46 largest integer order n = 3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[Quiz answers] 1. displacements 2. comparable to wavelength 3. integer wavelengths 4. redistributed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B572A-E664-D62F-E8F7-8CBBBF59D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9D6680-3265-F9EB-C678-2580E21DFB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5C742B-14EB-DE00-303D-848510B87A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two coherent sources, S1, S2, paths differ by half a wavelength: dark. A caption reads: Bright or dark is decided by one number: how much further one path is than the other.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9D0383-FEAB-833E-5B25-5B2791E5B470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0841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Relative intensity / dimensionless against Screen position / cm.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[Quantitative visual] Values: (-4, 0.05), (-3, 0.35), (-2, 1), (-1, 0.35), (0, 1), (1, 0.35), (2, 1), (3, 0.35), (4, 0.05). Axes: Screen position / cm; Relative intensity / dimensionless.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[Worked problem] Steps: 1) Use w = lambda D/d 2) Convert d = 4.0e-4 m 3) w = 600e-9(2.0)/(4.0e-4) Answer: fringe spacing = 3.0e-3 m = 3.0 mm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[Worked problem] Steps: 1) d = 1/(500000) = 2.0e-6 m 2) sin theta = lambda/d 3) theta = sin^-1(0.300) Answer: theta = 17.5 degrees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[Inquiry] Measure several fringe spacings over a long baseline; calculate lambda with propagated uncertainty.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https://giophysics.com/chapter-24/superposition-interference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C.3 Wave phenomena: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the original image and scale; each student selects and justifies their own measurement span.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[Humor] The energy did not vanish; it moved seats.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IB DP PHYSICS · FIRST ASSESSMENT 2025 · C.3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Wave phenomena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ED4E2"/>
                </a:solidFill>
              </a:defRPr>
            </a:pPr>
            <a:r>
              <a:rPr sz="1800" b="1" i="0">
                <a:solidFill>
                  <a:srgbClr val="6ED4E2"/>
                </a:solidFill>
              </a:rPr>
              <a:t>SL + HL EXTENSION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can two loudspeakers make a quiet spot even when both are switched on?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C.3 · SL + HL EXTENSION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EXTENSION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Light of wavelength 520 nm passes through a grating of spacing 1.80 micrometres. Determine the largest possible diffraction order.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d sin theta = n lambda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maximum when sin theta &lt;= 1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n &lt;= d/lambda = 1.80e-6/520e-9 = 3.46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largest integer order n = 3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Superposition adds?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Strong diffraction when aperture is?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Maxima path difference?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Destructive interference energy?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displacements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comparable to wavelength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integer wavelengths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redistributed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State the superposition principle.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When is diffraction strongest?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phase difference gives destructive interference?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Explain reflection, refraction, diffraction and interference.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path difference for two-source patterns.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HL: analyse slit and grating patterns quantitatively.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superposition adds instantaneous displacements.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diffraction is significant when aperture and wavelength are comparable.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HL: interference maxima follow integer-wavelength path differences; gratings sharpen angular separation.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SL: n lambda = path difference for maxima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d sin theta = n lambda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theta_min approx 1.22 lambda/D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0D718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 extension.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58C2E-D981-B64E-1824-C8C48587E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585F5AD5-0A3D-80A4-EB62-446C51FA654F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A7E0C29-36C6-0921-0993-52D95391D1ED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E1452A8-250D-3AFD-0C0A-E4425CB38E69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3D3E622-B483-C153-F52D-E321F4D9C58A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C.3 · SL + HL EXTENSION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C155E6A-6EA8-822F-F386-089AFFEA18D3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691AEA9A-473A-6F32-8724-3CDDE9FCE0D0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4E14312C-8DF7-3AA3-E2BA-C3D4A56A2397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Wave phenomena are what waves do when they meet an obstacle or each other: boundaries reflect and refract them, narrow gaps spread them, and overlapping waves add displacement by displacement, so path difference alone decides bright from dark.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3CF92A9-B518-A064-70F8-586D3C36E42E}"/>
              </a:ext>
            </a:extLst>
          </p:cNvPr>
          <p:cNvSpPr txBox="1"/>
          <p:nvPr/>
        </p:nvSpPr>
        <p:spPr>
          <a:xfrm>
            <a:off x="762000" y="3745089"/>
            <a:ext cx="279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two coherent sources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B332A09-79C4-5354-32EB-9EE3E39472B0}"/>
              </a:ext>
            </a:extLst>
          </p:cNvPr>
          <p:cNvSpPr/>
          <p:nvPr/>
        </p:nvSpPr>
        <p:spPr>
          <a:xfrm>
            <a:off x="1143000" y="4240859"/>
            <a:ext cx="254000" cy="291630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BF85F42-A12D-B651-94FB-05A5ADED51F0}"/>
              </a:ext>
            </a:extLst>
          </p:cNvPr>
          <p:cNvSpPr/>
          <p:nvPr/>
        </p:nvSpPr>
        <p:spPr>
          <a:xfrm>
            <a:off x="1143000" y="5115748"/>
            <a:ext cx="254000" cy="291630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B333B7-2352-435A-DD54-C4E21386E14F}"/>
              </a:ext>
            </a:extLst>
          </p:cNvPr>
          <p:cNvSpPr txBox="1"/>
          <p:nvPr/>
        </p:nvSpPr>
        <p:spPr>
          <a:xfrm>
            <a:off x="711200" y="4240859"/>
            <a:ext cx="3556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102E29"/>
                </a:solidFill>
              </a:rPr>
              <a:t>S1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F91FC1-5841-BC8B-E857-CA5166D34F14}"/>
              </a:ext>
            </a:extLst>
          </p:cNvPr>
          <p:cNvSpPr txBox="1"/>
          <p:nvPr/>
        </p:nvSpPr>
        <p:spPr>
          <a:xfrm>
            <a:off x="711200" y="5115748"/>
            <a:ext cx="3556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102E29"/>
                </a:solidFill>
              </a:rPr>
              <a:t>S2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0AA3B7D-76B7-5941-0404-BB10197EA17F}"/>
              </a:ext>
            </a:extLst>
          </p:cNvPr>
          <p:cNvCxnSpPr/>
          <p:nvPr/>
        </p:nvCxnSpPr>
        <p:spPr>
          <a:xfrm flipV="1">
            <a:off x="1397000" y="4095045"/>
            <a:ext cx="7493000" cy="291629"/>
          </a:xfrm>
          <a:prstGeom prst="line">
            <a:avLst/>
          </a:prstGeom>
          <a:ln w="127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C74F838-E328-B813-EB04-16B35BE37176}"/>
              </a:ext>
            </a:extLst>
          </p:cNvPr>
          <p:cNvCxnSpPr/>
          <p:nvPr/>
        </p:nvCxnSpPr>
        <p:spPr>
          <a:xfrm flipV="1">
            <a:off x="1397000" y="4095045"/>
            <a:ext cx="7493000" cy="1166518"/>
          </a:xfrm>
          <a:prstGeom prst="line">
            <a:avLst/>
          </a:prstGeom>
          <a:ln w="127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852F73A-B0E9-9AA4-F3D7-4F8D9136DC2B}"/>
              </a:ext>
            </a:extLst>
          </p:cNvPr>
          <p:cNvCxnSpPr/>
          <p:nvPr/>
        </p:nvCxnSpPr>
        <p:spPr>
          <a:xfrm>
            <a:off x="1397000" y="4386674"/>
            <a:ext cx="7493000" cy="1020704"/>
          </a:xfrm>
          <a:prstGeom prst="line">
            <a:avLst/>
          </a:prstGeom>
          <a:ln w="12700">
            <a:solidFill>
              <a:srgbClr val="102E2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445E0E2-E1A3-0499-DE16-51828904553D}"/>
              </a:ext>
            </a:extLst>
          </p:cNvPr>
          <p:cNvCxnSpPr/>
          <p:nvPr/>
        </p:nvCxnSpPr>
        <p:spPr>
          <a:xfrm>
            <a:off x="1397000" y="5261563"/>
            <a:ext cx="7493000" cy="145815"/>
          </a:xfrm>
          <a:prstGeom prst="line">
            <a:avLst/>
          </a:prstGeom>
          <a:ln w="12700">
            <a:solidFill>
              <a:srgbClr val="102E2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C5673AC-381A-9C57-C8FB-9016660B175C}"/>
              </a:ext>
            </a:extLst>
          </p:cNvPr>
          <p:cNvCxnSpPr/>
          <p:nvPr/>
        </p:nvCxnSpPr>
        <p:spPr>
          <a:xfrm>
            <a:off x="8890000" y="3745089"/>
            <a:ext cx="0" cy="2128896"/>
          </a:xfrm>
          <a:prstGeom prst="line">
            <a:avLst/>
          </a:prstGeom>
          <a:ln w="254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A398E226-8C68-6B93-9AE3-5AA85D55C7E4}"/>
              </a:ext>
            </a:extLst>
          </p:cNvPr>
          <p:cNvSpPr/>
          <p:nvPr/>
        </p:nvSpPr>
        <p:spPr>
          <a:xfrm>
            <a:off x="8788400" y="3978392"/>
            <a:ext cx="203200" cy="233304"/>
          </a:xfrm>
          <a:prstGeom prst="ellipse">
            <a:avLst/>
          </a:prstGeom>
          <a:solidFill>
            <a:srgbClr val="EF5C3E"/>
          </a:solidFill>
          <a:ln w="19050">
            <a:solidFill>
              <a:srgbClr val="EF5C3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E38BE00-F82C-098A-700A-41C41FF97172}"/>
              </a:ext>
            </a:extLst>
          </p:cNvPr>
          <p:cNvSpPr/>
          <p:nvPr/>
        </p:nvSpPr>
        <p:spPr>
          <a:xfrm>
            <a:off x="8788400" y="5290726"/>
            <a:ext cx="203200" cy="233303"/>
          </a:xfrm>
          <a:prstGeom prst="ellipse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29D48B2-0584-F037-F8D6-045EDACBBB8F}"/>
              </a:ext>
            </a:extLst>
          </p:cNvPr>
          <p:cNvSpPr txBox="1"/>
          <p:nvPr/>
        </p:nvSpPr>
        <p:spPr>
          <a:xfrm>
            <a:off x="9093200" y="3890904"/>
            <a:ext cx="23622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paths differ by a whole wavelength: bright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84E3630-7E7D-8835-7737-4CCA27019B28}"/>
              </a:ext>
            </a:extLst>
          </p:cNvPr>
          <p:cNvSpPr txBox="1"/>
          <p:nvPr/>
        </p:nvSpPr>
        <p:spPr>
          <a:xfrm>
            <a:off x="9093200" y="5086585"/>
            <a:ext cx="23622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paths differ by half a wavelength: dark</a:t>
            </a:r>
          </a:p>
        </p:txBody>
      </p:sp>
      <p:sp>
        <p:nvSpPr>
          <p:cNvPr id="36" name="diagram-caption">
            <a:extLst>
              <a:ext uri="{FF2B5EF4-FFF2-40B4-BE49-F238E27FC236}">
                <a16:creationId xmlns:a16="http://schemas.microsoft.com/office/drawing/2014/main" id="{1EC6CE77-3142-921D-470A-32F7DFD42E30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Bright or dark is decided by one number: how much further one path is than the other.</a:t>
            </a:r>
          </a:p>
        </p:txBody>
      </p:sp>
    </p:spTree>
    <p:extLst>
      <p:ext uri="{BB962C8B-B14F-4D97-AF65-F5344CB8AC3E}">
        <p14:creationId xmlns:p14="http://schemas.microsoft.com/office/powerpoint/2010/main" val="1604563528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Interference redistributes intensity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-2 → 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-1.5 → 0.5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-1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-0.5 → 0.5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0.5 → 0.5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1.5 → 0.5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1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D7180"/>
                </a:solidFill>
              </a:defRPr>
            </a:pPr>
            <a:r>
              <a:rPr sz="1725" b="1" i="0">
                <a:solidFill>
                  <a:srgbClr val="0D7180"/>
                </a:solidFill>
              </a:rPr>
              <a:t>Read the graph: Bright maxima are separated by low-intensity regions; energy is redistributed, not destroyed.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EXTENSION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Two coherent sources are 0.40 mm apart and illuminate a screen 2.0 m away with wavelength 600 nm. Find fringe spacing.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Use w = lambda D/d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Convert d = 4.0e-4 m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w = 600e-9(2.0)/(4.0e-4)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fringe spacing = 3.0e-3 m = 3.0 mm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EXTENSION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HL: A grating has 500 lines mm^-1. Find the first-order angle for 600 nm light.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d = 1/(500000) = 2.0e-6 m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sin theta = lambda/d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theta = sin^-1(0.300)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theta = 17.5 degrees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Estimate wavelength from fringes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Measure several fringe spacings over a long baseline; calculate lambda with propagated uncertainty.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Retain the original image and scale; each student selects and justifies their own measurement span.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71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C.3 · SL + HL EXTENSION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“Destructive interference destroys energy.”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Energy is redistributed across the pattern; minima are balanced by maxima elsewhere.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The energy did not vanish; it moved seats.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5050</Words>
  <Application>Microsoft Office PowerPoint</Application>
  <DocSecurity>0</DocSecurity>
  <PresentationFormat>Widescreen</PresentationFormat>
  <Paragraphs>383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2026-08-15T16:01:41Z</dcterms:modified>
</cp:coreProperties>
</file>