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0000000-0000-4000-8000-000000000001}">
      <p14:discardImageEditData xmlns:p14="http://schemas.microsoft.com/office/powerpoint/2010/main" xmlns="" val="0"/>
    </p:ext>
    <p:ext uri="{00000000-0000-4000-8000-000000000002}">
      <p14:defaultImageDpi xmlns:p14="http://schemas.microsoft.com/office/powerpoint/2010/main" xmlns="" val="32767"/>
    </p:ext>
    <p:ext uri="{00000000-0000-4000-8000-000000000003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00000000-0000-4000-8000-0000000000C3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Flux linkage</c:v>
          </c:tx>
          <c:spPr>
            <a:ln w="28575">
              <a:solidFill>
                <a:srgbClr val="6336D6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6336D6"/>
              </a:solidFill>
            </c:spPr>
          </c:marker>
          <c:xVal>
            <c:numLit>
              <c:formatCode>General</c:formatCode>
              <c:ptCount val="6"/>
              <c:pt idx="0">
                <c:v>0</c:v>
              </c:pt>
              <c:pt idx="1">
                <c:v>1</c:v>
              </c:pt>
              <c:pt idx="2">
                <c:v>2</c:v>
              </c:pt>
              <c:pt idx="3">
                <c:v>3</c:v>
              </c:pt>
              <c:pt idx="4">
                <c:v>4</c:v>
              </c:pt>
              <c:pt idx="5">
                <c:v>5</c:v>
              </c:pt>
            </c:numLit>
          </c:xVal>
          <c:yVal>
            <c:numLit>
              <c:formatCode>0.0#</c:formatCode>
              <c:ptCount val="6"/>
              <c:pt idx="0">
                <c:v>0</c:v>
              </c:pt>
              <c:pt idx="1">
                <c:v>4</c:v>
              </c:pt>
              <c:pt idx="2">
                <c:v>8</c:v>
              </c:pt>
              <c:pt idx="3">
                <c:v>8</c:v>
              </c:pt>
              <c:pt idx="4">
                <c:v>2</c:v>
              </c:pt>
              <c:pt idx="5">
                <c:v>0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AA68-4566-A293-0180FEA38A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Flux linkage / mWb turns</a:t>
                </a:r>
              </a:p>
            </c:rich>
          </c:tx>
          <c:overlay val="0"/>
        </c:title>
        <c:numFmt formatCode="0.0#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Time / 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https://giophysics.com/chapter-28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Dark-green opening slide for D.4 Induction, with one inquiry question and the HL only boundary.</a:t>
            </a:r>
          </a:p>
          <a:p>
            <a:r>
              <a:t>[Teacher cue]</a:t>
            </a:r>
          </a:p>
          <a:p>
            <a:r>
              <a:t>Ask the hook without revealing the answer. Collect two competing explanations, then reveal: It changes magnetic flux linkage more rapidly.</a:t>
            </a:r>
          </a:p>
          <a:p>
            <a:r>
              <a:t>[SL/HL boundary]</a:t>
            </a:r>
          </a:p>
          <a:p>
            <a:r>
              <a:t>D.4 Induction: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direction and speed definitions fixed, retain all traces and discuss hand-motion variability.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https://giophysics.com/chapter-28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An original 4-mark application question beside a four-step method rail.</a:t>
            </a:r>
          </a:p>
          <a:p>
            <a:r>
              <a:t>[Teacher cue]</a:t>
            </a:r>
          </a:p>
          <a:p>
            <a:r>
              <a:t>Give independent thinking time. Students annotate knowns, unknowns and assumptions before calculation. Do not reveal the marking points until slide 11.</a:t>
            </a:r>
          </a:p>
          <a:p>
            <a:r>
              <a:t>[SL/HL boundary]</a:t>
            </a:r>
          </a:p>
          <a:p>
            <a:r>
              <a:t>D.4 Induction: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direction and speed definitions fixed, retain all traces and discuss hand-motion variability.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https://giophysics.com/chapter-28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to six editable marking points appear in two columns, followed by a data-evaluation band.</a:t>
            </a:r>
          </a:p>
          <a:p>
            <a:r>
              <a:t>[Teacher cue]</a:t>
            </a:r>
          </a:p>
          <a:p>
            <a:r>
              <a:t>Reveal each point only after students compare. Require correction in a different colour and one statement about assumptions or uncertainty.</a:t>
            </a:r>
          </a:p>
          <a:p>
            <a:r>
              <a:t>[SL/HL boundary]</a:t>
            </a:r>
          </a:p>
          <a:p>
            <a:r>
              <a:t>D.4 Induction: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direction and speed definitions fixed, retain all traces and discuss hand-motion variability.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[Answer] Delta(NPhi) = -20 mWb turns = -0.020 Wb turns Delta t = 0.0050 s emf = -Delta(NPhi)/Delta t = +4.0 V polarity drives a current opposing the flux change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https://giophysics.com/chapter-28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large original exit questions are arranged in a spacious two-by-two layout; answers are not visible.</a:t>
            </a:r>
          </a:p>
          <a:p>
            <a:r>
              <a:t>[Teacher cue]</a:t>
            </a:r>
          </a:p>
          <a:p>
            <a:r>
              <a:t>Run the quiz silently. Ask students to justify the starred item to a partner before the answer reveal.</a:t>
            </a:r>
          </a:p>
          <a:p>
            <a:r>
              <a:t>[SL/HL boundary]</a:t>
            </a:r>
          </a:p>
          <a:p>
            <a:r>
              <a:t>D.4 Induction: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direction and speed definitions fixed, retain all traces and discuss hand-motion variability.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[Final quiz] Four original retrieval and transfer questions.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https://giophysics.com/chapter-28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answer rows on a dark background lead to a bright next-inquiry prompt.</a:t>
            </a:r>
          </a:p>
          <a:p>
            <a:r>
              <a:t>[Teacher cue]</a:t>
            </a:r>
          </a:p>
          <a:p>
            <a:r>
              <a:t>Reveal one answer at a time. Ask for evidence or an equation before accepting it. End with the new-question prompt, not a generic summary.</a:t>
            </a:r>
          </a:p>
          <a:p>
            <a:r>
              <a:t>[SL/HL boundary]</a:t>
            </a:r>
          </a:p>
          <a:p>
            <a:r>
              <a:t>D.4 Induction: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direction and speed definitions fixed, retain all traces and discuss hand-motion variability.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[Quiz answers] 1. Wb 2. rate of flux-linkage change 3. opposes change 4. conserved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https://giophysics.com/chapter-28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numbered retrieval questions above three concise learning outcomes; no answers are shown.</a:t>
            </a:r>
          </a:p>
          <a:p>
            <a:r>
              <a:t>[Teacher cue]</a:t>
            </a:r>
          </a:p>
          <a:p>
            <a:r>
              <a:t>Allow silent retrieval first. Ask one student to answer and another to challenge the reasoning. Revisit the outcomes at the end.</a:t>
            </a:r>
          </a:p>
          <a:p>
            <a:r>
              <a:t>[SL/HL boundary]</a:t>
            </a:r>
          </a:p>
          <a:p>
            <a:r>
              <a:t>D.4 Induction: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direction and speed definitions fixed, retain all traces and discuss hand-motion variability.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https://giophysics.com/chapter-28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conceptual claims occupy the left, while a dark editable equation rail and an explicit SL/HL boundary occupy the right and bottom.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D.4 Induction: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direction and speed definitions fixed, retain all traces and discuss hand-motion variability.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6D09FD-0823-6CA4-B2D0-2F62397F50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9D9292-1029-A30D-3301-7842A47BF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036A89-1E44-0EBB-9265-684BA17C74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https://giophysics.com/chapter-28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coil, N turns, S, N, push it in, and the coil pushes back, A, emf = -N ΔΦ / Δt. A caption reads: Stop pushing and the ammeter reads zero: it is the change, not the field, that induces.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D.4 Induction: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direction and speed definitions fixed, retain all traces and discuss hand-motion variability.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5CD7BC-EA2B-7E42-3B10-6EBA5F3370C6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732958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https://giophysics.com/chapter-28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Editable scatter chart of Flux linkage / mWb turns against Time / s. Data values are printed in a high-contrast rail for non-colour access.</a:t>
            </a:r>
          </a:p>
          <a:p>
            <a:r>
              <a:t>[Teacher cue]</a:t>
            </a:r>
          </a:p>
          <a:p>
            <a:r>
              <a:t>Collect a prediction, then reveal the graph. Ask students to name axes and units before interpreting. Edit one native-chart data point and ask what conclusion changes.</a:t>
            </a:r>
          </a:p>
          <a:p>
            <a:r>
              <a:t>[SL/HL boundary]</a:t>
            </a:r>
          </a:p>
          <a:p>
            <a:r>
              <a:t>D.4 Induction: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direction and speed definitions fixed, retain all traces and discuss hand-motion variability.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[Quantitative visual] Values: (0, 0), (1, 4), (2, 8), (3, 8), (4, 2), (5, 0). Axes: Time / s; Flux linkage / mWb turns.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https://giophysics.com/chapter-28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Model the system boundary, equation choice, substitution and unit check. Ask students to explain why each operation is justified.</a:t>
            </a:r>
          </a:p>
          <a:p>
            <a:r>
              <a:t>[SL/HL boundary]</a:t>
            </a:r>
          </a:p>
          <a:p>
            <a:r>
              <a:t>D.4 Induction: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direction and speed definitions fixed, retain all traces and discuss hand-motion variability.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[Worked problem] Steps: 1) Delta(NPhi) = 200(4.0e-4) 2) emf = Delta(NPhi)/Delta t 3) emf = 0.080/0.020 Answer: emf magnitude = 4.0 V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https://giophysics.com/chapter-28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Pause before each step. Students write the next line, compare reasoning, then reveal and repair units or signs.</a:t>
            </a:r>
          </a:p>
          <a:p>
            <a:r>
              <a:t>[SL/HL boundary]</a:t>
            </a:r>
          </a:p>
          <a:p>
            <a:r>
              <a:t>D.4 Induction: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direction and speed definitions fixed, retain all traces and discuss hand-motion variability.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[Worked problem] Steps: 1) Vs/Vp = Ns/Np 2) Vs = 240(80/1200) 3) Evaluate Answer: Vs = 16 V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https://giophysics.com/chapter-28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dark inquiry slide sets one practical or data task, three process steps and an explicit integrity boundary.</a:t>
            </a:r>
          </a:p>
          <a:p>
            <a:r>
              <a:t>[Teacher cue]</a:t>
            </a:r>
          </a:p>
          <a:p>
            <a:r>
              <a:t>Ask groups to identify the independent, dependent and controlled variables before equipment or data. Require a raw-data record and one evidence-based limitation.</a:t>
            </a:r>
          </a:p>
          <a:p>
            <a:r>
              <a:t>[SL/HL boundary]</a:t>
            </a:r>
          </a:p>
          <a:p>
            <a:r>
              <a:t>D.4 Induction: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direction and speed definitions fixed, retain all traces and discuss hand-motion variability.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[Inquiry] Move the same magnet through a coil at measured speeds; compare peak emf.</a:t>
            </a:r>
          </a:p>
          <a:p>
            <a:r>
              <a:t>[Investigation integrity] Teacher support may clarify physics, ethics, risk, uncertainty and methods. Students must formulate, process, evaluate and write their own scientific investigation; never ghostwrite or fabricate data. Topic task: Keep direction and speed definitions fixed, retain all traces and discuss hand-motion variability.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https://giophysics.com/chapter-28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 accent-colour slide contrasts a large misconception with a dark correction band, a safe joke and a rewrite prompt.</a:t>
            </a:r>
          </a:p>
          <a:p>
            <a:r>
              <a:t>[Teacher cue]</a:t>
            </a:r>
          </a:p>
          <a:p>
            <a:r>
              <a:t>Students vote true or false, identify the hidden assumption, then rewrite. Use the joke only as a memory cue after the scientific correction.</a:t>
            </a:r>
          </a:p>
          <a:p>
            <a:r>
              <a:t>[SL/HL boundary]</a:t>
            </a:r>
          </a:p>
          <a:p>
            <a:r>
              <a:t>D.4 Induction: HL only.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direction and speed definitions fixed, retain all traces and discuss hand-motion variability.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[Humor] Lenz's law always sends the energy invoice.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00000000-0000-4000-8000-000000000004}">
                <a16:creationId xmlns:a16="http://schemas.microsoft.com/office/drawing/2014/main" xmlns="" id="{00000000-0000-4000-8000-0000000000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2" name="eyebrow">
            <a:extLst>
              <a:ext uri="{00000000-0000-4000-8000-000000000004}">
                <a16:creationId xmlns:a16="http://schemas.microsoft.com/office/drawing/2014/main" xmlns="" id="{00000000-0000-4000-8000-000000000006}"/>
              </a:ext>
            </a:extLst>
          </p:cNvPr>
          <p:cNvSpPr>
            <a:spLocks noGrp="1"/>
          </p:cNvSpPr>
          <p:nvPr/>
        </p:nvSpPr>
        <p:spPr>
          <a:xfrm>
            <a:off x="666750" y="571500"/>
            <a:ext cx="809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IB DP PHYSICS · FIRST ASSESSMENT 2025 · D.4</a:t>
            </a:r>
          </a:p>
        </p:txBody>
      </p:sp>
      <p:sp>
        <p:nvSpPr>
          <p:cNvPr id="3" name="topic-title">
            <a:extLst>
              <a:ext uri="{00000000-0000-4000-8000-000000000004}">
                <a16:creationId xmlns:a16="http://schemas.microsoft.com/office/drawing/2014/main" xmlns="" id="{00000000-0000-4000-8000-000000000007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809625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250" b="1" i="0">
                <a:solidFill>
                  <a:srgbClr val="F4F0E2"/>
                </a:solidFill>
              </a:defRPr>
            </a:pPr>
            <a:r>
              <a:rPr sz="5250" b="1" i="0">
                <a:solidFill>
                  <a:srgbClr val="F4F0E2"/>
                </a:solidFill>
              </a:rPr>
              <a:t>Induction</a:t>
            </a:r>
          </a:p>
        </p:txBody>
      </p:sp>
      <p:sp>
        <p:nvSpPr>
          <p:cNvPr id="4" name="level">
            <a:extLst>
              <a:ext uri="{00000000-0000-4000-8000-000000000004}">
                <a16:creationId xmlns:a16="http://schemas.microsoft.com/office/drawing/2014/main" xmlns="" id="{00000000-0000-4000-8000-000000000008}"/>
              </a:ext>
            </a:extLst>
          </p:cNvPr>
          <p:cNvSpPr>
            <a:spLocks noGrp="1"/>
          </p:cNvSpPr>
          <p:nvPr/>
        </p:nvSpPr>
        <p:spPr>
          <a:xfrm>
            <a:off x="666750" y="2857500"/>
            <a:ext cx="476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A88CFF"/>
                </a:solidFill>
              </a:defRPr>
            </a:pPr>
            <a:r>
              <a:rPr sz="1800" b="1" i="0">
                <a:solidFill>
                  <a:srgbClr val="A88CFF"/>
                </a:solidFill>
              </a:rPr>
              <a:t>HL ONLY</a:t>
            </a:r>
          </a:p>
        </p:txBody>
      </p:sp>
      <p:sp>
        <p:nvSpPr>
          <p:cNvPr id="5" name="hook">
            <a:extLst>
              <a:ext uri="{00000000-0000-4000-8000-000000000004}">
                <a16:creationId xmlns:a16="http://schemas.microsoft.com/office/drawing/2014/main" xmlns="" id="{00000000-0000-4000-8000-000000000009}"/>
              </a:ext>
            </a:extLst>
          </p:cNvPr>
          <p:cNvSpPr>
            <a:spLocks noGrp="1"/>
          </p:cNvSpPr>
          <p:nvPr/>
        </p:nvSpPr>
        <p:spPr>
          <a:xfrm>
            <a:off x="666750" y="3714750"/>
            <a:ext cx="8096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Why does moving a magnet faster through a coil produce a larger voltage?</a:t>
            </a:r>
          </a:p>
        </p:txBody>
      </p:sp>
      <p:sp>
        <p:nvSpPr>
          <p:cNvPr id="6" name="theme-ring">
            <a:extLst>
              <a:ext uri="{00000000-0000-4000-8000-000000000004}">
                <a16:creationId xmlns:a16="http://schemas.microsoft.com/office/drawing/2014/main" xmlns="" id="{00000000-0000-4000-8000-00000000000A}"/>
              </a:ext>
            </a:extLst>
          </p:cNvPr>
          <p:cNvSpPr>
            <a:spLocks noGrp="1"/>
          </p:cNvSpPr>
          <p:nvPr/>
        </p:nvSpPr>
        <p:spPr>
          <a:xfrm>
            <a:off x="9429750" y="1333500"/>
            <a:ext cx="2000250" cy="200025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7" name="theme-ring-inner">
            <a:extLst>
              <a:ext uri="{00000000-0000-4000-8000-000000000004}">
                <a16:creationId xmlns:a16="http://schemas.microsoft.com/office/drawing/2014/main" xmlns="" id="{00000000-0000-4000-8000-00000000000B}"/>
              </a:ext>
            </a:extLst>
          </p:cNvPr>
          <p:cNvSpPr>
            <a:spLocks noGrp="1"/>
          </p:cNvSpPr>
          <p:nvPr/>
        </p:nvSpPr>
        <p:spPr>
          <a:xfrm>
            <a:off x="10020300" y="1924050"/>
            <a:ext cx="819150" cy="819150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format">
            <a:extLst>
              <a:ext uri="{00000000-0000-4000-8000-000000000004}">
                <a16:creationId xmlns:a16="http://schemas.microsoft.com/office/drawing/2014/main" xmlns="" id="{00000000-0000-4000-8000-00000000000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EDITABLE · INQUIRY · DATA · EXAM PRACTICE</a:t>
            </a:r>
          </a:p>
        </p:txBody>
      </p:sp>
      <p:sp>
        <p:nvSpPr>
          <p:cNvPr id="9" name="group-label">
            <a:extLst>
              <a:ext uri="{00000000-0000-4000-8000-000000000004}">
                <a16:creationId xmlns:a16="http://schemas.microsoft.com/office/drawing/2014/main" xmlns="" id="{00000000-0000-4000-8000-0000000000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THEME D · FIELDS</a:t>
            </a:r>
          </a:p>
        </p:txBody>
      </p:sp>
      <p:sp>
        <p:nvSpPr>
          <p:cNvPr id="10" name="page-number">
            <a:extLst>
              <a:ext uri="{00000000-0000-4000-8000-000000000004}">
                <a16:creationId xmlns:a16="http://schemas.microsoft.com/office/drawing/2014/main" xmlns="" id="{00000000-0000-4000-8000-00000000000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00000000-0000-4000-8000-000000000004}">
                <a16:creationId xmlns:a16="http://schemas.microsoft.com/office/drawing/2014/main" xmlns="" id="{00000000-0000-4000-8000-0000000000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00000000-0000-4000-8000-000000000004}">
                <a16:creationId xmlns:a16="http://schemas.microsoft.com/office/drawing/2014/main" xmlns="" id="{00000000-0000-4000-8000-00000000001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D.4 · HL ONLY</a:t>
            </a:r>
          </a:p>
        </p:txBody>
      </p:sp>
    </p:spTree>
    <p:extLst>
      <p:ext uri="{00000000-0000-4000-8000-000000000011}">
        <p14:creationId xmlns:p14="http://schemas.microsoft.com/office/powerpoint/2010/main" xmlns="" val="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B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B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Original IB-style application question</a:t>
            </a:r>
          </a:p>
        </p:txBody>
      </p:sp>
      <p:sp>
        <p:nvSpPr>
          <p:cNvPr id="6" name="exam-meta">
            <a:extLst>
              <a:ext uri="{00000000-0000-4000-8000-000000000004}">
                <a16:creationId xmlns:a16="http://schemas.microsoft.com/office/drawing/2014/main" xmlns="" id="{00000000-0000-4000-8000-0000000000BD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8572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HL ONLY · 4 MARKS · CALCULATE · EXPLAIN</a:t>
            </a:r>
          </a:p>
        </p:txBody>
      </p:sp>
      <p:sp>
        <p:nvSpPr>
          <p:cNvPr id="7" name="question-frame">
            <a:extLst>
              <a:ext uri="{00000000-0000-4000-8000-000000000004}">
                <a16:creationId xmlns:a16="http://schemas.microsoft.com/office/drawing/2014/main" xmlns="" id="{00000000-0000-4000-8000-0000000000BE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8191500" cy="3048000"/>
          </a:xfrm>
          <a:prstGeom prst="roundRect">
            <a:avLst>
              <a:gd name="adj" fmla="val 3750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question">
            <a:extLst>
              <a:ext uri="{00000000-0000-4000-8000-000000000004}">
                <a16:creationId xmlns:a16="http://schemas.microsoft.com/office/drawing/2014/main" xmlns="" id="{00000000-0000-4000-8000-0000000000BF}"/>
              </a:ext>
            </a:extLst>
          </p:cNvPr>
          <p:cNvSpPr>
            <a:spLocks noGrp="1"/>
          </p:cNvSpPr>
          <p:nvPr/>
        </p:nvSpPr>
        <p:spPr>
          <a:xfrm>
            <a:off x="952500" y="2400300"/>
            <a:ext cx="762000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Flux linkage changes uniformly from +12 to -8 mWb turns in 5.0 ms. Determine induced emf and state its polarity meaning.</a:t>
            </a:r>
          </a:p>
        </p:txBody>
      </p:sp>
      <p:sp>
        <p:nvSpPr>
          <p:cNvPr id="9" name="method-frame">
            <a:extLst>
              <a:ext uri="{00000000-0000-4000-8000-000000000004}">
                <a16:creationId xmlns:a16="http://schemas.microsoft.com/office/drawing/2014/main" xmlns="" id="{00000000-0000-4000-8000-0000000000C0}"/>
              </a:ext>
            </a:extLst>
          </p:cNvPr>
          <p:cNvSpPr>
            <a:spLocks noGrp="1"/>
          </p:cNvSpPr>
          <p:nvPr/>
        </p:nvSpPr>
        <p:spPr>
          <a:xfrm>
            <a:off x="9239250" y="2095500"/>
            <a:ext cx="2286000" cy="3048000"/>
          </a:xfrm>
          <a:prstGeom prst="roundRect">
            <a:avLst>
              <a:gd name="adj" fmla="val 5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method">
            <a:extLst>
              <a:ext uri="{00000000-0000-4000-8000-000000000004}">
                <a16:creationId xmlns:a16="http://schemas.microsoft.com/office/drawing/2014/main" xmlns="" id="{00000000-0000-4000-8000-0000000000C1}"/>
              </a:ext>
            </a:extLst>
          </p:cNvPr>
          <p:cNvSpPr>
            <a:spLocks noGrp="1"/>
          </p:cNvSpPr>
          <p:nvPr/>
        </p:nvSpPr>
        <p:spPr>
          <a:xfrm>
            <a:off x="9429750" y="2428875"/>
            <a:ext cx="190500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MODEL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CALCULATE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CHECK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JUSTIFY</a:t>
            </a:r>
          </a:p>
        </p:txBody>
      </p:sp>
      <p:sp>
        <p:nvSpPr>
          <p:cNvPr id="11" name="original-note">
            <a:extLst>
              <a:ext uri="{00000000-0000-4000-8000-000000000004}">
                <a16:creationId xmlns:a16="http://schemas.microsoft.com/office/drawing/2014/main" xmlns="" id="{00000000-0000-4000-8000-0000000000C2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47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question · not an IB past-paper or specimen question.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00000000-0000-4000-8000-000000000004}">
                <a16:creationId xmlns:a16="http://schemas.microsoft.com/office/drawing/2014/main" xmlns="" id="{00000000-0000-4000-8000-00000000001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1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Mark the evidence, not the handwriting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1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Reveal one point at a time. Locate matching evidence, then improve one line.</a:t>
            </a:r>
          </a:p>
        </p:txBody>
      </p:sp>
      <p:sp>
        <p:nvSpPr>
          <p:cNvPr id="7" name="mark-1">
            <a:extLst>
              <a:ext uri="{00000000-0000-4000-8000-000000000004}">
                <a16:creationId xmlns:a16="http://schemas.microsoft.com/office/drawing/2014/main" xmlns="" id="{00000000-0000-4000-8000-000000000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457200" cy="4572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8" name="mark-number-1">
            <a:extLst>
              <a:ext uri="{00000000-0000-4000-8000-000000000004}">
                <a16:creationId xmlns:a16="http://schemas.microsoft.com/office/drawing/2014/main" xmlns="" id="{00000000-0000-4000-8000-000000000019}"/>
              </a:ext>
            </a:extLst>
          </p:cNvPr>
          <p:cNvSpPr>
            <a:spLocks noGrp="1"/>
          </p:cNvSpPr>
          <p:nvPr/>
        </p:nvSpPr>
        <p:spPr>
          <a:xfrm>
            <a:off x="6667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text-1">
            <a:extLst>
              <a:ext uri="{00000000-0000-4000-8000-000000000004}">
                <a16:creationId xmlns:a16="http://schemas.microsoft.com/office/drawing/2014/main" xmlns="" id="{00000000-0000-4000-8000-00000000001A}"/>
              </a:ext>
            </a:extLst>
          </p:cNvPr>
          <p:cNvSpPr>
            <a:spLocks noGrp="1"/>
          </p:cNvSpPr>
          <p:nvPr/>
        </p:nvSpPr>
        <p:spPr>
          <a:xfrm>
            <a:off x="13335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Delta(NPhi) = -20 mWb turns = -0.020 Wb turns</a:t>
            </a:r>
          </a:p>
        </p:txBody>
      </p:sp>
      <p:sp>
        <p:nvSpPr>
          <p:cNvPr id="10" name="mark-2">
            <a:extLst>
              <a:ext uri="{00000000-0000-4000-8000-000000000004}">
                <a16:creationId xmlns:a16="http://schemas.microsoft.com/office/drawing/2014/main" xmlns="" id="{00000000-0000-4000-8000-00000000001B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457200" cy="4572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mark-number-2">
            <a:extLst>
              <a:ext uri="{00000000-0000-4000-8000-000000000004}">
                <a16:creationId xmlns:a16="http://schemas.microsoft.com/office/drawing/2014/main" xmlns="" id="{00000000-0000-4000-8000-00000000001C}"/>
              </a:ext>
            </a:extLst>
          </p:cNvPr>
          <p:cNvSpPr>
            <a:spLocks noGrp="1"/>
          </p:cNvSpPr>
          <p:nvPr/>
        </p:nvSpPr>
        <p:spPr>
          <a:xfrm>
            <a:off x="61912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text-2">
            <a:extLst>
              <a:ext uri="{00000000-0000-4000-8000-000000000004}">
                <a16:creationId xmlns:a16="http://schemas.microsoft.com/office/drawing/2014/main" xmlns="" id="{00000000-0000-4000-8000-00000000001D}"/>
              </a:ext>
            </a:extLst>
          </p:cNvPr>
          <p:cNvSpPr>
            <a:spLocks noGrp="1"/>
          </p:cNvSpPr>
          <p:nvPr/>
        </p:nvSpPr>
        <p:spPr>
          <a:xfrm>
            <a:off x="68580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Delta t = 0.0050 s</a:t>
            </a:r>
          </a:p>
        </p:txBody>
      </p:sp>
      <p:sp>
        <p:nvSpPr>
          <p:cNvPr id="13" name="mark-3">
            <a:extLst>
              <a:ext uri="{00000000-0000-4000-8000-000000000004}">
                <a16:creationId xmlns:a16="http://schemas.microsoft.com/office/drawing/2014/main" xmlns="" id="{00000000-0000-4000-8000-00000000001E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457200" cy="4572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mark-number-3">
            <a:extLst>
              <a:ext uri="{00000000-0000-4000-8000-000000000004}">
                <a16:creationId xmlns:a16="http://schemas.microsoft.com/office/drawing/2014/main" xmlns="" id="{00000000-0000-4000-8000-00000000001F}"/>
              </a:ext>
            </a:extLst>
          </p:cNvPr>
          <p:cNvSpPr>
            <a:spLocks noGrp="1"/>
          </p:cNvSpPr>
          <p:nvPr/>
        </p:nvSpPr>
        <p:spPr>
          <a:xfrm>
            <a:off x="6667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text-3">
            <a:extLst>
              <a:ext uri="{00000000-0000-4000-8000-000000000004}">
                <a16:creationId xmlns:a16="http://schemas.microsoft.com/office/drawing/2014/main" xmlns="" id="{00000000-0000-4000-8000-000000000020}"/>
              </a:ext>
            </a:extLst>
          </p:cNvPr>
          <p:cNvSpPr>
            <a:spLocks noGrp="1"/>
          </p:cNvSpPr>
          <p:nvPr/>
        </p:nvSpPr>
        <p:spPr>
          <a:xfrm>
            <a:off x="13335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emf = -Delta(NPhi)/Delta t = +4.0 V</a:t>
            </a:r>
          </a:p>
        </p:txBody>
      </p:sp>
      <p:sp>
        <p:nvSpPr>
          <p:cNvPr id="16" name="mark-4">
            <a:extLst>
              <a:ext uri="{00000000-0000-4000-8000-000000000004}">
                <a16:creationId xmlns:a16="http://schemas.microsoft.com/office/drawing/2014/main" xmlns="" id="{00000000-0000-4000-8000-000000000021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457200" cy="4572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7" name="mark-number-4">
            <a:extLst>
              <a:ext uri="{00000000-0000-4000-8000-000000000004}">
                <a16:creationId xmlns:a16="http://schemas.microsoft.com/office/drawing/2014/main" xmlns="" id="{00000000-0000-4000-8000-000000000022}"/>
              </a:ext>
            </a:extLst>
          </p:cNvPr>
          <p:cNvSpPr>
            <a:spLocks noGrp="1"/>
          </p:cNvSpPr>
          <p:nvPr/>
        </p:nvSpPr>
        <p:spPr>
          <a:xfrm>
            <a:off x="61912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</a:t>
            </a:r>
          </a:p>
        </p:txBody>
      </p:sp>
      <p:sp>
        <p:nvSpPr>
          <p:cNvPr id="18" name="mark-text-4">
            <a:extLst>
              <a:ext uri="{00000000-0000-4000-8000-000000000004}">
                <a16:creationId xmlns:a16="http://schemas.microsoft.com/office/drawing/2014/main" xmlns="" id="{00000000-0000-4000-8000-000000000023}"/>
              </a:ext>
            </a:extLst>
          </p:cNvPr>
          <p:cNvSpPr>
            <a:spLocks noGrp="1"/>
          </p:cNvSpPr>
          <p:nvPr/>
        </p:nvSpPr>
        <p:spPr>
          <a:xfrm>
            <a:off x="68580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polarity drives a current opposing the flux change</a:t>
            </a:r>
          </a:p>
        </p:txBody>
      </p:sp>
      <p:sp>
        <p:nvSpPr>
          <p:cNvPr id="19" name="evaluation-band">
            <a:extLst>
              <a:ext uri="{00000000-0000-4000-8000-000000000004}">
                <a16:creationId xmlns:a16="http://schemas.microsoft.com/office/drawing/2014/main" xmlns="" id="{00000000-0000-4000-8000-00000000002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47700"/>
          </a:xfrm>
          <a:prstGeom prst="roundRect">
            <a:avLst>
              <a:gd name="adj" fmla="val 17647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0" name="evaluation">
            <a:extLst>
              <a:ext uri="{00000000-0000-4000-8000-000000000004}">
                <a16:creationId xmlns:a16="http://schemas.microsoft.com/office/drawing/2014/main" xmlns="" id="{00000000-0000-4000-8000-000000000025}"/>
              </a:ext>
            </a:extLst>
          </p:cNvPr>
          <p:cNvSpPr>
            <a:spLocks noGrp="1"/>
          </p:cNvSpPr>
          <p:nvPr/>
        </p:nvSpPr>
        <p:spPr>
          <a:xfrm>
            <a:off x="933450" y="5562600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Data-based check: identify one assumption, one unit check and one reason the result is physically plausible.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2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27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2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2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2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2B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Answer independently. Star the item that needs another explanation.</a:t>
            </a:r>
          </a:p>
        </p:txBody>
      </p:sp>
      <p:sp>
        <p:nvSpPr>
          <p:cNvPr id="7" name="quiz-label-1">
            <a:extLst>
              <a:ext uri="{00000000-0000-4000-8000-000000000004}">
                <a16:creationId xmlns:a16="http://schemas.microsoft.com/office/drawing/2014/main" xmlns="" id="{00000000-0000-4000-8000-00000000002C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00000000-0000-4000-8000-000000000004}">
                <a16:creationId xmlns:a16="http://schemas.microsoft.com/office/drawing/2014/main" xmlns="" id="{00000000-0000-4000-8000-00000000002D}"/>
              </a:ext>
            </a:extLst>
          </p:cNvPr>
          <p:cNvSpPr>
            <a:spLocks noGrp="1"/>
          </p:cNvSpPr>
          <p:nvPr/>
        </p:nvSpPr>
        <p:spPr>
          <a:xfrm>
            <a:off x="6667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Flux unit?</a:t>
            </a:r>
          </a:p>
        </p:txBody>
      </p:sp>
      <p:sp>
        <p:nvSpPr>
          <p:cNvPr id="9" name="rule-70-380">
            <a:extLst>
              <a:ext uri="{00000000-0000-4000-8000-000000000004}">
                <a16:creationId xmlns:a16="http://schemas.microsoft.com/office/drawing/2014/main" xmlns="" id="{00000000-0000-4000-8000-00000000002E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0" name="quiz-label-2">
            <a:extLst>
              <a:ext uri="{00000000-0000-4000-8000-000000000004}">
                <a16:creationId xmlns:a16="http://schemas.microsoft.com/office/drawing/2014/main" xmlns="" id="{00000000-0000-4000-8000-00000000002F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Q2</a:t>
            </a:r>
          </a:p>
        </p:txBody>
      </p:sp>
      <p:sp>
        <p:nvSpPr>
          <p:cNvPr id="11" name="quiz-question-2">
            <a:extLst>
              <a:ext uri="{00000000-0000-4000-8000-000000000004}">
                <a16:creationId xmlns:a16="http://schemas.microsoft.com/office/drawing/2014/main" xmlns="" id="{00000000-0000-4000-8000-000000000030}"/>
              </a:ext>
            </a:extLst>
          </p:cNvPr>
          <p:cNvSpPr>
            <a:spLocks noGrp="1"/>
          </p:cNvSpPr>
          <p:nvPr/>
        </p:nvSpPr>
        <p:spPr>
          <a:xfrm>
            <a:off x="61912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Faraday depends on?</a:t>
            </a:r>
          </a:p>
        </p:txBody>
      </p:sp>
      <p:sp>
        <p:nvSpPr>
          <p:cNvPr id="12" name="rule-650-380">
            <a:extLst>
              <a:ext uri="{00000000-0000-4000-8000-000000000004}">
                <a16:creationId xmlns:a16="http://schemas.microsoft.com/office/drawing/2014/main" xmlns="" id="{00000000-0000-4000-8000-000000000031}"/>
              </a:ext>
            </a:extLst>
          </p:cNvPr>
          <p:cNvSpPr>
            <a:spLocks noGrp="1"/>
          </p:cNvSpPr>
          <p:nvPr/>
        </p:nvSpPr>
        <p:spPr>
          <a:xfrm>
            <a:off x="61912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3" name="quiz-label-3">
            <a:extLst>
              <a:ext uri="{00000000-0000-4000-8000-000000000004}">
                <a16:creationId xmlns:a16="http://schemas.microsoft.com/office/drawing/2014/main" xmlns="" id="{00000000-0000-4000-8000-000000000032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Q3</a:t>
            </a:r>
          </a:p>
        </p:txBody>
      </p:sp>
      <p:sp>
        <p:nvSpPr>
          <p:cNvPr id="14" name="quiz-question-3">
            <a:extLst>
              <a:ext uri="{00000000-0000-4000-8000-000000000004}">
                <a16:creationId xmlns:a16="http://schemas.microsoft.com/office/drawing/2014/main" xmlns="" id="{00000000-0000-4000-8000-000000000033}"/>
              </a:ext>
            </a:extLst>
          </p:cNvPr>
          <p:cNvSpPr>
            <a:spLocks noGrp="1"/>
          </p:cNvSpPr>
          <p:nvPr/>
        </p:nvSpPr>
        <p:spPr>
          <a:xfrm>
            <a:off x="6667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Lenz minus sign means?</a:t>
            </a:r>
          </a:p>
        </p:txBody>
      </p:sp>
      <p:sp>
        <p:nvSpPr>
          <p:cNvPr id="15" name="rule-70-570">
            <a:extLst>
              <a:ext uri="{00000000-0000-4000-8000-000000000004}">
                <a16:creationId xmlns:a16="http://schemas.microsoft.com/office/drawing/2014/main" xmlns="" id="{00000000-0000-4000-8000-00000000003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6" name="quiz-label-4">
            <a:extLst>
              <a:ext uri="{00000000-0000-4000-8000-000000000004}">
                <a16:creationId xmlns:a16="http://schemas.microsoft.com/office/drawing/2014/main" xmlns="" id="{00000000-0000-4000-8000-000000000035}"/>
              </a:ext>
            </a:extLst>
          </p:cNvPr>
          <p:cNvSpPr>
            <a:spLocks noGrp="1"/>
          </p:cNvSpPr>
          <p:nvPr/>
        </p:nvSpPr>
        <p:spPr>
          <a:xfrm>
            <a:off x="61912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Q4</a:t>
            </a:r>
          </a:p>
        </p:txBody>
      </p:sp>
      <p:sp>
        <p:nvSpPr>
          <p:cNvPr id="17" name="quiz-question-4">
            <a:extLst>
              <a:ext uri="{00000000-0000-4000-8000-000000000004}">
                <a16:creationId xmlns:a16="http://schemas.microsoft.com/office/drawing/2014/main" xmlns="" id="{00000000-0000-4000-8000-000000000036}"/>
              </a:ext>
            </a:extLst>
          </p:cNvPr>
          <p:cNvSpPr>
            <a:spLocks noGrp="1"/>
          </p:cNvSpPr>
          <p:nvPr/>
        </p:nvSpPr>
        <p:spPr>
          <a:xfrm>
            <a:off x="61912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Ideal transformer power?</a:t>
            </a:r>
          </a:p>
        </p:txBody>
      </p:sp>
      <p:sp>
        <p:nvSpPr>
          <p:cNvPr id="18" name="rule-650-570">
            <a:extLst>
              <a:ext uri="{00000000-0000-4000-8000-000000000004}">
                <a16:creationId xmlns:a16="http://schemas.microsoft.com/office/drawing/2014/main" xmlns="" id="{00000000-0000-4000-8000-000000000037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00000000-0000-4000-8000-000000000011}">
        <p14:creationId xmlns:p14="http://schemas.microsoft.com/office/powerpoint/2010/main" xmlns="" val="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00000000-0000-4000-8000-000000000004}">
                <a16:creationId xmlns:a16="http://schemas.microsoft.com/office/drawing/2014/main" xmlns="" id="{00000000-0000-4000-8000-00000000003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3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3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3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D.4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3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Answers, repair and next inquiry</a:t>
            </a:r>
          </a:p>
        </p:txBody>
      </p:sp>
      <p:sp>
        <p:nvSpPr>
          <p:cNvPr id="6" name="answer-badge-1">
            <a:extLst>
              <a:ext uri="{00000000-0000-4000-8000-000000000004}">
                <a16:creationId xmlns:a16="http://schemas.microsoft.com/office/drawing/2014/main" xmlns="" id="{00000000-0000-4000-8000-00000000003D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57200" cy="45720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7" name="answer-number-1">
            <a:extLst>
              <a:ext uri="{00000000-0000-4000-8000-000000000004}">
                <a16:creationId xmlns:a16="http://schemas.microsoft.com/office/drawing/2014/main" xmlns="" id="{00000000-0000-4000-8000-00000000003E}"/>
              </a:ext>
            </a:extLst>
          </p:cNvPr>
          <p:cNvSpPr>
            <a:spLocks noGrp="1"/>
          </p:cNvSpPr>
          <p:nvPr/>
        </p:nvSpPr>
        <p:spPr>
          <a:xfrm>
            <a:off x="714375" y="17621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8" name="answer-1">
            <a:extLst>
              <a:ext uri="{00000000-0000-4000-8000-000000000004}">
                <a16:creationId xmlns:a16="http://schemas.microsoft.com/office/drawing/2014/main" xmlns="" id="{00000000-0000-4000-8000-00000000003F}"/>
              </a:ext>
            </a:extLst>
          </p:cNvPr>
          <p:cNvSpPr>
            <a:spLocks noGrp="1"/>
          </p:cNvSpPr>
          <p:nvPr/>
        </p:nvSpPr>
        <p:spPr>
          <a:xfrm>
            <a:off x="1476375" y="169545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Wb</a:t>
            </a:r>
          </a:p>
        </p:txBody>
      </p:sp>
      <p:sp>
        <p:nvSpPr>
          <p:cNvPr id="9" name="rule-155-250">
            <a:extLst>
              <a:ext uri="{00000000-0000-4000-8000-000000000004}">
                <a16:creationId xmlns:a16="http://schemas.microsoft.com/office/drawing/2014/main" xmlns="" id="{00000000-0000-4000-8000-000000000040}"/>
              </a:ext>
            </a:extLst>
          </p:cNvPr>
          <p:cNvSpPr>
            <a:spLocks noGrp="1"/>
          </p:cNvSpPr>
          <p:nvPr/>
        </p:nvSpPr>
        <p:spPr>
          <a:xfrm>
            <a:off x="1476375" y="23812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0" name="answer-badge-2">
            <a:extLst>
              <a:ext uri="{00000000-0000-4000-8000-000000000004}">
                <a16:creationId xmlns:a16="http://schemas.microsoft.com/office/drawing/2014/main" xmlns="" id="{00000000-0000-4000-8000-000000000041}"/>
              </a:ext>
            </a:extLst>
          </p:cNvPr>
          <p:cNvSpPr>
            <a:spLocks noGrp="1"/>
          </p:cNvSpPr>
          <p:nvPr/>
        </p:nvSpPr>
        <p:spPr>
          <a:xfrm>
            <a:off x="714375" y="2619375"/>
            <a:ext cx="457200" cy="45720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00000000-0000-4000-8000-000000000004}">
                <a16:creationId xmlns:a16="http://schemas.microsoft.com/office/drawing/2014/main" xmlns="" id="{00000000-0000-4000-8000-000000000042}"/>
              </a:ext>
            </a:extLst>
          </p:cNvPr>
          <p:cNvSpPr>
            <a:spLocks noGrp="1"/>
          </p:cNvSpPr>
          <p:nvPr/>
        </p:nvSpPr>
        <p:spPr>
          <a:xfrm>
            <a:off x="714375" y="26670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answer-2">
            <a:extLst>
              <a:ext uri="{00000000-0000-4000-8000-000000000004}">
                <a16:creationId xmlns:a16="http://schemas.microsoft.com/office/drawing/2014/main" xmlns="" id="{00000000-0000-4000-8000-000000000043}"/>
              </a:ext>
            </a:extLst>
          </p:cNvPr>
          <p:cNvSpPr>
            <a:spLocks noGrp="1"/>
          </p:cNvSpPr>
          <p:nvPr/>
        </p:nvSpPr>
        <p:spPr>
          <a:xfrm>
            <a:off x="1476375" y="260032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rate of flux-linkage change</a:t>
            </a:r>
          </a:p>
        </p:txBody>
      </p:sp>
      <p:sp>
        <p:nvSpPr>
          <p:cNvPr id="13" name="rule-155-345">
            <a:extLst>
              <a:ext uri="{00000000-0000-4000-8000-000000000004}">
                <a16:creationId xmlns:a16="http://schemas.microsoft.com/office/drawing/2014/main" xmlns="" id="{00000000-0000-4000-8000-000000000044}"/>
              </a:ext>
            </a:extLst>
          </p:cNvPr>
          <p:cNvSpPr>
            <a:spLocks noGrp="1"/>
          </p:cNvSpPr>
          <p:nvPr/>
        </p:nvSpPr>
        <p:spPr>
          <a:xfrm>
            <a:off x="1476375" y="32861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4" name="answer-badge-3">
            <a:extLst>
              <a:ext uri="{00000000-0000-4000-8000-000000000004}">
                <a16:creationId xmlns:a16="http://schemas.microsoft.com/office/drawing/2014/main" xmlns="" id="{00000000-0000-4000-8000-000000000045}"/>
              </a:ext>
            </a:extLst>
          </p:cNvPr>
          <p:cNvSpPr>
            <a:spLocks noGrp="1"/>
          </p:cNvSpPr>
          <p:nvPr/>
        </p:nvSpPr>
        <p:spPr>
          <a:xfrm>
            <a:off x="714375" y="3524250"/>
            <a:ext cx="457200" cy="45720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5" name="answer-number-3">
            <a:extLst>
              <a:ext uri="{00000000-0000-4000-8000-000000000004}">
                <a16:creationId xmlns:a16="http://schemas.microsoft.com/office/drawing/2014/main" xmlns="" id="{00000000-0000-4000-8000-000000000046}"/>
              </a:ext>
            </a:extLst>
          </p:cNvPr>
          <p:cNvSpPr>
            <a:spLocks noGrp="1"/>
          </p:cNvSpPr>
          <p:nvPr/>
        </p:nvSpPr>
        <p:spPr>
          <a:xfrm>
            <a:off x="714375" y="35718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6" name="answer-3">
            <a:extLst>
              <a:ext uri="{00000000-0000-4000-8000-000000000004}">
                <a16:creationId xmlns:a16="http://schemas.microsoft.com/office/drawing/2014/main" xmlns="" id="{00000000-0000-4000-8000-000000000047}"/>
              </a:ext>
            </a:extLst>
          </p:cNvPr>
          <p:cNvSpPr>
            <a:spLocks noGrp="1"/>
          </p:cNvSpPr>
          <p:nvPr/>
        </p:nvSpPr>
        <p:spPr>
          <a:xfrm>
            <a:off x="1476375" y="350520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opposes change</a:t>
            </a:r>
          </a:p>
        </p:txBody>
      </p:sp>
      <p:sp>
        <p:nvSpPr>
          <p:cNvPr id="17" name="rule-155-440">
            <a:extLst>
              <a:ext uri="{00000000-0000-4000-8000-000000000004}">
                <a16:creationId xmlns:a16="http://schemas.microsoft.com/office/drawing/2014/main" xmlns="" id="{00000000-0000-4000-8000-000000000048}"/>
              </a:ext>
            </a:extLst>
          </p:cNvPr>
          <p:cNvSpPr>
            <a:spLocks noGrp="1"/>
          </p:cNvSpPr>
          <p:nvPr/>
        </p:nvSpPr>
        <p:spPr>
          <a:xfrm>
            <a:off x="1476375" y="41910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8" name="answer-badge-4">
            <a:extLst>
              <a:ext uri="{00000000-0000-4000-8000-000000000004}">
                <a16:creationId xmlns:a16="http://schemas.microsoft.com/office/drawing/2014/main" xmlns="" id="{00000000-0000-4000-8000-000000000049}"/>
              </a:ext>
            </a:extLst>
          </p:cNvPr>
          <p:cNvSpPr>
            <a:spLocks noGrp="1"/>
          </p:cNvSpPr>
          <p:nvPr/>
        </p:nvSpPr>
        <p:spPr>
          <a:xfrm>
            <a:off x="714375" y="4429125"/>
            <a:ext cx="457200" cy="45720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9" name="answer-number-4">
            <a:extLst>
              <a:ext uri="{00000000-0000-4000-8000-000000000004}">
                <a16:creationId xmlns:a16="http://schemas.microsoft.com/office/drawing/2014/main" xmlns="" id="{00000000-0000-4000-8000-00000000004A}"/>
              </a:ext>
            </a:extLst>
          </p:cNvPr>
          <p:cNvSpPr>
            <a:spLocks noGrp="1"/>
          </p:cNvSpPr>
          <p:nvPr/>
        </p:nvSpPr>
        <p:spPr>
          <a:xfrm>
            <a:off x="714375" y="447675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20" name="answer-4">
            <a:extLst>
              <a:ext uri="{00000000-0000-4000-8000-000000000004}">
                <a16:creationId xmlns:a16="http://schemas.microsoft.com/office/drawing/2014/main" xmlns="" id="{00000000-0000-4000-8000-00000000004B}"/>
              </a:ext>
            </a:extLst>
          </p:cNvPr>
          <p:cNvSpPr>
            <a:spLocks noGrp="1"/>
          </p:cNvSpPr>
          <p:nvPr/>
        </p:nvSpPr>
        <p:spPr>
          <a:xfrm>
            <a:off x="1476375" y="441007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conserved</a:t>
            </a:r>
          </a:p>
        </p:txBody>
      </p:sp>
      <p:sp>
        <p:nvSpPr>
          <p:cNvPr id="21" name="next-step">
            <a:extLst>
              <a:ext uri="{00000000-0000-4000-8000-000000000004}">
                <a16:creationId xmlns:a16="http://schemas.microsoft.com/office/drawing/2014/main" xmlns="" id="{00000000-0000-4000-8000-00000000004C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66750"/>
          </a:xfrm>
          <a:prstGeom prst="roundRect">
            <a:avLst>
              <a:gd name="adj" fmla="val 17143"/>
            </a:avLst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22" name="next-step-text">
            <a:extLst>
              <a:ext uri="{00000000-0000-4000-8000-000000000004}">
                <a16:creationId xmlns:a16="http://schemas.microsoft.com/office/drawing/2014/main" xmlns="" id="{00000000-0000-4000-8000-00000000004D}"/>
              </a:ext>
            </a:extLst>
          </p:cNvPr>
          <p:cNvSpPr>
            <a:spLocks noGrp="1"/>
          </p:cNvSpPr>
          <p:nvPr/>
        </p:nvSpPr>
        <p:spPr>
          <a:xfrm>
            <a:off x="933450" y="5572125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Next move: correct one response, name the governing model, then write one new question your evidence can test.</a:t>
            </a:r>
          </a:p>
        </p:txBody>
      </p:sp>
    </p:spTree>
    <p:extLst>
      <p:ext uri="{00000000-0000-4000-8000-000000000011}">
        <p14:creationId xmlns:p14="http://schemas.microsoft.com/office/powerpoint/2010/main" xmlns="" val="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4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4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5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5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5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Retrieve, connect, predict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53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Think alone · compare with a partner · commit before discussion.</a:t>
            </a:r>
          </a:p>
        </p:txBody>
      </p:sp>
      <p:sp>
        <p:nvSpPr>
          <p:cNvPr id="7" name="retrieval-1">
            <a:extLst>
              <a:ext uri="{00000000-0000-4000-8000-000000000004}">
                <a16:creationId xmlns:a16="http://schemas.microsoft.com/office/drawing/2014/main" xmlns="" id="{00000000-0000-4000-8000-000000000054}"/>
              </a:ext>
            </a:extLst>
          </p:cNvPr>
          <p:cNvSpPr>
            <a:spLocks noGrp="1"/>
          </p:cNvSpPr>
          <p:nvPr/>
        </p:nvSpPr>
        <p:spPr>
          <a:xfrm>
            <a:off x="714375" y="2095500"/>
            <a:ext cx="476250" cy="47625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8" name="retrieval-number-1">
            <a:extLst>
              <a:ext uri="{00000000-0000-4000-8000-000000000004}">
                <a16:creationId xmlns:a16="http://schemas.microsoft.com/office/drawing/2014/main" xmlns="" id="{00000000-0000-4000-8000-000000000055}"/>
              </a:ext>
            </a:extLst>
          </p:cNvPr>
          <p:cNvSpPr>
            <a:spLocks noGrp="1"/>
          </p:cNvSpPr>
          <p:nvPr/>
        </p:nvSpPr>
        <p:spPr>
          <a:xfrm>
            <a:off x="714375" y="21526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text-1">
            <a:extLst>
              <a:ext uri="{00000000-0000-4000-8000-000000000004}">
                <a16:creationId xmlns:a16="http://schemas.microsoft.com/office/drawing/2014/main" xmlns="" id="{00000000-0000-4000-8000-000000000056}"/>
              </a:ext>
            </a:extLst>
          </p:cNvPr>
          <p:cNvSpPr>
            <a:spLocks noGrp="1"/>
          </p:cNvSpPr>
          <p:nvPr/>
        </p:nvSpPr>
        <p:spPr>
          <a:xfrm>
            <a:off x="1476375" y="20574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Define magnetic flux.</a:t>
            </a:r>
          </a:p>
        </p:txBody>
      </p:sp>
      <p:sp>
        <p:nvSpPr>
          <p:cNvPr id="10" name="retrieval-2">
            <a:extLst>
              <a:ext uri="{00000000-0000-4000-8000-000000000004}">
                <a16:creationId xmlns:a16="http://schemas.microsoft.com/office/drawing/2014/main" xmlns="" id="{00000000-0000-4000-8000-000000000057}"/>
              </a:ext>
            </a:extLst>
          </p:cNvPr>
          <p:cNvSpPr>
            <a:spLocks noGrp="1"/>
          </p:cNvSpPr>
          <p:nvPr/>
        </p:nvSpPr>
        <p:spPr>
          <a:xfrm>
            <a:off x="714375" y="2971800"/>
            <a:ext cx="476250" cy="47625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retrieval-number-2">
            <a:extLst>
              <a:ext uri="{00000000-0000-4000-8000-000000000004}">
                <a16:creationId xmlns:a16="http://schemas.microsoft.com/office/drawing/2014/main" xmlns="" id="{00000000-0000-4000-8000-000000000058}"/>
              </a:ext>
            </a:extLst>
          </p:cNvPr>
          <p:cNvSpPr>
            <a:spLocks noGrp="1"/>
          </p:cNvSpPr>
          <p:nvPr/>
        </p:nvSpPr>
        <p:spPr>
          <a:xfrm>
            <a:off x="714375" y="30289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text-2">
            <a:extLst>
              <a:ext uri="{00000000-0000-4000-8000-000000000004}">
                <a16:creationId xmlns:a16="http://schemas.microsoft.com/office/drawing/2014/main" xmlns="" id="{00000000-0000-4000-8000-000000000059}"/>
              </a:ext>
            </a:extLst>
          </p:cNvPr>
          <p:cNvSpPr>
            <a:spLocks noGrp="1"/>
          </p:cNvSpPr>
          <p:nvPr/>
        </p:nvSpPr>
        <p:spPr>
          <a:xfrm>
            <a:off x="1476375" y="29337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State Faraday's law.</a:t>
            </a:r>
          </a:p>
        </p:txBody>
      </p:sp>
      <p:sp>
        <p:nvSpPr>
          <p:cNvPr id="13" name="retrieval-3">
            <a:extLst>
              <a:ext uri="{00000000-0000-4000-8000-000000000004}">
                <a16:creationId xmlns:a16="http://schemas.microsoft.com/office/drawing/2014/main" xmlns="" id="{00000000-0000-4000-8000-00000000005A}"/>
              </a:ext>
            </a:extLst>
          </p:cNvPr>
          <p:cNvSpPr>
            <a:spLocks noGrp="1"/>
          </p:cNvSpPr>
          <p:nvPr/>
        </p:nvSpPr>
        <p:spPr>
          <a:xfrm>
            <a:off x="714375" y="3848100"/>
            <a:ext cx="476250" cy="47625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retrieval-number-3">
            <a:extLst>
              <a:ext uri="{00000000-0000-4000-8000-000000000004}">
                <a16:creationId xmlns:a16="http://schemas.microsoft.com/office/drawing/2014/main" xmlns="" id="{00000000-0000-4000-8000-00000000005B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text-3">
            <a:extLst>
              <a:ext uri="{00000000-0000-4000-8000-000000000004}">
                <a16:creationId xmlns:a16="http://schemas.microsoft.com/office/drawing/2014/main" xmlns="" id="{00000000-0000-4000-8000-00000000005C}"/>
              </a:ext>
            </a:extLst>
          </p:cNvPr>
          <p:cNvSpPr>
            <a:spLocks noGrp="1"/>
          </p:cNvSpPr>
          <p:nvPr/>
        </p:nvSpPr>
        <p:spPr>
          <a:xfrm>
            <a:off x="1476375" y="38100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What does the minus sign in Lenz's law mean?</a:t>
            </a:r>
          </a:p>
        </p:txBody>
      </p:sp>
      <p:sp>
        <p:nvSpPr>
          <p:cNvPr id="16" name="rule-70-510">
            <a:extLs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48577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7" name="outcomes-label">
            <a:extLs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1714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BY THE END</a:t>
            </a:r>
          </a:p>
        </p:txBody>
      </p:sp>
      <p:sp>
        <p:nvSpPr>
          <p:cNvPr id="18" name="outcomes">
            <a:extLs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2381250" y="5029200"/>
            <a:ext cx="885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Calculate flux and flux linkage.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Use Faraday's and Lenz's laws.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Analyse generators, transformers and induction graphs.</a:t>
            </a:r>
          </a:p>
        </p:txBody>
      </p:sp>
    </p:spTree>
    <p:extLst>
      <p:ext uri="{00000000-0000-4000-8000-000000000011}">
        <p14:creationId xmlns:p14="http://schemas.microsoft.com/office/powerpoint/2010/main" xmlns="" val="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Build the model, then test its limits</a:t>
            </a:r>
          </a:p>
        </p:txBody>
      </p:sp>
      <p:sp>
        <p:nvSpPr>
          <p:cNvPr id="6" name="model-index-1">
            <a:extLs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7" name="model-point-1">
            <a:extLs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1238250" y="17716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Induced emf depends on rate of change of flux linkage.</a:t>
            </a:r>
          </a:p>
        </p:txBody>
      </p:sp>
      <p:sp>
        <p:nvSpPr>
          <p:cNvPr id="8" name="model-index-2">
            <a:extLs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685800" y="278130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9" name="model-point-2">
            <a:extLst>
              <a:ext uri="{00000000-0000-4000-8000-000000000004}">
                <a16:creationId xmlns:a16="http://schemas.microsoft.com/office/drawing/2014/main" xmlns="" id="{00000000-0000-4000-8000-000000000068}"/>
              </a:ext>
            </a:extLst>
          </p:cNvPr>
          <p:cNvSpPr>
            <a:spLocks noGrp="1"/>
          </p:cNvSpPr>
          <p:nvPr/>
        </p:nvSpPr>
        <p:spPr>
          <a:xfrm>
            <a:off x="1238250" y="274320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Lenz's law makes the induced effect oppose the change causing it.</a:t>
            </a:r>
          </a:p>
        </p:txBody>
      </p:sp>
      <p:sp>
        <p:nvSpPr>
          <p:cNvPr id="10" name="model-index-3">
            <a:extLst>
              <a:ext uri="{00000000-0000-4000-8000-000000000004}">
                <a16:creationId xmlns:a16="http://schemas.microsoft.com/office/drawing/2014/main" xmlns="" id="{00000000-0000-4000-8000-000000000069}"/>
              </a:ext>
            </a:extLst>
          </p:cNvPr>
          <p:cNvSpPr>
            <a:spLocks noGrp="1"/>
          </p:cNvSpPr>
          <p:nvPr/>
        </p:nvSpPr>
        <p:spPr>
          <a:xfrm>
            <a:off x="685800" y="37528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03</a:t>
            </a:r>
          </a:p>
        </p:txBody>
      </p:sp>
      <p:sp>
        <p:nvSpPr>
          <p:cNvPr id="11" name="model-point-3">
            <a:extLst>
              <a:ext uri="{00000000-0000-4000-8000-000000000004}">
                <a16:creationId xmlns:a16="http://schemas.microsoft.com/office/drawing/2014/main" xmlns="" id="{00000000-0000-4000-8000-00000000006A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Induction conserves energy; opposing forces require mechanical work.</a:t>
            </a:r>
          </a:p>
        </p:txBody>
      </p:sp>
      <p:sp>
        <p:nvSpPr>
          <p:cNvPr id="12" name="equation-panel">
            <a:extLst>
              <a:ext uri="{00000000-0000-4000-8000-000000000004}">
                <a16:creationId xmlns:a16="http://schemas.microsoft.com/office/drawing/2014/main" xmlns="" id="{00000000-0000-4000-8000-00000000006B}"/>
              </a:ext>
            </a:extLst>
          </p:cNvPr>
          <p:cNvSpPr>
            <a:spLocks noGrp="1"/>
          </p:cNvSpPr>
          <p:nvPr/>
        </p:nvSpPr>
        <p:spPr>
          <a:xfrm>
            <a:off x="7810500" y="1714500"/>
            <a:ext cx="3714750" cy="3143250"/>
          </a:xfrm>
          <a:prstGeom prst="roundRect">
            <a:avLst>
              <a:gd name="adj" fmla="val 3636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00000000-0000-4000-8000-000000000004}">
                <a16:creationId xmlns:a16="http://schemas.microsoft.com/office/drawing/2014/main" xmlns="" id="{00000000-0000-4000-8000-00000000006C}"/>
              </a:ext>
            </a:extLst>
          </p:cNvPr>
          <p:cNvSpPr>
            <a:spLocks noGrp="1"/>
          </p:cNvSpPr>
          <p:nvPr/>
        </p:nvSpPr>
        <p:spPr>
          <a:xfrm>
            <a:off x="8096250" y="2000250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EQUATIONS WITH BOUNDARIES</a:t>
            </a:r>
          </a:p>
        </p:txBody>
      </p:sp>
      <p:sp>
        <p:nvSpPr>
          <p:cNvPr id="14" name="equation-1">
            <a:extLst>
              <a:ext uri="{00000000-0000-4000-8000-000000000004}">
                <a16:creationId xmlns:a16="http://schemas.microsoft.com/office/drawing/2014/main" xmlns="" id="{00000000-0000-4000-8000-00000000006D}"/>
              </a:ext>
            </a:extLst>
          </p:cNvPr>
          <p:cNvSpPr>
            <a:spLocks noGrp="1"/>
          </p:cNvSpPr>
          <p:nvPr/>
        </p:nvSpPr>
        <p:spPr>
          <a:xfrm>
            <a:off x="8096250" y="257175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Phi = BA cos theta</a:t>
            </a:r>
          </a:p>
        </p:txBody>
      </p:sp>
      <p:sp>
        <p:nvSpPr>
          <p:cNvPr id="15" name="equation-2">
            <a:extLst>
              <a:ext uri="{00000000-0000-4000-8000-000000000004}">
                <a16:creationId xmlns:a16="http://schemas.microsoft.com/office/drawing/2014/main" xmlns="" id="{00000000-0000-4000-8000-00000000006E}"/>
              </a:ext>
            </a:extLst>
          </p:cNvPr>
          <p:cNvSpPr>
            <a:spLocks noGrp="1"/>
          </p:cNvSpPr>
          <p:nvPr/>
        </p:nvSpPr>
        <p:spPr>
          <a:xfrm>
            <a:off x="8096250" y="3286125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emf = -N dPhi/dt</a:t>
            </a:r>
          </a:p>
        </p:txBody>
      </p:sp>
      <p:sp>
        <p:nvSpPr>
          <p:cNvPr id="16" name="equation-3">
            <a:extLst>
              <a:ext uri="{00000000-0000-4000-8000-000000000004}">
                <a16:creationId xmlns:a16="http://schemas.microsoft.com/office/drawing/2014/main" xmlns="" id="{00000000-0000-4000-8000-00000000006F}"/>
              </a:ext>
            </a:extLst>
          </p:cNvPr>
          <p:cNvSpPr>
            <a:spLocks noGrp="1"/>
          </p:cNvSpPr>
          <p:nvPr/>
        </p:nvSpPr>
        <p:spPr>
          <a:xfrm>
            <a:off x="8096250" y="400050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V_s/V_p = N_s/N_p</a:t>
            </a:r>
          </a:p>
        </p:txBody>
      </p:sp>
      <p:sp>
        <p:nvSpPr>
          <p:cNvPr id="17" name="boundary-band">
            <a:extLst>
              <a:ext uri="{00000000-0000-4000-8000-000000000004}">
                <a16:creationId xmlns:a16="http://schemas.microsoft.com/office/drawing/2014/main" xmlns="" id="{00000000-0000-4000-8000-000000000070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809625"/>
          </a:xfrm>
          <a:prstGeom prst="roundRect">
            <a:avLst>
              <a:gd name="adj" fmla="val 14118"/>
            </a:avLst>
          </a:prstGeom>
          <a:solidFill>
            <a:srgbClr val="F4F0E2"/>
          </a:solidFill>
          <a:ln w="19050">
            <a:solidFill>
              <a:srgbClr val="6336D6"/>
            </a:solidFill>
            <a:prstDash val="solid"/>
          </a:ln>
        </p:spPr>
      </p:sp>
      <p:sp>
        <p:nvSpPr>
          <p:cNvPr id="18" name="boundary">
            <a:extLst>
              <a:ext uri="{00000000-0000-4000-8000-000000000004}">
                <a16:creationId xmlns:a16="http://schemas.microsoft.com/office/drawing/2014/main" xmlns="" id="{00000000-0000-4000-8000-000000000071}"/>
              </a:ext>
            </a:extLst>
          </p:cNvPr>
          <p:cNvSpPr>
            <a:spLocks noGrp="1"/>
          </p:cNvSpPr>
          <p:nvPr/>
        </p:nvSpPr>
        <p:spPr>
          <a:xfrm>
            <a:off x="904875" y="5410200"/>
            <a:ext cx="10382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Course boundary: HL only. Labels on equations and prompts are instructional—do not treat HL extensions as SL requirements.</a:t>
            </a:r>
          </a:p>
        </p:txBody>
      </p:sp>
    </p:spTree>
    <p:extLs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F10EE7-4ED9-E432-36BD-FDC5190C50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FF2B5EF4-FFF2-40B4-BE49-F238E27FC236}">
                <a16:creationId xmlns:a16="http://schemas.microsoft.com/office/drawing/2014/main" id="{DB6F36BD-D06B-2367-73D6-B7C8CD2A9A2A}"/>
              </a:ex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A8927B4-D756-FE9E-8FBE-B1F62545E5D3}"/>
              </a:ex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69D727C8-1232-C018-7232-E11BC8CF6EE2}"/>
              </a:ex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FA751AE2-547A-C726-45D6-6F5430BD2262}"/>
              </a:ex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D.4 · HL ONLY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3B2D14AD-9517-DF06-E5C1-7ECA67EEB196}"/>
              </a:ex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lang="en-US" sz="3450" b="1" i="0">
                <a:solidFill>
                  <a:srgbClr val="0A332E"/>
                </a:solidFill>
              </a:rPr>
              <a:t>In one sentence</a:t>
            </a:r>
            <a:endParaRPr sz="3450" b="1" i="0">
              <a:solidFill>
                <a:srgbClr val="0A332E"/>
              </a:solidFill>
            </a:endParaRPr>
          </a:p>
        </p:txBody>
      </p:sp>
      <p:sp>
        <p:nvSpPr>
          <p:cNvPr id="20" name="simple-definition-label">
            <a:extLst>
              <a:ext uri="{FF2B5EF4-FFF2-40B4-BE49-F238E27FC236}">
                <a16:creationId xmlns:a16="http://schemas.microsoft.com/office/drawing/2014/main" id="{DCDB9E2B-6E27-F28A-6D7B-512D907FE7DA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1" name="simple-definition">
            <a:extLst>
              <a:ext uri="{FF2B5EF4-FFF2-40B4-BE49-F238E27FC236}">
                <a16:creationId xmlns:a16="http://schemas.microsoft.com/office/drawing/2014/main" id="{045FBC5C-6149-40B2-F1BA-E7BC998FC1A0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Induction is the fact that a changing magnetic flux through a coil drives an emf around it - and if the circuit is closed, the current that flows always opposes the change, so whoever moves the magnet must do work.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FC78199-00CB-6BAC-71C0-C4CC8D0C5870}"/>
              </a:ext>
            </a:extLst>
          </p:cNvPr>
          <p:cNvSpPr/>
          <p:nvPr/>
        </p:nvSpPr>
        <p:spPr>
          <a:xfrm>
            <a:off x="5461000" y="4182533"/>
            <a:ext cx="2540000" cy="1458149"/>
          </a:xfrm>
          <a:prstGeom prst="rect">
            <a:avLst/>
          </a:prstGeom>
          <a:solidFill>
            <a:srgbClr val="F3EFDF"/>
          </a:solidFill>
          <a:ln w="2540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A8F29F0-F3E8-4736-00D6-8B1566830ED4}"/>
              </a:ext>
            </a:extLst>
          </p:cNvPr>
          <p:cNvSpPr txBox="1"/>
          <p:nvPr/>
        </p:nvSpPr>
        <p:spPr>
          <a:xfrm>
            <a:off x="5461000" y="5086585"/>
            <a:ext cx="254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coil, N turns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C0ACE6D-D815-45EE-ECB7-542526239CF6}"/>
              </a:ext>
            </a:extLst>
          </p:cNvPr>
          <p:cNvSpPr/>
          <p:nvPr/>
        </p:nvSpPr>
        <p:spPr>
          <a:xfrm>
            <a:off x="2286000" y="4590815"/>
            <a:ext cx="889000" cy="641585"/>
          </a:xfrm>
          <a:prstGeom prst="rect">
            <a:avLst/>
          </a:prstGeom>
          <a:solidFill>
            <a:srgbClr val="6B7F7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b="1">
                <a:solidFill>
                  <a:srgbClr val="F3EFDF"/>
                </a:solidFill>
              </a:rPr>
              <a:t>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E68A16E-2F3D-F926-A928-3B1ACF1D4133}"/>
              </a:ext>
            </a:extLst>
          </p:cNvPr>
          <p:cNvSpPr/>
          <p:nvPr/>
        </p:nvSpPr>
        <p:spPr>
          <a:xfrm>
            <a:off x="3175000" y="4590815"/>
            <a:ext cx="889000" cy="641585"/>
          </a:xfrm>
          <a:prstGeom prst="rect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b="1">
                <a:solidFill>
                  <a:srgbClr val="F3EFDF"/>
                </a:solidFill>
              </a:rPr>
              <a:t>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D544ACC-4447-EAC0-7747-1A291AC65F01}"/>
              </a:ext>
            </a:extLst>
          </p:cNvPr>
          <p:cNvCxnSpPr/>
          <p:nvPr/>
        </p:nvCxnSpPr>
        <p:spPr>
          <a:xfrm>
            <a:off x="4191000" y="4824118"/>
            <a:ext cx="1143000" cy="0"/>
          </a:xfrm>
          <a:prstGeom prst="line">
            <a:avLst/>
          </a:prstGeom>
          <a:ln w="381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54B18850-5FE8-802A-9EFC-7048F25269F9}"/>
              </a:ext>
            </a:extLst>
          </p:cNvPr>
          <p:cNvSpPr txBox="1"/>
          <p:nvPr/>
        </p:nvSpPr>
        <p:spPr>
          <a:xfrm>
            <a:off x="4191000" y="4357511"/>
            <a:ext cx="12192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push it in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EB70981-FC27-68BF-6023-F902FA41CA84}"/>
              </a:ext>
            </a:extLst>
          </p:cNvPr>
          <p:cNvCxnSpPr/>
          <p:nvPr/>
        </p:nvCxnSpPr>
        <p:spPr>
          <a:xfrm flipH="1">
            <a:off x="4318000" y="5319889"/>
            <a:ext cx="1066800" cy="0"/>
          </a:xfrm>
          <a:prstGeom prst="line">
            <a:avLst/>
          </a:prstGeom>
          <a:ln w="381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85C865A1-0CED-E33D-4184-B0460274D760}"/>
              </a:ext>
            </a:extLst>
          </p:cNvPr>
          <p:cNvSpPr txBox="1"/>
          <p:nvPr/>
        </p:nvSpPr>
        <p:spPr>
          <a:xfrm>
            <a:off x="2108200" y="5349052"/>
            <a:ext cx="20828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r"/>
            <a:r>
              <a:rPr lang="en-US" sz="1600" b="1">
                <a:solidFill>
                  <a:srgbClr val="EF5C3E"/>
                </a:solidFill>
              </a:rPr>
              <a:t>and the coil pushes back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6C6F4C3-7B2E-151E-6803-C0D3B0FB66D6}"/>
              </a:ext>
            </a:extLst>
          </p:cNvPr>
          <p:cNvCxnSpPr/>
          <p:nvPr/>
        </p:nvCxnSpPr>
        <p:spPr>
          <a:xfrm>
            <a:off x="8001000" y="4474163"/>
            <a:ext cx="1397000" cy="0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E0D9F9A-940D-F8AB-491A-2D38D39CAD03}"/>
              </a:ext>
            </a:extLst>
          </p:cNvPr>
          <p:cNvCxnSpPr/>
          <p:nvPr/>
        </p:nvCxnSpPr>
        <p:spPr>
          <a:xfrm>
            <a:off x="8001000" y="5349052"/>
            <a:ext cx="1397000" cy="0"/>
          </a:xfrm>
          <a:prstGeom prst="line">
            <a:avLst/>
          </a:prstGeom>
          <a:ln w="25400">
            <a:solidFill>
              <a:srgbClr val="102E2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11D0A46A-F414-C993-51BE-883263F667F0}"/>
              </a:ext>
            </a:extLst>
          </p:cNvPr>
          <p:cNvSpPr/>
          <p:nvPr/>
        </p:nvSpPr>
        <p:spPr>
          <a:xfrm>
            <a:off x="9398000" y="4474163"/>
            <a:ext cx="889000" cy="874889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b="1">
                <a:solidFill>
                  <a:srgbClr val="102E29"/>
                </a:solidFill>
              </a:rPr>
              <a:t>A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51094A2-10E4-D509-0988-917891B53FAE}"/>
              </a:ext>
            </a:extLst>
          </p:cNvPr>
          <p:cNvSpPr txBox="1"/>
          <p:nvPr/>
        </p:nvSpPr>
        <p:spPr>
          <a:xfrm>
            <a:off x="8128000" y="3715926"/>
            <a:ext cx="3175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102E29"/>
                </a:solidFill>
              </a:rPr>
              <a:t>emf = -N </a:t>
            </a:r>
            <a:r>
              <a:rPr lang="el-GR" sz="1600" b="1">
                <a:solidFill>
                  <a:srgbClr val="102E29"/>
                </a:solidFill>
              </a:rPr>
              <a:t>ΔΦ / Δ</a:t>
            </a:r>
            <a:r>
              <a:rPr lang="en-US" sz="1600" b="1">
                <a:solidFill>
                  <a:srgbClr val="102E29"/>
                </a:solidFill>
              </a:rPr>
              <a:t>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FA31F58-AB8D-E37C-C19C-FE27FCC4655A}"/>
              </a:ext>
            </a:extLst>
          </p:cNvPr>
          <p:cNvSpPr txBox="1"/>
          <p:nvPr/>
        </p:nvSpPr>
        <p:spPr>
          <a:xfrm>
            <a:off x="5715000" y="5728171"/>
            <a:ext cx="5715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hold it still and the emf is zero - it is the rate that counts</a:t>
            </a:r>
          </a:p>
        </p:txBody>
      </p:sp>
      <p:sp>
        <p:nvSpPr>
          <p:cNvPr id="35" name="diagram-caption">
            <a:extLst>
              <a:ext uri="{FF2B5EF4-FFF2-40B4-BE49-F238E27FC236}">
                <a16:creationId xmlns:a16="http://schemas.microsoft.com/office/drawing/2014/main" id="{263BFCA9-2824-2424-53F0-F606EEBEB8CB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Stop pushing and the ammeter reads zero: it is the change, not the field, that induces.</a:t>
            </a:r>
          </a:p>
        </p:txBody>
      </p:sp>
    </p:spTree>
    <p:extLst>
      <p:ext uri="{BB962C8B-B14F-4D97-AF65-F5344CB8AC3E}">
        <p14:creationId xmlns:p14="http://schemas.microsoft.com/office/powerpoint/2010/main" val="3034755151"/>
      </p:ex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7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Induced emf follows the slope of flux linkage</a:t>
            </a:r>
          </a:p>
        </p:txBody>
      </p:sp>
      <p:sp>
        <p:nvSpPr>
          <p:cNvPr id="6" name="graph-instruction">
            <a:extLst>
              <a:ext uri="{00000000-0000-4000-8000-000000000004}">
                <a16:creationId xmlns:a16="http://schemas.microsoft.com/office/drawing/2014/main" xmlns="" id="{00000000-0000-4000-8000-000000000077}"/>
              </a:ext>
            </a:extLst>
          </p:cNvPr>
          <p:cNvSpPr>
            <a:spLocks noGrp="1"/>
          </p:cNvSpPr>
          <p:nvPr/>
        </p:nvSpPr>
        <p:spPr>
          <a:xfrm>
            <a:off x="666750" y="1476375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Predict the shape first. Then select the chart in PowerPoint and edit one source value.</a:t>
            </a:r>
          </a:p>
        </p:txBody>
      </p:sp>
      <p:sp>
        <p:nvSpPr>
          <p:cNvPr id="7" name="data-rail">
            <a:extLst>
              <a:ext uri="{00000000-0000-4000-8000-000000000004}">
                <a16:creationId xmlns:a16="http://schemas.microsoft.com/office/drawing/2014/main" xmlns="" id="{00000000-0000-4000-8000-000000000078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2714625" cy="3333750"/>
          </a:xfrm>
          <a:prstGeom prst="roundRect">
            <a:avLst>
              <a:gd name="adj" fmla="val 421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data-label">
            <a:extLst>
              <a:ext uri="{00000000-0000-4000-8000-000000000004}">
                <a16:creationId xmlns:a16="http://schemas.microsoft.com/office/drawing/2014/main" xmlns="" id="{00000000-0000-4000-8000-000000000079}"/>
              </a:ext>
            </a:extLst>
          </p:cNvPr>
          <p:cNvSpPr>
            <a:spLocks noGrp="1"/>
          </p:cNvSpPr>
          <p:nvPr/>
        </p:nvSpPr>
        <p:spPr>
          <a:xfrm>
            <a:off x="933450" y="2333625"/>
            <a:ext cx="2190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SOURCE DATA</a:t>
            </a:r>
          </a:p>
        </p:txBody>
      </p:sp>
      <p:sp>
        <p:nvSpPr>
          <p:cNvPr id="9" name="data-values">
            <a:extLst>
              <a:ext uri="{00000000-0000-4000-8000-000000000004}">
                <a16:creationId xmlns:a16="http://schemas.microsoft.com/office/drawing/2014/main" xmlns="" id="{00000000-0000-4000-8000-00000000007A}"/>
              </a:ext>
            </a:extLst>
          </p:cNvPr>
          <p:cNvSpPr>
            <a:spLocks noGrp="1"/>
          </p:cNvSpPr>
          <p:nvPr/>
        </p:nvSpPr>
        <p:spPr>
          <a:xfrm>
            <a:off x="933450" y="2762250"/>
            <a:ext cx="2190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 → 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 → 4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2 → 8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3 → 8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4 → 2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5 → 0</a:t>
            </a:r>
          </a:p>
        </p:txBody>
      </p:sp>
      <p:graphicFrame>
        <p:nvGraphicFramePr>
          <p:cNvPr id="21" name="Chart"/>
          <p:cNvGraphicFramePr/>
          <p:nvPr/>
        </p:nvGraphicFramePr>
        <p:xfrm>
          <a:off x="3714750" y="2047875"/>
          <a:ext cx="7810500" cy="371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graph-insight">
            <a:extLst>
              <a:ext uri="{00000000-0000-4000-8000-000000000004}">
                <a16:creationId xmlns:a16="http://schemas.microsoft.com/office/drawing/2014/main" xmlns="" id="{00000000-0000-4000-8000-00000000007B}"/>
              </a:ext>
            </a:extLst>
          </p:cNvPr>
          <p:cNvSpPr>
            <a:spLocks noGrp="1"/>
          </p:cNvSpPr>
          <p:nvPr/>
        </p:nvSpPr>
        <p:spPr>
          <a:xfrm>
            <a:off x="666750" y="5695950"/>
            <a:ext cx="10858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6336D6"/>
                </a:solidFill>
              </a:defRPr>
            </a:pPr>
            <a:r>
              <a:rPr sz="1725" b="1" i="0">
                <a:solidFill>
                  <a:srgbClr val="6336D6"/>
                </a:solidFill>
              </a:rPr>
              <a:t>Read the graph: Constant positive slope gives constant negative emf; flat flux gives zero emf.</a:t>
            </a:r>
          </a:p>
        </p:txBody>
      </p:sp>
    </p:spTree>
    <p:extLst>
      <p:ext uri="{00000000-0000-4000-8000-000000000011}">
        <p14:creationId xmlns:p14="http://schemas.microsoft.com/office/powerpoint/2010/main" xmlns="" val="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7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D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8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Worked problem: model the reasoning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81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HL ONLY · FULLY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82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83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200-turn coil's flux per turn falls from 5.0e-4 to 1.0e-4 Wb in 0.020 s. Find average emf magnitude.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84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85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86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Delta(NPhi) = 200(4.0e-4)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87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88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89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emf = Delta(NPhi)/Delta t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8A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8B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8C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emf = 0.080/0.020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8D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8E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emf magnitude = 4.0 V</a:t>
            </a:r>
          </a:p>
        </p:txBody>
      </p:sp>
    </p:spTree>
    <p:extLst>
      <p:ext uri="{00000000-0000-4000-8000-000000000011}">
        <p14:creationId xmlns:p14="http://schemas.microsoft.com/office/powerpoint/2010/main" xmlns="" val="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8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9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9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9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9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Guided problem: commit before each reveal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94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HL ONLY · GUIDED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95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96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An ideal transformer has 1200 primary turns, 80 secondary turns and 240 V primary. Find secondary voltage.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97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98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99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Vs/Vp = Ns/Np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9A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9B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9C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Vs = 240(80/1200)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9D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9E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9F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Evaluate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A0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A1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Vs = 16 V</a:t>
            </a:r>
          </a:p>
        </p:txBody>
      </p:sp>
    </p:spTree>
    <p:extLst>
      <p:ext uri="{00000000-0000-4000-8000-000000000011}">
        <p14:creationId xmlns:p14="http://schemas.microsoft.com/office/powerpoint/2010/main" xmlns="" val="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oup-label">
            <a:extLst>
              <a:ext uri="{00000000-0000-4000-8000-000000000004}">
                <a16:creationId xmlns:a16="http://schemas.microsoft.com/office/drawing/2014/main" xmlns="" id="{00000000-0000-4000-8000-0000000000A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D.4 · HL ONLY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A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Measure emf against magnet speed</a:t>
            </a:r>
          </a:p>
        </p:txBody>
      </p:sp>
      <p:sp>
        <p:nvSpPr>
          <p:cNvPr id="6" name="inquiry-label">
            <a:extLst>
              <a:ext uri="{00000000-0000-4000-8000-000000000004}">
                <a16:creationId xmlns:a16="http://schemas.microsoft.com/office/drawing/2014/main" xmlns="" id="{00000000-0000-4000-8000-0000000000A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DATA-BASED INQUIRY · DESIGN, MEASURE, PROCESS, EVALUATE</a:t>
            </a:r>
          </a:p>
        </p:txBody>
      </p:sp>
      <p:sp>
        <p:nvSpPr>
          <p:cNvPr id="7" name="task">
            <a:extLst>
              <a:ext uri="{00000000-0000-4000-8000-000000000004}">
                <a16:creationId xmlns:a16="http://schemas.microsoft.com/office/drawing/2014/main" xmlns="" id="{00000000-0000-4000-8000-0000000000A8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102870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Move the same magnet through a coil at measured speeds; compare peak emf.</a:t>
            </a:r>
          </a:p>
        </p:txBody>
      </p:sp>
      <p:sp>
        <p:nvSpPr>
          <p:cNvPr id="8" name="move-1">
            <a:extLst>
              <a:ext uri="{00000000-0000-4000-8000-000000000004}">
                <a16:creationId xmlns:a16="http://schemas.microsoft.com/office/drawing/2014/main" xmlns="" id="{00000000-0000-4000-8000-0000000000A9}"/>
              </a:ext>
            </a:extLst>
          </p:cNvPr>
          <p:cNvSpPr>
            <a:spLocks noGrp="1"/>
          </p:cNvSpPr>
          <p:nvPr/>
        </p:nvSpPr>
        <p:spPr>
          <a:xfrm>
            <a:off x="904875" y="338137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1. Define variables and a repeatable method.</a:t>
            </a:r>
          </a:p>
        </p:txBody>
      </p:sp>
      <p:sp>
        <p:nvSpPr>
          <p:cNvPr id="9" name="move-2">
            <a:extLst>
              <a:ext uri="{00000000-0000-4000-8000-000000000004}">
                <a16:creationId xmlns:a16="http://schemas.microsoft.com/office/drawing/2014/main" xmlns="" id="{00000000-0000-4000-8000-0000000000AA}"/>
              </a:ext>
            </a:extLst>
          </p:cNvPr>
          <p:cNvSpPr>
            <a:spLocks noGrp="1"/>
          </p:cNvSpPr>
          <p:nvPr/>
        </p:nvSpPr>
        <p:spPr>
          <a:xfrm>
            <a:off x="904875" y="4019550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2. Collect or import traceable raw data with uncertainty.</a:t>
            </a:r>
          </a:p>
        </p:txBody>
      </p:sp>
      <p:sp>
        <p:nvSpPr>
          <p:cNvPr id="10" name="move-3">
            <a:extLst>
              <a:ext uri="{00000000-0000-4000-8000-000000000004}">
                <a16:creationId xmlns:a16="http://schemas.microsoft.com/office/drawing/2014/main" xmlns="" id="{00000000-0000-4000-8000-0000000000AB}"/>
              </a:ext>
            </a:extLst>
          </p:cNvPr>
          <p:cNvSpPr>
            <a:spLocks noGrp="1"/>
          </p:cNvSpPr>
          <p:nvPr/>
        </p:nvSpPr>
        <p:spPr>
          <a:xfrm>
            <a:off x="904875" y="465772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3. Process, graph and challenge the conclusion.</a:t>
            </a:r>
          </a:p>
        </p:txBody>
      </p:sp>
      <p:sp>
        <p:nvSpPr>
          <p:cNvPr id="11" name="integrity-band">
            <a:extLst>
              <a:ext uri="{00000000-0000-4000-8000-000000000004}">
                <a16:creationId xmlns:a16="http://schemas.microsoft.com/office/drawing/2014/main" xmlns="" id="{00000000-0000-4000-8000-0000000000AC}"/>
              </a:ext>
            </a:extLst>
          </p:cNvPr>
          <p:cNvSpPr>
            <a:spLocks noGrp="1"/>
          </p:cNvSpPr>
          <p:nvPr/>
        </p:nvSpPr>
        <p:spPr>
          <a:xfrm>
            <a:off x="666750" y="5381625"/>
            <a:ext cx="10858500" cy="685800"/>
          </a:xfrm>
          <a:prstGeom prst="roundRect">
            <a:avLst>
              <a:gd name="adj" fmla="val 16667"/>
            </a:avLst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2" name="integrity">
            <a:extLst>
              <a:ext uri="{00000000-0000-4000-8000-000000000004}">
                <a16:creationId xmlns:a16="http://schemas.microsoft.com/office/drawing/2014/main" xmlns="" id="{00000000-0000-4000-8000-0000000000AD}"/>
              </a:ext>
            </a:extLst>
          </p:cNvPr>
          <p:cNvSpPr>
            <a:spLocks noGrp="1"/>
          </p:cNvSpPr>
          <p:nvPr/>
        </p:nvSpPr>
        <p:spPr>
          <a:xfrm>
            <a:off x="904875" y="5495925"/>
            <a:ext cx="10382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Investigation integrity: Keep direction and speed definitions fixed, retain all traces and discuss hand-motion variability.</a:t>
            </a:r>
          </a:p>
        </p:txBody>
      </p:sp>
    </p:spTree>
    <p:extLst>
      <p:ext uri="{00000000-0000-4000-8000-000000000011}">
        <p14:creationId xmlns:p14="http://schemas.microsoft.com/office/powerpoint/2010/main" xmlns="" val="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36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00000000-0000-4000-8000-000000000004}">
                <a16:creationId xmlns:a16="http://schemas.microsoft.com/office/drawing/2014/main" xmlns="" id="{00000000-0000-4000-8000-0000000000A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D.4 · HL ONLY</a:t>
            </a:r>
          </a:p>
        </p:txBody>
      </p:sp>
      <p:sp>
        <p:nvSpPr>
          <p:cNvPr id="5" name="label">
            <a:extLst>
              <a:ext uri="{00000000-0000-4000-8000-000000000004}">
                <a16:creationId xmlns:a16="http://schemas.microsoft.com/office/drawing/2014/main" xmlns="" id="{00000000-0000-4000-8000-0000000000B2}"/>
              </a:ext>
            </a:extLst>
          </p:cNvPr>
          <p:cNvSpPr>
            <a:spLocks noGrp="1"/>
          </p:cNvSpPr>
          <p:nvPr/>
        </p:nvSpPr>
        <p:spPr>
          <a:xfrm>
            <a:off x="666750" y="71437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VOTE BEFORE THE REVEAL</a:t>
            </a:r>
          </a:p>
        </p:txBody>
      </p:sp>
      <p:sp>
        <p:nvSpPr>
          <p:cNvPr id="6" name="claim">
            <a:extLst>
              <a:ext uri="{00000000-0000-4000-8000-000000000004}">
                <a16:creationId xmlns:a16="http://schemas.microsoft.com/office/drawing/2014/main" xmlns="" id="{00000000-0000-4000-8000-0000000000B3}"/>
              </a:ext>
            </a:extLst>
          </p:cNvPr>
          <p:cNvSpPr>
            <a:spLocks noGrp="1"/>
          </p:cNvSpPr>
          <p:nvPr/>
        </p:nvSpPr>
        <p:spPr>
          <a:xfrm>
            <a:off x="666750" y="1333500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 i="0">
                <a:solidFill>
                  <a:srgbClr val="F4F0E2"/>
                </a:solidFill>
              </a:defRPr>
            </a:pPr>
            <a:r>
              <a:rPr sz="3225" b="1" i="0">
                <a:solidFill>
                  <a:srgbClr val="F4F0E2"/>
                </a:solidFill>
              </a:rPr>
              <a:t>“A changing magnetic field creates free energy.”</a:t>
            </a:r>
          </a:p>
        </p:txBody>
      </p:sp>
      <p:sp>
        <p:nvSpPr>
          <p:cNvPr id="7" name="correction-band">
            <a:extLst>
              <a:ext uri="{00000000-0000-4000-8000-000000000004}">
                <a16:creationId xmlns:a16="http://schemas.microsoft.com/office/drawing/2014/main" xmlns="" id="{00000000-0000-4000-8000-0000000000B4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10858500" cy="952500"/>
          </a:xfrm>
          <a:prstGeom prst="roundRect">
            <a:avLst>
              <a:gd name="adj" fmla="val 12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00000000-0000-4000-8000-000000000004}">
                <a16:creationId xmlns:a16="http://schemas.microsoft.com/office/drawing/2014/main" xmlns="" id="{00000000-0000-4000-8000-0000000000B5}"/>
              </a:ext>
            </a:extLst>
          </p:cNvPr>
          <p:cNvSpPr>
            <a:spLocks noGrp="1"/>
          </p:cNvSpPr>
          <p:nvPr/>
        </p:nvSpPr>
        <p:spPr>
          <a:xfrm>
            <a:off x="952500" y="3305175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Induced currents oppose the change; the input agent must do work.</a:t>
            </a:r>
          </a:p>
        </p:txBody>
      </p:sp>
      <p:sp>
        <p:nvSpPr>
          <p:cNvPr id="9" name="humor">
            <a:extLst>
              <a:ext uri="{00000000-0000-4000-8000-000000000004}">
                <a16:creationId xmlns:a16="http://schemas.microsoft.com/office/drawing/2014/main" xmlns="" id="{00000000-0000-4000-8000-0000000000B6}"/>
              </a:ext>
            </a:extLst>
          </p:cNvPr>
          <p:cNvSpPr>
            <a:spLocks noGrp="1"/>
          </p:cNvSpPr>
          <p:nvPr/>
        </p:nvSpPr>
        <p:spPr>
          <a:xfrm>
            <a:off x="1143000" y="4524375"/>
            <a:ext cx="990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1">
                <a:solidFill>
                  <a:srgbClr val="F4F0E2"/>
                </a:solidFill>
              </a:defRPr>
            </a:pPr>
            <a:r>
              <a:rPr sz="2025" b="0" i="1">
                <a:solidFill>
                  <a:srgbClr val="F4F0E2"/>
                </a:solidFill>
              </a:rPr>
              <a:t>Lenz's law always sends the energy invoice.</a:t>
            </a:r>
          </a:p>
        </p:txBody>
      </p:sp>
      <p:sp>
        <p:nvSpPr>
          <p:cNvPr id="10" name="check">
            <a:extLst>
              <a:ext uri="{00000000-0000-4000-8000-000000000004}">
                <a16:creationId xmlns:a16="http://schemas.microsoft.com/office/drawing/2014/main" xmlns="" id="{00000000-0000-4000-8000-0000000000B7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10382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Mini-whiteboard: rewrite the claim so it becomes scientifically defensible.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4868</Words>
  <Application>Microsoft Office PowerPoint</Application>
  <DocSecurity>0</DocSecurity>
  <PresentationFormat>Widescreen</PresentationFormat>
  <Paragraphs>383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2026-01-01T00:00:00Z</dcterms:created>
  <dcterms:modified xsi:type="dcterms:W3CDTF">2026-08-15T16:01:45Z</dcterms:modified>
</cp:coreProperties>
</file>