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6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x/x0</c:v>
          </c:tx>
          <c:spPr>
            <a:ln w="28575">
              <a:solidFill>
                <a:srgbClr val="0D718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D7180"/>
              </a:solidFill>
            </c:spPr>
          </c:marker>
          <c:xVal>
            <c:numLit>
              <c:formatCode>General</c:formatCode>
              <c:ptCount val="9"/>
              <c:pt idx="0">
                <c:v>0</c:v>
              </c:pt>
              <c:pt idx="1">
                <c:v>0.125</c:v>
              </c:pt>
              <c:pt idx="2">
                <c:v>0.25</c:v>
              </c:pt>
              <c:pt idx="3">
                <c:v>0.375</c:v>
              </c:pt>
              <c:pt idx="4">
                <c:v>0.5</c:v>
              </c:pt>
              <c:pt idx="5">
                <c:v>0.625</c:v>
              </c:pt>
              <c:pt idx="6">
                <c:v>0.75</c:v>
              </c:pt>
              <c:pt idx="7">
                <c:v>0.875</c:v>
              </c:pt>
              <c:pt idx="8">
                <c:v>1</c:v>
              </c:pt>
            </c:numLit>
          </c:xVal>
          <c:yVal>
            <c:numLit>
              <c:formatCode>0.0#</c:formatCode>
              <c:ptCount val="9"/>
              <c:pt idx="0">
                <c:v>1</c:v>
              </c:pt>
              <c:pt idx="1">
                <c:v>0.70699999999999996</c:v>
              </c:pt>
              <c:pt idx="2">
                <c:v>0</c:v>
              </c:pt>
              <c:pt idx="3">
                <c:v>-0.70699999999999996</c:v>
              </c:pt>
              <c:pt idx="4">
                <c:v>-1</c:v>
              </c:pt>
              <c:pt idx="5">
                <c:v>-0.70699999999999996</c:v>
              </c:pt>
              <c:pt idx="6">
                <c:v>0</c:v>
              </c:pt>
              <c:pt idx="7">
                <c:v>0.70699999999999996</c:v>
              </c:pt>
              <c:pt idx="8">
                <c:v>1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FFE1-4459-814C-6C1437469CAA}"/>
            </c:ext>
          </c:extLst>
        </c:ser>
        <c:ser>
          <c:idx val="1"/>
          <c:order val="1"/>
          <c:tx>
            <c:v>v/vmax</c:v>
          </c:tx>
          <c:spPr>
            <a:ln w="28575">
              <a:solidFill>
                <a:srgbClr val="0B342E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0B342E"/>
              </a:solidFill>
            </c:spPr>
          </c:marker>
          <c:xVal>
            <c:numLit>
              <c:formatCode>General</c:formatCode>
              <c:ptCount val="9"/>
              <c:pt idx="0">
                <c:v>0</c:v>
              </c:pt>
              <c:pt idx="1">
                <c:v>0.125</c:v>
              </c:pt>
              <c:pt idx="2">
                <c:v>0.25</c:v>
              </c:pt>
              <c:pt idx="3">
                <c:v>0.375</c:v>
              </c:pt>
              <c:pt idx="4">
                <c:v>0.5</c:v>
              </c:pt>
              <c:pt idx="5">
                <c:v>0.625</c:v>
              </c:pt>
              <c:pt idx="6">
                <c:v>0.75</c:v>
              </c:pt>
              <c:pt idx="7">
                <c:v>0.875</c:v>
              </c:pt>
              <c:pt idx="8">
                <c:v>1</c:v>
              </c:pt>
            </c:numLit>
          </c:xVal>
          <c:yVal>
            <c:numLit>
              <c:formatCode>0.0#</c:formatCode>
              <c:ptCount val="9"/>
              <c:pt idx="0">
                <c:v>0</c:v>
              </c:pt>
              <c:pt idx="1">
                <c:v>-0.70699999999999996</c:v>
              </c:pt>
              <c:pt idx="2">
                <c:v>-1</c:v>
              </c:pt>
              <c:pt idx="3">
                <c:v>-0.70699999999999996</c:v>
              </c:pt>
              <c:pt idx="4">
                <c:v>0</c:v>
              </c:pt>
              <c:pt idx="5">
                <c:v>0.70699999999999996</c:v>
              </c:pt>
              <c:pt idx="6">
                <c:v>1</c:v>
              </c:pt>
              <c:pt idx="7">
                <c:v>0.70699999999999996</c:v>
              </c:pt>
              <c:pt idx="8">
                <c:v>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1-FFE1-4459-814C-6C1437469C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Normalized value / dimensionless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Time / period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legend>
      <c:legendPos val="b"/>
      <c:overlay val="0"/>
      <c:txPr>
        <a:bodyPr anchorCtr="1"/>
        <a:lstStyle/>
        <a:p>
          <a:pPr>
            <a:defRPr sz="1650">
              <a:solidFill>
                <a:srgbClr val="48635E"/>
              </a:solidFill>
            </a:defRPr>
          </a:pPr>
          <a:endParaRPr lang="en-US"/>
        </a:p>
      </c:txPr>
    </c:legend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C.1 Simple harmonic motion, with one inquiry question and the SL + HL extension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At equilibrium, potential energy is minimum and speed maximum; displacement and restoring acceleration are zero there.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5-mark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[Answer] T = 2pi/4.0 = 1.57 s v_max = omega x_0 = 0.320 m s^-1 a = -omega^2x a = -16(0.030) a = -0.480 m s^-2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[Quiz answers] 1. toward equilibrium 2. zero 3. quarter cycle 4. amplitude squared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AA5B9-4064-03EB-13A4-9B5BFE594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651496-4BD3-D30E-C073-E1412416C4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B09E41-F252-99B2-BB9D-2ADE12367C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restoring acceleration a = -ω²x, -2x, -x, +x, +2x, equilibrium. A caption reads: Twice as far out, twice the pull back, and the arrow vanishes exactly at the centre.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2B9570-48B2-C225-7497-BA9046A60464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28828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Normalized value / dimensionless against Time / period.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[Quantitative visual] Values: (0, 1), (0.125, 0.707), (0.25, 0), (0.375, -0.707), (0.5, -1), (0.625, -0.707), (0.75, 0), (0.875, 0.707), (1, 1), (0, 0), (0.125, -0.707), (0.25, -1), (0.375, -0.707), (0.5, 0), (0.625, 0.707), (0.75, 1), (0.875, 0.707), (1, 0). Axes: Time / period; Normalized value / dimensionless.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omega = 2pi/T = 2pi/0.80 2) omega = 7.85 rad s^-1 3) a_max = omega^2 x_0 Answer: omega = 7.85 rad s^-1; a_max = 3.08 m s^-2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E = 0.5m omega^2 x_0^2 2) E = 0.5(0.20)(5.0)^2(0.12)^2 3) Evaluate in joules Answer: E = 0.036 J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[Inquiry] Measure repeated periods at several small amplitudes; graph T against amplitude.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https://giophysics.com/chapter-45/shm-basics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C.1 Simple harmonic motion: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Predefine timing method and report damping; do not remove runs solely because they weaken the claim.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[Humor] SHM refuses to let speed and acceleration win the same trophy.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IB DP PHYSICS · FIRST ASSESSMENT 2025 · C.1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Simple harmonic motion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6ED4E2"/>
                </a:solidFill>
              </a:defRPr>
            </a:pPr>
            <a:r>
              <a:rPr sz="1800" b="1" i="0">
                <a:solidFill>
                  <a:srgbClr val="6ED4E2"/>
                </a:solidFill>
              </a:rPr>
              <a:t>SL + HL EXTENSION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At which point in an oscillation is speed greatest, and why is acceleration then zero?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C.1 · SL + HL EXTENSION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EXTENSION · 5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An oscillator has x = 0.080 cos(4.0t) m. Determine its period, maximum speed and acceleration when x = +0.030 m.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3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4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5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 = 2pi/4.0 = 1.57 s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v_max = omega x_0 = 0.320 m s^-1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a = -omega^2x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a = -16(0.030)</a:t>
            </a:r>
          </a:p>
        </p:txBody>
      </p:sp>
      <p:sp>
        <p:nvSpPr>
          <p:cNvPr id="19" name="mark-5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4191000"/>
            <a:ext cx="457200" cy="45720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20" name="mark-number-5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666750" y="42386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5</a:t>
            </a:r>
          </a:p>
        </p:txBody>
      </p:sp>
      <p:sp>
        <p:nvSpPr>
          <p:cNvPr id="21" name="mark-text-5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1333500" y="416242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a = -0.480 m s^-2</a:t>
            </a:r>
          </a:p>
        </p:txBody>
      </p:sp>
      <p:sp>
        <p:nvSpPr>
          <p:cNvPr id="22" name="evaluation-band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3" name="evaluation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SHM acceleration direction?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Speed at amplitude?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Phase gap x to v?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HL total energy proportional to amplitude?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toward equilibrium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zero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quarter cycle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amplitude squared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simple harmonic motion.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Where is restoring acceleration largest?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How do period and frequency relate?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Identify SHM from acceleration and displacement.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Relate displacement, velocity and acceleration qualitatively.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HL: use phase equations and energy exchange quantitatively.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acceleration is proportional and opposite to displacement.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period is independent of amplitude for an ideal linear oscillator.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HL: sinusoidal phase equations connect x, v and a; total energy is constant when undamped.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SL: a = -omega^2 x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x = x_0 cos(omega t + phi)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E = 0.5m omega^2 x_0^2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0D718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 extension.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3691F-FE69-C5CE-2C95-BD3D09937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ED140C61-EBAE-3A5A-93A5-168C2ED20D92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222A688-FF4E-E839-497C-09ECB19633DB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5F5B033-E6CA-AF0F-C29D-885CD91641A3}"/>
              </a:ex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16FE283E-65F7-5C6B-73EC-1A7084FF4D9C}"/>
              </a:ex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DD72C8B-8394-1638-70E6-1B70C4786082}"/>
              </a:ex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660D2538-9823-0FAD-F8AB-B49AC44A7CBC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79CF1DF0-096D-03FF-D75B-A6240F924F8A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Simple harmonic motion is any oscillation in which the push back towards the middle grows in exact proportion to how far the object has strayed - which is why its period does not depend on the amplitude.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8834A21-5DE6-C2F7-D74D-A4EAA689576D}"/>
              </a:ext>
            </a:extLst>
          </p:cNvPr>
          <p:cNvSpPr txBox="1"/>
          <p:nvPr/>
        </p:nvSpPr>
        <p:spPr>
          <a:xfrm>
            <a:off x="3048000" y="3745089"/>
            <a:ext cx="635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102E29"/>
                </a:solidFill>
              </a:rPr>
              <a:t>restoring acceleration a = -</a:t>
            </a:r>
            <a:r>
              <a:rPr lang="el-GR" sz="1600" b="1">
                <a:solidFill>
                  <a:srgbClr val="102E29"/>
                </a:solidFill>
              </a:rPr>
              <a:t>ω²</a:t>
            </a:r>
            <a:r>
              <a:rPr lang="en-US" sz="1600" b="1">
                <a:solidFill>
                  <a:srgbClr val="102E29"/>
                </a:solidFill>
              </a:rPr>
              <a:t>x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7CCDEC2-0FE4-0C2D-BDEA-9BDA54858DB6}"/>
              </a:ext>
            </a:extLst>
          </p:cNvPr>
          <p:cNvCxnSpPr/>
          <p:nvPr/>
        </p:nvCxnSpPr>
        <p:spPr>
          <a:xfrm>
            <a:off x="6223000" y="4182533"/>
            <a:ext cx="0" cy="1545638"/>
          </a:xfrm>
          <a:prstGeom prst="line">
            <a:avLst/>
          </a:prstGeom>
          <a:ln w="12700">
            <a:solidFill>
              <a:srgbClr val="6B7F7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C70DE3C-BB20-4451-453F-340B969A2D98}"/>
              </a:ext>
            </a:extLst>
          </p:cNvPr>
          <p:cNvCxnSpPr/>
          <p:nvPr/>
        </p:nvCxnSpPr>
        <p:spPr>
          <a:xfrm>
            <a:off x="1143000" y="4969933"/>
            <a:ext cx="10160000" cy="0"/>
          </a:xfrm>
          <a:prstGeom prst="line">
            <a:avLst/>
          </a:prstGeom>
          <a:ln w="127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0C0176F-D9AA-CDD2-BF78-6EB8CF1AA68B}"/>
              </a:ext>
            </a:extLst>
          </p:cNvPr>
          <p:cNvCxnSpPr/>
          <p:nvPr/>
        </p:nvCxnSpPr>
        <p:spPr>
          <a:xfrm>
            <a:off x="2159000" y="4969933"/>
            <a:ext cx="10160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DB34A1F-0D36-6CC4-ACD4-428E269C58A1}"/>
              </a:ext>
            </a:extLst>
          </p:cNvPr>
          <p:cNvCxnSpPr/>
          <p:nvPr/>
        </p:nvCxnSpPr>
        <p:spPr>
          <a:xfrm>
            <a:off x="4191000" y="4969933"/>
            <a:ext cx="508000" cy="0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942A386-5F2F-1DDA-AB2A-7754F6791D38}"/>
              </a:ext>
            </a:extLst>
          </p:cNvPr>
          <p:cNvCxnSpPr/>
          <p:nvPr/>
        </p:nvCxnSpPr>
        <p:spPr>
          <a:xfrm flipH="1">
            <a:off x="7747000" y="4969933"/>
            <a:ext cx="508000" cy="0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13EC27C-3E6A-568E-FEB4-D765C79E503D}"/>
              </a:ext>
            </a:extLst>
          </p:cNvPr>
          <p:cNvCxnSpPr/>
          <p:nvPr/>
        </p:nvCxnSpPr>
        <p:spPr>
          <a:xfrm flipH="1">
            <a:off x="9271000" y="4969933"/>
            <a:ext cx="10160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08FE00F-7582-9554-53C5-C03874843495}"/>
              </a:ext>
            </a:extLst>
          </p:cNvPr>
          <p:cNvSpPr txBox="1"/>
          <p:nvPr/>
        </p:nvSpPr>
        <p:spPr>
          <a:xfrm>
            <a:off x="1778000" y="5174074"/>
            <a:ext cx="76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-2x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161F808-23A4-B400-465D-34B9828656AD}"/>
              </a:ext>
            </a:extLst>
          </p:cNvPr>
          <p:cNvSpPr txBox="1"/>
          <p:nvPr/>
        </p:nvSpPr>
        <p:spPr>
          <a:xfrm>
            <a:off x="3810000" y="5174074"/>
            <a:ext cx="76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-x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D3DE3B5-6FB2-7946-DE1E-48C153F40950}"/>
              </a:ext>
            </a:extLst>
          </p:cNvPr>
          <p:cNvSpPr txBox="1"/>
          <p:nvPr/>
        </p:nvSpPr>
        <p:spPr>
          <a:xfrm>
            <a:off x="7874000" y="5174074"/>
            <a:ext cx="76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+x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076FB7D-9C20-4648-DC8A-66016241C4F0}"/>
              </a:ext>
            </a:extLst>
          </p:cNvPr>
          <p:cNvSpPr txBox="1"/>
          <p:nvPr/>
        </p:nvSpPr>
        <p:spPr>
          <a:xfrm>
            <a:off x="9906000" y="5174074"/>
            <a:ext cx="76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+2x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20247B4-5811-9258-5A30-F25FA4BB1C73}"/>
              </a:ext>
            </a:extLst>
          </p:cNvPr>
          <p:cNvSpPr txBox="1"/>
          <p:nvPr/>
        </p:nvSpPr>
        <p:spPr>
          <a:xfrm>
            <a:off x="5207000" y="5757333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equilibrium</a:t>
            </a:r>
          </a:p>
        </p:txBody>
      </p:sp>
      <p:sp>
        <p:nvSpPr>
          <p:cNvPr id="34" name="diagram-caption">
            <a:extLst>
              <a:ext uri="{FF2B5EF4-FFF2-40B4-BE49-F238E27FC236}">
                <a16:creationId xmlns:a16="http://schemas.microsoft.com/office/drawing/2014/main" id="{0D1F24DB-28BC-D342-7E2F-9BF917FF3851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Twice as far out, twice the pull back, and the arrow vanishes exactly at the centre.</a:t>
            </a:r>
          </a:p>
        </p:txBody>
      </p:sp>
    </p:spTree>
    <p:extLst>
      <p:ext uri="{BB962C8B-B14F-4D97-AF65-F5344CB8AC3E}">
        <p14:creationId xmlns:p14="http://schemas.microsoft.com/office/powerpoint/2010/main" val="3501651104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Displacement and velocity are one-quarter cycle apart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0.125 → 0.707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0.25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0.375 → -0.707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0.5 → -1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0.625 → -0.707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0.75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0.875 → 0.707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0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D7180"/>
                </a:solidFill>
              </a:defRPr>
            </a:pPr>
            <a:r>
              <a:rPr sz="1725" b="1" i="0">
                <a:solidFill>
                  <a:srgbClr val="0D7180"/>
                </a:solidFill>
              </a:rPr>
              <a:t>Read the graph: Velocity is zero at extreme displacement and largest at equilibrium.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EXTENSION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An oscillator has period 0.80 s and amplitude 0.050 m. Find angular frequency and maximum acceleration.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omega = 2pi/T = 2pi/0.80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omega = 7.85 rad s^-1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a_max = omega^2 x_0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omega = 7.85 rad s^-1; a_max = 3.08 m s^-2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SL + HL EXTENSION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HL: A 0.20 kg oscillator has omega = 5.0 rad s^-1 and amplitude 0.12 m. Find total energy.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E = 0.5m omega^2 x_0^2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 = 0.5(0.20)(5.0)^2(0.12)^2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D7180"/>
                </a:solidFill>
              </a:defRPr>
            </a:pPr>
            <a:r>
              <a:rPr sz="1650" b="1" i="0">
                <a:solidFill>
                  <a:srgbClr val="0D718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0D718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Evaluate in joules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E = 0.036 J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Test period against amplitude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ED4E2"/>
                </a:solidFill>
              </a:defRPr>
            </a:pPr>
            <a:r>
              <a:rPr sz="1650" b="1" i="0">
                <a:solidFill>
                  <a:srgbClr val="6ED4E2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Measure repeated periods at several small amplitudes; graph T against amplitude.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6ED4E2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Predefine timing method and report damping; do not remove runs solely because they weaken the claim.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71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C · WAVE BEHAVIOUR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C.1 · SL + HL EXTENSION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“The object moves fastest where acceleration is largest.”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Acceleration is largest at the extremes; speed is largest at equilibrium.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SHM refuses to let speed and acceleration win the same trophy.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5223</Words>
  <Application>Microsoft Office PowerPoint</Application>
  <DocSecurity>0</DocSecurity>
  <PresentationFormat>Widescreen</PresentationFormat>
  <Paragraphs>387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2026-08-15T16:01:39Z</dcterms:modified>
</cp:coreProperties>
</file>