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Angular acceleration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0.5</c:v>
              </c:pt>
              <c:pt idx="2">
                <c:v>1</c:v>
              </c:pt>
              <c:pt idx="3">
                <c:v>1.5</c:v>
              </c:pt>
              <c:pt idx="4">
                <c:v>2</c:v>
              </c:pt>
            </c:numLit>
          </c:xVal>
          <c:yVal>
            <c:numLit>
              <c:formatCode>0.0#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1C05-4903-9BEF-7D559F62E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Angular acceleration / rad s^-2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Torque / N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A.4 Rigid body mechanics, with one inquiry question and the HL only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A larger perpendicular distance produces more torque for the same force.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I = 0.5(2.0)(0.30)^2 = 0.090 kg m^2 tau = Fr = 1.2 N m alpha = tau/I = 13.3 rad s^-2 omega = alpha t = 40 rad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N m 2. mass distribution 3. angular momentum 4. 0.5Iomega^2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73954-733A-5800-8F6E-6385E0B85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F442EC-2F50-A5A5-0148-759B80641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96BA7D-35D5-1123-DBB5-73683A4BE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r, F at the rim, turns the disc: τ = F r, the same F, aimed at the axis, no turn at all: r = 0, τ = I α, and I says where the mass sits. A caption reads: Same force, two lines of action - only the one that misses the axis makes it spin.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21D80D-4F2A-D0D3-D8AE-C6DF138BE4F6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4910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Angular acceleration / rad s^-2 against Torque / N m.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0), (0.5, 2), (1, 4), (1.5, 6), (2, 8). Axes: Torque / N m; Angular acceleration / rad s^-2.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alpha = tau/I = 3.2/0.80 2) alpha = 4.0 rad s^-2 3) omega = alpha t = 4.0(5.0) Answer: alpha = 4.0 rad s^-2; omega = 20 rad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External torque is negligible 2) I_i omega_i = I_f omega_f 3) omega_f = 4.0(2.0)/1.6 Answer: omega_f = 5.0 rad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Vary hanging force at fixed radius; estimate torque and alpha from video data.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https://giophysics.com/chapter-10/torque-rotational-dynamics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A.4 Rigid body mechanics: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Report bearing friction and pulley inertia; do not absorb them into an unexplained correction.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Rotation cares where the kilograms are hiding.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IB DP PHYSICS · FIRST ASSESSMENT 2025 · A.4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Rigid body mechanics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7A65"/>
                </a:solidFill>
              </a:defRPr>
            </a:pPr>
            <a:r>
              <a:rPr sz="1800" b="1" i="0">
                <a:solidFill>
                  <a:srgbClr val="FF7A65"/>
                </a:solidFill>
              </a:rPr>
              <a:t>HL ONLY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is a door handle far from the hinge?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A.4 · HL ONLY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uniform disc of mass 2.0 kg and radius 0.30 m starts from rest. A tangential force of 4.0 N acts at the rim for 3.0 s. For I = 0.5MR^2, determine its final angular speed.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I = 0.5(2.0)(0.30)^2 = 0.090 kg m^2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tau = Fr = 1.2 N m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alpha = tau/I = 13.3 rad s^-2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omega = alpha t = 40 rad s^-1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Unit of torque?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Rotational inertia depends on?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No external torque conserves?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Rotational kinetic energy?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 m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mass distribution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angular momentum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0.5Iomega^2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torque about an axis.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moment of inertia analogous to?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When is angular momentum conserved?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Apply rotational analogues of Newton's laws.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moment of inertia for simple rigid bodies.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Connect torque, angular impulse and angular momentum.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Torque changes angular momentum.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Moment of inertia depends on mass distribution about the axis.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Translational and rotational kinetic energies can coexist.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tau = I alpha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L = I omega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E_rot = 0.5I omega^2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B83724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HL only.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E089-8716-E151-ECF9-0CEAB1516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809A6DE8-1E77-FCCF-C60B-5274C45E45C1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E4D2ACB-65E5-5A14-3371-99F6FC6D01CA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3047D9C-5731-C8D6-174E-80845B8ED25E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A746B58-E299-B3E7-F409-75C98E04E15B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1C048398-DD1E-4B4A-76D0-67AB39D28675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AC619A19-3528-753B-5E34-7A0BD1E96366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A613DB5E-49C3-E5A0-EC0D-B8905A0DE068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Rigid body mechanics is Newton's laws rewritten for an object that turns as a whole: torque takes the place of force, moment of inertia takes the place of mass, and angular momentum replaces momentum.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4E24B92-6D63-9B29-88A6-F067C8BC278E}"/>
              </a:ext>
            </a:extLst>
          </p:cNvPr>
          <p:cNvSpPr/>
          <p:nvPr/>
        </p:nvSpPr>
        <p:spPr>
          <a:xfrm>
            <a:off x="2984500" y="3876322"/>
            <a:ext cx="1651000" cy="1895593"/>
          </a:xfrm>
          <a:prstGeom prst="ellipse">
            <a:avLst/>
          </a:prstGeom>
          <a:solidFill>
            <a:srgbClr val="F3EFDF"/>
          </a:solidFill>
          <a:ln w="2540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C8496D7-6862-2199-F833-ADAFCBF61D6A}"/>
              </a:ext>
            </a:extLst>
          </p:cNvPr>
          <p:cNvSpPr/>
          <p:nvPr/>
        </p:nvSpPr>
        <p:spPr>
          <a:xfrm>
            <a:off x="3721100" y="4722048"/>
            <a:ext cx="177800" cy="204141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042D4E8-A1BB-409E-3F79-4D568A0642F9}"/>
              </a:ext>
            </a:extLst>
          </p:cNvPr>
          <p:cNvCxnSpPr/>
          <p:nvPr/>
        </p:nvCxnSpPr>
        <p:spPr>
          <a:xfrm>
            <a:off x="3810000" y="4824118"/>
            <a:ext cx="825500" cy="0"/>
          </a:xfrm>
          <a:prstGeom prst="line">
            <a:avLst/>
          </a:prstGeom>
          <a:ln w="127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45F94DB-8090-D3CF-F1CA-D89173D33737}"/>
              </a:ext>
            </a:extLst>
          </p:cNvPr>
          <p:cNvSpPr txBox="1"/>
          <p:nvPr/>
        </p:nvSpPr>
        <p:spPr>
          <a:xfrm>
            <a:off x="4089400" y="4474163"/>
            <a:ext cx="304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r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8B6BFAE-BD7C-2EDE-ABE0-A782C6C7B582}"/>
              </a:ext>
            </a:extLst>
          </p:cNvPr>
          <p:cNvCxnSpPr/>
          <p:nvPr/>
        </p:nvCxnSpPr>
        <p:spPr>
          <a:xfrm flipV="1">
            <a:off x="4635500" y="3890904"/>
            <a:ext cx="0" cy="933214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791956C-5382-8BFC-49CC-74E81768F68B}"/>
              </a:ext>
            </a:extLst>
          </p:cNvPr>
          <p:cNvSpPr txBox="1"/>
          <p:nvPr/>
        </p:nvSpPr>
        <p:spPr>
          <a:xfrm>
            <a:off x="4826000" y="3745089"/>
            <a:ext cx="190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F at the rim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94237E-0A65-0083-DA75-39312F8F7A82}"/>
              </a:ext>
            </a:extLst>
          </p:cNvPr>
          <p:cNvSpPr txBox="1"/>
          <p:nvPr/>
        </p:nvSpPr>
        <p:spPr>
          <a:xfrm>
            <a:off x="4826000" y="4095045"/>
            <a:ext cx="266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turns the disc: τ = F r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6CAFDA-E402-0D25-5A53-EAB1CE830DD7}"/>
              </a:ext>
            </a:extLst>
          </p:cNvPr>
          <p:cNvCxnSpPr/>
          <p:nvPr/>
        </p:nvCxnSpPr>
        <p:spPr>
          <a:xfrm>
            <a:off x="2895600" y="4824118"/>
            <a:ext cx="812800" cy="0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7BCB575-A51C-261D-40C5-34F7A518B0C6}"/>
              </a:ext>
            </a:extLst>
          </p:cNvPr>
          <p:cNvSpPr txBox="1"/>
          <p:nvPr/>
        </p:nvSpPr>
        <p:spPr>
          <a:xfrm>
            <a:off x="711200" y="4124208"/>
            <a:ext cx="2133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the same F, aimed at the axis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6397AC-7713-5114-1DE3-7BA43347EB2E}"/>
              </a:ext>
            </a:extLst>
          </p:cNvPr>
          <p:cNvSpPr txBox="1"/>
          <p:nvPr/>
        </p:nvSpPr>
        <p:spPr>
          <a:xfrm>
            <a:off x="711200" y="5057422"/>
            <a:ext cx="21336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no turn at all: r = 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9CF325-AE65-7FBB-4BE3-5A22C140C94A}"/>
              </a:ext>
            </a:extLst>
          </p:cNvPr>
          <p:cNvSpPr txBox="1"/>
          <p:nvPr/>
        </p:nvSpPr>
        <p:spPr>
          <a:xfrm>
            <a:off x="6858000" y="4561652"/>
            <a:ext cx="444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τ = I α, and I says where the mass sits</a:t>
            </a:r>
          </a:p>
        </p:txBody>
      </p:sp>
      <p:sp>
        <p:nvSpPr>
          <p:cNvPr id="33" name="diagram-caption">
            <a:extLst>
              <a:ext uri="{FF2B5EF4-FFF2-40B4-BE49-F238E27FC236}">
                <a16:creationId xmlns:a16="http://schemas.microsoft.com/office/drawing/2014/main" id="{A33A7C54-3F20-4E08-7831-783C8D1BE3C8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Same force, two lines of action - only the one that misses the axis makes it spin.</a:t>
            </a:r>
          </a:p>
        </p:txBody>
      </p:sp>
    </p:spTree>
    <p:extLst>
      <p:ext uri="{BB962C8B-B14F-4D97-AF65-F5344CB8AC3E}">
        <p14:creationId xmlns:p14="http://schemas.microsoft.com/office/powerpoint/2010/main" val="1173987104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Angular acceleration scales with torque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8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B83724"/>
                </a:solidFill>
              </a:defRPr>
            </a:pPr>
            <a:r>
              <a:rPr sz="1725" b="1" i="0">
                <a:solidFill>
                  <a:srgbClr val="B83724"/>
                </a:solidFill>
              </a:rPr>
              <a:t>Read the graph: Gradient = 1/I, so a steeper graph means smaller rotational inertia.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wheel has I = 0.80 kg m^2. A constant torque of 3.2 N m acts for 5.0 s from rest. Find alpha and omega.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alpha = tau/I = 3.2/0.80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alpha = 4.0 rad s^-2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omega = alpha t = 4.0(5.0)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alpha = 4.0 rad s^-2; omega = 20 rad s^-1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HL ONLY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skater reduces moment of inertia from 4.0 to 1.6 kg m^2 while rotating at 2.0 rad s^-1. Find final angular speed.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External torque is negligible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I_i omega_i = I_f omega_f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omega_f = 4.0(2.0)/1.6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omega_f = 5.0 rad s^-1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Map torque against angular acceleration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Vary hanging force at fixed radius; estimate torque and alpha from video data.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Report bearing friction and pulley inertia; do not absorb them into an unexplained correction.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A.4 · HL ONLY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“A heavier object always has larger moment of inertia.”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Moment of inertia also depends on how far mass lies from the axis.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Rotation cares where the kilograms are hiding.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5103</Words>
  <Application>Microsoft Office PowerPoint</Application>
  <DocSecurity>0</DocSecurity>
  <PresentationFormat>Widescreen</PresentationFormat>
  <Paragraphs>380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2026-08-15T16:01:34Z</dcterms:modified>
</cp:coreProperties>
</file>