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0000000-0000-4000-8000-000000000001}">
      <p14:discardImageEditData xmlns:p14="http://schemas.microsoft.com/office/powerpoint/2010/main" xmlns="" val="0"/>
    </p:ext>
    <p:ext uri="{00000000-0000-4000-8000-000000000002}">
      <p14:defaultImageDpi xmlns:p14="http://schemas.microsoft.com/office/powerpoint/2010/main" xmlns="" val="32767"/>
    </p:ext>
    <p:ext uri="{00000000-0000-4000-8000-000000000003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00000000-0000-4000-8000-0000000000C3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Force</c:v>
          </c:tx>
          <c:spPr>
            <a:ln w="28575">
              <a:solidFill>
                <a:srgbClr val="B83724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B83724"/>
              </a:solidFill>
            </c:spPr>
          </c:marker>
          <c:xVal>
            <c:numLit>
              <c:formatCode>General</c:formatCode>
              <c:ptCount val="5"/>
              <c:pt idx="0">
                <c:v>0</c:v>
              </c:pt>
              <c:pt idx="1">
                <c:v>20</c:v>
              </c:pt>
              <c:pt idx="2">
                <c:v>40</c:v>
              </c:pt>
              <c:pt idx="3">
                <c:v>60</c:v>
              </c:pt>
              <c:pt idx="4">
                <c:v>80</c:v>
              </c:pt>
            </c:numLit>
          </c:xVal>
          <c:yVal>
            <c:numLit>
              <c:formatCode>0.0#</c:formatCode>
              <c:ptCount val="5"/>
              <c:pt idx="0">
                <c:v>0</c:v>
              </c:pt>
              <c:pt idx="1">
                <c:v>8</c:v>
              </c:pt>
              <c:pt idx="2">
                <c:v>12</c:v>
              </c:pt>
              <c:pt idx="3">
                <c:v>8</c:v>
              </c:pt>
              <c:pt idx="4">
                <c:v>0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E9A2-40FC-A599-2D356B8F43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Force / kN</a:t>
                </a:r>
              </a:p>
            </c:rich>
          </c:tx>
          <c:overlay val="0"/>
        </c:title>
        <c:numFmt formatCode="0.0#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Time / ms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https://giophysics.com/chapter-9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Dark-green opening slide for A.2 Forces and momentum, with one inquiry question and the SL + HL boundary.</a:t>
            </a:r>
          </a:p>
          <a:p>
            <a:r>
              <a:t>[Teacher cue]</a:t>
            </a:r>
          </a:p>
          <a:p>
            <a:r>
              <a:t>Ask the hook without revealing the answer. Collect two competing explanations, then reveal: It increases stopping time, reducing average force for the same impulse.</a:t>
            </a:r>
          </a:p>
          <a:p>
            <a:r>
              <a:t>[SL/HL boundary]</a:t>
            </a:r>
          </a:p>
          <a:p>
            <a:r>
              <a:t>A.2 Forces and momentum: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calibration, sampling rate and rejected-run reasoning; do not choose only neat trials.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https://giophysics.com/chapter-9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An original 4-mark application question beside a four-step method rail.</a:t>
            </a:r>
          </a:p>
          <a:p>
            <a:r>
              <a:t>[Teacher cue]</a:t>
            </a:r>
          </a:p>
          <a:p>
            <a:r>
              <a:t>Give independent thinking time. Students annotate knowns, unknowns and assumptions before calculation. Do not reveal the marking points until slide 11.</a:t>
            </a:r>
          </a:p>
          <a:p>
            <a:r>
              <a:t>[SL/HL boundary]</a:t>
            </a:r>
          </a:p>
          <a:p>
            <a:r>
              <a:t>A.2 Forces and momentum: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calibration, sampling rate and rejected-run reasoning; do not choose only neat trials.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https://giophysics.com/chapter-9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to six editable marking points appear in two columns, followed by a data-evaluation band.</a:t>
            </a:r>
          </a:p>
          <a:p>
            <a:r>
              <a:t>[Teacher cue]</a:t>
            </a:r>
          </a:p>
          <a:p>
            <a:r>
              <a:t>Reveal each point only after students compare. Require correction in a different colour and one statement about assumptions or uncertainty.</a:t>
            </a:r>
          </a:p>
          <a:p>
            <a:r>
              <a:t>[SL/HL boundary]</a:t>
            </a:r>
          </a:p>
          <a:p>
            <a:r>
              <a:t>A.2 Forces and momentum: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calibration, sampling rate and rejected-run reasoning; do not choose only neat trials.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[Answer] initial p = 1.20 kg m s^-1 final first-cart p = -0.20 kg m s^-1 0.60v = 1.40 v = 2.33 m s^-1; external impulse negligible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https://giophysics.com/chapter-9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large original exit questions are arranged in a spacious two-by-two layout; answers are not visible.</a:t>
            </a:r>
          </a:p>
          <a:p>
            <a:r>
              <a:t>[Teacher cue]</a:t>
            </a:r>
          </a:p>
          <a:p>
            <a:r>
              <a:t>Run the quiz silently. Ask students to justify the starred item to a partner before the answer reveal.</a:t>
            </a:r>
          </a:p>
          <a:p>
            <a:r>
              <a:t>[SL/HL boundary]</a:t>
            </a:r>
          </a:p>
          <a:p>
            <a:r>
              <a:t>A.2 Forces and momentum: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calibration, sampling rate and rejected-run reasoning; do not choose only neat trials.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[Final quiz] Four original retrieval and transfer questions.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https://giophysics.com/chapter-9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answer rows on a dark background lead to a bright next-inquiry prompt.</a:t>
            </a:r>
          </a:p>
          <a:p>
            <a:r>
              <a:t>[Teacher cue]</a:t>
            </a:r>
          </a:p>
          <a:p>
            <a:r>
              <a:t>Reveal one answer at a time. Ask for evidence or an equation before accepting it. End with the new-question prompt, not a generic summary.</a:t>
            </a:r>
          </a:p>
          <a:p>
            <a:r>
              <a:t>[SL/HL boundary]</a:t>
            </a:r>
          </a:p>
          <a:p>
            <a:r>
              <a:t>A.2 Forces and momentum: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calibration, sampling rate and rejected-run reasoning; do not choose only neat trials.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[Quiz answers] 1. N s 2. impulse 3. vector 4. negligible external impulse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https://giophysics.com/chapter-9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numbered retrieval questions above three concise learning outcomes; no answers are shown.</a:t>
            </a:r>
          </a:p>
          <a:p>
            <a:r>
              <a:t>[Teacher cue]</a:t>
            </a:r>
          </a:p>
          <a:p>
            <a:r>
              <a:t>Allow silent retrieval first. Ask one student to answer and another to challenge the reasoning. Revisit the outcomes at the end.</a:t>
            </a:r>
          </a:p>
          <a:p>
            <a:r>
              <a:t>[SL/HL boundary]</a:t>
            </a:r>
          </a:p>
          <a:p>
            <a:r>
              <a:t>A.2 Forces and momentum: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calibration, sampling rate and rejected-run reasoning; do not choose only neat trials.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https://giophysics.com/chapter-9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conceptual claims occupy the left, while a dark editable equation rail and an explicit SL/HL boundary occupy the right and bottom.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A.2 Forces and momentum: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calibration, sampling rate and rejected-run reasoning; do not choose only neat trials.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06164C-CB28-26A5-907E-BF5B4B74B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292C8C1-5384-FAD1-1BA3-6727E37BF5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A9EB21-82FC-D432-52D1-A19235FF49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https://giophysics.com/chapter-9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BEFORE, 2 kg, p = 6 N s, 3 kg, at rest, p = 0, AFTER, p = 2 N s, p = 4 N s. A caption reads: Add the arrows before, add them after: the total comes to the same number.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A.2 Forces and momentum: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calibration, sampling rate and rejected-run reasoning; do not choose only neat trials.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FD1D9F-30E3-A9A6-C947-F230F5E04E0F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57584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https://giophysics.com/chapter-9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Editable scatter chart of Force / kN against Time / ms. Data values are printed in a high-contrast rail for non-colour access.</a:t>
            </a:r>
          </a:p>
          <a:p>
            <a:r>
              <a:t>[Teacher cue]</a:t>
            </a:r>
          </a:p>
          <a:p>
            <a:r>
              <a:t>Collect a prediction, then reveal the graph. Ask students to name axes and units before interpreting. Edit one native-chart data point and ask what conclusion changes.</a:t>
            </a:r>
          </a:p>
          <a:p>
            <a:r>
              <a:t>[SL/HL boundary]</a:t>
            </a:r>
          </a:p>
          <a:p>
            <a:r>
              <a:t>A.2 Forces and momentum: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calibration, sampling rate and rejected-run reasoning; do not choose only neat trials.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[Quantitative visual] Values: (0, 0), (20, 8), (40, 12), (60, 8), (80, 0). Axes: Time / ms; Force / kN.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https://giophysics.com/chapter-9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Model the system boundary, equation choice, substitution and unit check. Ask students to explain why each operation is justified.</a:t>
            </a:r>
          </a:p>
          <a:p>
            <a:r>
              <a:t>[SL/HL boundary]</a:t>
            </a:r>
          </a:p>
          <a:p>
            <a:r>
              <a:t>A.2 Forces and momentum: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calibration, sampling rate and rejected-run reasoning; do not choose only neat trials.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[Worked problem] Steps: 1) Delta p = m(v-u) = 0.15(-12-20) 2) Delta p = -4.8 N s 3) F_avg = Delta p / Delta t = -4.8/0.040 Answer: impulse = -4.8 N s; average force = -120 N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https://giophysics.com/chapter-9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Pause before each step. Students write the next line, compare reasoning, then reveal and repair units or signs.</a:t>
            </a:r>
          </a:p>
          <a:p>
            <a:r>
              <a:t>[SL/HL boundary]</a:t>
            </a:r>
          </a:p>
          <a:p>
            <a:r>
              <a:t>A.2 Forces and momentum: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calibration, sampling rate and rejected-run reasoning; do not choose only neat trials.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[Worked problem] Steps: 1) Initial momentum = 1200(10) 2) Final mass = 2000 kg 3) v = 12000/2000 Answer: common speed = 6.0 m s^-1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https://giophysics.com/chapter-9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dark inquiry slide sets one practical or data task, three process steps and an explicit integrity boundary.</a:t>
            </a:r>
          </a:p>
          <a:p>
            <a:r>
              <a:t>[Teacher cue]</a:t>
            </a:r>
          </a:p>
          <a:p>
            <a:r>
              <a:t>Ask groups to identify the independent, dependent and controlled variables before equipment or data. Require a raw-data record and one evidence-based limitation.</a:t>
            </a:r>
          </a:p>
          <a:p>
            <a:r>
              <a:t>[SL/HL boundary]</a:t>
            </a:r>
          </a:p>
          <a:p>
            <a:r>
              <a:t>A.2 Forces and momentum: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calibration, sampling rate and rejected-run reasoning; do not choose only neat trials.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[Inquiry] Compare numerical area under F-t with measured Delta p.</a:t>
            </a:r>
          </a:p>
          <a:p>
            <a:r>
              <a:t>[Investigation integrity] Teacher support may clarify physics, ethics, risk, uncertainty and methods. Students must formulate, process, evaluate and write their own scientific investigation; never ghostwrite or fabricate data. Topic task: Retain calibration, sampling rate and rejected-run reasoning; do not choose only neat trials.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https://giophysics.com/chapter-9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 accent-colour slide contrasts a large misconception with a dark correction band, a safe joke and a rewrite prompt.</a:t>
            </a:r>
          </a:p>
          <a:p>
            <a:r>
              <a:t>[Teacher cue]</a:t>
            </a:r>
          </a:p>
          <a:p>
            <a:r>
              <a:t>Students vote true or false, identify the hidden assumption, then rewrite. Use the joke only as a memory cue after the scientific correction.</a:t>
            </a:r>
          </a:p>
          <a:p>
            <a:r>
              <a:t>[SL/HL boundary]</a:t>
            </a:r>
          </a:p>
          <a:p>
            <a:r>
              <a:t>A.2 Forces and momentum: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Retain calibration, sampling rate and rejected-run reasoning; do not choose only neat trials.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[Humor] Newton's third law is a duet, not two singers muting each other.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00000000-0000-4000-8000-000000000004}">
                <a16:creationId xmlns:a16="http://schemas.microsoft.com/office/drawing/2014/main" xmlns="" id="{00000000-0000-4000-8000-0000000000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2" name="eyebrow">
            <a:extLst>
              <a:ext uri="{00000000-0000-4000-8000-000000000004}">
                <a16:creationId xmlns:a16="http://schemas.microsoft.com/office/drawing/2014/main" xmlns="" id="{00000000-0000-4000-8000-000000000006}"/>
              </a:ext>
            </a:extLst>
          </p:cNvPr>
          <p:cNvSpPr>
            <a:spLocks noGrp="1"/>
          </p:cNvSpPr>
          <p:nvPr/>
        </p:nvSpPr>
        <p:spPr>
          <a:xfrm>
            <a:off x="666750" y="571500"/>
            <a:ext cx="809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IB DP PHYSICS · FIRST ASSESSMENT 2025 · A.2</a:t>
            </a:r>
          </a:p>
        </p:txBody>
      </p:sp>
      <p:sp>
        <p:nvSpPr>
          <p:cNvPr id="3" name="topic-title">
            <a:extLst>
              <a:ext uri="{00000000-0000-4000-8000-000000000004}">
                <a16:creationId xmlns:a16="http://schemas.microsoft.com/office/drawing/2014/main" xmlns="" id="{00000000-0000-4000-8000-000000000007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809625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250" b="1" i="0">
                <a:solidFill>
                  <a:srgbClr val="F4F0E2"/>
                </a:solidFill>
              </a:defRPr>
            </a:pPr>
            <a:r>
              <a:rPr sz="5250" b="1" i="0">
                <a:solidFill>
                  <a:srgbClr val="F4F0E2"/>
                </a:solidFill>
              </a:rPr>
              <a:t>Forces and momentum</a:t>
            </a:r>
          </a:p>
        </p:txBody>
      </p:sp>
      <p:sp>
        <p:nvSpPr>
          <p:cNvPr id="4" name="level">
            <a:extLst>
              <a:ext uri="{00000000-0000-4000-8000-000000000004}">
                <a16:creationId xmlns:a16="http://schemas.microsoft.com/office/drawing/2014/main" xmlns="" id="{00000000-0000-4000-8000-000000000008}"/>
              </a:ext>
            </a:extLst>
          </p:cNvPr>
          <p:cNvSpPr>
            <a:spLocks noGrp="1"/>
          </p:cNvSpPr>
          <p:nvPr/>
        </p:nvSpPr>
        <p:spPr>
          <a:xfrm>
            <a:off x="666750" y="2857500"/>
            <a:ext cx="476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F7A65"/>
                </a:solidFill>
              </a:defRPr>
            </a:pPr>
            <a:r>
              <a:rPr sz="1800" b="1" i="0">
                <a:solidFill>
                  <a:srgbClr val="FF7A65"/>
                </a:solidFill>
              </a:rPr>
              <a:t>SL + HL</a:t>
            </a:r>
          </a:p>
        </p:txBody>
      </p:sp>
      <p:sp>
        <p:nvSpPr>
          <p:cNvPr id="5" name="hook">
            <a:extLst>
              <a:ext uri="{00000000-0000-4000-8000-000000000004}">
                <a16:creationId xmlns:a16="http://schemas.microsoft.com/office/drawing/2014/main" xmlns="" id="{00000000-0000-4000-8000-000000000009}"/>
              </a:ext>
            </a:extLst>
          </p:cNvPr>
          <p:cNvSpPr>
            <a:spLocks noGrp="1"/>
          </p:cNvSpPr>
          <p:nvPr/>
        </p:nvSpPr>
        <p:spPr>
          <a:xfrm>
            <a:off x="666750" y="3714750"/>
            <a:ext cx="8096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Why does an airbag reduce injury even though the passenger's momentum change is the same?</a:t>
            </a:r>
          </a:p>
        </p:txBody>
      </p:sp>
      <p:sp>
        <p:nvSpPr>
          <p:cNvPr id="6" name="theme-ring">
            <a:extLst>
              <a:ext uri="{00000000-0000-4000-8000-000000000004}">
                <a16:creationId xmlns:a16="http://schemas.microsoft.com/office/drawing/2014/main" xmlns="" id="{00000000-0000-4000-8000-00000000000A}"/>
              </a:ext>
            </a:extLst>
          </p:cNvPr>
          <p:cNvSpPr>
            <a:spLocks noGrp="1"/>
          </p:cNvSpPr>
          <p:nvPr/>
        </p:nvSpPr>
        <p:spPr>
          <a:xfrm>
            <a:off x="9429750" y="1333500"/>
            <a:ext cx="2000250" cy="200025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7" name="theme-ring-inner">
            <a:extLst>
              <a:ext uri="{00000000-0000-4000-8000-000000000004}">
                <a16:creationId xmlns:a16="http://schemas.microsoft.com/office/drawing/2014/main" xmlns="" id="{00000000-0000-4000-8000-00000000000B}"/>
              </a:ext>
            </a:extLst>
          </p:cNvPr>
          <p:cNvSpPr>
            <a:spLocks noGrp="1"/>
          </p:cNvSpPr>
          <p:nvPr/>
        </p:nvSpPr>
        <p:spPr>
          <a:xfrm>
            <a:off x="10020300" y="1924050"/>
            <a:ext cx="819150" cy="819150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format">
            <a:extLst>
              <a:ext uri="{00000000-0000-4000-8000-000000000004}">
                <a16:creationId xmlns:a16="http://schemas.microsoft.com/office/drawing/2014/main" xmlns="" id="{00000000-0000-4000-8000-00000000000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EDITABLE · INQUIRY · DATA · EXAM PRACTICE</a:t>
            </a:r>
          </a:p>
        </p:txBody>
      </p:sp>
      <p:sp>
        <p:nvSpPr>
          <p:cNvPr id="9" name="group-label">
            <a:extLst>
              <a:ext uri="{00000000-0000-4000-8000-000000000004}">
                <a16:creationId xmlns:a16="http://schemas.microsoft.com/office/drawing/2014/main" xmlns="" id="{00000000-0000-4000-8000-0000000000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THEME A · SPACE, TIME AND MOTION</a:t>
            </a:r>
          </a:p>
        </p:txBody>
      </p:sp>
      <p:sp>
        <p:nvSpPr>
          <p:cNvPr id="10" name="page-number">
            <a:extLst>
              <a:ext uri="{00000000-0000-4000-8000-000000000004}">
                <a16:creationId xmlns:a16="http://schemas.microsoft.com/office/drawing/2014/main" xmlns="" id="{00000000-0000-4000-8000-00000000000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00000000-0000-4000-8000-000000000004}">
                <a16:creationId xmlns:a16="http://schemas.microsoft.com/office/drawing/2014/main" xmlns="" id="{00000000-0000-4000-8000-0000000000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00000000-0000-4000-8000-000000000004}">
                <a16:creationId xmlns:a16="http://schemas.microsoft.com/office/drawing/2014/main" xmlns="" id="{00000000-0000-4000-8000-00000000001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A.2 · SL + HL</a:t>
            </a:r>
          </a:p>
        </p:txBody>
      </p:sp>
    </p:spTree>
    <p:extLst>
      <p:ext uri="{00000000-0000-4000-8000-000000000011}">
        <p14:creationId xmlns:p14="http://schemas.microsoft.com/office/powerpoint/2010/main" xmlns="" val="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B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B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B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Original IB-style application question</a:t>
            </a:r>
          </a:p>
        </p:txBody>
      </p:sp>
      <p:sp>
        <p:nvSpPr>
          <p:cNvPr id="6" name="exam-meta">
            <a:extLst>
              <a:ext uri="{00000000-0000-4000-8000-000000000004}">
                <a16:creationId xmlns:a16="http://schemas.microsoft.com/office/drawing/2014/main" xmlns="" id="{00000000-0000-4000-8000-0000000000BD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8572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SL + HL · 4 MARKS · CALCULATE · EXPLAIN</a:t>
            </a:r>
          </a:p>
        </p:txBody>
      </p:sp>
      <p:sp>
        <p:nvSpPr>
          <p:cNvPr id="7" name="question-frame">
            <a:extLst>
              <a:ext uri="{00000000-0000-4000-8000-000000000004}">
                <a16:creationId xmlns:a16="http://schemas.microsoft.com/office/drawing/2014/main" xmlns="" id="{00000000-0000-4000-8000-0000000000BE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8191500" cy="3048000"/>
          </a:xfrm>
          <a:prstGeom prst="roundRect">
            <a:avLst>
              <a:gd name="adj" fmla="val 3750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question">
            <a:extLst>
              <a:ext uri="{00000000-0000-4000-8000-000000000004}">
                <a16:creationId xmlns:a16="http://schemas.microsoft.com/office/drawing/2014/main" xmlns="" id="{00000000-0000-4000-8000-0000000000BF}"/>
              </a:ext>
            </a:extLst>
          </p:cNvPr>
          <p:cNvSpPr>
            <a:spLocks noGrp="1"/>
          </p:cNvSpPr>
          <p:nvPr/>
        </p:nvSpPr>
        <p:spPr>
          <a:xfrm>
            <a:off x="952500" y="2400300"/>
            <a:ext cx="762000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A 0.40 kg cart moving at 3.0 m s^-1 collides with a stationary 0.60 kg cart. Afterward the first cart moves at -0.50 m s^-1. Determine the second cart's velocity and state one condition for using momentum conservation.</a:t>
            </a:r>
          </a:p>
        </p:txBody>
      </p:sp>
      <p:sp>
        <p:nvSpPr>
          <p:cNvPr id="9" name="method-frame">
            <a:extLst>
              <a:ext uri="{00000000-0000-4000-8000-000000000004}">
                <a16:creationId xmlns:a16="http://schemas.microsoft.com/office/drawing/2014/main" xmlns="" id="{00000000-0000-4000-8000-0000000000C0}"/>
              </a:ext>
            </a:extLst>
          </p:cNvPr>
          <p:cNvSpPr>
            <a:spLocks noGrp="1"/>
          </p:cNvSpPr>
          <p:nvPr/>
        </p:nvSpPr>
        <p:spPr>
          <a:xfrm>
            <a:off x="9239250" y="2095500"/>
            <a:ext cx="2286000" cy="3048000"/>
          </a:xfrm>
          <a:prstGeom prst="roundRect">
            <a:avLst>
              <a:gd name="adj" fmla="val 5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method">
            <a:extLst>
              <a:ext uri="{00000000-0000-4000-8000-000000000004}">
                <a16:creationId xmlns:a16="http://schemas.microsoft.com/office/drawing/2014/main" xmlns="" id="{00000000-0000-4000-8000-0000000000C1}"/>
              </a:ext>
            </a:extLst>
          </p:cNvPr>
          <p:cNvSpPr>
            <a:spLocks noGrp="1"/>
          </p:cNvSpPr>
          <p:nvPr/>
        </p:nvSpPr>
        <p:spPr>
          <a:xfrm>
            <a:off x="9429750" y="2428875"/>
            <a:ext cx="190500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MODEL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CALCULATE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CHECK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JUSTIFY</a:t>
            </a:r>
          </a:p>
        </p:txBody>
      </p:sp>
      <p:sp>
        <p:nvSpPr>
          <p:cNvPr id="11" name="original-note">
            <a:extLst>
              <a:ext uri="{00000000-0000-4000-8000-000000000004}">
                <a16:creationId xmlns:a16="http://schemas.microsoft.com/office/drawing/2014/main" xmlns="" id="{00000000-0000-4000-8000-0000000000C2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47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question · not an IB past-paper or specimen question.</a:t>
            </a:r>
          </a:p>
        </p:txBody>
      </p:sp>
    </p:spTree>
    <p:extLst>
      <p:ext uri="{00000000-0000-4000-8000-000000000011}">
        <p14:creationId xmlns:p14="http://schemas.microsoft.com/office/powerpoint/2010/main" xmlns="" val="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00000000-0000-4000-8000-000000000004}">
                <a16:creationId xmlns:a16="http://schemas.microsoft.com/office/drawing/2014/main" xmlns="" id="{00000000-0000-4000-8000-00000000001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1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Mark the evidence, not the handwriting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1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Reveal one point at a time. Locate matching evidence, then improve one line.</a:t>
            </a:r>
          </a:p>
        </p:txBody>
      </p:sp>
      <p:sp>
        <p:nvSpPr>
          <p:cNvPr id="7" name="mark-1">
            <a:extLst>
              <a:ext uri="{00000000-0000-4000-8000-000000000004}">
                <a16:creationId xmlns:a16="http://schemas.microsoft.com/office/drawing/2014/main" xmlns="" id="{00000000-0000-4000-8000-000000000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457200" cy="4572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8" name="mark-number-1">
            <a:extLst>
              <a:ext uri="{00000000-0000-4000-8000-000000000004}">
                <a16:creationId xmlns:a16="http://schemas.microsoft.com/office/drawing/2014/main" xmlns="" id="{00000000-0000-4000-8000-000000000019}"/>
              </a:ext>
            </a:extLst>
          </p:cNvPr>
          <p:cNvSpPr>
            <a:spLocks noGrp="1"/>
          </p:cNvSpPr>
          <p:nvPr/>
        </p:nvSpPr>
        <p:spPr>
          <a:xfrm>
            <a:off x="6667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text-1">
            <a:extLst>
              <a:ext uri="{00000000-0000-4000-8000-000000000004}">
                <a16:creationId xmlns:a16="http://schemas.microsoft.com/office/drawing/2014/main" xmlns="" id="{00000000-0000-4000-8000-00000000001A}"/>
              </a:ext>
            </a:extLst>
          </p:cNvPr>
          <p:cNvSpPr>
            <a:spLocks noGrp="1"/>
          </p:cNvSpPr>
          <p:nvPr/>
        </p:nvSpPr>
        <p:spPr>
          <a:xfrm>
            <a:off x="13335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initial p = 1.20 kg m s^-1</a:t>
            </a:r>
          </a:p>
        </p:txBody>
      </p:sp>
      <p:sp>
        <p:nvSpPr>
          <p:cNvPr id="10" name="mark-2">
            <a:extLst>
              <a:ext uri="{00000000-0000-4000-8000-000000000004}">
                <a16:creationId xmlns:a16="http://schemas.microsoft.com/office/drawing/2014/main" xmlns="" id="{00000000-0000-4000-8000-00000000001B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457200" cy="4572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mark-number-2">
            <a:extLst>
              <a:ext uri="{00000000-0000-4000-8000-000000000004}">
                <a16:creationId xmlns:a16="http://schemas.microsoft.com/office/drawing/2014/main" xmlns="" id="{00000000-0000-4000-8000-00000000001C}"/>
              </a:ext>
            </a:extLst>
          </p:cNvPr>
          <p:cNvSpPr>
            <a:spLocks noGrp="1"/>
          </p:cNvSpPr>
          <p:nvPr/>
        </p:nvSpPr>
        <p:spPr>
          <a:xfrm>
            <a:off x="61912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text-2">
            <a:extLst>
              <a:ext uri="{00000000-0000-4000-8000-000000000004}">
                <a16:creationId xmlns:a16="http://schemas.microsoft.com/office/drawing/2014/main" xmlns="" id="{00000000-0000-4000-8000-00000000001D}"/>
              </a:ext>
            </a:extLst>
          </p:cNvPr>
          <p:cNvSpPr>
            <a:spLocks noGrp="1"/>
          </p:cNvSpPr>
          <p:nvPr/>
        </p:nvSpPr>
        <p:spPr>
          <a:xfrm>
            <a:off x="68580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final first-cart p = -0.20 kg m s^-1</a:t>
            </a:r>
          </a:p>
        </p:txBody>
      </p:sp>
      <p:sp>
        <p:nvSpPr>
          <p:cNvPr id="13" name="mark-3">
            <a:extLst>
              <a:ext uri="{00000000-0000-4000-8000-000000000004}">
                <a16:creationId xmlns:a16="http://schemas.microsoft.com/office/drawing/2014/main" xmlns="" id="{00000000-0000-4000-8000-00000000001E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457200" cy="4572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mark-number-3">
            <a:extLst>
              <a:ext uri="{00000000-0000-4000-8000-000000000004}">
                <a16:creationId xmlns:a16="http://schemas.microsoft.com/office/drawing/2014/main" xmlns="" id="{00000000-0000-4000-8000-00000000001F}"/>
              </a:ext>
            </a:extLst>
          </p:cNvPr>
          <p:cNvSpPr>
            <a:spLocks noGrp="1"/>
          </p:cNvSpPr>
          <p:nvPr/>
        </p:nvSpPr>
        <p:spPr>
          <a:xfrm>
            <a:off x="6667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text-3">
            <a:extLst>
              <a:ext uri="{00000000-0000-4000-8000-000000000004}">
                <a16:creationId xmlns:a16="http://schemas.microsoft.com/office/drawing/2014/main" xmlns="" id="{00000000-0000-4000-8000-000000000020}"/>
              </a:ext>
            </a:extLst>
          </p:cNvPr>
          <p:cNvSpPr>
            <a:spLocks noGrp="1"/>
          </p:cNvSpPr>
          <p:nvPr/>
        </p:nvSpPr>
        <p:spPr>
          <a:xfrm>
            <a:off x="13335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0.60v = 1.40</a:t>
            </a:r>
          </a:p>
        </p:txBody>
      </p:sp>
      <p:sp>
        <p:nvSpPr>
          <p:cNvPr id="16" name="mark-4">
            <a:extLst>
              <a:ext uri="{00000000-0000-4000-8000-000000000004}">
                <a16:creationId xmlns:a16="http://schemas.microsoft.com/office/drawing/2014/main" xmlns="" id="{00000000-0000-4000-8000-000000000021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457200" cy="4572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7" name="mark-number-4">
            <a:extLst>
              <a:ext uri="{00000000-0000-4000-8000-000000000004}">
                <a16:creationId xmlns:a16="http://schemas.microsoft.com/office/drawing/2014/main" xmlns="" id="{00000000-0000-4000-8000-000000000022}"/>
              </a:ext>
            </a:extLst>
          </p:cNvPr>
          <p:cNvSpPr>
            <a:spLocks noGrp="1"/>
          </p:cNvSpPr>
          <p:nvPr/>
        </p:nvSpPr>
        <p:spPr>
          <a:xfrm>
            <a:off x="61912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</a:t>
            </a:r>
          </a:p>
        </p:txBody>
      </p:sp>
      <p:sp>
        <p:nvSpPr>
          <p:cNvPr id="18" name="mark-text-4">
            <a:extLst>
              <a:ext uri="{00000000-0000-4000-8000-000000000004}">
                <a16:creationId xmlns:a16="http://schemas.microsoft.com/office/drawing/2014/main" xmlns="" id="{00000000-0000-4000-8000-000000000023}"/>
              </a:ext>
            </a:extLst>
          </p:cNvPr>
          <p:cNvSpPr>
            <a:spLocks noGrp="1"/>
          </p:cNvSpPr>
          <p:nvPr/>
        </p:nvSpPr>
        <p:spPr>
          <a:xfrm>
            <a:off x="68580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v = 2.33 m s^-1; external impulse negligible</a:t>
            </a:r>
          </a:p>
        </p:txBody>
      </p:sp>
      <p:sp>
        <p:nvSpPr>
          <p:cNvPr id="19" name="evaluation-band">
            <a:extLst>
              <a:ext uri="{00000000-0000-4000-8000-000000000004}">
                <a16:creationId xmlns:a16="http://schemas.microsoft.com/office/drawing/2014/main" xmlns="" id="{00000000-0000-4000-8000-00000000002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47700"/>
          </a:xfrm>
          <a:prstGeom prst="roundRect">
            <a:avLst>
              <a:gd name="adj" fmla="val 17647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0" name="evaluation">
            <a:extLst>
              <a:ext uri="{00000000-0000-4000-8000-000000000004}">
                <a16:creationId xmlns:a16="http://schemas.microsoft.com/office/drawing/2014/main" xmlns="" id="{00000000-0000-4000-8000-000000000025}"/>
              </a:ext>
            </a:extLst>
          </p:cNvPr>
          <p:cNvSpPr>
            <a:spLocks noGrp="1"/>
          </p:cNvSpPr>
          <p:nvPr/>
        </p:nvSpPr>
        <p:spPr>
          <a:xfrm>
            <a:off x="933450" y="5562600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Data-based check: identify one assumption, one unit check and one reason the result is physically plausible.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2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27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2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2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2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2B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Answer independently. Star the item that needs another explanation.</a:t>
            </a:r>
          </a:p>
        </p:txBody>
      </p:sp>
      <p:sp>
        <p:nvSpPr>
          <p:cNvPr id="7" name="quiz-label-1">
            <a:extLst>
              <a:ext uri="{00000000-0000-4000-8000-000000000004}">
                <a16:creationId xmlns:a16="http://schemas.microsoft.com/office/drawing/2014/main" xmlns="" id="{00000000-0000-4000-8000-00000000002C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00000000-0000-4000-8000-000000000004}">
                <a16:creationId xmlns:a16="http://schemas.microsoft.com/office/drawing/2014/main" xmlns="" id="{00000000-0000-4000-8000-00000000002D}"/>
              </a:ext>
            </a:extLst>
          </p:cNvPr>
          <p:cNvSpPr>
            <a:spLocks noGrp="1"/>
          </p:cNvSpPr>
          <p:nvPr/>
        </p:nvSpPr>
        <p:spPr>
          <a:xfrm>
            <a:off x="6667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Unit of impulse?</a:t>
            </a:r>
          </a:p>
        </p:txBody>
      </p:sp>
      <p:sp>
        <p:nvSpPr>
          <p:cNvPr id="9" name="rule-70-380">
            <a:extLst>
              <a:ext uri="{00000000-0000-4000-8000-000000000004}">
                <a16:creationId xmlns:a16="http://schemas.microsoft.com/office/drawing/2014/main" xmlns="" id="{00000000-0000-4000-8000-00000000002E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0" name="quiz-label-2">
            <a:extLst>
              <a:ext uri="{00000000-0000-4000-8000-000000000004}">
                <a16:creationId xmlns:a16="http://schemas.microsoft.com/office/drawing/2014/main" xmlns="" id="{00000000-0000-4000-8000-00000000002F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Q2</a:t>
            </a:r>
          </a:p>
        </p:txBody>
      </p:sp>
      <p:sp>
        <p:nvSpPr>
          <p:cNvPr id="11" name="quiz-question-2">
            <a:extLst>
              <a:ext uri="{00000000-0000-4000-8000-000000000004}">
                <a16:creationId xmlns:a16="http://schemas.microsoft.com/office/drawing/2014/main" xmlns="" id="{00000000-0000-4000-8000-000000000030}"/>
              </a:ext>
            </a:extLst>
          </p:cNvPr>
          <p:cNvSpPr>
            <a:spLocks noGrp="1"/>
          </p:cNvSpPr>
          <p:nvPr/>
        </p:nvSpPr>
        <p:spPr>
          <a:xfrm>
            <a:off x="61912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Area under F-t?</a:t>
            </a:r>
          </a:p>
        </p:txBody>
      </p:sp>
      <p:sp>
        <p:nvSpPr>
          <p:cNvPr id="12" name="rule-650-380">
            <a:extLst>
              <a:ext uri="{00000000-0000-4000-8000-000000000004}">
                <a16:creationId xmlns:a16="http://schemas.microsoft.com/office/drawing/2014/main" xmlns="" id="{00000000-0000-4000-8000-000000000031}"/>
              </a:ext>
            </a:extLst>
          </p:cNvPr>
          <p:cNvSpPr>
            <a:spLocks noGrp="1"/>
          </p:cNvSpPr>
          <p:nvPr/>
        </p:nvSpPr>
        <p:spPr>
          <a:xfrm>
            <a:off x="61912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3" name="quiz-label-3">
            <a:extLst>
              <a:ext uri="{00000000-0000-4000-8000-000000000004}">
                <a16:creationId xmlns:a16="http://schemas.microsoft.com/office/drawing/2014/main" xmlns="" id="{00000000-0000-4000-8000-000000000032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Q3</a:t>
            </a:r>
          </a:p>
        </p:txBody>
      </p:sp>
      <p:sp>
        <p:nvSpPr>
          <p:cNvPr id="14" name="quiz-question-3">
            <a:extLst>
              <a:ext uri="{00000000-0000-4000-8000-000000000004}">
                <a16:creationId xmlns:a16="http://schemas.microsoft.com/office/drawing/2014/main" xmlns="" id="{00000000-0000-4000-8000-000000000033}"/>
              </a:ext>
            </a:extLst>
          </p:cNvPr>
          <p:cNvSpPr>
            <a:spLocks noGrp="1"/>
          </p:cNvSpPr>
          <p:nvPr/>
        </p:nvSpPr>
        <p:spPr>
          <a:xfrm>
            <a:off x="6667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Momentum scalar or vector?</a:t>
            </a:r>
          </a:p>
        </p:txBody>
      </p:sp>
      <p:sp>
        <p:nvSpPr>
          <p:cNvPr id="15" name="rule-70-570">
            <a:extLst>
              <a:ext uri="{00000000-0000-4000-8000-000000000004}">
                <a16:creationId xmlns:a16="http://schemas.microsoft.com/office/drawing/2014/main" xmlns="" id="{00000000-0000-4000-8000-00000000003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6" name="quiz-label-4">
            <a:extLst>
              <a:ext uri="{00000000-0000-4000-8000-000000000004}">
                <a16:creationId xmlns:a16="http://schemas.microsoft.com/office/drawing/2014/main" xmlns="" id="{00000000-0000-4000-8000-000000000035}"/>
              </a:ext>
            </a:extLst>
          </p:cNvPr>
          <p:cNvSpPr>
            <a:spLocks noGrp="1"/>
          </p:cNvSpPr>
          <p:nvPr/>
        </p:nvSpPr>
        <p:spPr>
          <a:xfrm>
            <a:off x="61912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Q4</a:t>
            </a:r>
          </a:p>
        </p:txBody>
      </p:sp>
      <p:sp>
        <p:nvSpPr>
          <p:cNvPr id="17" name="quiz-question-4">
            <a:extLst>
              <a:ext uri="{00000000-0000-4000-8000-000000000004}">
                <a16:creationId xmlns:a16="http://schemas.microsoft.com/office/drawing/2014/main" xmlns="" id="{00000000-0000-4000-8000-000000000036}"/>
              </a:ext>
            </a:extLst>
          </p:cNvPr>
          <p:cNvSpPr>
            <a:spLocks noGrp="1"/>
          </p:cNvSpPr>
          <p:nvPr/>
        </p:nvSpPr>
        <p:spPr>
          <a:xfrm>
            <a:off x="61912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Condition for momentum conservation?</a:t>
            </a:r>
          </a:p>
        </p:txBody>
      </p:sp>
      <p:sp>
        <p:nvSpPr>
          <p:cNvPr id="18" name="rule-650-570">
            <a:extLst>
              <a:ext uri="{00000000-0000-4000-8000-000000000004}">
                <a16:creationId xmlns:a16="http://schemas.microsoft.com/office/drawing/2014/main" xmlns="" id="{00000000-0000-4000-8000-000000000037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00000000-0000-4000-8000-000000000011}">
        <p14:creationId xmlns:p14="http://schemas.microsoft.com/office/powerpoint/2010/main" xmlns="" val="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00000000-0000-4000-8000-000000000004}">
                <a16:creationId xmlns:a16="http://schemas.microsoft.com/office/drawing/2014/main" xmlns="" id="{00000000-0000-4000-8000-00000000003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3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3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3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A.2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3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Answers, repair and next inquiry</a:t>
            </a:r>
          </a:p>
        </p:txBody>
      </p:sp>
      <p:sp>
        <p:nvSpPr>
          <p:cNvPr id="6" name="answer-badge-1">
            <a:extLst>
              <a:ext uri="{00000000-0000-4000-8000-000000000004}">
                <a16:creationId xmlns:a16="http://schemas.microsoft.com/office/drawing/2014/main" xmlns="" id="{00000000-0000-4000-8000-00000000003D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57200" cy="45720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7" name="answer-number-1">
            <a:extLst>
              <a:ext uri="{00000000-0000-4000-8000-000000000004}">
                <a16:creationId xmlns:a16="http://schemas.microsoft.com/office/drawing/2014/main" xmlns="" id="{00000000-0000-4000-8000-00000000003E}"/>
              </a:ext>
            </a:extLst>
          </p:cNvPr>
          <p:cNvSpPr>
            <a:spLocks noGrp="1"/>
          </p:cNvSpPr>
          <p:nvPr/>
        </p:nvSpPr>
        <p:spPr>
          <a:xfrm>
            <a:off x="714375" y="17621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8" name="answer-1">
            <a:extLst>
              <a:ext uri="{00000000-0000-4000-8000-000000000004}">
                <a16:creationId xmlns:a16="http://schemas.microsoft.com/office/drawing/2014/main" xmlns="" id="{00000000-0000-4000-8000-00000000003F}"/>
              </a:ext>
            </a:extLst>
          </p:cNvPr>
          <p:cNvSpPr>
            <a:spLocks noGrp="1"/>
          </p:cNvSpPr>
          <p:nvPr/>
        </p:nvSpPr>
        <p:spPr>
          <a:xfrm>
            <a:off x="1476375" y="169545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N s</a:t>
            </a:r>
          </a:p>
        </p:txBody>
      </p:sp>
      <p:sp>
        <p:nvSpPr>
          <p:cNvPr id="9" name="rule-155-250">
            <a:extLst>
              <a:ext uri="{00000000-0000-4000-8000-000000000004}">
                <a16:creationId xmlns:a16="http://schemas.microsoft.com/office/drawing/2014/main" xmlns="" id="{00000000-0000-4000-8000-000000000040}"/>
              </a:ext>
            </a:extLst>
          </p:cNvPr>
          <p:cNvSpPr>
            <a:spLocks noGrp="1"/>
          </p:cNvSpPr>
          <p:nvPr/>
        </p:nvSpPr>
        <p:spPr>
          <a:xfrm>
            <a:off x="1476375" y="23812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0" name="answer-badge-2">
            <a:extLst>
              <a:ext uri="{00000000-0000-4000-8000-000000000004}">
                <a16:creationId xmlns:a16="http://schemas.microsoft.com/office/drawing/2014/main" xmlns="" id="{00000000-0000-4000-8000-000000000041}"/>
              </a:ext>
            </a:extLst>
          </p:cNvPr>
          <p:cNvSpPr>
            <a:spLocks noGrp="1"/>
          </p:cNvSpPr>
          <p:nvPr/>
        </p:nvSpPr>
        <p:spPr>
          <a:xfrm>
            <a:off x="714375" y="2619375"/>
            <a:ext cx="457200" cy="45720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00000000-0000-4000-8000-000000000004}">
                <a16:creationId xmlns:a16="http://schemas.microsoft.com/office/drawing/2014/main" xmlns="" id="{00000000-0000-4000-8000-000000000042}"/>
              </a:ext>
            </a:extLst>
          </p:cNvPr>
          <p:cNvSpPr>
            <a:spLocks noGrp="1"/>
          </p:cNvSpPr>
          <p:nvPr/>
        </p:nvSpPr>
        <p:spPr>
          <a:xfrm>
            <a:off x="714375" y="26670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answer-2">
            <a:extLst>
              <a:ext uri="{00000000-0000-4000-8000-000000000004}">
                <a16:creationId xmlns:a16="http://schemas.microsoft.com/office/drawing/2014/main" xmlns="" id="{00000000-0000-4000-8000-000000000043}"/>
              </a:ext>
            </a:extLst>
          </p:cNvPr>
          <p:cNvSpPr>
            <a:spLocks noGrp="1"/>
          </p:cNvSpPr>
          <p:nvPr/>
        </p:nvSpPr>
        <p:spPr>
          <a:xfrm>
            <a:off x="1476375" y="260032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impulse</a:t>
            </a:r>
          </a:p>
        </p:txBody>
      </p:sp>
      <p:sp>
        <p:nvSpPr>
          <p:cNvPr id="13" name="rule-155-345">
            <a:extLst>
              <a:ext uri="{00000000-0000-4000-8000-000000000004}">
                <a16:creationId xmlns:a16="http://schemas.microsoft.com/office/drawing/2014/main" xmlns="" id="{00000000-0000-4000-8000-000000000044}"/>
              </a:ext>
            </a:extLst>
          </p:cNvPr>
          <p:cNvSpPr>
            <a:spLocks noGrp="1"/>
          </p:cNvSpPr>
          <p:nvPr/>
        </p:nvSpPr>
        <p:spPr>
          <a:xfrm>
            <a:off x="1476375" y="32861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4" name="answer-badge-3">
            <a:extLst>
              <a:ext uri="{00000000-0000-4000-8000-000000000004}">
                <a16:creationId xmlns:a16="http://schemas.microsoft.com/office/drawing/2014/main" xmlns="" id="{00000000-0000-4000-8000-000000000045}"/>
              </a:ext>
            </a:extLst>
          </p:cNvPr>
          <p:cNvSpPr>
            <a:spLocks noGrp="1"/>
          </p:cNvSpPr>
          <p:nvPr/>
        </p:nvSpPr>
        <p:spPr>
          <a:xfrm>
            <a:off x="714375" y="3524250"/>
            <a:ext cx="457200" cy="45720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15" name="answer-number-3">
            <a:extLst>
              <a:ext uri="{00000000-0000-4000-8000-000000000004}">
                <a16:creationId xmlns:a16="http://schemas.microsoft.com/office/drawing/2014/main" xmlns="" id="{00000000-0000-4000-8000-000000000046}"/>
              </a:ext>
            </a:extLst>
          </p:cNvPr>
          <p:cNvSpPr>
            <a:spLocks noGrp="1"/>
          </p:cNvSpPr>
          <p:nvPr/>
        </p:nvSpPr>
        <p:spPr>
          <a:xfrm>
            <a:off x="714375" y="35718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6" name="answer-3">
            <a:extLst>
              <a:ext uri="{00000000-0000-4000-8000-000000000004}">
                <a16:creationId xmlns:a16="http://schemas.microsoft.com/office/drawing/2014/main" xmlns="" id="{00000000-0000-4000-8000-000000000047}"/>
              </a:ext>
            </a:extLst>
          </p:cNvPr>
          <p:cNvSpPr>
            <a:spLocks noGrp="1"/>
          </p:cNvSpPr>
          <p:nvPr/>
        </p:nvSpPr>
        <p:spPr>
          <a:xfrm>
            <a:off x="1476375" y="350520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vector</a:t>
            </a:r>
          </a:p>
        </p:txBody>
      </p:sp>
      <p:sp>
        <p:nvSpPr>
          <p:cNvPr id="17" name="rule-155-440">
            <a:extLst>
              <a:ext uri="{00000000-0000-4000-8000-000000000004}">
                <a16:creationId xmlns:a16="http://schemas.microsoft.com/office/drawing/2014/main" xmlns="" id="{00000000-0000-4000-8000-000000000048}"/>
              </a:ext>
            </a:extLst>
          </p:cNvPr>
          <p:cNvSpPr>
            <a:spLocks noGrp="1"/>
          </p:cNvSpPr>
          <p:nvPr/>
        </p:nvSpPr>
        <p:spPr>
          <a:xfrm>
            <a:off x="1476375" y="41910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8" name="answer-badge-4">
            <a:extLst>
              <a:ext uri="{00000000-0000-4000-8000-000000000004}">
                <a16:creationId xmlns:a16="http://schemas.microsoft.com/office/drawing/2014/main" xmlns="" id="{00000000-0000-4000-8000-000000000049}"/>
              </a:ext>
            </a:extLst>
          </p:cNvPr>
          <p:cNvSpPr>
            <a:spLocks noGrp="1"/>
          </p:cNvSpPr>
          <p:nvPr/>
        </p:nvSpPr>
        <p:spPr>
          <a:xfrm>
            <a:off x="714375" y="4429125"/>
            <a:ext cx="457200" cy="45720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19" name="answer-number-4">
            <a:extLst>
              <a:ext uri="{00000000-0000-4000-8000-000000000004}">
                <a16:creationId xmlns:a16="http://schemas.microsoft.com/office/drawing/2014/main" xmlns="" id="{00000000-0000-4000-8000-00000000004A}"/>
              </a:ext>
            </a:extLst>
          </p:cNvPr>
          <p:cNvSpPr>
            <a:spLocks noGrp="1"/>
          </p:cNvSpPr>
          <p:nvPr/>
        </p:nvSpPr>
        <p:spPr>
          <a:xfrm>
            <a:off x="714375" y="447675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20" name="answer-4">
            <a:extLst>
              <a:ext uri="{00000000-0000-4000-8000-000000000004}">
                <a16:creationId xmlns:a16="http://schemas.microsoft.com/office/drawing/2014/main" xmlns="" id="{00000000-0000-4000-8000-00000000004B}"/>
              </a:ext>
            </a:extLst>
          </p:cNvPr>
          <p:cNvSpPr>
            <a:spLocks noGrp="1"/>
          </p:cNvSpPr>
          <p:nvPr/>
        </p:nvSpPr>
        <p:spPr>
          <a:xfrm>
            <a:off x="1476375" y="441007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negligible external impulse</a:t>
            </a:r>
          </a:p>
        </p:txBody>
      </p:sp>
      <p:sp>
        <p:nvSpPr>
          <p:cNvPr id="21" name="next-step">
            <a:extLst>
              <a:ext uri="{00000000-0000-4000-8000-000000000004}">
                <a16:creationId xmlns:a16="http://schemas.microsoft.com/office/drawing/2014/main" xmlns="" id="{00000000-0000-4000-8000-00000000004C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66750"/>
          </a:xfrm>
          <a:prstGeom prst="roundRect">
            <a:avLst>
              <a:gd name="adj" fmla="val 17143"/>
            </a:avLst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22" name="next-step-text">
            <a:extLst>
              <a:ext uri="{00000000-0000-4000-8000-000000000004}">
                <a16:creationId xmlns:a16="http://schemas.microsoft.com/office/drawing/2014/main" xmlns="" id="{00000000-0000-4000-8000-00000000004D}"/>
              </a:ext>
            </a:extLst>
          </p:cNvPr>
          <p:cNvSpPr>
            <a:spLocks noGrp="1"/>
          </p:cNvSpPr>
          <p:nvPr/>
        </p:nvSpPr>
        <p:spPr>
          <a:xfrm>
            <a:off x="933450" y="5572125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Next move: correct one response, name the governing model, then write one new question your evidence can test.</a:t>
            </a:r>
          </a:p>
        </p:txBody>
      </p:sp>
    </p:spTree>
    <p:extLst>
      <p:ext uri="{00000000-0000-4000-8000-000000000011}">
        <p14:creationId xmlns:p14="http://schemas.microsoft.com/office/powerpoint/2010/main" xmlns="" val="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4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4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5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5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5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Retrieve, connect, predict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:a16="http://schemas.microsoft.com/office/drawing/2014/main" xmlns="" id="{00000000-0000-4000-8000-000000000053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Think alone · compare with a partner · commit before discussion.</a:t>
            </a:r>
          </a:p>
        </p:txBody>
      </p:sp>
      <p:sp>
        <p:nvSpPr>
          <p:cNvPr id="7" name="retrieval-1">
            <a:extLst>
              <a:ext uri="{00000000-0000-4000-8000-000000000004}">
                <a16:creationId xmlns:a16="http://schemas.microsoft.com/office/drawing/2014/main" xmlns="" id="{00000000-0000-4000-8000-000000000054}"/>
              </a:ext>
            </a:extLst>
          </p:cNvPr>
          <p:cNvSpPr>
            <a:spLocks noGrp="1"/>
          </p:cNvSpPr>
          <p:nvPr/>
        </p:nvSpPr>
        <p:spPr>
          <a:xfrm>
            <a:off x="714375" y="2095500"/>
            <a:ext cx="476250" cy="47625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8" name="retrieval-number-1">
            <a:extLst>
              <a:ext uri="{00000000-0000-4000-8000-000000000004}">
                <a16:creationId xmlns:a16="http://schemas.microsoft.com/office/drawing/2014/main" xmlns="" id="{00000000-0000-4000-8000-000000000055}"/>
              </a:ext>
            </a:extLst>
          </p:cNvPr>
          <p:cNvSpPr>
            <a:spLocks noGrp="1"/>
          </p:cNvSpPr>
          <p:nvPr/>
        </p:nvSpPr>
        <p:spPr>
          <a:xfrm>
            <a:off x="714375" y="21526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text-1">
            <a:extLst>
              <a:ext uri="{00000000-0000-4000-8000-000000000004}">
                <a16:creationId xmlns:a16="http://schemas.microsoft.com/office/drawing/2014/main" xmlns="" id="{00000000-0000-4000-8000-000000000056}"/>
              </a:ext>
            </a:extLst>
          </p:cNvPr>
          <p:cNvSpPr>
            <a:spLocks noGrp="1"/>
          </p:cNvSpPr>
          <p:nvPr/>
        </p:nvSpPr>
        <p:spPr>
          <a:xfrm>
            <a:off x="1476375" y="20574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State Newton's second law in momentum form.</a:t>
            </a:r>
          </a:p>
        </p:txBody>
      </p:sp>
      <p:sp>
        <p:nvSpPr>
          <p:cNvPr id="10" name="retrieval-2">
            <a:extLst>
              <a:ext uri="{00000000-0000-4000-8000-000000000004}">
                <a16:creationId xmlns:a16="http://schemas.microsoft.com/office/drawing/2014/main" xmlns="" id="{00000000-0000-4000-8000-000000000057}"/>
              </a:ext>
            </a:extLst>
          </p:cNvPr>
          <p:cNvSpPr>
            <a:spLocks noGrp="1"/>
          </p:cNvSpPr>
          <p:nvPr/>
        </p:nvSpPr>
        <p:spPr>
          <a:xfrm>
            <a:off x="714375" y="2971800"/>
            <a:ext cx="476250" cy="47625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retrieval-number-2">
            <a:extLst>
              <a:ext uri="{00000000-0000-4000-8000-000000000004}">
                <a16:creationId xmlns:a16="http://schemas.microsoft.com/office/drawing/2014/main" xmlns="" id="{00000000-0000-4000-8000-000000000058}"/>
              </a:ext>
            </a:extLst>
          </p:cNvPr>
          <p:cNvSpPr>
            <a:spLocks noGrp="1"/>
          </p:cNvSpPr>
          <p:nvPr/>
        </p:nvSpPr>
        <p:spPr>
          <a:xfrm>
            <a:off x="714375" y="30289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text-2">
            <a:extLst>
              <a:ext uri="{00000000-0000-4000-8000-000000000004}">
                <a16:creationId xmlns:a16="http://schemas.microsoft.com/office/drawing/2014/main" xmlns="" id="{00000000-0000-4000-8000-000000000059}"/>
              </a:ext>
            </a:extLst>
          </p:cNvPr>
          <p:cNvSpPr>
            <a:spLocks noGrp="1"/>
          </p:cNvSpPr>
          <p:nvPr/>
        </p:nvSpPr>
        <p:spPr>
          <a:xfrm>
            <a:off x="1476375" y="29337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What makes an interaction pair?</a:t>
            </a:r>
          </a:p>
        </p:txBody>
      </p:sp>
      <p:sp>
        <p:nvSpPr>
          <p:cNvPr id="13" name="retrieval-3">
            <a:extLst>
              <a:ext uri="{00000000-0000-4000-8000-000000000004}">
                <a16:creationId xmlns:a16="http://schemas.microsoft.com/office/drawing/2014/main" xmlns="" id="{00000000-0000-4000-8000-00000000005A}"/>
              </a:ext>
            </a:extLst>
          </p:cNvPr>
          <p:cNvSpPr>
            <a:spLocks noGrp="1"/>
          </p:cNvSpPr>
          <p:nvPr/>
        </p:nvSpPr>
        <p:spPr>
          <a:xfrm>
            <a:off x="714375" y="3848100"/>
            <a:ext cx="476250" cy="47625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retrieval-number-3">
            <a:extLst>
              <a:ext uri="{00000000-0000-4000-8000-000000000004}">
                <a16:creationId xmlns:a16="http://schemas.microsoft.com/office/drawing/2014/main" xmlns="" id="{00000000-0000-4000-8000-00000000005B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text-3">
            <a:extLst>
              <a:ext uri="{00000000-0000-4000-8000-000000000004}">
                <a16:creationId xmlns:a16="http://schemas.microsoft.com/office/drawing/2014/main" xmlns="" id="{00000000-0000-4000-8000-00000000005C}"/>
              </a:ext>
            </a:extLst>
          </p:cNvPr>
          <p:cNvSpPr>
            <a:spLocks noGrp="1"/>
          </p:cNvSpPr>
          <p:nvPr/>
        </p:nvSpPr>
        <p:spPr>
          <a:xfrm>
            <a:off x="1476375" y="38100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When is momentum conserved?</a:t>
            </a:r>
          </a:p>
        </p:txBody>
      </p:sp>
      <p:sp>
        <p:nvSpPr>
          <p:cNvPr id="16" name="rule-70-510">
            <a:extLst>
              <a:ext uri="{00000000-0000-4000-8000-000000000004}">
                <a16:creationId xmlns:a16="http://schemas.microsoft.com/office/drawing/2014/main" xmlns="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48577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7" name="outcomes-label">
            <a:extLst>
              <a:ext uri="{00000000-0000-4000-8000-000000000004}">
                <a16:creationId xmlns:a16="http://schemas.microsoft.com/office/drawing/2014/main" xmlns="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1714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BY THE END</a:t>
            </a:r>
          </a:p>
        </p:txBody>
      </p:sp>
      <p:sp>
        <p:nvSpPr>
          <p:cNvPr id="18" name="outcomes">
            <a:extLst>
              <a:ext uri="{00000000-0000-4000-8000-000000000004}">
                <a16:creationId xmlns:a16="http://schemas.microsoft.com/office/drawing/2014/main" xmlns="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2381250" y="5029200"/>
            <a:ext cx="885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Construct force models and apply Newton's laws.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Connect impulse with momentum change.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Use momentum conservation in one and two dimensions.</a:t>
            </a:r>
          </a:p>
        </p:txBody>
      </p:sp>
    </p:spTree>
    <p:extLst>
      <p:ext uri="{00000000-0000-4000-8000-000000000011}">
        <p14:creationId xmlns:p14="http://schemas.microsoft.com/office/powerpoint/2010/main" xmlns="" val="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Build the model, then test its limits</a:t>
            </a:r>
          </a:p>
        </p:txBody>
      </p:sp>
      <p:sp>
        <p:nvSpPr>
          <p:cNvPr id="6" name="model-index-1">
            <a:extLst>
              <a:ext uri="{00000000-0000-4000-8000-000000000004}">
                <a16:creationId xmlns:a16="http://schemas.microsoft.com/office/drawing/2014/main" xmlns="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7" name="model-point-1">
            <a:extLst>
              <a:ext uri="{00000000-0000-4000-8000-000000000004}">
                <a16:creationId xmlns:a16="http://schemas.microsoft.com/office/drawing/2014/main" xmlns="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1238250" y="17716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Net force changes momentum; individual forces do not cancel unless they act on the same object.</a:t>
            </a:r>
          </a:p>
        </p:txBody>
      </p:sp>
      <p:sp>
        <p:nvSpPr>
          <p:cNvPr id="8" name="model-index-2">
            <a:extLst>
              <a:ext uri="{00000000-0000-4000-8000-000000000004}">
                <a16:creationId xmlns:a16="http://schemas.microsoft.com/office/drawing/2014/main" xmlns="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685800" y="278130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9" name="model-point-2">
            <a:extLst>
              <a:ext uri="{00000000-0000-4000-8000-000000000004}">
                <a16:creationId xmlns:a16="http://schemas.microsoft.com/office/drawing/2014/main" xmlns="" id="{00000000-0000-4000-8000-000000000068}"/>
              </a:ext>
            </a:extLst>
          </p:cNvPr>
          <p:cNvSpPr>
            <a:spLocks noGrp="1"/>
          </p:cNvSpPr>
          <p:nvPr/>
        </p:nvSpPr>
        <p:spPr>
          <a:xfrm>
            <a:off x="1238250" y="274320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Impulse is area under an F-t graph.</a:t>
            </a:r>
          </a:p>
        </p:txBody>
      </p:sp>
      <p:sp>
        <p:nvSpPr>
          <p:cNvPr id="10" name="model-index-3">
            <a:extLst>
              <a:ext uri="{00000000-0000-4000-8000-000000000004}">
                <a16:creationId xmlns:a16="http://schemas.microsoft.com/office/drawing/2014/main" xmlns="" id="{00000000-0000-4000-8000-000000000069}"/>
              </a:ext>
            </a:extLst>
          </p:cNvPr>
          <p:cNvSpPr>
            <a:spLocks noGrp="1"/>
          </p:cNvSpPr>
          <p:nvPr/>
        </p:nvSpPr>
        <p:spPr>
          <a:xfrm>
            <a:off x="685800" y="37528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03</a:t>
            </a:r>
          </a:p>
        </p:txBody>
      </p:sp>
      <p:sp>
        <p:nvSpPr>
          <p:cNvPr id="11" name="model-point-3">
            <a:extLst>
              <a:ext uri="{00000000-0000-4000-8000-000000000004}">
                <a16:creationId xmlns:a16="http://schemas.microsoft.com/office/drawing/2014/main" xmlns="" id="{00000000-0000-4000-8000-00000000006A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Momentum is conserved for an isolated system.</a:t>
            </a:r>
          </a:p>
        </p:txBody>
      </p:sp>
      <p:sp>
        <p:nvSpPr>
          <p:cNvPr id="12" name="equation-panel">
            <a:extLst>
              <a:ext uri="{00000000-0000-4000-8000-000000000004}">
                <a16:creationId xmlns:a16="http://schemas.microsoft.com/office/drawing/2014/main" xmlns="" id="{00000000-0000-4000-8000-00000000006B}"/>
              </a:ext>
            </a:extLst>
          </p:cNvPr>
          <p:cNvSpPr>
            <a:spLocks noGrp="1"/>
          </p:cNvSpPr>
          <p:nvPr/>
        </p:nvSpPr>
        <p:spPr>
          <a:xfrm>
            <a:off x="7810500" y="1714500"/>
            <a:ext cx="3714750" cy="3143250"/>
          </a:xfrm>
          <a:prstGeom prst="roundRect">
            <a:avLst>
              <a:gd name="adj" fmla="val 3636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00000000-0000-4000-8000-000000000004}">
                <a16:creationId xmlns:a16="http://schemas.microsoft.com/office/drawing/2014/main" xmlns="" id="{00000000-0000-4000-8000-00000000006C}"/>
              </a:ext>
            </a:extLst>
          </p:cNvPr>
          <p:cNvSpPr>
            <a:spLocks noGrp="1"/>
          </p:cNvSpPr>
          <p:nvPr/>
        </p:nvSpPr>
        <p:spPr>
          <a:xfrm>
            <a:off x="8096250" y="2000250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EQUATIONS WITH BOUNDARIES</a:t>
            </a:r>
          </a:p>
        </p:txBody>
      </p:sp>
      <p:sp>
        <p:nvSpPr>
          <p:cNvPr id="14" name="equation-1">
            <a:extLst>
              <a:ext uri="{00000000-0000-4000-8000-000000000004}">
                <a16:creationId xmlns:a16="http://schemas.microsoft.com/office/drawing/2014/main" xmlns="" id="{00000000-0000-4000-8000-00000000006D}"/>
              </a:ext>
            </a:extLst>
          </p:cNvPr>
          <p:cNvSpPr>
            <a:spLocks noGrp="1"/>
          </p:cNvSpPr>
          <p:nvPr/>
        </p:nvSpPr>
        <p:spPr>
          <a:xfrm>
            <a:off x="8096250" y="257175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F = dp/dt</a:t>
            </a:r>
          </a:p>
        </p:txBody>
      </p:sp>
      <p:sp>
        <p:nvSpPr>
          <p:cNvPr id="15" name="equation-2">
            <a:extLst>
              <a:ext uri="{00000000-0000-4000-8000-000000000004}">
                <a16:creationId xmlns:a16="http://schemas.microsoft.com/office/drawing/2014/main" xmlns="" id="{00000000-0000-4000-8000-00000000006E}"/>
              </a:ext>
            </a:extLst>
          </p:cNvPr>
          <p:cNvSpPr>
            <a:spLocks noGrp="1"/>
          </p:cNvSpPr>
          <p:nvPr/>
        </p:nvSpPr>
        <p:spPr>
          <a:xfrm>
            <a:off x="8096250" y="3286125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J = F Delta t = Delta p</a:t>
            </a:r>
          </a:p>
        </p:txBody>
      </p:sp>
      <p:sp>
        <p:nvSpPr>
          <p:cNvPr id="16" name="equation-3">
            <a:extLst>
              <a:ext uri="{00000000-0000-4000-8000-000000000004}">
                <a16:creationId xmlns:a16="http://schemas.microsoft.com/office/drawing/2014/main" xmlns="" id="{00000000-0000-4000-8000-00000000006F}"/>
              </a:ext>
            </a:extLst>
          </p:cNvPr>
          <p:cNvSpPr>
            <a:spLocks noGrp="1"/>
          </p:cNvSpPr>
          <p:nvPr/>
        </p:nvSpPr>
        <p:spPr>
          <a:xfrm>
            <a:off x="8096250" y="400050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sum p_before = sum p_after</a:t>
            </a:r>
          </a:p>
        </p:txBody>
      </p:sp>
      <p:sp>
        <p:nvSpPr>
          <p:cNvPr id="17" name="boundary-band">
            <a:extLst>
              <a:ext uri="{00000000-0000-4000-8000-000000000004}">
                <a16:creationId xmlns:a16="http://schemas.microsoft.com/office/drawing/2014/main" xmlns="" id="{00000000-0000-4000-8000-000000000070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809625"/>
          </a:xfrm>
          <a:prstGeom prst="roundRect">
            <a:avLst>
              <a:gd name="adj" fmla="val 14118"/>
            </a:avLst>
          </a:prstGeom>
          <a:solidFill>
            <a:srgbClr val="F4F0E2"/>
          </a:solidFill>
          <a:ln w="19050">
            <a:solidFill>
              <a:srgbClr val="B83724"/>
            </a:solidFill>
            <a:prstDash val="solid"/>
          </a:ln>
        </p:spPr>
      </p:sp>
      <p:sp>
        <p:nvSpPr>
          <p:cNvPr id="18" name="boundary">
            <a:extLst>
              <a:ext uri="{00000000-0000-4000-8000-000000000004}">
                <a16:creationId xmlns:a16="http://schemas.microsoft.com/office/drawing/2014/main" xmlns="" id="{00000000-0000-4000-8000-000000000071}"/>
              </a:ext>
            </a:extLst>
          </p:cNvPr>
          <p:cNvSpPr>
            <a:spLocks noGrp="1"/>
          </p:cNvSpPr>
          <p:nvPr/>
        </p:nvSpPr>
        <p:spPr>
          <a:xfrm>
            <a:off x="904875" y="5410200"/>
            <a:ext cx="10382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Course boundary: SL + HL. Labels on equations and prompts are instructional—do not treat HL extensions as SL requirements.</a:t>
            </a:r>
          </a:p>
        </p:txBody>
      </p:sp>
    </p:spTree>
    <p:extLs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A0B8F6-E801-DD3B-97D2-E01D200E2B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FF2B5EF4-FFF2-40B4-BE49-F238E27FC236}">
                <a16:creationId xmlns:a16="http://schemas.microsoft.com/office/drawing/2014/main" id="{49AABFB0-622E-7942-544B-823151E0C44F}"/>
              </a:ext>
              <a:ext uri="{00000000-0000-4000-8000-000000000004}">
                <a16:creationId xmlns:a16="http://schemas.microsoft.com/office/drawing/2014/main" xmlns="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4083A9A9-AE34-D8FB-01F7-6B606026F072}"/>
              </a:ext>
              <a:ext uri="{00000000-0000-4000-8000-000000000004}">
                <a16:creationId xmlns:a16="http://schemas.microsoft.com/office/drawing/2014/main" xmlns="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1A0A0FA1-91F5-BA9A-2B54-B3E80A51C898}"/>
              </a:ext>
              <a:ext uri="{00000000-0000-4000-8000-000000000004}">
                <a16:creationId xmlns:a16="http://schemas.microsoft.com/office/drawing/2014/main" xmlns="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E76DF420-2C4A-9004-6FBE-63BA5C3867CB}"/>
              </a:ext>
              <a:ext uri="{00000000-0000-4000-8000-000000000004}">
                <a16:creationId xmlns:a16="http://schemas.microsoft.com/office/drawing/2014/main" xmlns="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A.2 · SL + HL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EE57857C-8E99-A4DF-BA30-5654CBD014CB}"/>
              </a:ext>
              <a:ext uri="{00000000-0000-4000-8000-000000000004}">
                <a16:creationId xmlns:a16="http://schemas.microsoft.com/office/drawing/2014/main" xmlns="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lang="en-US" sz="3450" b="1" i="0">
                <a:solidFill>
                  <a:srgbClr val="0A332E"/>
                </a:solidFill>
              </a:rPr>
              <a:t>In one sentence</a:t>
            </a:r>
            <a:endParaRPr sz="3450" b="1" i="0">
              <a:solidFill>
                <a:srgbClr val="0A332E"/>
              </a:solidFill>
            </a:endParaRPr>
          </a:p>
        </p:txBody>
      </p:sp>
      <p:sp>
        <p:nvSpPr>
          <p:cNvPr id="20" name="simple-definition-label">
            <a:extLst>
              <a:ext uri="{FF2B5EF4-FFF2-40B4-BE49-F238E27FC236}">
                <a16:creationId xmlns:a16="http://schemas.microsoft.com/office/drawing/2014/main" id="{46F9727E-E0AC-3B60-B658-38BA167A8899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1" name="simple-definition">
            <a:extLst>
              <a:ext uri="{FF2B5EF4-FFF2-40B4-BE49-F238E27FC236}">
                <a16:creationId xmlns:a16="http://schemas.microsoft.com/office/drawing/2014/main" id="{C5EF3928-7B67-E55E-633E-170AF429A31A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A force is one object changing another's momentum - momentum being mass times velocity. Forces always come in equal, opposite pairs, so a system with no outside force keeps its total momentum unchanged.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5C3200B-9C8E-9973-7783-92AF07F05C4A}"/>
              </a:ext>
            </a:extLst>
          </p:cNvPr>
          <p:cNvSpPr txBox="1"/>
          <p:nvPr/>
        </p:nvSpPr>
        <p:spPr>
          <a:xfrm>
            <a:off x="889000" y="3686763"/>
            <a:ext cx="203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6B7F79"/>
                </a:solidFill>
              </a:rPr>
              <a:t>BEFORE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E82EEF5-FC3D-4D2C-A7E2-FE5F53A5E4F0}"/>
              </a:ext>
            </a:extLst>
          </p:cNvPr>
          <p:cNvSpPr/>
          <p:nvPr/>
        </p:nvSpPr>
        <p:spPr>
          <a:xfrm>
            <a:off x="1143000" y="4182533"/>
            <a:ext cx="965200" cy="583260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2 kg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3C76D52-5F7C-E9E2-A840-27C762986B09}"/>
              </a:ext>
            </a:extLst>
          </p:cNvPr>
          <p:cNvCxnSpPr/>
          <p:nvPr/>
        </p:nvCxnSpPr>
        <p:spPr>
          <a:xfrm>
            <a:off x="2184400" y="4474163"/>
            <a:ext cx="1016000" cy="0"/>
          </a:xfrm>
          <a:prstGeom prst="line">
            <a:avLst/>
          </a:prstGeom>
          <a:ln w="381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6678E537-07BB-C2E9-48C2-55F4E62B6863}"/>
              </a:ext>
            </a:extLst>
          </p:cNvPr>
          <p:cNvSpPr txBox="1"/>
          <p:nvPr/>
        </p:nvSpPr>
        <p:spPr>
          <a:xfrm>
            <a:off x="2235200" y="4036718"/>
            <a:ext cx="1397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p = 6 N 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700B6B4-79BE-6504-5F02-693924D13F39}"/>
              </a:ext>
            </a:extLst>
          </p:cNvPr>
          <p:cNvSpPr/>
          <p:nvPr/>
        </p:nvSpPr>
        <p:spPr>
          <a:xfrm>
            <a:off x="3810000" y="4182533"/>
            <a:ext cx="965200" cy="583260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3 kg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F94BF04-BEB5-1E10-A686-319A92BFCD7D}"/>
              </a:ext>
            </a:extLst>
          </p:cNvPr>
          <p:cNvSpPr txBox="1"/>
          <p:nvPr/>
        </p:nvSpPr>
        <p:spPr>
          <a:xfrm>
            <a:off x="3683000" y="4882445"/>
            <a:ext cx="1270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6B7F79"/>
                </a:solidFill>
              </a:rPr>
              <a:t>at rest, p = 0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903AC7C-1525-86B1-C4AC-54DA54375960}"/>
              </a:ext>
            </a:extLst>
          </p:cNvPr>
          <p:cNvCxnSpPr/>
          <p:nvPr/>
        </p:nvCxnSpPr>
        <p:spPr>
          <a:xfrm>
            <a:off x="5588000" y="3686763"/>
            <a:ext cx="0" cy="2187222"/>
          </a:xfrm>
          <a:prstGeom prst="line">
            <a:avLst/>
          </a:prstGeom>
          <a:ln w="12700">
            <a:solidFill>
              <a:srgbClr val="6B7F79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1711145-4EB0-845A-B377-6CBB7AA27891}"/>
              </a:ext>
            </a:extLst>
          </p:cNvPr>
          <p:cNvSpPr txBox="1"/>
          <p:nvPr/>
        </p:nvSpPr>
        <p:spPr>
          <a:xfrm>
            <a:off x="6350000" y="3686763"/>
            <a:ext cx="2032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6B7F79"/>
                </a:solidFill>
              </a:rPr>
              <a:t>AFTER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3EABB84-29EA-3DDD-2B9A-35945636F089}"/>
              </a:ext>
            </a:extLst>
          </p:cNvPr>
          <p:cNvSpPr/>
          <p:nvPr/>
        </p:nvSpPr>
        <p:spPr>
          <a:xfrm>
            <a:off x="6604000" y="4182533"/>
            <a:ext cx="965200" cy="583260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2 kg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15C956F-0E63-AB0A-A95B-F8070D91048D}"/>
              </a:ext>
            </a:extLst>
          </p:cNvPr>
          <p:cNvCxnSpPr/>
          <p:nvPr/>
        </p:nvCxnSpPr>
        <p:spPr>
          <a:xfrm>
            <a:off x="7645400" y="4474163"/>
            <a:ext cx="342900" cy="0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7C2B8867-C53E-894B-6563-00B0784953E9}"/>
              </a:ext>
            </a:extLst>
          </p:cNvPr>
          <p:cNvSpPr txBox="1"/>
          <p:nvPr/>
        </p:nvSpPr>
        <p:spPr>
          <a:xfrm>
            <a:off x="7594600" y="4882445"/>
            <a:ext cx="1143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p = 2 N 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783FEB3-559B-2F02-C184-A3BAB6555670}"/>
              </a:ext>
            </a:extLst>
          </p:cNvPr>
          <p:cNvSpPr/>
          <p:nvPr/>
        </p:nvSpPr>
        <p:spPr>
          <a:xfrm>
            <a:off x="8890000" y="4182533"/>
            <a:ext cx="965200" cy="583260"/>
          </a:xfrm>
          <a:prstGeom prst="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3 kg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7E158AE-5FD7-6EED-BDF5-2481624291D9}"/>
              </a:ext>
            </a:extLst>
          </p:cNvPr>
          <p:cNvCxnSpPr/>
          <p:nvPr/>
        </p:nvCxnSpPr>
        <p:spPr>
          <a:xfrm>
            <a:off x="9931400" y="4474163"/>
            <a:ext cx="673100" cy="0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09BC1C69-EE87-DAD1-86F8-B248FDCA0218}"/>
              </a:ext>
            </a:extLst>
          </p:cNvPr>
          <p:cNvSpPr txBox="1"/>
          <p:nvPr/>
        </p:nvSpPr>
        <p:spPr>
          <a:xfrm>
            <a:off x="9880600" y="4882445"/>
            <a:ext cx="1143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102E29"/>
                </a:solidFill>
              </a:rPr>
              <a:t>p = 4 N 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58FB25D-717D-2086-93CC-EE4795FB6D47}"/>
              </a:ext>
            </a:extLst>
          </p:cNvPr>
          <p:cNvSpPr txBox="1"/>
          <p:nvPr/>
        </p:nvSpPr>
        <p:spPr>
          <a:xfrm>
            <a:off x="6350000" y="5494867"/>
            <a:ext cx="4826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2 + 4 = 6 N s: the total is unchanged</a:t>
            </a:r>
          </a:p>
        </p:txBody>
      </p:sp>
      <p:sp>
        <p:nvSpPr>
          <p:cNvPr id="37" name="diagram-caption">
            <a:extLst>
              <a:ext uri="{FF2B5EF4-FFF2-40B4-BE49-F238E27FC236}">
                <a16:creationId xmlns:a16="http://schemas.microsoft.com/office/drawing/2014/main" id="{E835C985-5ECB-9F70-0206-FB355B5CBACD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Add the arrows before, add them after: the total comes to the same number.</a:t>
            </a:r>
          </a:p>
        </p:txBody>
      </p:sp>
    </p:spTree>
    <p:extLst>
      <p:ext uri="{BB962C8B-B14F-4D97-AF65-F5344CB8AC3E}">
        <p14:creationId xmlns:p14="http://schemas.microsoft.com/office/powerpoint/2010/main" val="308105903"/>
      </p:ext>
      <p:ext uri="{00000000-0000-4000-8000-000000000011}">
        <p14:creationId xmlns:p14="http://schemas.microsoft.com/office/powerpoint/2010/main" xmlns="" val="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:a16="http://schemas.microsoft.com/office/drawing/2014/main" xmlns="" id="{00000000-0000-4000-8000-00000000007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7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Impulse is the area under the force-time curve</a:t>
            </a:r>
          </a:p>
        </p:txBody>
      </p:sp>
      <p:sp>
        <p:nvSpPr>
          <p:cNvPr id="6" name="graph-instruction">
            <a:extLst>
              <a:ext uri="{00000000-0000-4000-8000-000000000004}">
                <a16:creationId xmlns:a16="http://schemas.microsoft.com/office/drawing/2014/main" xmlns="" id="{00000000-0000-4000-8000-000000000077}"/>
              </a:ext>
            </a:extLst>
          </p:cNvPr>
          <p:cNvSpPr>
            <a:spLocks noGrp="1"/>
          </p:cNvSpPr>
          <p:nvPr/>
        </p:nvSpPr>
        <p:spPr>
          <a:xfrm>
            <a:off x="666750" y="1476375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Predict the shape first. Then select the chart in PowerPoint and edit one source value.</a:t>
            </a:r>
          </a:p>
        </p:txBody>
      </p:sp>
      <p:sp>
        <p:nvSpPr>
          <p:cNvPr id="7" name="data-rail">
            <a:extLst>
              <a:ext uri="{00000000-0000-4000-8000-000000000004}">
                <a16:creationId xmlns:a16="http://schemas.microsoft.com/office/drawing/2014/main" xmlns="" id="{00000000-0000-4000-8000-000000000078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2714625" cy="3333750"/>
          </a:xfrm>
          <a:prstGeom prst="roundRect">
            <a:avLst>
              <a:gd name="adj" fmla="val 421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data-label">
            <a:extLst>
              <a:ext uri="{00000000-0000-4000-8000-000000000004}">
                <a16:creationId xmlns:a16="http://schemas.microsoft.com/office/drawing/2014/main" xmlns="" id="{00000000-0000-4000-8000-000000000079}"/>
              </a:ext>
            </a:extLst>
          </p:cNvPr>
          <p:cNvSpPr>
            <a:spLocks noGrp="1"/>
          </p:cNvSpPr>
          <p:nvPr/>
        </p:nvSpPr>
        <p:spPr>
          <a:xfrm>
            <a:off x="933450" y="2333625"/>
            <a:ext cx="2190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SOURCE DATA</a:t>
            </a:r>
          </a:p>
        </p:txBody>
      </p:sp>
      <p:sp>
        <p:nvSpPr>
          <p:cNvPr id="9" name="data-values">
            <a:extLst>
              <a:ext uri="{00000000-0000-4000-8000-000000000004}">
                <a16:creationId xmlns:a16="http://schemas.microsoft.com/office/drawing/2014/main" xmlns="" id="{00000000-0000-4000-8000-00000000007A}"/>
              </a:ext>
            </a:extLst>
          </p:cNvPr>
          <p:cNvSpPr>
            <a:spLocks noGrp="1"/>
          </p:cNvSpPr>
          <p:nvPr/>
        </p:nvSpPr>
        <p:spPr>
          <a:xfrm>
            <a:off x="933450" y="2762250"/>
            <a:ext cx="2190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 → 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20 → 8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40 → 12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60 → 8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80 → 0</a:t>
            </a:r>
          </a:p>
        </p:txBody>
      </p:sp>
      <p:graphicFrame>
        <p:nvGraphicFramePr>
          <p:cNvPr id="21" name="Chart"/>
          <p:cNvGraphicFramePr/>
          <p:nvPr/>
        </p:nvGraphicFramePr>
        <p:xfrm>
          <a:off x="3714750" y="2047875"/>
          <a:ext cx="7810500" cy="371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graph-insight">
            <a:extLst>
              <a:ext uri="{00000000-0000-4000-8000-000000000004}">
                <a16:creationId xmlns:a16="http://schemas.microsoft.com/office/drawing/2014/main" xmlns="" id="{00000000-0000-4000-8000-00000000007B}"/>
              </a:ext>
            </a:extLst>
          </p:cNvPr>
          <p:cNvSpPr>
            <a:spLocks noGrp="1"/>
          </p:cNvSpPr>
          <p:nvPr/>
        </p:nvSpPr>
        <p:spPr>
          <a:xfrm>
            <a:off x="666750" y="5695950"/>
            <a:ext cx="10858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B83724"/>
                </a:solidFill>
              </a:defRPr>
            </a:pPr>
            <a:r>
              <a:rPr sz="1725" b="1" i="0">
                <a:solidFill>
                  <a:srgbClr val="B83724"/>
                </a:solidFill>
              </a:rPr>
              <a:t>Read the graph: The same impulse spread over longer time lowers peak force.</a:t>
            </a:r>
          </a:p>
        </p:txBody>
      </p:sp>
    </p:spTree>
    <p:extLst>
      <p:ext uri="{00000000-0000-4000-8000-000000000011}">
        <p14:creationId xmlns:p14="http://schemas.microsoft.com/office/powerpoint/2010/main" xmlns="" val="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7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7D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7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7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8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Worked problem: model the reasoning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81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SL + HL · FULLY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82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83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0.15 kg ball changes velocity from +20 to -12 m s^-1 in 0.040 s. Find impulse and average force.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84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85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86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Delta p = m(v-u) = 0.15(-12-20)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87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88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89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Delta p = -4.8 N s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8A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8B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8C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F_avg = Delta p / Delta t = -4.8/0.040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8D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8E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impulse = -4.8 N s; average force = -120 N</a:t>
            </a:r>
          </a:p>
        </p:txBody>
      </p:sp>
    </p:spTree>
    <p:extLst>
      <p:ext uri="{00000000-0000-4000-8000-000000000011}">
        <p14:creationId xmlns:p14="http://schemas.microsoft.com/office/powerpoint/2010/main" xmlns="" val="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:a16="http://schemas.microsoft.com/office/drawing/2014/main" xmlns="" id="{00000000-0000-4000-8000-00000000008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9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9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9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9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Guided problem: commit before each reveal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:a16="http://schemas.microsoft.com/office/drawing/2014/main" xmlns="" id="{00000000-0000-4000-8000-000000000094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SL + HL · GUIDED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:a16="http://schemas.microsoft.com/office/drawing/2014/main" xmlns="" id="{00000000-0000-4000-8000-000000000095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:a16="http://schemas.microsoft.com/office/drawing/2014/main" xmlns="" id="{00000000-0000-4000-8000-000000000096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1200 kg car at 10 m s^-1 rear-ends a stationary 800 kg car. They lock together. Find their common speed.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:a16="http://schemas.microsoft.com/office/drawing/2014/main" xmlns="" id="{00000000-0000-4000-8000-000000000097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:a16="http://schemas.microsoft.com/office/drawing/2014/main" xmlns="" id="{00000000-0000-4000-8000-000000000098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:a16="http://schemas.microsoft.com/office/drawing/2014/main" xmlns="" id="{00000000-0000-4000-8000-000000000099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Initial momentum = 1200(10)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:a16="http://schemas.microsoft.com/office/drawing/2014/main" xmlns="" id="{00000000-0000-4000-8000-00000000009A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:a16="http://schemas.microsoft.com/office/drawing/2014/main" xmlns="" id="{00000000-0000-4000-8000-00000000009B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:a16="http://schemas.microsoft.com/office/drawing/2014/main" xmlns="" id="{00000000-0000-4000-8000-00000000009C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Final mass = 2000 kg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:a16="http://schemas.microsoft.com/office/drawing/2014/main" xmlns="" id="{00000000-0000-4000-8000-00000000009D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:a16="http://schemas.microsoft.com/office/drawing/2014/main" xmlns="" id="{00000000-0000-4000-8000-00000000009E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:a16="http://schemas.microsoft.com/office/drawing/2014/main" xmlns="" id="{00000000-0000-4000-8000-00000000009F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v = 12000/2000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:a16="http://schemas.microsoft.com/office/drawing/2014/main" xmlns="" id="{00000000-0000-4000-8000-0000000000A0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:a16="http://schemas.microsoft.com/office/drawing/2014/main" xmlns="" id="{00000000-0000-4000-8000-0000000000A1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common speed = 6.0 m s^-1</a:t>
            </a:r>
          </a:p>
        </p:txBody>
      </p:sp>
    </p:spTree>
    <p:extLst>
      <p:ext uri="{00000000-0000-4000-8000-000000000011}">
        <p14:creationId xmlns:p14="http://schemas.microsoft.com/office/powerpoint/2010/main" xmlns="" val="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oup-label">
            <a:extLst>
              <a:ext uri="{00000000-0000-4000-8000-000000000004}">
                <a16:creationId xmlns:a16="http://schemas.microsoft.com/office/drawing/2014/main" xmlns="" id="{00000000-0000-4000-8000-0000000000A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A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A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A.2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:a16="http://schemas.microsoft.com/office/drawing/2014/main" xmlns="" id="{00000000-0000-4000-8000-0000000000A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Test impulse with a force sensor</a:t>
            </a:r>
          </a:p>
        </p:txBody>
      </p:sp>
      <p:sp>
        <p:nvSpPr>
          <p:cNvPr id="6" name="inquiry-label">
            <a:extLst>
              <a:ext uri="{00000000-0000-4000-8000-000000000004}">
                <a16:creationId xmlns:a16="http://schemas.microsoft.com/office/drawing/2014/main" xmlns="" id="{00000000-0000-4000-8000-0000000000A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DATA-BASED INQUIRY · DESIGN, MEASURE, PROCESS, EVALUATE</a:t>
            </a:r>
          </a:p>
        </p:txBody>
      </p:sp>
      <p:sp>
        <p:nvSpPr>
          <p:cNvPr id="7" name="task">
            <a:extLst>
              <a:ext uri="{00000000-0000-4000-8000-000000000004}">
                <a16:creationId xmlns:a16="http://schemas.microsoft.com/office/drawing/2014/main" xmlns="" id="{00000000-0000-4000-8000-0000000000A8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102870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Compare numerical area under F-t with measured Delta p.</a:t>
            </a:r>
          </a:p>
        </p:txBody>
      </p:sp>
      <p:sp>
        <p:nvSpPr>
          <p:cNvPr id="8" name="move-1">
            <a:extLst>
              <a:ext uri="{00000000-0000-4000-8000-000000000004}">
                <a16:creationId xmlns:a16="http://schemas.microsoft.com/office/drawing/2014/main" xmlns="" id="{00000000-0000-4000-8000-0000000000A9}"/>
              </a:ext>
            </a:extLst>
          </p:cNvPr>
          <p:cNvSpPr>
            <a:spLocks noGrp="1"/>
          </p:cNvSpPr>
          <p:nvPr/>
        </p:nvSpPr>
        <p:spPr>
          <a:xfrm>
            <a:off x="904875" y="338137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1. Define variables and a repeatable method.</a:t>
            </a:r>
          </a:p>
        </p:txBody>
      </p:sp>
      <p:sp>
        <p:nvSpPr>
          <p:cNvPr id="9" name="move-2">
            <a:extLst>
              <a:ext uri="{00000000-0000-4000-8000-000000000004}">
                <a16:creationId xmlns:a16="http://schemas.microsoft.com/office/drawing/2014/main" xmlns="" id="{00000000-0000-4000-8000-0000000000AA}"/>
              </a:ext>
            </a:extLst>
          </p:cNvPr>
          <p:cNvSpPr>
            <a:spLocks noGrp="1"/>
          </p:cNvSpPr>
          <p:nvPr/>
        </p:nvSpPr>
        <p:spPr>
          <a:xfrm>
            <a:off x="904875" y="4019550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2. Collect or import traceable raw data with uncertainty.</a:t>
            </a:r>
          </a:p>
        </p:txBody>
      </p:sp>
      <p:sp>
        <p:nvSpPr>
          <p:cNvPr id="10" name="move-3">
            <a:extLst>
              <a:ext uri="{00000000-0000-4000-8000-000000000004}">
                <a16:creationId xmlns:a16="http://schemas.microsoft.com/office/drawing/2014/main" xmlns="" id="{00000000-0000-4000-8000-0000000000AB}"/>
              </a:ext>
            </a:extLst>
          </p:cNvPr>
          <p:cNvSpPr>
            <a:spLocks noGrp="1"/>
          </p:cNvSpPr>
          <p:nvPr/>
        </p:nvSpPr>
        <p:spPr>
          <a:xfrm>
            <a:off x="904875" y="465772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3. Process, graph and challenge the conclusion.</a:t>
            </a:r>
          </a:p>
        </p:txBody>
      </p:sp>
      <p:sp>
        <p:nvSpPr>
          <p:cNvPr id="11" name="integrity-band">
            <a:extLst>
              <a:ext uri="{00000000-0000-4000-8000-000000000004}">
                <a16:creationId xmlns:a16="http://schemas.microsoft.com/office/drawing/2014/main" xmlns="" id="{00000000-0000-4000-8000-0000000000AC}"/>
              </a:ext>
            </a:extLst>
          </p:cNvPr>
          <p:cNvSpPr>
            <a:spLocks noGrp="1"/>
          </p:cNvSpPr>
          <p:nvPr/>
        </p:nvSpPr>
        <p:spPr>
          <a:xfrm>
            <a:off x="666750" y="5381625"/>
            <a:ext cx="10858500" cy="685800"/>
          </a:xfrm>
          <a:prstGeom prst="roundRect">
            <a:avLst>
              <a:gd name="adj" fmla="val 16667"/>
            </a:avLst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12" name="integrity">
            <a:extLst>
              <a:ext uri="{00000000-0000-4000-8000-000000000004}">
                <a16:creationId xmlns:a16="http://schemas.microsoft.com/office/drawing/2014/main" xmlns="" id="{00000000-0000-4000-8000-0000000000AD}"/>
              </a:ext>
            </a:extLst>
          </p:cNvPr>
          <p:cNvSpPr>
            <a:spLocks noGrp="1"/>
          </p:cNvSpPr>
          <p:nvPr/>
        </p:nvSpPr>
        <p:spPr>
          <a:xfrm>
            <a:off x="904875" y="5495925"/>
            <a:ext cx="10382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Investigation integrity: Retain calibration, sampling rate and rejected-run reasoning; do not choose only neat trials.</a:t>
            </a:r>
          </a:p>
        </p:txBody>
      </p:sp>
    </p:spTree>
    <p:extLst>
      <p:ext uri="{00000000-0000-4000-8000-000000000011}">
        <p14:creationId xmlns:p14="http://schemas.microsoft.com/office/powerpoint/2010/main" xmlns="" val="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37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00000000-0000-4000-8000-000000000004}">
                <a16:creationId xmlns:a16="http://schemas.microsoft.com/office/drawing/2014/main" xmlns="" id="{00000000-0000-4000-8000-0000000000A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:a16="http://schemas.microsoft.com/office/drawing/2014/main" xmlns="" id="{00000000-0000-4000-8000-0000000000A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:a16="http://schemas.microsoft.com/office/drawing/2014/main" xmlns="" id="{00000000-0000-4000-8000-0000000000B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:a16="http://schemas.microsoft.com/office/drawing/2014/main" xmlns="" id="{00000000-0000-4000-8000-0000000000B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A.2 · SL + HL</a:t>
            </a:r>
          </a:p>
        </p:txBody>
      </p:sp>
      <p:sp>
        <p:nvSpPr>
          <p:cNvPr id="5" name="label">
            <a:extLst>
              <a:ext uri="{00000000-0000-4000-8000-000000000004}">
                <a16:creationId xmlns:a16="http://schemas.microsoft.com/office/drawing/2014/main" xmlns="" id="{00000000-0000-4000-8000-0000000000B2}"/>
              </a:ext>
            </a:extLst>
          </p:cNvPr>
          <p:cNvSpPr>
            <a:spLocks noGrp="1"/>
          </p:cNvSpPr>
          <p:nvPr/>
        </p:nvSpPr>
        <p:spPr>
          <a:xfrm>
            <a:off x="666750" y="71437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VOTE BEFORE THE REVEAL</a:t>
            </a:r>
          </a:p>
        </p:txBody>
      </p:sp>
      <p:sp>
        <p:nvSpPr>
          <p:cNvPr id="6" name="claim">
            <a:extLst>
              <a:ext uri="{00000000-0000-4000-8000-000000000004}">
                <a16:creationId xmlns:a16="http://schemas.microsoft.com/office/drawing/2014/main" xmlns="" id="{00000000-0000-4000-8000-0000000000B3}"/>
              </a:ext>
            </a:extLst>
          </p:cNvPr>
          <p:cNvSpPr>
            <a:spLocks noGrp="1"/>
          </p:cNvSpPr>
          <p:nvPr/>
        </p:nvSpPr>
        <p:spPr>
          <a:xfrm>
            <a:off x="666750" y="1333500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 i="0">
                <a:solidFill>
                  <a:srgbClr val="F4F0E2"/>
                </a:solidFill>
              </a:defRPr>
            </a:pPr>
            <a:r>
              <a:rPr sz="3225" b="1" i="0">
                <a:solidFill>
                  <a:srgbClr val="F4F0E2"/>
                </a:solidFill>
              </a:rPr>
              <a:t>“Action and reaction cancel, so nothing can accelerate.”</a:t>
            </a:r>
          </a:p>
        </p:txBody>
      </p:sp>
      <p:sp>
        <p:nvSpPr>
          <p:cNvPr id="7" name="correction-band">
            <a:extLst>
              <a:ext uri="{00000000-0000-4000-8000-000000000004}">
                <a16:creationId xmlns:a16="http://schemas.microsoft.com/office/drawing/2014/main" xmlns="" id="{00000000-0000-4000-8000-0000000000B4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10858500" cy="952500"/>
          </a:xfrm>
          <a:prstGeom prst="roundRect">
            <a:avLst>
              <a:gd name="adj" fmla="val 12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00000000-0000-4000-8000-000000000004}">
                <a16:creationId xmlns:a16="http://schemas.microsoft.com/office/drawing/2014/main" xmlns="" id="{00000000-0000-4000-8000-0000000000B5}"/>
              </a:ext>
            </a:extLst>
          </p:cNvPr>
          <p:cNvSpPr>
            <a:spLocks noGrp="1"/>
          </p:cNvSpPr>
          <p:nvPr/>
        </p:nvSpPr>
        <p:spPr>
          <a:xfrm>
            <a:off x="952500" y="3305175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The pair acts on different objects; only forces on one chosen system are summed.</a:t>
            </a:r>
          </a:p>
        </p:txBody>
      </p:sp>
      <p:sp>
        <p:nvSpPr>
          <p:cNvPr id="9" name="humor">
            <a:extLst>
              <a:ext uri="{00000000-0000-4000-8000-000000000004}">
                <a16:creationId xmlns:a16="http://schemas.microsoft.com/office/drawing/2014/main" xmlns="" id="{00000000-0000-4000-8000-0000000000B6}"/>
              </a:ext>
            </a:extLst>
          </p:cNvPr>
          <p:cNvSpPr>
            <a:spLocks noGrp="1"/>
          </p:cNvSpPr>
          <p:nvPr/>
        </p:nvSpPr>
        <p:spPr>
          <a:xfrm>
            <a:off x="1143000" y="4524375"/>
            <a:ext cx="990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1">
                <a:solidFill>
                  <a:srgbClr val="F4F0E2"/>
                </a:solidFill>
              </a:defRPr>
            </a:pPr>
            <a:r>
              <a:rPr sz="2025" b="0" i="1">
                <a:solidFill>
                  <a:srgbClr val="F4F0E2"/>
                </a:solidFill>
              </a:rPr>
              <a:t>Newton's third law is a duet, not two singers muting each other.</a:t>
            </a:r>
          </a:p>
        </p:txBody>
      </p:sp>
      <p:sp>
        <p:nvSpPr>
          <p:cNvPr id="10" name="check">
            <a:extLst>
              <a:ext uri="{00000000-0000-4000-8000-000000000004}">
                <a16:creationId xmlns:a16="http://schemas.microsoft.com/office/drawing/2014/main" xmlns="" id="{00000000-0000-4000-8000-0000000000B7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10382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Mini-whiteboard: rewrite the claim so it becomes scientifically defensible.</a:t>
            </a:r>
          </a:p>
        </p:txBody>
      </p:sp>
    </p:spTree>
    <p:extLst>
      <p:ext uri="{00000000-0000-4000-8000-000000000011}">
        <p14:creationId xmlns:p14="http://schemas.microsoft.com/office/powerpoint/2010/main" xmlns="" val="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5089</Words>
  <Application>Microsoft Office PowerPoint</Application>
  <DocSecurity>0</DocSecurity>
  <PresentationFormat>Widescreen</PresentationFormat>
  <Paragraphs>385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3</cp:revision>
  <dcterms:created xsi:type="dcterms:W3CDTF">2026-01-01T00:00:00Z</dcterms:created>
  <dcterms:modified xsi:type="dcterms:W3CDTF">2026-08-15T16:01:33Z</dcterms:modified>
</cp:coreProperties>
</file>