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Energy</c:v>
          </c:tx>
          <c:spPr>
            <a:ln w="28575">
              <a:solidFill>
                <a:srgbClr val="8A6200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A6200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</c:numLit>
          </c:xVal>
          <c:yVal>
            <c:numLit>
              <c:formatCode>0.0#</c:formatCode>
              <c:ptCount val="5"/>
              <c:pt idx="0">
                <c:v>-13.6</c:v>
              </c:pt>
              <c:pt idx="1">
                <c:v>-3.4</c:v>
              </c:pt>
              <c:pt idx="2">
                <c:v>-1.51</c:v>
              </c:pt>
              <c:pt idx="3">
                <c:v>-0.85</c:v>
              </c:pt>
              <c:pt idx="4">
                <c:v>-0.54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36FE-4EA0-899A-842B7090F7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Energy / eV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Level number n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E.1 Structure of the atom,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Electrons occupy discrete energy levels; photons carry specific energy differences.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[Answer] f = E/h f = 2.50/(4.14e-15) = 6.04e14 Hz lambda = c/f lambda = 4.97e-7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[Quiz answers] 1. quantized energy levels 2. hf 3. A^(1/3) 4. zero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775E1-0B5A-C7DD-CC40-A85A646E0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7EBA67-00A6-3E8B-59FE-CE106A75C4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F8F46A-B7FC-ED2F-9997-30F87367D2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the atom: mostly empty, α in, most pass straight through, a few come almost straight back. A caption reads: Almost every alpha sails through; the rare hard bounce is the evidence for a nucleus.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0C8D4B-DBCE-F259-6AAC-6E48EBAB0BF9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4529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Energy / eV against Level number n.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[Quantitative visual] Values: (1, -13.6), (2, -3.4), (3, -1.51), (4, -0.85), (5, -0.54). Axes: Level number n; Energy / eV.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Photon energy = level difference 2) lambda = hc/E 3) lambda = 1240/3.0 Answer: lambda = 413 nm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[Worked problem] Steps: 1) R = R_0 A^(1/3) 2) 64^(1/3) = 4 3) R = 1.2(4) fm Answer: R = 4.8 fm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[Inquiry] Map pixel position to wavelength using reference lines; identify unknown lines with uncertainty.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https://giophysics.com/chapter-46/energy-levels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E.1 Structure of the atom: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spectra and calibration residuals; identification must follow evidence, not expected colour names.</a:t>
            </a:r>
          </a:p>
          <a:p>
            <a:r>
              <a:t>[Safety]</a:t>
            </a:r>
          </a:p>
          <a:p>
            <a:r>
              <a:t>Use spectra, approved datasets or simulations; no unapproved ionizing-radiation source is needed.</a:t>
            </a:r>
          </a:p>
          <a:p>
            <a:r>
              <a:t>[Humor] The solar-system atom is a useful sketch and an unreliable travel guide.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IB DP PHYSICS · FIRST ASSESSMENT 2025 · E.1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Structure of the atom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3C75A"/>
                </a:solidFill>
              </a:defRPr>
            </a:pPr>
            <a:r>
              <a:rPr sz="1800" b="1" i="0">
                <a:solidFill>
                  <a:srgbClr val="F3C75A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 low-pressure gas emit only particular colours?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E.1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An atom absorbs a 2.50 eV photon. Determine photon frequency and wavelength. Use h = 4.14e-15 eV s and c = 3.00e8 m s^-1.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E/h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2.50/(4.14e-15) = 6.04e14 Hz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lambda = c/f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lambda = 4.97e-7 m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Spectrum lines imply?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Photon energy?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Nuclear radius scales with?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Ionization limit energy reference often?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quantized energy levels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hf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A^(1/3)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did alpha scattering reveal?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Why are atomic spectra discrete?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ionization energy.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Connect scattering evidence with atomic structure.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energy levels to interpret spectra.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infer nuclear size from closest-approach or scattering evidence.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atoms have a small positive nucleus and quantized electron states.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emission and absorption involve photon energies matching level gaps.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high-energy scattering probes nuclear dimensions and charge distribution.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Delta E = hf = hc/lambda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closest approach from kQq/r = initial E_k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R = R_0 A^(1/3)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8A6200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AE0E3-BAF3-A034-3E8A-8B16A4842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A246EB29-6DE1-8634-3EC8-3D6EBA7D4F2C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B5B3B9A1-E6E3-3FFE-2F1F-0A9508086EE9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5CA439C1-B436-BCD2-1B51-9025C544ACD6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8C80C3E9-4759-C4D2-2CAF-5A64275DCBC4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99C63FF-A088-E76B-FFB5-B65ABDDDF7F0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A3366D4B-B3F5-4945-F34B-B6148DE2C486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05BE9D42-6914-E4F9-AAC0-90A4D60B5A2E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An atom is almost entirely empty space: nearly all its mass and all its positive charge sit in a nucleus a hundred thousand times smaller than the atom, with electrons around it confined to fixed, allowed energy levels.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826AD87-8B0A-E657-270A-2E3478682EE6}"/>
              </a:ext>
            </a:extLst>
          </p:cNvPr>
          <p:cNvSpPr/>
          <p:nvPr/>
        </p:nvSpPr>
        <p:spPr>
          <a:xfrm>
            <a:off x="6604000" y="4036718"/>
            <a:ext cx="3302000" cy="1837267"/>
          </a:xfrm>
          <a:prstGeom prst="ellipse">
            <a:avLst/>
          </a:prstGeom>
          <a:solidFill>
            <a:srgbClr val="F3EFDF"/>
          </a:solidFill>
          <a:ln w="1270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821730-E5B9-D3A9-2D45-268DDA88DB64}"/>
              </a:ext>
            </a:extLst>
          </p:cNvPr>
          <p:cNvSpPr txBox="1"/>
          <p:nvPr/>
        </p:nvSpPr>
        <p:spPr>
          <a:xfrm>
            <a:off x="6731000" y="4124208"/>
            <a:ext cx="304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the atom: mostly empty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C89BD31-D3F6-4EEA-99E7-D0528150AFB3}"/>
              </a:ext>
            </a:extLst>
          </p:cNvPr>
          <p:cNvSpPr/>
          <p:nvPr/>
        </p:nvSpPr>
        <p:spPr>
          <a:xfrm>
            <a:off x="8102600" y="4794955"/>
            <a:ext cx="304800" cy="349956"/>
          </a:xfrm>
          <a:prstGeom prst="ellipse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7909074-30B7-2DBE-EE8A-88B21251677F}"/>
              </a:ext>
            </a:extLst>
          </p:cNvPr>
          <p:cNvCxnSpPr/>
          <p:nvPr/>
        </p:nvCxnSpPr>
        <p:spPr>
          <a:xfrm>
            <a:off x="1397000" y="4415837"/>
            <a:ext cx="97790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1A299CD-0B38-15B5-744D-D479222DCB1D}"/>
              </a:ext>
            </a:extLst>
          </p:cNvPr>
          <p:cNvCxnSpPr/>
          <p:nvPr/>
        </p:nvCxnSpPr>
        <p:spPr>
          <a:xfrm flipV="1">
            <a:off x="1397000" y="4984515"/>
            <a:ext cx="6680200" cy="131233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E62C938-2785-055C-B024-FB0EB5E1F9F4}"/>
              </a:ext>
            </a:extLst>
          </p:cNvPr>
          <p:cNvCxnSpPr/>
          <p:nvPr/>
        </p:nvCxnSpPr>
        <p:spPr>
          <a:xfrm flipH="1" flipV="1">
            <a:off x="3175000" y="3832578"/>
            <a:ext cx="4902200" cy="1151937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B6848C0-A905-7E28-2A55-3A1284A05563}"/>
              </a:ext>
            </a:extLst>
          </p:cNvPr>
          <p:cNvSpPr txBox="1"/>
          <p:nvPr/>
        </p:nvSpPr>
        <p:spPr>
          <a:xfrm>
            <a:off x="660400" y="4765792"/>
            <a:ext cx="6604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l-GR" sz="1600">
                <a:solidFill>
                  <a:srgbClr val="102E29"/>
                </a:solidFill>
              </a:rPr>
              <a:t>α </a:t>
            </a:r>
            <a:r>
              <a:rPr lang="en-US" sz="1600">
                <a:solidFill>
                  <a:srgbClr val="102E29"/>
                </a:solidFill>
              </a:rPr>
              <a:t>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80522F-606B-4BAF-1AD1-1CD6E493EBC2}"/>
              </a:ext>
            </a:extLst>
          </p:cNvPr>
          <p:cNvSpPr txBox="1"/>
          <p:nvPr/>
        </p:nvSpPr>
        <p:spPr>
          <a:xfrm>
            <a:off x="1905000" y="4503326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most pass straight through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2466B3-1766-E2E5-B524-BD193DEABE90}"/>
              </a:ext>
            </a:extLst>
          </p:cNvPr>
          <p:cNvSpPr txBox="1"/>
          <p:nvPr/>
        </p:nvSpPr>
        <p:spPr>
          <a:xfrm>
            <a:off x="7874000" y="3657600"/>
            <a:ext cx="355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 b="1">
                <a:solidFill>
                  <a:srgbClr val="EF5C3E"/>
                </a:solidFill>
              </a:rPr>
              <a:t>a few come almost straight back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A06CF1-B573-6D81-358A-191A3001C1CD}"/>
              </a:ext>
            </a:extLst>
          </p:cNvPr>
          <p:cNvSpPr txBox="1"/>
          <p:nvPr/>
        </p:nvSpPr>
        <p:spPr>
          <a:xfrm>
            <a:off x="7061200" y="5261563"/>
            <a:ext cx="292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nucleus: tiny, positive, nearly all the mass</a:t>
            </a:r>
          </a:p>
        </p:txBody>
      </p:sp>
      <p:sp>
        <p:nvSpPr>
          <p:cNvPr id="32" name="diagram-caption">
            <a:extLst>
              <a:ext uri="{FF2B5EF4-FFF2-40B4-BE49-F238E27FC236}">
                <a16:creationId xmlns:a16="http://schemas.microsoft.com/office/drawing/2014/main" id="{6EF7BB2D-0949-A666-F6DD-8F5CBFBD925A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Almost every alpha sails through; the rare hard bounce is the evidence for a nucleus.</a:t>
            </a:r>
          </a:p>
        </p:txBody>
      </p:sp>
    </p:spTree>
    <p:extLst>
      <p:ext uri="{BB962C8B-B14F-4D97-AF65-F5344CB8AC3E}">
        <p14:creationId xmlns:p14="http://schemas.microsoft.com/office/powerpoint/2010/main" val="3885543365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Hydrogen energy levels crowd toward ionization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-13.6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-3.4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-1.51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-0.85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-0.54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8A6200"/>
                </a:solidFill>
              </a:defRPr>
            </a:pPr>
            <a:r>
              <a:rPr sz="1725" b="1" i="0">
                <a:solidFill>
                  <a:srgbClr val="8A6200"/>
                </a:solidFill>
              </a:rPr>
              <a:t>Read the graph: Level spacing shrinks as energy approaches zero, the ionization limit.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An electron drops through 3.0 eV. Find photon wavelength. Use hc = 1240 eV nm.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Photon energy = level difference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lambda = hc/E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lambda = 1240/3.0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lambda = 413 nm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Estimate radius of a nucleus with A = 64 using R_0 = 1.2 fm.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R = R_0 A^(1/3)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64^(1/3) = 4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8A6200"/>
                </a:solidFill>
              </a:defRPr>
            </a:pPr>
            <a:r>
              <a:rPr sz="1650" b="1" i="0">
                <a:solidFill>
                  <a:srgbClr val="8A6200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8A6200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 = 1.2(4) fm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R = 4.8 fm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Calibrate an emission spectrum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3C75A"/>
                </a:solidFill>
              </a:defRPr>
            </a:pPr>
            <a:r>
              <a:rPr sz="1650" b="1" i="0">
                <a:solidFill>
                  <a:srgbClr val="F3C75A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Map pixel position to wavelength using reference lines; identify unknown lines with uncertainty.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3C75A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original spectra and calibration residuals; identification must follow evidence, not expected colour names.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6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E · NUCLEAR AND QUANTUM PHYSICS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E.1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“Electrons orbit the nucleus like tiny planets on exact paths.”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Quantum states specify allowed energies and probability distributions, not classical trajectories.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The solar-system atom is a useful sketch and an unreliable travel guide.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5035</Words>
  <Application>Microsoft Office PowerPoint</Application>
  <DocSecurity>0</DocSecurity>
  <PresentationFormat>Widescreen</PresentationFormat>
  <Paragraphs>379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2026-08-15T16:01:46Z</dcterms:modified>
</cp:coreProperties>
</file>