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6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00000000-0000-4000-8000-000000000001}">
      <p14:discardImageEditData xmlns:p14="http://schemas.microsoft.com/office/powerpoint/2010/main" xmlns="" val="0"/>
    </p:ext>
    <p:ext uri="{00000000-0000-4000-8000-000000000002}">
      <p14:defaultImageDpi xmlns:p14="http://schemas.microsoft.com/office/powerpoint/2010/main" xmlns="" val="32767"/>
    </p:ext>
    <p:ext uri="{00000000-0000-4000-8000-000000000003}">
      <p15:chartTrackingRefBased xmlns:p15="http://schemas.microsoft.com/office/powerpoint/2012/main" xmlns="" val="1"/>
    </p:ext>
  </p:extLst>
</p:presentationPr>
</file>

<file path=ppt/tableStyles.xml><?xml version="1.0" encoding="utf-8"?>
<a:tblStyleLst xmlns:a="http://schemas.openxmlformats.org/drawingml/2006/main" def="{00000000-0000-4000-8000-0000000000C3}"/>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1"/>
  <c:style val="2"/>
  <c:chart>
    <c:autoTitleDeleted val="1"/>
    <c:plotArea>
      <c:layout/>
      <c:scatterChart>
        <c:scatterStyle val="lineMarker"/>
        <c:varyColors val="1"/>
        <c:ser>
          <c:idx val="0"/>
          <c:order val="0"/>
          <c:tx>
            <c:v>Binding energy per nucleon</c:v>
          </c:tx>
          <c:spPr>
            <a:ln w="28575">
              <a:solidFill>
                <a:srgbClr val="8A6200"/>
              </a:solidFill>
              <a:prstDash val="solid"/>
            </a:ln>
          </c:spPr>
          <c:marker>
            <c:symbol val="circle"/>
            <c:size val="7"/>
            <c:spPr>
              <a:solidFill>
                <a:srgbClr val="8A6200"/>
              </a:solidFill>
            </c:spPr>
          </c:marker>
          <c:xVal>
            <c:numLit>
              <c:formatCode>General</c:formatCode>
              <c:ptCount val="6"/>
              <c:pt idx="0">
                <c:v>2</c:v>
              </c:pt>
              <c:pt idx="1">
                <c:v>4</c:v>
              </c:pt>
              <c:pt idx="2">
                <c:v>16</c:v>
              </c:pt>
              <c:pt idx="3">
                <c:v>56</c:v>
              </c:pt>
              <c:pt idx="4">
                <c:v>120</c:v>
              </c:pt>
              <c:pt idx="5">
                <c:v>235</c:v>
              </c:pt>
            </c:numLit>
          </c:xVal>
          <c:yVal>
            <c:numLit>
              <c:formatCode>0.0#</c:formatCode>
              <c:ptCount val="6"/>
              <c:pt idx="0">
                <c:v>1.1000000000000001</c:v>
              </c:pt>
              <c:pt idx="1">
                <c:v>7.1</c:v>
              </c:pt>
              <c:pt idx="2">
                <c:v>8</c:v>
              </c:pt>
              <c:pt idx="3">
                <c:v>8.8000000000000007</c:v>
              </c:pt>
              <c:pt idx="4">
                <c:v>8.5</c:v>
              </c:pt>
              <c:pt idx="5">
                <c:v>7.6</c:v>
              </c:pt>
            </c:numLit>
          </c:yVal>
          <c:smooth val="0"/>
          <c:extLst>
            <c:ext xmlns:c16="http://schemas.microsoft.com/office/drawing/2014/chart" uri="{C3380CC4-5D6E-409C-BE32-E72D297353CC}">
              <c16:uniqueId val="{00000000-1D28-4A7C-A20F-91D048CD005C}"/>
            </c:ext>
          </c:extLst>
        </c:ser>
        <c:dLbls>
          <c:showLegendKey val="0"/>
          <c:showVal val="0"/>
          <c:showCatName val="0"/>
          <c:showSerName val="0"/>
          <c:showPercent val="0"/>
          <c:showBubbleSize val="0"/>
        </c:dLbls>
        <c:axId val="48650112"/>
        <c:axId val="48672768"/>
      </c:scatterChart>
      <c:valAx>
        <c:axId val="48672768"/>
        <c:scaling>
          <c:orientation val="minMax"/>
        </c:scaling>
        <c:delete val="0"/>
        <c:axPos val="l"/>
        <c:majorGridlines>
          <c:spPr>
            <a:ln w="9525">
              <a:solidFill>
                <a:srgbClr val="D6DED8"/>
              </a:solidFill>
              <a:prstDash val="solid"/>
            </a:ln>
          </c:spPr>
        </c:majorGridlines>
        <c:title>
          <c:tx>
            <c:rich>
              <a:bodyPr/>
              <a:lstStyle/>
              <a:p>
                <a:r>
                  <a:t>Binding energy per nucleon / MeV</a:t>
                </a:r>
              </a:p>
            </c:rich>
          </c:tx>
          <c:overlay val="0"/>
        </c:title>
        <c:numFmt formatCode="0.0#"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50112"/>
        <c:crosses val="autoZero"/>
        <c:crossBetween val="midCat"/>
      </c:valAx>
      <c:valAx>
        <c:axId val="48650112"/>
        <c:scaling>
          <c:orientation val="minMax"/>
        </c:scaling>
        <c:delete val="0"/>
        <c:axPos val="b"/>
        <c:title>
          <c:tx>
            <c:rich>
              <a:bodyPr/>
              <a:lstStyle/>
              <a:p>
                <a:r>
                  <a:t>Nucleon number A</a:t>
                </a:r>
              </a:p>
            </c:rich>
          </c:tx>
          <c:overlay val="0"/>
        </c:title>
        <c:numFmt formatCode="General" sourceLinked="1"/>
        <c:majorTickMark val="none"/>
        <c:minorTickMark val="none"/>
        <c:tickLblPos val="nextTo"/>
        <c:spPr>
          <a:ln w="9525">
            <a:solidFill>
              <a:srgbClr val="A9BBB4"/>
            </a:solidFill>
            <a:prstDash val="solid"/>
          </a:ln>
        </c:spPr>
        <c:txPr>
          <a:bodyPr anchorCtr="1"/>
          <a:lstStyle/>
          <a:p>
            <a:pPr>
              <a:defRPr sz="1650">
                <a:solidFill>
                  <a:srgbClr val="48635E"/>
                </a:solidFill>
              </a:defRPr>
            </a:pPr>
            <a:endParaRPr lang="en-US"/>
          </a:p>
        </c:txPr>
        <c:crossAx val="48672768"/>
        <c:crosses val="autoZero"/>
        <c:crossBetween val="midCat"/>
      </c:valAx>
      <c:spPr>
        <a:solidFill>
          <a:srgbClr val="FCFAF1"/>
        </a:solidFill>
        <a:ln w="0">
          <a:noFill/>
          <a:prstDash val="solid"/>
        </a:ln>
      </c:spPr>
    </c:plotArea>
    <c:plotVisOnly val="1"/>
    <c:dispBlanksAs val="zero"/>
    <c:showDLblsOverMax val="1"/>
  </c:chart>
  <c:spPr>
    <a:solidFill>
      <a:srgbClr val="FCFAF1"/>
    </a:solidFill>
    <a:ln w="0">
      <a:noFill/>
      <a:prstDash val="solid"/>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Dark-green opening slide for E.4 Fission, with one inquiry question and the SL + HL boundary.</a:t>
            </a:r>
          </a:p>
          <a:p>
            <a:r>
              <a:t>[Teacher cue]</a:t>
            </a:r>
          </a:p>
          <a:p>
            <a:r>
              <a:t>Ask the hook without revealing the answer. Collect two competing explanations, then reveal: The products have greater binding energy per nucleon, so mass-energy is released.</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An original 4-mark application question beside a four-step method rail.</a:t>
            </a:r>
          </a:p>
          <a:p>
            <a:r>
              <a:t>[Teacher cue]</a:t>
            </a:r>
          </a:p>
          <a:p>
            <a:r>
              <a:t>Give independent thinking time. Students annotate knowns, unknowns and assumptions before calculation. Do not reveal the marking points until slide 11.</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Four to six editable marking points appear in two columns, followed by a data-evaluation band.</a:t>
            </a:r>
          </a:p>
          <a:p>
            <a:r>
              <a:t>[Teacher cue]</a:t>
            </a:r>
          </a:p>
          <a:p>
            <a:r>
              <a:t>Reveal each point only after students compare. Require correction in a different colour and one statement about assumptions or uncertainty.</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[Answer] thermal power = 900e6/0.36 = 2.50e9 W rate = P/E rate = 2.50e9/3.2e-11 rate = 7.81e19 s^-1</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Four large original exit questions are arranged in a spacious two-by-two layout; answers are not visible.</a:t>
            </a:r>
          </a:p>
          <a:p>
            <a:r>
              <a:t>[Teacher cue]</a:t>
            </a:r>
          </a:p>
          <a:p>
            <a:r>
              <a:t>Run the quiz silently. Ask students to justify the starred item to a partner before the answer reveal.</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[Final quiz] Four original retrieval and transfer questions.</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Four answer rows on a dark background lead to a bright next-inquiry prompt.</a:t>
            </a:r>
          </a:p>
          <a:p>
            <a:r>
              <a:t>[Teacher cue]</a:t>
            </a:r>
          </a:p>
          <a:p>
            <a:r>
              <a:t>Reveal one answer at a time. Ask for evidence or an equation before accepting it. End with the new-question prompt, not a generic summary.</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[Quiz answers] 1. mass defect 2. slows neutrons 3. absorbs neutrons 4. steady average neutron population</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Three numbered retrieval questions above three concise learning outcomes; no answers are shown.</a:t>
            </a:r>
          </a:p>
          <a:p>
            <a:r>
              <a:t>[Teacher cue]</a:t>
            </a:r>
          </a:p>
          <a:p>
            <a:r>
              <a:t>Allow silent retrieval first. Ask one student to answer and another to challenge the reasoning. Revisit the outcomes at the end.</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Three conceptual claims occupy the left, while a dark editable equation rail and an explicit SL/HL boundary occupy the right and bottom.</a:t>
            </a:r>
          </a:p>
          <a:p>
            <a:r>
              <a:t>[Teacher cue]</a:t>
            </a:r>
          </a:p>
          <a:p>
            <a:r>
              <a:t>Unpack one claim at a time. Have students identify assumptions and the level label before substituting into an equation.</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C8123-B08D-9849-4288-10072FEF52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E7CFF-7599-A0B3-DD90-783D7A4A5A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71B73-AE46-22C8-B764-FDB6B4493FB3}"/>
              </a:ext>
            </a:extLst>
          </p:cNvPr>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The simple definition is stated in one sentence across the top of the slide. Below it a drawn diagram is labelled one neutron, U-235, two lighter nuclei, and about 200 MeV, U. A caption reads: The spare neutrons are the whole story: count them and you know whether the chain grows.</a:t>
            </a:r>
          </a:p>
          <a:p>
            <a:r>
              <a:t>[Teacher cue]</a:t>
            </a:r>
          </a:p>
          <a:p>
            <a:r>
              <a:t>Unpack one claim at a time. Have students identify assumptions and the level label before substituting into an equation.</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Independent GioPhysics resource; not endorsed by the International Baccalaureate Organization.</a:t>
            </a:r>
          </a:p>
        </p:txBody>
      </p:sp>
      <p:sp>
        <p:nvSpPr>
          <p:cNvPr id="4" name="Slide Number Placeholder 3">
            <a:extLst>
              <a:ext uri="{FF2B5EF4-FFF2-40B4-BE49-F238E27FC236}">
                <a16:creationId xmlns:a16="http://schemas.microsoft.com/office/drawing/2014/main" id="{1528AD4C-4A59-288C-7A35-25745633CCDC}"/>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001537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Editable scatter chart of Binding energy per nucleon / MeV against Nucleon number A. Data values are printed in a high-contrast rail for non-colour access.</a:t>
            </a:r>
          </a:p>
          <a:p>
            <a:r>
              <a:t>[Teacher cue]</a:t>
            </a:r>
          </a:p>
          <a:p>
            <a:r>
              <a:t>Collect a prediction, then reveal the graph. Ask students to name axes and units before interpreting. Edit one native-chart data point and ask what conclusion changes.</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[Quantitative visual] Values: (2, 1.1), (4, 7.1), (16, 8), (56, 8.8), (120, 8.5), (235, 7.6). Axes: Nucleon number A; Binding energy per nucleon / MeV.</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A full-width quantitative problem is followed by three editable reasoning steps and a high-contrast answer band.</a:t>
            </a:r>
          </a:p>
          <a:p>
            <a:r>
              <a:t>[Teacher cue]</a:t>
            </a:r>
          </a:p>
          <a:p>
            <a:r>
              <a:t>Model the system boundary, equation choice, substitution and unit check. Ask students to explain why each operation is justified.</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[Worked problem] Steps: 1) Use 1 u = 931.5 MeV/c^2 2) E = 0.215(931.5) MeV 3) Round suitably Answer: E = 200 MeV</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A full-width quantitative problem is followed by three editable reasoning steps and a high-contrast answer band.</a:t>
            </a:r>
          </a:p>
          <a:p>
            <a:r>
              <a:t>[Teacher cue]</a:t>
            </a:r>
          </a:p>
          <a:p>
            <a:r>
              <a:t>Pause before each step. Students write the next line, compare reasoning, then reveal and repair units or signs.</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[Worked problem] Steps: 1) E_fission = 200e6(1.60e-19) J 2) rate = power/E_fission 3) rate = 3.2e9/3.2e-11 Answer: rate = 1.0e20 fissions s^-1</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A dark inquiry slide sets one practical or data task, three process steps and an explicit integrity boundary.</a:t>
            </a:r>
          </a:p>
          <a:p>
            <a:r>
              <a:t>[Teacher cue]</a:t>
            </a:r>
          </a:p>
          <a:p>
            <a:r>
              <a:t>Ask groups to identify the independent, dependent and controlled variables before equipment or data. Require a raw-data record and one evidence-based limitation.</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[Inquiry] Use tokens or simulation to vary neutron multiplication factor and observe subcritical, critical and supercritical behaviour.</a:t>
            </a:r>
          </a:p>
          <a:p>
            <a:r>
              <a:t>[Investigation integrity] 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IB Diploma Programme Subject Brief, Sciences: Physics, first assessment 2025, https://ibo.org/globalassets/new-structure/recognition/pdfs/dp_sciences_physics_subject-brief_jan_2022_e.pdf</a:t>
            </a:r>
          </a:p>
          <a:p>
            <a:r>
              <a:t>IB Physics course page, https://www.ibo.org/programmes/diploma-programme/curriculum/sciences/physics/</a:t>
            </a:r>
          </a:p>
          <a:p>
            <a:r>
              <a:t>GioPhysics continuation route, https://giophysics.com/chapter-46/nuclear-reactions</a:t>
            </a:r>
          </a:p>
          <a:p>
            <a:r>
              <a:t>All questions, numerical data and worked examples in this deck are original GioPhysics material; they are not copied IB examination questions.</a:t>
            </a:r>
          </a:p>
          <a:p>
            <a:r>
              <a:t>[Visual description]</a:t>
            </a:r>
          </a:p>
          <a:p>
            <a:r>
              <a:t>A full accent-colour slide contrasts a large misconception with a dark correction band, a safe joke and a rewrite prompt.</a:t>
            </a:r>
          </a:p>
          <a:p>
            <a:r>
              <a:t>[Teacher cue]</a:t>
            </a:r>
          </a:p>
          <a:p>
            <a:r>
              <a:t>Students vote true or false, identify the hidden assumption, then rewrite. Use the joke only as a memory cue after the scientific correction.</a:t>
            </a:r>
          </a:p>
          <a:p>
            <a:r>
              <a:t>[SL/HL boundary]</a:t>
            </a:r>
          </a:p>
          <a:p>
            <a:r>
              <a:t>E.4 Fission: SL + HL. Teach only content explicitly labelled for the learner's course level.</a:t>
            </a:r>
          </a:p>
          <a:p>
            <a:r>
              <a:t>[Practical/IA integrity]</a:t>
            </a:r>
          </a:p>
          <a:p>
            <a:r>
              <a:t>Teacher support may clarify physics, ethics, risk, uncertainty and methods. Students must formulate, process, evaluate and write their own scientific investigation; never ghostwrite or fabricate data. Topic task: State model limitations; do not imply the classroom model reproduces reactor engineering.</a:t>
            </a:r>
          </a:p>
          <a:p>
            <a:r>
              <a:t>[Safety]</a:t>
            </a:r>
          </a:p>
          <a:p>
            <a:r>
              <a:t>Use spectra, approved datasets or simulations; no unapproved ionizing-radiation source is needed.</a:t>
            </a:r>
          </a:p>
          <a:p>
            <a:r>
              <a:t>[Humor] Same physics family, very different engineering relatives.</a:t>
            </a:r>
          </a:p>
          <a:p>
            <a:r>
              <a:t>Independent GioPhysics resource; not endorsed by the International Baccalaureate Organization.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accent-rail">
            <a:extLst>
              <a:ext uri="{00000000-0000-4000-8000-000000000004}">
                <a16:creationId xmlns:a16="http://schemas.microsoft.com/office/drawing/2014/main" xmlns="" id="{00000000-0000-4000-8000-000000000005}"/>
              </a:ext>
            </a:extLst>
          </p:cNvPr>
          <p:cNvSpPr>
            <a:spLocks noGrp="1"/>
          </p:cNvSpPr>
          <p:nvPr/>
        </p:nvSpPr>
        <p:spPr>
          <a:xfrm>
            <a:off x="0" y="0"/>
            <a:ext cx="171450" cy="6858000"/>
          </a:xfrm>
          <a:prstGeom prst="rect">
            <a:avLst/>
          </a:prstGeom>
          <a:solidFill>
            <a:srgbClr val="F3C75A"/>
          </a:solidFill>
          <a:ln w="0">
            <a:noFill/>
            <a:prstDash val="solid"/>
          </a:ln>
        </p:spPr>
      </p:sp>
      <p:sp>
        <p:nvSpPr>
          <p:cNvPr id="2" name="eyebrow">
            <a:extLst>
              <a:ext uri="{00000000-0000-4000-8000-000000000004}">
                <a16:creationId xmlns:a16="http://schemas.microsoft.com/office/drawing/2014/main" xmlns="" id="{00000000-0000-4000-8000-000000000006}"/>
              </a:ext>
            </a:extLst>
          </p:cNvPr>
          <p:cNvSpPr>
            <a:spLocks noGrp="1"/>
          </p:cNvSpPr>
          <p:nvPr/>
        </p:nvSpPr>
        <p:spPr>
          <a:xfrm>
            <a:off x="666750" y="571500"/>
            <a:ext cx="8096250" cy="32385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IB DP PHYSICS · FIRST ASSESSMENT 2025 · E.4</a:t>
            </a:r>
          </a:p>
        </p:txBody>
      </p:sp>
      <p:sp>
        <p:nvSpPr>
          <p:cNvPr id="3" name="topic-title">
            <a:extLst>
              <a:ext uri="{00000000-0000-4000-8000-000000000004}">
                <a16:creationId xmlns:a16="http://schemas.microsoft.com/office/drawing/2014/main" xmlns="" id="{00000000-0000-4000-8000-000000000007}"/>
              </a:ext>
            </a:extLst>
          </p:cNvPr>
          <p:cNvSpPr>
            <a:spLocks noGrp="1"/>
          </p:cNvSpPr>
          <p:nvPr/>
        </p:nvSpPr>
        <p:spPr>
          <a:xfrm>
            <a:off x="666750" y="1190625"/>
            <a:ext cx="8096250" cy="1428750"/>
          </a:xfrm>
          <a:prstGeom prst="rect">
            <a:avLst/>
          </a:prstGeom>
          <a:noFill/>
          <a:ln w="0">
            <a:noFill/>
            <a:prstDash val="solid"/>
          </a:ln>
        </p:spPr>
        <p:txBody>
          <a:bodyPr/>
          <a:lstStyle/>
          <a:p>
            <a:pPr algn="l">
              <a:defRPr sz="5250" b="1" i="0">
                <a:solidFill>
                  <a:srgbClr val="F4F0E2"/>
                </a:solidFill>
              </a:defRPr>
            </a:pPr>
            <a:r>
              <a:rPr sz="5250" b="1" i="0">
                <a:solidFill>
                  <a:srgbClr val="F4F0E2"/>
                </a:solidFill>
              </a:rPr>
              <a:t>Fission</a:t>
            </a:r>
          </a:p>
        </p:txBody>
      </p:sp>
      <p:sp>
        <p:nvSpPr>
          <p:cNvPr id="4" name="level">
            <a:extLst>
              <a:ext uri="{00000000-0000-4000-8000-000000000004}">
                <a16:creationId xmlns:a16="http://schemas.microsoft.com/office/drawing/2014/main" xmlns="" id="{00000000-0000-4000-8000-000000000008}"/>
              </a:ext>
            </a:extLst>
          </p:cNvPr>
          <p:cNvSpPr>
            <a:spLocks noGrp="1"/>
          </p:cNvSpPr>
          <p:nvPr/>
        </p:nvSpPr>
        <p:spPr>
          <a:xfrm>
            <a:off x="666750" y="2857500"/>
            <a:ext cx="4762500" cy="323850"/>
          </a:xfrm>
          <a:prstGeom prst="rect">
            <a:avLst/>
          </a:prstGeom>
          <a:noFill/>
          <a:ln w="0">
            <a:noFill/>
            <a:prstDash val="solid"/>
          </a:ln>
        </p:spPr>
        <p:txBody>
          <a:bodyPr/>
          <a:lstStyle/>
          <a:p>
            <a:pPr algn="l">
              <a:defRPr sz="1800" b="1" i="0">
                <a:solidFill>
                  <a:srgbClr val="F3C75A"/>
                </a:solidFill>
              </a:defRPr>
            </a:pPr>
            <a:r>
              <a:rPr sz="1800" b="1" i="0">
                <a:solidFill>
                  <a:srgbClr val="F3C75A"/>
                </a:solidFill>
              </a:rPr>
              <a:t>SL + HL</a:t>
            </a:r>
          </a:p>
        </p:txBody>
      </p:sp>
      <p:sp>
        <p:nvSpPr>
          <p:cNvPr id="5" name="hook">
            <a:extLst>
              <a:ext uri="{00000000-0000-4000-8000-000000000004}">
                <a16:creationId xmlns:a16="http://schemas.microsoft.com/office/drawing/2014/main" xmlns="" id="{00000000-0000-4000-8000-000000000009}"/>
              </a:ext>
            </a:extLst>
          </p:cNvPr>
          <p:cNvSpPr>
            <a:spLocks noGrp="1"/>
          </p:cNvSpPr>
          <p:nvPr/>
        </p:nvSpPr>
        <p:spPr>
          <a:xfrm>
            <a:off x="666750" y="3714750"/>
            <a:ext cx="8096250" cy="1143000"/>
          </a:xfrm>
          <a:prstGeom prst="rect">
            <a:avLst/>
          </a:prstGeom>
          <a:noFill/>
          <a:ln w="0">
            <a:noFill/>
            <a:prstDash val="solid"/>
          </a:ln>
        </p:spPr>
        <p:txBody>
          <a:bodyPr/>
          <a:lstStyle/>
          <a:p>
            <a:pPr algn="l">
              <a:defRPr sz="2250" b="1" i="0">
                <a:solidFill>
                  <a:srgbClr val="F4F0E2"/>
                </a:solidFill>
              </a:defRPr>
            </a:pPr>
            <a:r>
              <a:rPr sz="2250" b="1" i="0">
                <a:solidFill>
                  <a:srgbClr val="F4F0E2"/>
                </a:solidFill>
              </a:rPr>
              <a:t>How can splitting one heavy nucleus release energy when breaking things usually requires energy?</a:t>
            </a:r>
          </a:p>
        </p:txBody>
      </p:sp>
      <p:sp>
        <p:nvSpPr>
          <p:cNvPr id="6" name="theme-ring">
            <a:extLst>
              <a:ext uri="{00000000-0000-4000-8000-000000000004}">
                <a16:creationId xmlns:a16="http://schemas.microsoft.com/office/drawing/2014/main" xmlns="" id="{00000000-0000-4000-8000-00000000000A}"/>
              </a:ext>
            </a:extLst>
          </p:cNvPr>
          <p:cNvSpPr>
            <a:spLocks noGrp="1"/>
          </p:cNvSpPr>
          <p:nvPr/>
        </p:nvSpPr>
        <p:spPr>
          <a:xfrm>
            <a:off x="9429750" y="1333500"/>
            <a:ext cx="2000250" cy="2000250"/>
          </a:xfrm>
          <a:prstGeom prst="ellipse">
            <a:avLst/>
          </a:prstGeom>
          <a:solidFill>
            <a:srgbClr val="F3C75A"/>
          </a:solidFill>
          <a:ln w="0">
            <a:noFill/>
            <a:prstDash val="solid"/>
          </a:ln>
        </p:spPr>
      </p:sp>
      <p:sp>
        <p:nvSpPr>
          <p:cNvPr id="7" name="theme-ring-inner">
            <a:extLst>
              <a:ext uri="{00000000-0000-4000-8000-000000000004}">
                <a16:creationId xmlns:a16="http://schemas.microsoft.com/office/drawing/2014/main" xmlns="" id="{00000000-0000-4000-8000-00000000000B}"/>
              </a:ext>
            </a:extLst>
          </p:cNvPr>
          <p:cNvSpPr>
            <a:spLocks noGrp="1"/>
          </p:cNvSpPr>
          <p:nvPr/>
        </p:nvSpPr>
        <p:spPr>
          <a:xfrm>
            <a:off x="10020300" y="1924050"/>
            <a:ext cx="819150" cy="819150"/>
          </a:xfrm>
          <a:prstGeom prst="ellipse">
            <a:avLst/>
          </a:prstGeom>
          <a:solidFill>
            <a:srgbClr val="0B342E"/>
          </a:solidFill>
          <a:ln w="0">
            <a:noFill/>
            <a:prstDash val="solid"/>
          </a:ln>
        </p:spPr>
      </p:sp>
      <p:sp>
        <p:nvSpPr>
          <p:cNvPr id="8" name="format">
            <a:extLst>
              <a:ext uri="{00000000-0000-4000-8000-000000000004}">
                <a16:creationId xmlns:a16="http://schemas.microsoft.com/office/drawing/2014/main" xmlns="" id="{00000000-0000-4000-8000-00000000000C}"/>
              </a:ext>
            </a:extLst>
          </p:cNvPr>
          <p:cNvSpPr>
            <a:spLocks noGrp="1"/>
          </p:cNvSpPr>
          <p:nvPr/>
        </p:nvSpPr>
        <p:spPr>
          <a:xfrm>
            <a:off x="666750" y="5810250"/>
            <a:ext cx="8096250" cy="28575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EDITABLE · INQUIRY · DATA · EXAM PRACTICE</a:t>
            </a:r>
          </a:p>
        </p:txBody>
      </p:sp>
      <p:sp>
        <p:nvSpPr>
          <p:cNvPr id="9" name="group-label">
            <a:extLst>
              <a:ext uri="{00000000-0000-4000-8000-000000000004}">
                <a16:creationId xmlns:a16="http://schemas.microsoft.com/office/drawing/2014/main" xmlns="" id="{00000000-0000-4000-8000-00000000000D}"/>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THEME E · NUCLEAR AND QUANTUM PHYSICS</a:t>
            </a:r>
          </a:p>
        </p:txBody>
      </p:sp>
      <p:sp>
        <p:nvSpPr>
          <p:cNvPr id="10" name="page-number">
            <a:extLst>
              <a:ext uri="{00000000-0000-4000-8000-000000000004}">
                <a16:creationId xmlns:a16="http://schemas.microsoft.com/office/drawing/2014/main" xmlns="" id="{00000000-0000-4000-8000-00000000000E}"/>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01 / 13</a:t>
            </a:r>
            <a:endParaRPr sz="1650" b="1" i="0">
              <a:solidFill>
                <a:srgbClr val="F4F0E2"/>
              </a:solidFill>
            </a:endParaRPr>
          </a:p>
        </p:txBody>
      </p:sp>
      <p:sp>
        <p:nvSpPr>
          <p:cNvPr id="11" name="rule-70-666">
            <a:extLst>
              <a:ext uri="{00000000-0000-4000-8000-000000000004}">
                <a16:creationId xmlns:a16="http://schemas.microsoft.com/office/drawing/2014/main" xmlns="" id="{00000000-0000-4000-8000-00000000000F}"/>
              </a:ext>
            </a:extLst>
          </p:cNvPr>
          <p:cNvSpPr>
            <a:spLocks noGrp="1"/>
          </p:cNvSpPr>
          <p:nvPr/>
        </p:nvSpPr>
        <p:spPr>
          <a:xfrm>
            <a:off x="666750" y="6343650"/>
            <a:ext cx="10858500" cy="9525"/>
          </a:xfrm>
          <a:prstGeom prst="rect">
            <a:avLst/>
          </a:prstGeom>
          <a:solidFill>
            <a:srgbClr val="47716A"/>
          </a:solidFill>
          <a:ln w="0">
            <a:noFill/>
            <a:prstDash val="solid"/>
          </a:ln>
        </p:spPr>
      </p:sp>
      <p:sp>
        <p:nvSpPr>
          <p:cNvPr id="12" name="course-footer">
            <a:extLst>
              <a:ext uri="{00000000-0000-4000-8000-000000000004}">
                <a16:creationId xmlns:a16="http://schemas.microsoft.com/office/drawing/2014/main" xmlns="" id="{00000000-0000-4000-8000-000000000010}"/>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IB DP PHYSICS · E.4 · SL + HL</a:t>
            </a:r>
          </a:p>
        </p:txBody>
      </p:sp>
    </p:spTree>
    <p:extLst>
      <p:ext uri="{00000000-0000-4000-8000-000000000011}">
        <p14:creationId xmlns:p14="http://schemas.microsoft.com/office/powerpoint/2010/main" xmlns="" val="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00000000-0000-4000-8000-000000000004}">
                <a16:creationId xmlns:a16="http://schemas.microsoft.com/office/drawing/2014/main" xmlns="" id="{00000000-0000-4000-8000-0000000000B8}"/>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B9}"/>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10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BA}"/>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BB}"/>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BC}"/>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Original IB-style application question</a:t>
            </a:r>
          </a:p>
        </p:txBody>
      </p:sp>
      <p:sp>
        <p:nvSpPr>
          <p:cNvPr id="6" name="exam-meta">
            <a:extLst>
              <a:ext uri="{00000000-0000-4000-8000-000000000004}">
                <a16:creationId xmlns:a16="http://schemas.microsoft.com/office/drawing/2014/main" xmlns="" id="{00000000-0000-4000-8000-0000000000BD}"/>
              </a:ext>
            </a:extLst>
          </p:cNvPr>
          <p:cNvSpPr>
            <a:spLocks noGrp="1"/>
          </p:cNvSpPr>
          <p:nvPr/>
        </p:nvSpPr>
        <p:spPr>
          <a:xfrm>
            <a:off x="666750" y="1524000"/>
            <a:ext cx="85725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SL + HL · 4 MARKS · CALCULATE · EXPLAIN</a:t>
            </a:r>
          </a:p>
        </p:txBody>
      </p:sp>
      <p:sp>
        <p:nvSpPr>
          <p:cNvPr id="7" name="question-frame">
            <a:extLst>
              <a:ext uri="{00000000-0000-4000-8000-000000000004}">
                <a16:creationId xmlns:a16="http://schemas.microsoft.com/office/drawing/2014/main" xmlns="" id="{00000000-0000-4000-8000-0000000000BE}"/>
              </a:ext>
            </a:extLst>
          </p:cNvPr>
          <p:cNvSpPr>
            <a:spLocks noGrp="1"/>
          </p:cNvSpPr>
          <p:nvPr/>
        </p:nvSpPr>
        <p:spPr>
          <a:xfrm>
            <a:off x="666750" y="2095500"/>
            <a:ext cx="8191500" cy="3048000"/>
          </a:xfrm>
          <a:prstGeom prst="roundRect">
            <a:avLst>
              <a:gd name="adj" fmla="val 3750"/>
            </a:avLst>
          </a:prstGeom>
          <a:solidFill>
            <a:srgbClr val="F4F0E2"/>
          </a:solidFill>
          <a:ln w="9525">
            <a:solidFill>
              <a:srgbClr val="A9BBB4"/>
            </a:solidFill>
            <a:prstDash val="solid"/>
          </a:ln>
        </p:spPr>
      </p:sp>
      <p:sp>
        <p:nvSpPr>
          <p:cNvPr id="8" name="question">
            <a:extLst>
              <a:ext uri="{00000000-0000-4000-8000-000000000004}">
                <a16:creationId xmlns:a16="http://schemas.microsoft.com/office/drawing/2014/main" xmlns="" id="{00000000-0000-4000-8000-0000000000BF}"/>
              </a:ext>
            </a:extLst>
          </p:cNvPr>
          <p:cNvSpPr>
            <a:spLocks noGrp="1"/>
          </p:cNvSpPr>
          <p:nvPr/>
        </p:nvSpPr>
        <p:spPr>
          <a:xfrm>
            <a:off x="952500" y="2400300"/>
            <a:ext cx="7620000" cy="23812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A station produces 900 MW electrical at 36% efficiency. Each fission releases 3.2e-11 J. Determine the fission rate.</a:t>
            </a:r>
          </a:p>
        </p:txBody>
      </p:sp>
      <p:sp>
        <p:nvSpPr>
          <p:cNvPr id="9" name="method-frame">
            <a:extLst>
              <a:ext uri="{00000000-0000-4000-8000-000000000004}">
                <a16:creationId xmlns:a16="http://schemas.microsoft.com/office/drawing/2014/main" xmlns="" id="{00000000-0000-4000-8000-0000000000C0}"/>
              </a:ext>
            </a:extLst>
          </p:cNvPr>
          <p:cNvSpPr>
            <a:spLocks noGrp="1"/>
          </p:cNvSpPr>
          <p:nvPr/>
        </p:nvSpPr>
        <p:spPr>
          <a:xfrm>
            <a:off x="9239250" y="2095500"/>
            <a:ext cx="2286000" cy="3048000"/>
          </a:xfrm>
          <a:prstGeom prst="roundRect">
            <a:avLst>
              <a:gd name="adj" fmla="val 5000"/>
            </a:avLst>
          </a:prstGeom>
          <a:solidFill>
            <a:srgbClr val="0B342E"/>
          </a:solidFill>
          <a:ln w="0">
            <a:noFill/>
            <a:prstDash val="solid"/>
          </a:ln>
        </p:spPr>
      </p:sp>
      <p:sp>
        <p:nvSpPr>
          <p:cNvPr id="10" name="method">
            <a:extLst>
              <a:ext uri="{00000000-0000-4000-8000-000000000004}">
                <a16:creationId xmlns:a16="http://schemas.microsoft.com/office/drawing/2014/main" xmlns="" id="{00000000-0000-4000-8000-0000000000C1}"/>
              </a:ext>
            </a:extLst>
          </p:cNvPr>
          <p:cNvSpPr>
            <a:spLocks noGrp="1"/>
          </p:cNvSpPr>
          <p:nvPr/>
        </p:nvSpPr>
        <p:spPr>
          <a:xfrm>
            <a:off x="9429750" y="2428875"/>
            <a:ext cx="1905000" cy="2286000"/>
          </a:xfrm>
          <a:prstGeom prst="rect">
            <a:avLst/>
          </a:prstGeom>
          <a:noFill/>
          <a:ln w="0">
            <a:noFill/>
            <a:prstDash val="solid"/>
          </a:ln>
        </p:spPr>
        <p:txBody>
          <a:bodyPr/>
          <a:lstStyle/>
          <a:p>
            <a:pPr algn="ctr">
              <a:defRPr sz="1875" b="1" i="0">
                <a:solidFill>
                  <a:srgbClr val="F4F0E2"/>
                </a:solidFill>
              </a:defRPr>
            </a:pPr>
            <a:r>
              <a:rPr sz="1875" b="1" i="0">
                <a:solidFill>
                  <a:srgbClr val="F4F0E2"/>
                </a:solidFill>
              </a:rPr>
              <a:t>MODEL</a:t>
            </a:r>
          </a:p>
          <a:p>
            <a:endParaRPr sz="1875" b="1" i="0">
              <a:solidFill>
                <a:srgbClr val="F4F0E2"/>
              </a:solidFill>
            </a:endParaRPr>
          </a:p>
          <a:p>
            <a:pPr algn="ctr">
              <a:defRPr sz="1875" b="1" i="0">
                <a:solidFill>
                  <a:srgbClr val="F4F0E2"/>
                </a:solidFill>
              </a:defRPr>
            </a:pPr>
            <a:r>
              <a:rPr sz="1875" b="1" i="0">
                <a:solidFill>
                  <a:srgbClr val="F4F0E2"/>
                </a:solidFill>
              </a:rPr>
              <a:t>CALCULATE</a:t>
            </a:r>
          </a:p>
          <a:p>
            <a:endParaRPr sz="1875" b="1" i="0">
              <a:solidFill>
                <a:srgbClr val="F4F0E2"/>
              </a:solidFill>
            </a:endParaRPr>
          </a:p>
          <a:p>
            <a:pPr algn="ctr">
              <a:defRPr sz="1875" b="1" i="0">
                <a:solidFill>
                  <a:srgbClr val="F4F0E2"/>
                </a:solidFill>
              </a:defRPr>
            </a:pPr>
            <a:r>
              <a:rPr sz="1875" b="1" i="0">
                <a:solidFill>
                  <a:srgbClr val="F4F0E2"/>
                </a:solidFill>
              </a:rPr>
              <a:t>CHECK</a:t>
            </a:r>
          </a:p>
          <a:p>
            <a:endParaRPr sz="1875" b="1" i="0">
              <a:solidFill>
                <a:srgbClr val="F4F0E2"/>
              </a:solidFill>
            </a:endParaRPr>
          </a:p>
          <a:p>
            <a:pPr algn="ctr">
              <a:defRPr sz="1875" b="1" i="0">
                <a:solidFill>
                  <a:srgbClr val="F4F0E2"/>
                </a:solidFill>
              </a:defRPr>
            </a:pPr>
            <a:r>
              <a:rPr sz="1875" b="1" i="0">
                <a:solidFill>
                  <a:srgbClr val="F4F0E2"/>
                </a:solidFill>
              </a:rPr>
              <a:t>JUSTIFY</a:t>
            </a:r>
          </a:p>
        </p:txBody>
      </p:sp>
      <p:sp>
        <p:nvSpPr>
          <p:cNvPr id="11" name="original-note">
            <a:extLst>
              <a:ext uri="{00000000-0000-4000-8000-000000000004}">
                <a16:creationId xmlns:a16="http://schemas.microsoft.com/office/drawing/2014/main" xmlns="" id="{00000000-0000-4000-8000-0000000000C2}"/>
              </a:ext>
            </a:extLst>
          </p:cNvPr>
          <p:cNvSpPr>
            <a:spLocks noGrp="1"/>
          </p:cNvSpPr>
          <p:nvPr/>
        </p:nvSpPr>
        <p:spPr>
          <a:xfrm>
            <a:off x="666750" y="5524500"/>
            <a:ext cx="10477500" cy="342900"/>
          </a:xfrm>
          <a:prstGeom prst="rect">
            <a:avLst/>
          </a:prstGeom>
          <a:noFill/>
          <a:ln w="0">
            <a:noFill/>
            <a:prstDash val="solid"/>
          </a:ln>
        </p:spPr>
        <p:txBody>
          <a:bodyPr/>
          <a:lstStyle/>
          <a:p>
            <a:pPr algn="l">
              <a:defRPr sz="1650" b="0" i="0">
                <a:solidFill>
                  <a:srgbClr val="48635E"/>
                </a:solidFill>
              </a:defRPr>
            </a:pPr>
            <a:r>
              <a:rPr sz="1650" b="0" i="0">
                <a:solidFill>
                  <a:srgbClr val="48635E"/>
                </a:solidFill>
              </a:rPr>
              <a:t>Original GioPhysics question · not an IB past-paper or specimen question.</a:t>
            </a:r>
          </a:p>
        </p:txBody>
      </p:sp>
    </p:spTree>
    <p:extLst>
      <p:ext uri="{00000000-0000-4000-8000-000000000011}">
        <p14:creationId xmlns:p14="http://schemas.microsoft.com/office/powerpoint/2010/main" xmlns="" val="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21" name="group-label">
            <a:extLst>
              <a:ext uri="{00000000-0000-4000-8000-000000000004}">
                <a16:creationId xmlns:a16="http://schemas.microsoft.com/office/drawing/2014/main" xmlns="" id="{00000000-0000-4000-8000-000000000012}"/>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13}"/>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11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1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15}"/>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16}"/>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Mark the evidence, not the handwriting</a:t>
            </a:r>
          </a:p>
        </p:txBody>
      </p:sp>
      <p:sp>
        <p:nvSpPr>
          <p:cNvPr id="6" name="instruction">
            <a:extLst>
              <a:ext uri="{00000000-0000-4000-8000-000000000004}">
                <a16:creationId xmlns:a16="http://schemas.microsoft.com/office/drawing/2014/main" xmlns="" id="{00000000-0000-4000-8000-000000000017}"/>
              </a:ext>
            </a:extLst>
          </p:cNvPr>
          <p:cNvSpPr>
            <a:spLocks noGrp="1"/>
          </p:cNvSpPr>
          <p:nvPr/>
        </p:nvSpPr>
        <p:spPr>
          <a:xfrm>
            <a:off x="666750" y="1524000"/>
            <a:ext cx="10001250" cy="400050"/>
          </a:xfrm>
          <a:prstGeom prst="rect">
            <a:avLst/>
          </a:prstGeom>
          <a:noFill/>
          <a:ln w="0">
            <a:noFill/>
            <a:prstDash val="solid"/>
          </a:ln>
        </p:spPr>
        <p:txBody>
          <a:bodyPr/>
          <a:lstStyle/>
          <a:p>
            <a:pPr algn="l">
              <a:defRPr sz="1725" b="0" i="0">
                <a:solidFill>
                  <a:srgbClr val="48635E"/>
                </a:solidFill>
              </a:defRPr>
            </a:pPr>
            <a:r>
              <a:rPr sz="1725" b="0" i="0">
                <a:solidFill>
                  <a:srgbClr val="48635E"/>
                </a:solidFill>
              </a:rPr>
              <a:t>Reveal one point at a time. Locate matching evidence, then improve one line.</a:t>
            </a:r>
          </a:p>
        </p:txBody>
      </p:sp>
      <p:sp>
        <p:nvSpPr>
          <p:cNvPr id="7" name="mark-1">
            <a:extLst>
              <a:ext uri="{00000000-0000-4000-8000-000000000004}">
                <a16:creationId xmlns:a16="http://schemas.microsoft.com/office/drawing/2014/main" xmlns="" id="{00000000-0000-4000-8000-000000000018}"/>
              </a:ext>
            </a:extLst>
          </p:cNvPr>
          <p:cNvSpPr>
            <a:spLocks noGrp="1"/>
          </p:cNvSpPr>
          <p:nvPr/>
        </p:nvSpPr>
        <p:spPr>
          <a:xfrm>
            <a:off x="666750" y="2190750"/>
            <a:ext cx="457200" cy="457200"/>
          </a:xfrm>
          <a:prstGeom prst="ellipse">
            <a:avLst/>
          </a:prstGeom>
          <a:solidFill>
            <a:srgbClr val="8A6200"/>
          </a:solidFill>
          <a:ln w="0">
            <a:noFill/>
            <a:prstDash val="solid"/>
          </a:ln>
        </p:spPr>
      </p:sp>
      <p:sp>
        <p:nvSpPr>
          <p:cNvPr id="8" name="mark-number-1">
            <a:extLst>
              <a:ext uri="{00000000-0000-4000-8000-000000000004}">
                <a16:creationId xmlns:a16="http://schemas.microsoft.com/office/drawing/2014/main" xmlns="" id="{00000000-0000-4000-8000-000000000019}"/>
              </a:ext>
            </a:extLst>
          </p:cNvPr>
          <p:cNvSpPr>
            <a:spLocks noGrp="1"/>
          </p:cNvSpPr>
          <p:nvPr/>
        </p:nvSpPr>
        <p:spPr>
          <a:xfrm>
            <a:off x="666750" y="2238375"/>
            <a:ext cx="45720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mark-text-1">
            <a:extLst>
              <a:ext uri="{00000000-0000-4000-8000-000000000004}">
                <a16:creationId xmlns:a16="http://schemas.microsoft.com/office/drawing/2014/main" xmlns="" id="{00000000-0000-4000-8000-00000000001A}"/>
              </a:ext>
            </a:extLst>
          </p:cNvPr>
          <p:cNvSpPr>
            <a:spLocks noGrp="1"/>
          </p:cNvSpPr>
          <p:nvPr/>
        </p:nvSpPr>
        <p:spPr>
          <a:xfrm>
            <a:off x="1333500" y="2162175"/>
            <a:ext cx="4572000" cy="704850"/>
          </a:xfrm>
          <a:prstGeom prst="rect">
            <a:avLst/>
          </a:prstGeom>
          <a:noFill/>
          <a:ln w="0">
            <a:noFill/>
            <a:prstDash val="solid"/>
          </a:ln>
        </p:spPr>
        <p:txBody>
          <a:bodyPr/>
          <a:lstStyle/>
          <a:p>
            <a:pPr algn="l">
              <a:defRPr sz="1650" b="1" i="0">
                <a:solidFill>
                  <a:srgbClr val="0A332E"/>
                </a:solidFill>
              </a:defRPr>
            </a:pPr>
            <a:r>
              <a:rPr sz="1650" b="1" i="0">
                <a:solidFill>
                  <a:srgbClr val="0A332E"/>
                </a:solidFill>
              </a:rPr>
              <a:t>thermal power = 900e6/0.36 = 2.50e9 W</a:t>
            </a:r>
          </a:p>
        </p:txBody>
      </p:sp>
      <p:sp>
        <p:nvSpPr>
          <p:cNvPr id="10" name="mark-2">
            <a:extLst>
              <a:ext uri="{00000000-0000-4000-8000-000000000004}">
                <a16:creationId xmlns:a16="http://schemas.microsoft.com/office/drawing/2014/main" xmlns="" id="{00000000-0000-4000-8000-00000000001B}"/>
              </a:ext>
            </a:extLst>
          </p:cNvPr>
          <p:cNvSpPr>
            <a:spLocks noGrp="1"/>
          </p:cNvSpPr>
          <p:nvPr/>
        </p:nvSpPr>
        <p:spPr>
          <a:xfrm>
            <a:off x="6191250" y="2190750"/>
            <a:ext cx="457200" cy="457200"/>
          </a:xfrm>
          <a:prstGeom prst="ellipse">
            <a:avLst/>
          </a:prstGeom>
          <a:solidFill>
            <a:srgbClr val="8A6200"/>
          </a:solidFill>
          <a:ln w="0">
            <a:noFill/>
            <a:prstDash val="solid"/>
          </a:ln>
        </p:spPr>
      </p:sp>
      <p:sp>
        <p:nvSpPr>
          <p:cNvPr id="11" name="mark-number-2">
            <a:extLst>
              <a:ext uri="{00000000-0000-4000-8000-000000000004}">
                <a16:creationId xmlns:a16="http://schemas.microsoft.com/office/drawing/2014/main" xmlns="" id="{00000000-0000-4000-8000-00000000001C}"/>
              </a:ext>
            </a:extLst>
          </p:cNvPr>
          <p:cNvSpPr>
            <a:spLocks noGrp="1"/>
          </p:cNvSpPr>
          <p:nvPr/>
        </p:nvSpPr>
        <p:spPr>
          <a:xfrm>
            <a:off x="6191250" y="2238375"/>
            <a:ext cx="45720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mark-text-2">
            <a:extLst>
              <a:ext uri="{00000000-0000-4000-8000-000000000004}">
                <a16:creationId xmlns:a16="http://schemas.microsoft.com/office/drawing/2014/main" xmlns="" id="{00000000-0000-4000-8000-00000000001D}"/>
              </a:ext>
            </a:extLst>
          </p:cNvPr>
          <p:cNvSpPr>
            <a:spLocks noGrp="1"/>
          </p:cNvSpPr>
          <p:nvPr/>
        </p:nvSpPr>
        <p:spPr>
          <a:xfrm>
            <a:off x="6858000" y="2162175"/>
            <a:ext cx="4572000" cy="704850"/>
          </a:xfrm>
          <a:prstGeom prst="rect">
            <a:avLst/>
          </a:prstGeom>
          <a:noFill/>
          <a:ln w="0">
            <a:noFill/>
            <a:prstDash val="solid"/>
          </a:ln>
        </p:spPr>
        <p:txBody>
          <a:bodyPr/>
          <a:lstStyle/>
          <a:p>
            <a:pPr algn="l">
              <a:defRPr sz="1650" b="1" i="0">
                <a:solidFill>
                  <a:srgbClr val="0A332E"/>
                </a:solidFill>
              </a:defRPr>
            </a:pPr>
            <a:r>
              <a:rPr sz="1650" b="1" i="0">
                <a:solidFill>
                  <a:srgbClr val="0A332E"/>
                </a:solidFill>
              </a:rPr>
              <a:t>rate = P/E</a:t>
            </a:r>
          </a:p>
        </p:txBody>
      </p:sp>
      <p:sp>
        <p:nvSpPr>
          <p:cNvPr id="13" name="mark-3">
            <a:extLst>
              <a:ext uri="{00000000-0000-4000-8000-000000000004}">
                <a16:creationId xmlns:a16="http://schemas.microsoft.com/office/drawing/2014/main" xmlns="" id="{00000000-0000-4000-8000-00000000001E}"/>
              </a:ext>
            </a:extLst>
          </p:cNvPr>
          <p:cNvSpPr>
            <a:spLocks noGrp="1"/>
          </p:cNvSpPr>
          <p:nvPr/>
        </p:nvSpPr>
        <p:spPr>
          <a:xfrm>
            <a:off x="666750" y="3190875"/>
            <a:ext cx="457200" cy="457200"/>
          </a:xfrm>
          <a:prstGeom prst="ellipse">
            <a:avLst/>
          </a:prstGeom>
          <a:solidFill>
            <a:srgbClr val="8A6200"/>
          </a:solidFill>
          <a:ln w="0">
            <a:noFill/>
            <a:prstDash val="solid"/>
          </a:ln>
        </p:spPr>
      </p:sp>
      <p:sp>
        <p:nvSpPr>
          <p:cNvPr id="14" name="mark-number-3">
            <a:extLst>
              <a:ext uri="{00000000-0000-4000-8000-000000000004}">
                <a16:creationId xmlns:a16="http://schemas.microsoft.com/office/drawing/2014/main" xmlns="" id="{00000000-0000-4000-8000-00000000001F}"/>
              </a:ext>
            </a:extLst>
          </p:cNvPr>
          <p:cNvSpPr>
            <a:spLocks noGrp="1"/>
          </p:cNvSpPr>
          <p:nvPr/>
        </p:nvSpPr>
        <p:spPr>
          <a:xfrm>
            <a:off x="666750" y="3238500"/>
            <a:ext cx="45720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mark-text-3">
            <a:extLst>
              <a:ext uri="{00000000-0000-4000-8000-000000000004}">
                <a16:creationId xmlns:a16="http://schemas.microsoft.com/office/drawing/2014/main" xmlns="" id="{00000000-0000-4000-8000-000000000020}"/>
              </a:ext>
            </a:extLst>
          </p:cNvPr>
          <p:cNvSpPr>
            <a:spLocks noGrp="1"/>
          </p:cNvSpPr>
          <p:nvPr/>
        </p:nvSpPr>
        <p:spPr>
          <a:xfrm>
            <a:off x="1333500" y="3162300"/>
            <a:ext cx="4572000" cy="704850"/>
          </a:xfrm>
          <a:prstGeom prst="rect">
            <a:avLst/>
          </a:prstGeom>
          <a:noFill/>
          <a:ln w="0">
            <a:noFill/>
            <a:prstDash val="solid"/>
          </a:ln>
        </p:spPr>
        <p:txBody>
          <a:bodyPr/>
          <a:lstStyle/>
          <a:p>
            <a:pPr algn="l">
              <a:defRPr sz="1650" b="1" i="0">
                <a:solidFill>
                  <a:srgbClr val="0A332E"/>
                </a:solidFill>
              </a:defRPr>
            </a:pPr>
            <a:r>
              <a:rPr sz="1650" b="1" i="0">
                <a:solidFill>
                  <a:srgbClr val="0A332E"/>
                </a:solidFill>
              </a:rPr>
              <a:t>rate = 2.50e9/3.2e-11</a:t>
            </a:r>
          </a:p>
        </p:txBody>
      </p:sp>
      <p:sp>
        <p:nvSpPr>
          <p:cNvPr id="16" name="mark-4">
            <a:extLst>
              <a:ext uri="{00000000-0000-4000-8000-000000000004}">
                <a16:creationId xmlns:a16="http://schemas.microsoft.com/office/drawing/2014/main" xmlns="" id="{00000000-0000-4000-8000-000000000021}"/>
              </a:ext>
            </a:extLst>
          </p:cNvPr>
          <p:cNvSpPr>
            <a:spLocks noGrp="1"/>
          </p:cNvSpPr>
          <p:nvPr/>
        </p:nvSpPr>
        <p:spPr>
          <a:xfrm>
            <a:off x="6191250" y="3190875"/>
            <a:ext cx="457200" cy="457200"/>
          </a:xfrm>
          <a:prstGeom prst="ellipse">
            <a:avLst/>
          </a:prstGeom>
          <a:solidFill>
            <a:srgbClr val="8A6200"/>
          </a:solidFill>
          <a:ln w="0">
            <a:noFill/>
            <a:prstDash val="solid"/>
          </a:ln>
        </p:spPr>
      </p:sp>
      <p:sp>
        <p:nvSpPr>
          <p:cNvPr id="17" name="mark-number-4">
            <a:extLst>
              <a:ext uri="{00000000-0000-4000-8000-000000000004}">
                <a16:creationId xmlns:a16="http://schemas.microsoft.com/office/drawing/2014/main" xmlns="" id="{00000000-0000-4000-8000-000000000022}"/>
              </a:ext>
            </a:extLst>
          </p:cNvPr>
          <p:cNvSpPr>
            <a:spLocks noGrp="1"/>
          </p:cNvSpPr>
          <p:nvPr/>
        </p:nvSpPr>
        <p:spPr>
          <a:xfrm>
            <a:off x="6191250" y="3238500"/>
            <a:ext cx="45720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4</a:t>
            </a:r>
          </a:p>
        </p:txBody>
      </p:sp>
      <p:sp>
        <p:nvSpPr>
          <p:cNvPr id="18" name="mark-text-4">
            <a:extLst>
              <a:ext uri="{00000000-0000-4000-8000-000000000004}">
                <a16:creationId xmlns:a16="http://schemas.microsoft.com/office/drawing/2014/main" xmlns="" id="{00000000-0000-4000-8000-000000000023}"/>
              </a:ext>
            </a:extLst>
          </p:cNvPr>
          <p:cNvSpPr>
            <a:spLocks noGrp="1"/>
          </p:cNvSpPr>
          <p:nvPr/>
        </p:nvSpPr>
        <p:spPr>
          <a:xfrm>
            <a:off x="6858000" y="3162300"/>
            <a:ext cx="4572000" cy="704850"/>
          </a:xfrm>
          <a:prstGeom prst="rect">
            <a:avLst/>
          </a:prstGeom>
          <a:noFill/>
          <a:ln w="0">
            <a:noFill/>
            <a:prstDash val="solid"/>
          </a:ln>
        </p:spPr>
        <p:txBody>
          <a:bodyPr/>
          <a:lstStyle/>
          <a:p>
            <a:pPr algn="l">
              <a:defRPr sz="1650" b="1" i="0">
                <a:solidFill>
                  <a:srgbClr val="0A332E"/>
                </a:solidFill>
              </a:defRPr>
            </a:pPr>
            <a:r>
              <a:rPr sz="1650" b="1" i="0">
                <a:solidFill>
                  <a:srgbClr val="0A332E"/>
                </a:solidFill>
              </a:rPr>
              <a:t>rate = 7.81e19 s^-1</a:t>
            </a:r>
          </a:p>
        </p:txBody>
      </p:sp>
      <p:sp>
        <p:nvSpPr>
          <p:cNvPr id="19" name="evaluation-band">
            <a:extLst>
              <a:ext uri="{00000000-0000-4000-8000-000000000004}">
                <a16:creationId xmlns:a16="http://schemas.microsoft.com/office/drawing/2014/main" xmlns="" id="{00000000-0000-4000-8000-000000000024}"/>
              </a:ext>
            </a:extLst>
          </p:cNvPr>
          <p:cNvSpPr>
            <a:spLocks noGrp="1"/>
          </p:cNvSpPr>
          <p:nvPr/>
        </p:nvSpPr>
        <p:spPr>
          <a:xfrm>
            <a:off x="666750" y="5429250"/>
            <a:ext cx="10858500" cy="647700"/>
          </a:xfrm>
          <a:prstGeom prst="roundRect">
            <a:avLst>
              <a:gd name="adj" fmla="val 17647"/>
            </a:avLst>
          </a:prstGeom>
          <a:solidFill>
            <a:srgbClr val="0B342E"/>
          </a:solidFill>
          <a:ln w="0">
            <a:noFill/>
            <a:prstDash val="solid"/>
          </a:ln>
        </p:spPr>
      </p:sp>
      <p:sp>
        <p:nvSpPr>
          <p:cNvPr id="20" name="evaluation">
            <a:extLst>
              <a:ext uri="{00000000-0000-4000-8000-000000000004}">
                <a16:creationId xmlns:a16="http://schemas.microsoft.com/office/drawing/2014/main" xmlns="" id="{00000000-0000-4000-8000-000000000025}"/>
              </a:ext>
            </a:extLst>
          </p:cNvPr>
          <p:cNvSpPr>
            <a:spLocks noGrp="1"/>
          </p:cNvSpPr>
          <p:nvPr/>
        </p:nvSpPr>
        <p:spPr>
          <a:xfrm>
            <a:off x="933450" y="5562600"/>
            <a:ext cx="10287000" cy="3810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Data-based check: identify one assumption, one unit check and one reason the result is physically plausible.</a:t>
            </a:r>
          </a:p>
        </p:txBody>
      </p:sp>
    </p:spTree>
    <p:extLst>
      <p:ext uri="{00000000-0000-4000-8000-000000000011}">
        <p14:creationId xmlns:p14="http://schemas.microsoft.com/office/powerpoint/2010/main" xmlns="" val="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9" name="group-label">
            <a:extLst>
              <a:ext uri="{00000000-0000-4000-8000-000000000004}">
                <a16:creationId xmlns:a16="http://schemas.microsoft.com/office/drawing/2014/main" xmlns="" id="{00000000-0000-4000-8000-000000000026}"/>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27}"/>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12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28}"/>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29}"/>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2A}"/>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Final quiz: four questions, one calm brain</a:t>
            </a:r>
          </a:p>
        </p:txBody>
      </p:sp>
      <p:sp>
        <p:nvSpPr>
          <p:cNvPr id="6" name="instruction">
            <a:extLst>
              <a:ext uri="{00000000-0000-4000-8000-000000000004}">
                <a16:creationId xmlns:a16="http://schemas.microsoft.com/office/drawing/2014/main" xmlns="" id="{00000000-0000-4000-8000-00000000002B}"/>
              </a:ext>
            </a:extLst>
          </p:cNvPr>
          <p:cNvSpPr>
            <a:spLocks noGrp="1"/>
          </p:cNvSpPr>
          <p:nvPr/>
        </p:nvSpPr>
        <p:spPr>
          <a:xfrm>
            <a:off x="666750" y="1485900"/>
            <a:ext cx="10001250" cy="361950"/>
          </a:xfrm>
          <a:prstGeom prst="rect">
            <a:avLst/>
          </a:prstGeom>
          <a:noFill/>
          <a:ln w="0">
            <a:noFill/>
            <a:prstDash val="solid"/>
          </a:ln>
        </p:spPr>
        <p:txBody>
          <a:bodyPr/>
          <a:lstStyle/>
          <a:p>
            <a:pPr algn="l">
              <a:defRPr sz="1725" b="0" i="0">
                <a:solidFill>
                  <a:srgbClr val="48635E"/>
                </a:solidFill>
              </a:defRPr>
            </a:pPr>
            <a:r>
              <a:rPr sz="1725" b="0" i="0">
                <a:solidFill>
                  <a:srgbClr val="48635E"/>
                </a:solidFill>
              </a:rPr>
              <a:t>Answer independently. Star the item that needs another explanation.</a:t>
            </a:r>
          </a:p>
        </p:txBody>
      </p:sp>
      <p:sp>
        <p:nvSpPr>
          <p:cNvPr id="7" name="quiz-label-1">
            <a:extLst>
              <a:ext uri="{00000000-0000-4000-8000-000000000004}">
                <a16:creationId xmlns:a16="http://schemas.microsoft.com/office/drawing/2014/main" xmlns="" id="{00000000-0000-4000-8000-00000000002C}"/>
              </a:ext>
            </a:extLst>
          </p:cNvPr>
          <p:cNvSpPr>
            <a:spLocks noGrp="1"/>
          </p:cNvSpPr>
          <p:nvPr/>
        </p:nvSpPr>
        <p:spPr>
          <a:xfrm>
            <a:off x="666750" y="2190750"/>
            <a:ext cx="7620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Q1</a:t>
            </a:r>
          </a:p>
        </p:txBody>
      </p:sp>
      <p:sp>
        <p:nvSpPr>
          <p:cNvPr id="8" name="quiz-question-1">
            <a:extLst>
              <a:ext uri="{00000000-0000-4000-8000-000000000004}">
                <a16:creationId xmlns:a16="http://schemas.microsoft.com/office/drawing/2014/main" xmlns="" id="{00000000-0000-4000-8000-00000000002D}"/>
              </a:ext>
            </a:extLst>
          </p:cNvPr>
          <p:cNvSpPr>
            <a:spLocks noGrp="1"/>
          </p:cNvSpPr>
          <p:nvPr/>
        </p:nvSpPr>
        <p:spPr>
          <a:xfrm>
            <a:off x="666750" y="2533650"/>
            <a:ext cx="5143500" cy="904875"/>
          </a:xfrm>
          <a:prstGeom prst="rect">
            <a:avLst/>
          </a:prstGeom>
          <a:noFill/>
          <a:ln w="0">
            <a:noFill/>
            <a:prstDash val="solid"/>
          </a:ln>
        </p:spPr>
        <p:txBody>
          <a:bodyPr/>
          <a:lstStyle/>
          <a:p>
            <a:pPr algn="l">
              <a:defRPr sz="2100" b="1" i="0">
                <a:solidFill>
                  <a:srgbClr val="0A332E"/>
                </a:solidFill>
              </a:defRPr>
            </a:pPr>
            <a:r>
              <a:rPr sz="2100" b="1" i="0">
                <a:solidFill>
                  <a:srgbClr val="0A332E"/>
                </a:solidFill>
              </a:rPr>
              <a:t>Fission energy source?</a:t>
            </a:r>
          </a:p>
        </p:txBody>
      </p:sp>
      <p:sp>
        <p:nvSpPr>
          <p:cNvPr id="9" name="rule-70-380">
            <a:extLst>
              <a:ext uri="{00000000-0000-4000-8000-000000000004}">
                <a16:creationId xmlns:a16="http://schemas.microsoft.com/office/drawing/2014/main" xmlns="" id="{00000000-0000-4000-8000-00000000002E}"/>
              </a:ext>
            </a:extLst>
          </p:cNvPr>
          <p:cNvSpPr>
            <a:spLocks noGrp="1"/>
          </p:cNvSpPr>
          <p:nvPr/>
        </p:nvSpPr>
        <p:spPr>
          <a:xfrm>
            <a:off x="666750" y="3619500"/>
            <a:ext cx="5143500" cy="9525"/>
          </a:xfrm>
          <a:prstGeom prst="rect">
            <a:avLst/>
          </a:prstGeom>
          <a:solidFill>
            <a:srgbClr val="A9BBB4"/>
          </a:solidFill>
          <a:ln w="0">
            <a:noFill/>
            <a:prstDash val="solid"/>
          </a:ln>
        </p:spPr>
      </p:sp>
      <p:sp>
        <p:nvSpPr>
          <p:cNvPr id="10" name="quiz-label-2">
            <a:extLst>
              <a:ext uri="{00000000-0000-4000-8000-000000000004}">
                <a16:creationId xmlns:a16="http://schemas.microsoft.com/office/drawing/2014/main" xmlns="" id="{00000000-0000-4000-8000-00000000002F}"/>
              </a:ext>
            </a:extLst>
          </p:cNvPr>
          <p:cNvSpPr>
            <a:spLocks noGrp="1"/>
          </p:cNvSpPr>
          <p:nvPr/>
        </p:nvSpPr>
        <p:spPr>
          <a:xfrm>
            <a:off x="6191250" y="2190750"/>
            <a:ext cx="7620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Q2</a:t>
            </a:r>
          </a:p>
        </p:txBody>
      </p:sp>
      <p:sp>
        <p:nvSpPr>
          <p:cNvPr id="11" name="quiz-question-2">
            <a:extLst>
              <a:ext uri="{00000000-0000-4000-8000-000000000004}">
                <a16:creationId xmlns:a16="http://schemas.microsoft.com/office/drawing/2014/main" xmlns="" id="{00000000-0000-4000-8000-000000000030}"/>
              </a:ext>
            </a:extLst>
          </p:cNvPr>
          <p:cNvSpPr>
            <a:spLocks noGrp="1"/>
          </p:cNvSpPr>
          <p:nvPr/>
        </p:nvSpPr>
        <p:spPr>
          <a:xfrm>
            <a:off x="6191250" y="2533650"/>
            <a:ext cx="5143500" cy="904875"/>
          </a:xfrm>
          <a:prstGeom prst="rect">
            <a:avLst/>
          </a:prstGeom>
          <a:noFill/>
          <a:ln w="0">
            <a:noFill/>
            <a:prstDash val="solid"/>
          </a:ln>
        </p:spPr>
        <p:txBody>
          <a:bodyPr/>
          <a:lstStyle/>
          <a:p>
            <a:pPr algn="l">
              <a:defRPr sz="2100" b="1" i="0">
                <a:solidFill>
                  <a:srgbClr val="0A332E"/>
                </a:solidFill>
              </a:defRPr>
            </a:pPr>
            <a:r>
              <a:rPr sz="2100" b="1" i="0">
                <a:solidFill>
                  <a:srgbClr val="0A332E"/>
                </a:solidFill>
              </a:rPr>
              <a:t>Moderator role?</a:t>
            </a:r>
          </a:p>
        </p:txBody>
      </p:sp>
      <p:sp>
        <p:nvSpPr>
          <p:cNvPr id="12" name="rule-650-380">
            <a:extLst>
              <a:ext uri="{00000000-0000-4000-8000-000000000004}">
                <a16:creationId xmlns:a16="http://schemas.microsoft.com/office/drawing/2014/main" xmlns="" id="{00000000-0000-4000-8000-000000000031}"/>
              </a:ext>
            </a:extLst>
          </p:cNvPr>
          <p:cNvSpPr>
            <a:spLocks noGrp="1"/>
          </p:cNvSpPr>
          <p:nvPr/>
        </p:nvSpPr>
        <p:spPr>
          <a:xfrm>
            <a:off x="6191250" y="3619500"/>
            <a:ext cx="5143500" cy="9525"/>
          </a:xfrm>
          <a:prstGeom prst="rect">
            <a:avLst/>
          </a:prstGeom>
          <a:solidFill>
            <a:srgbClr val="A9BBB4"/>
          </a:solidFill>
          <a:ln w="0">
            <a:noFill/>
            <a:prstDash val="solid"/>
          </a:ln>
        </p:spPr>
      </p:sp>
      <p:sp>
        <p:nvSpPr>
          <p:cNvPr id="13" name="quiz-label-3">
            <a:extLst>
              <a:ext uri="{00000000-0000-4000-8000-000000000004}">
                <a16:creationId xmlns:a16="http://schemas.microsoft.com/office/drawing/2014/main" xmlns="" id="{00000000-0000-4000-8000-000000000032}"/>
              </a:ext>
            </a:extLst>
          </p:cNvPr>
          <p:cNvSpPr>
            <a:spLocks noGrp="1"/>
          </p:cNvSpPr>
          <p:nvPr/>
        </p:nvSpPr>
        <p:spPr>
          <a:xfrm>
            <a:off x="666750" y="4000500"/>
            <a:ext cx="7620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Q3</a:t>
            </a:r>
          </a:p>
        </p:txBody>
      </p:sp>
      <p:sp>
        <p:nvSpPr>
          <p:cNvPr id="14" name="quiz-question-3">
            <a:extLst>
              <a:ext uri="{00000000-0000-4000-8000-000000000004}">
                <a16:creationId xmlns:a16="http://schemas.microsoft.com/office/drawing/2014/main" xmlns="" id="{00000000-0000-4000-8000-000000000033}"/>
              </a:ext>
            </a:extLst>
          </p:cNvPr>
          <p:cNvSpPr>
            <a:spLocks noGrp="1"/>
          </p:cNvSpPr>
          <p:nvPr/>
        </p:nvSpPr>
        <p:spPr>
          <a:xfrm>
            <a:off x="666750" y="4343400"/>
            <a:ext cx="5143500" cy="904875"/>
          </a:xfrm>
          <a:prstGeom prst="rect">
            <a:avLst/>
          </a:prstGeom>
          <a:noFill/>
          <a:ln w="0">
            <a:noFill/>
            <a:prstDash val="solid"/>
          </a:ln>
        </p:spPr>
        <p:txBody>
          <a:bodyPr/>
          <a:lstStyle/>
          <a:p>
            <a:pPr algn="l">
              <a:defRPr sz="2100" b="1" i="0">
                <a:solidFill>
                  <a:srgbClr val="0A332E"/>
                </a:solidFill>
              </a:defRPr>
            </a:pPr>
            <a:r>
              <a:rPr sz="2100" b="1" i="0">
                <a:solidFill>
                  <a:srgbClr val="0A332E"/>
                </a:solidFill>
              </a:rPr>
              <a:t>Control rod role?</a:t>
            </a:r>
          </a:p>
        </p:txBody>
      </p:sp>
      <p:sp>
        <p:nvSpPr>
          <p:cNvPr id="15" name="rule-70-570">
            <a:extLst>
              <a:ext uri="{00000000-0000-4000-8000-000000000004}">
                <a16:creationId xmlns:a16="http://schemas.microsoft.com/office/drawing/2014/main" xmlns="" id="{00000000-0000-4000-8000-000000000034}"/>
              </a:ext>
            </a:extLst>
          </p:cNvPr>
          <p:cNvSpPr>
            <a:spLocks noGrp="1"/>
          </p:cNvSpPr>
          <p:nvPr/>
        </p:nvSpPr>
        <p:spPr>
          <a:xfrm>
            <a:off x="666750" y="5429250"/>
            <a:ext cx="5143500" cy="9525"/>
          </a:xfrm>
          <a:prstGeom prst="rect">
            <a:avLst/>
          </a:prstGeom>
          <a:solidFill>
            <a:srgbClr val="A9BBB4"/>
          </a:solidFill>
          <a:ln w="0">
            <a:noFill/>
            <a:prstDash val="solid"/>
          </a:ln>
        </p:spPr>
      </p:sp>
      <p:sp>
        <p:nvSpPr>
          <p:cNvPr id="16" name="quiz-label-4">
            <a:extLst>
              <a:ext uri="{00000000-0000-4000-8000-000000000004}">
                <a16:creationId xmlns:a16="http://schemas.microsoft.com/office/drawing/2014/main" xmlns="" id="{00000000-0000-4000-8000-000000000035}"/>
              </a:ext>
            </a:extLst>
          </p:cNvPr>
          <p:cNvSpPr>
            <a:spLocks noGrp="1"/>
          </p:cNvSpPr>
          <p:nvPr/>
        </p:nvSpPr>
        <p:spPr>
          <a:xfrm>
            <a:off x="6191250" y="4000500"/>
            <a:ext cx="76200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Q4</a:t>
            </a:r>
          </a:p>
        </p:txBody>
      </p:sp>
      <p:sp>
        <p:nvSpPr>
          <p:cNvPr id="17" name="quiz-question-4">
            <a:extLst>
              <a:ext uri="{00000000-0000-4000-8000-000000000004}">
                <a16:creationId xmlns:a16="http://schemas.microsoft.com/office/drawing/2014/main" xmlns="" id="{00000000-0000-4000-8000-000000000036}"/>
              </a:ext>
            </a:extLst>
          </p:cNvPr>
          <p:cNvSpPr>
            <a:spLocks noGrp="1"/>
          </p:cNvSpPr>
          <p:nvPr/>
        </p:nvSpPr>
        <p:spPr>
          <a:xfrm>
            <a:off x="6191250" y="4343400"/>
            <a:ext cx="5143500" cy="904875"/>
          </a:xfrm>
          <a:prstGeom prst="rect">
            <a:avLst/>
          </a:prstGeom>
          <a:noFill/>
          <a:ln w="0">
            <a:noFill/>
            <a:prstDash val="solid"/>
          </a:ln>
        </p:spPr>
        <p:txBody>
          <a:bodyPr/>
          <a:lstStyle/>
          <a:p>
            <a:pPr algn="l">
              <a:defRPr sz="2100" b="1" i="0">
                <a:solidFill>
                  <a:srgbClr val="0A332E"/>
                </a:solidFill>
              </a:defRPr>
            </a:pPr>
            <a:r>
              <a:rPr sz="2100" b="1" i="0">
                <a:solidFill>
                  <a:srgbClr val="0A332E"/>
                </a:solidFill>
              </a:rPr>
              <a:t>Critical chain reaction means?</a:t>
            </a:r>
          </a:p>
        </p:txBody>
      </p:sp>
      <p:sp>
        <p:nvSpPr>
          <p:cNvPr id="18" name="rule-650-570">
            <a:extLst>
              <a:ext uri="{00000000-0000-4000-8000-000000000004}">
                <a16:creationId xmlns:a16="http://schemas.microsoft.com/office/drawing/2014/main" xmlns="" id="{00000000-0000-4000-8000-000000000037}"/>
              </a:ext>
            </a:extLst>
          </p:cNvPr>
          <p:cNvSpPr>
            <a:spLocks noGrp="1"/>
          </p:cNvSpPr>
          <p:nvPr/>
        </p:nvSpPr>
        <p:spPr>
          <a:xfrm>
            <a:off x="6191250" y="5429250"/>
            <a:ext cx="5143500" cy="9525"/>
          </a:xfrm>
          <a:prstGeom prst="rect">
            <a:avLst/>
          </a:prstGeom>
          <a:solidFill>
            <a:srgbClr val="A9BBB4"/>
          </a:solidFill>
          <a:ln w="0">
            <a:noFill/>
            <a:prstDash val="solid"/>
          </a:ln>
        </p:spPr>
      </p:sp>
    </p:spTree>
    <p:extLst>
      <p:ext uri="{00000000-0000-4000-8000-000000000011}">
        <p14:creationId xmlns:p14="http://schemas.microsoft.com/office/powerpoint/2010/main" xmlns="" val="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23" name="group-label">
            <a:extLst>
              <a:ext uri="{00000000-0000-4000-8000-000000000004}">
                <a16:creationId xmlns:a16="http://schemas.microsoft.com/office/drawing/2014/main" xmlns="" id="{00000000-0000-4000-8000-000000000038}"/>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THEME E · NUCLEAR AND QUANTUM PHYSICS</a:t>
            </a:r>
          </a:p>
        </p:txBody>
      </p:sp>
      <p:sp>
        <p:nvSpPr>
          <p:cNvPr id="2" name="page-number">
            <a:extLst>
              <a:ext uri="{00000000-0000-4000-8000-000000000004}">
                <a16:creationId xmlns:a16="http://schemas.microsoft.com/office/drawing/2014/main" xmlns="" id="{00000000-0000-4000-8000-000000000039}"/>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13 / 13</a:t>
            </a:r>
            <a:endParaRPr sz="1650" b="1" i="0">
              <a:solidFill>
                <a:srgbClr val="F4F0E2"/>
              </a:solidFill>
            </a:endParaRPr>
          </a:p>
        </p:txBody>
      </p:sp>
      <p:sp>
        <p:nvSpPr>
          <p:cNvPr id="3" name="rule-70-666">
            <a:extLst>
              <a:ext uri="{00000000-0000-4000-8000-000000000004}">
                <a16:creationId xmlns:a16="http://schemas.microsoft.com/office/drawing/2014/main" xmlns="" id="{00000000-0000-4000-8000-00000000003A}"/>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00000000-0000-4000-8000-000000000004}">
                <a16:creationId xmlns:a16="http://schemas.microsoft.com/office/drawing/2014/main" xmlns="" id="{00000000-0000-4000-8000-00000000003B}"/>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IB DP PHYSICS · E.4 · SL + HL</a:t>
            </a:r>
          </a:p>
        </p:txBody>
      </p:sp>
      <p:sp>
        <p:nvSpPr>
          <p:cNvPr id="5" name="slide-title">
            <a:extLst>
              <a:ext uri="{00000000-0000-4000-8000-000000000004}">
                <a16:creationId xmlns:a16="http://schemas.microsoft.com/office/drawing/2014/main" xmlns="" id="{00000000-0000-4000-8000-00000000003C}"/>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F4F0E2"/>
                </a:solidFill>
              </a:defRPr>
            </a:pPr>
            <a:r>
              <a:rPr sz="3450" b="1" i="0">
                <a:solidFill>
                  <a:srgbClr val="F4F0E2"/>
                </a:solidFill>
              </a:rPr>
              <a:t>Answers, repair and next inquiry</a:t>
            </a:r>
          </a:p>
        </p:txBody>
      </p:sp>
      <p:sp>
        <p:nvSpPr>
          <p:cNvPr id="6" name="answer-badge-1">
            <a:extLst>
              <a:ext uri="{00000000-0000-4000-8000-000000000004}">
                <a16:creationId xmlns:a16="http://schemas.microsoft.com/office/drawing/2014/main" xmlns="" id="{00000000-0000-4000-8000-00000000003D}"/>
              </a:ext>
            </a:extLst>
          </p:cNvPr>
          <p:cNvSpPr>
            <a:spLocks noGrp="1"/>
          </p:cNvSpPr>
          <p:nvPr/>
        </p:nvSpPr>
        <p:spPr>
          <a:xfrm>
            <a:off x="714375" y="1714500"/>
            <a:ext cx="457200" cy="457200"/>
          </a:xfrm>
          <a:prstGeom prst="ellipse">
            <a:avLst/>
          </a:prstGeom>
          <a:solidFill>
            <a:srgbClr val="F3C75A"/>
          </a:solidFill>
          <a:ln w="0">
            <a:noFill/>
            <a:prstDash val="solid"/>
          </a:ln>
        </p:spPr>
      </p:sp>
      <p:sp>
        <p:nvSpPr>
          <p:cNvPr id="7" name="answer-number-1">
            <a:extLst>
              <a:ext uri="{00000000-0000-4000-8000-000000000004}">
                <a16:creationId xmlns:a16="http://schemas.microsoft.com/office/drawing/2014/main" xmlns="" id="{00000000-0000-4000-8000-00000000003E}"/>
              </a:ext>
            </a:extLst>
          </p:cNvPr>
          <p:cNvSpPr>
            <a:spLocks noGrp="1"/>
          </p:cNvSpPr>
          <p:nvPr/>
        </p:nvSpPr>
        <p:spPr>
          <a:xfrm>
            <a:off x="714375" y="1762125"/>
            <a:ext cx="45720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1</a:t>
            </a:r>
          </a:p>
        </p:txBody>
      </p:sp>
      <p:sp>
        <p:nvSpPr>
          <p:cNvPr id="8" name="answer-1">
            <a:extLst>
              <a:ext uri="{00000000-0000-4000-8000-000000000004}">
                <a16:creationId xmlns:a16="http://schemas.microsoft.com/office/drawing/2014/main" xmlns="" id="{00000000-0000-4000-8000-00000000003F}"/>
              </a:ext>
            </a:extLst>
          </p:cNvPr>
          <p:cNvSpPr>
            <a:spLocks noGrp="1"/>
          </p:cNvSpPr>
          <p:nvPr/>
        </p:nvSpPr>
        <p:spPr>
          <a:xfrm>
            <a:off x="1476375" y="1695450"/>
            <a:ext cx="9525000" cy="4953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Answer: mass defect</a:t>
            </a:r>
          </a:p>
        </p:txBody>
      </p:sp>
      <p:sp>
        <p:nvSpPr>
          <p:cNvPr id="9" name="rule-155-250">
            <a:extLst>
              <a:ext uri="{00000000-0000-4000-8000-000000000004}">
                <a16:creationId xmlns:a16="http://schemas.microsoft.com/office/drawing/2014/main" xmlns="" id="{00000000-0000-4000-8000-000000000040}"/>
              </a:ext>
            </a:extLst>
          </p:cNvPr>
          <p:cNvSpPr>
            <a:spLocks noGrp="1"/>
          </p:cNvSpPr>
          <p:nvPr/>
        </p:nvSpPr>
        <p:spPr>
          <a:xfrm>
            <a:off x="1476375" y="2381250"/>
            <a:ext cx="9667875" cy="9525"/>
          </a:xfrm>
          <a:prstGeom prst="rect">
            <a:avLst/>
          </a:prstGeom>
          <a:solidFill>
            <a:srgbClr val="47716A"/>
          </a:solidFill>
          <a:ln w="0">
            <a:noFill/>
            <a:prstDash val="solid"/>
          </a:ln>
        </p:spPr>
      </p:sp>
      <p:sp>
        <p:nvSpPr>
          <p:cNvPr id="10" name="answer-badge-2">
            <a:extLst>
              <a:ext uri="{00000000-0000-4000-8000-000000000004}">
                <a16:creationId xmlns:a16="http://schemas.microsoft.com/office/drawing/2014/main" xmlns="" id="{00000000-0000-4000-8000-000000000041}"/>
              </a:ext>
            </a:extLst>
          </p:cNvPr>
          <p:cNvSpPr>
            <a:spLocks noGrp="1"/>
          </p:cNvSpPr>
          <p:nvPr/>
        </p:nvSpPr>
        <p:spPr>
          <a:xfrm>
            <a:off x="714375" y="2619375"/>
            <a:ext cx="457200" cy="457200"/>
          </a:xfrm>
          <a:prstGeom prst="ellipse">
            <a:avLst/>
          </a:prstGeom>
          <a:solidFill>
            <a:srgbClr val="F3C75A"/>
          </a:solidFill>
          <a:ln w="0">
            <a:noFill/>
            <a:prstDash val="solid"/>
          </a:ln>
        </p:spPr>
      </p:sp>
      <p:sp>
        <p:nvSpPr>
          <p:cNvPr id="11" name="answer-number-2">
            <a:extLst>
              <a:ext uri="{00000000-0000-4000-8000-000000000004}">
                <a16:creationId xmlns:a16="http://schemas.microsoft.com/office/drawing/2014/main" xmlns="" id="{00000000-0000-4000-8000-000000000042}"/>
              </a:ext>
            </a:extLst>
          </p:cNvPr>
          <p:cNvSpPr>
            <a:spLocks noGrp="1"/>
          </p:cNvSpPr>
          <p:nvPr/>
        </p:nvSpPr>
        <p:spPr>
          <a:xfrm>
            <a:off x="714375" y="2667000"/>
            <a:ext cx="45720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2</a:t>
            </a:r>
          </a:p>
        </p:txBody>
      </p:sp>
      <p:sp>
        <p:nvSpPr>
          <p:cNvPr id="12" name="answer-2">
            <a:extLst>
              <a:ext uri="{00000000-0000-4000-8000-000000000004}">
                <a16:creationId xmlns:a16="http://schemas.microsoft.com/office/drawing/2014/main" xmlns="" id="{00000000-0000-4000-8000-000000000043}"/>
              </a:ext>
            </a:extLst>
          </p:cNvPr>
          <p:cNvSpPr>
            <a:spLocks noGrp="1"/>
          </p:cNvSpPr>
          <p:nvPr/>
        </p:nvSpPr>
        <p:spPr>
          <a:xfrm>
            <a:off x="1476375" y="2600325"/>
            <a:ext cx="9525000" cy="4953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Answer: slows neutrons</a:t>
            </a:r>
          </a:p>
        </p:txBody>
      </p:sp>
      <p:sp>
        <p:nvSpPr>
          <p:cNvPr id="13" name="rule-155-345">
            <a:extLst>
              <a:ext uri="{00000000-0000-4000-8000-000000000004}">
                <a16:creationId xmlns:a16="http://schemas.microsoft.com/office/drawing/2014/main" xmlns="" id="{00000000-0000-4000-8000-000000000044}"/>
              </a:ext>
            </a:extLst>
          </p:cNvPr>
          <p:cNvSpPr>
            <a:spLocks noGrp="1"/>
          </p:cNvSpPr>
          <p:nvPr/>
        </p:nvSpPr>
        <p:spPr>
          <a:xfrm>
            <a:off x="1476375" y="3286125"/>
            <a:ext cx="9667875" cy="9525"/>
          </a:xfrm>
          <a:prstGeom prst="rect">
            <a:avLst/>
          </a:prstGeom>
          <a:solidFill>
            <a:srgbClr val="47716A"/>
          </a:solidFill>
          <a:ln w="0">
            <a:noFill/>
            <a:prstDash val="solid"/>
          </a:ln>
        </p:spPr>
      </p:sp>
      <p:sp>
        <p:nvSpPr>
          <p:cNvPr id="14" name="answer-badge-3">
            <a:extLst>
              <a:ext uri="{00000000-0000-4000-8000-000000000004}">
                <a16:creationId xmlns:a16="http://schemas.microsoft.com/office/drawing/2014/main" xmlns="" id="{00000000-0000-4000-8000-000000000045}"/>
              </a:ext>
            </a:extLst>
          </p:cNvPr>
          <p:cNvSpPr>
            <a:spLocks noGrp="1"/>
          </p:cNvSpPr>
          <p:nvPr/>
        </p:nvSpPr>
        <p:spPr>
          <a:xfrm>
            <a:off x="714375" y="3524250"/>
            <a:ext cx="457200" cy="457200"/>
          </a:xfrm>
          <a:prstGeom prst="ellipse">
            <a:avLst/>
          </a:prstGeom>
          <a:solidFill>
            <a:srgbClr val="F3C75A"/>
          </a:solidFill>
          <a:ln w="0">
            <a:noFill/>
            <a:prstDash val="solid"/>
          </a:ln>
        </p:spPr>
      </p:sp>
      <p:sp>
        <p:nvSpPr>
          <p:cNvPr id="15" name="answer-number-3">
            <a:extLst>
              <a:ext uri="{00000000-0000-4000-8000-000000000004}">
                <a16:creationId xmlns:a16="http://schemas.microsoft.com/office/drawing/2014/main" xmlns="" id="{00000000-0000-4000-8000-000000000046}"/>
              </a:ext>
            </a:extLst>
          </p:cNvPr>
          <p:cNvSpPr>
            <a:spLocks noGrp="1"/>
          </p:cNvSpPr>
          <p:nvPr/>
        </p:nvSpPr>
        <p:spPr>
          <a:xfrm>
            <a:off x="714375" y="3571875"/>
            <a:ext cx="45720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3</a:t>
            </a:r>
          </a:p>
        </p:txBody>
      </p:sp>
      <p:sp>
        <p:nvSpPr>
          <p:cNvPr id="16" name="answer-3">
            <a:extLst>
              <a:ext uri="{00000000-0000-4000-8000-000000000004}">
                <a16:creationId xmlns:a16="http://schemas.microsoft.com/office/drawing/2014/main" xmlns="" id="{00000000-0000-4000-8000-000000000047}"/>
              </a:ext>
            </a:extLst>
          </p:cNvPr>
          <p:cNvSpPr>
            <a:spLocks noGrp="1"/>
          </p:cNvSpPr>
          <p:nvPr/>
        </p:nvSpPr>
        <p:spPr>
          <a:xfrm>
            <a:off x="1476375" y="3505200"/>
            <a:ext cx="9525000" cy="4953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Answer: absorbs neutrons</a:t>
            </a:r>
          </a:p>
        </p:txBody>
      </p:sp>
      <p:sp>
        <p:nvSpPr>
          <p:cNvPr id="17" name="rule-155-440">
            <a:extLst>
              <a:ext uri="{00000000-0000-4000-8000-000000000004}">
                <a16:creationId xmlns:a16="http://schemas.microsoft.com/office/drawing/2014/main" xmlns="" id="{00000000-0000-4000-8000-000000000048}"/>
              </a:ext>
            </a:extLst>
          </p:cNvPr>
          <p:cNvSpPr>
            <a:spLocks noGrp="1"/>
          </p:cNvSpPr>
          <p:nvPr/>
        </p:nvSpPr>
        <p:spPr>
          <a:xfrm>
            <a:off x="1476375" y="4191000"/>
            <a:ext cx="9667875" cy="9525"/>
          </a:xfrm>
          <a:prstGeom prst="rect">
            <a:avLst/>
          </a:prstGeom>
          <a:solidFill>
            <a:srgbClr val="47716A"/>
          </a:solidFill>
          <a:ln w="0">
            <a:noFill/>
            <a:prstDash val="solid"/>
          </a:ln>
        </p:spPr>
      </p:sp>
      <p:sp>
        <p:nvSpPr>
          <p:cNvPr id="18" name="answer-badge-4">
            <a:extLst>
              <a:ext uri="{00000000-0000-4000-8000-000000000004}">
                <a16:creationId xmlns:a16="http://schemas.microsoft.com/office/drawing/2014/main" xmlns="" id="{00000000-0000-4000-8000-000000000049}"/>
              </a:ext>
            </a:extLst>
          </p:cNvPr>
          <p:cNvSpPr>
            <a:spLocks noGrp="1"/>
          </p:cNvSpPr>
          <p:nvPr/>
        </p:nvSpPr>
        <p:spPr>
          <a:xfrm>
            <a:off x="714375" y="4429125"/>
            <a:ext cx="457200" cy="457200"/>
          </a:xfrm>
          <a:prstGeom prst="ellipse">
            <a:avLst/>
          </a:prstGeom>
          <a:solidFill>
            <a:srgbClr val="F3C75A"/>
          </a:solidFill>
          <a:ln w="0">
            <a:noFill/>
            <a:prstDash val="solid"/>
          </a:ln>
        </p:spPr>
      </p:sp>
      <p:sp>
        <p:nvSpPr>
          <p:cNvPr id="19" name="answer-number-4">
            <a:extLst>
              <a:ext uri="{00000000-0000-4000-8000-000000000004}">
                <a16:creationId xmlns:a16="http://schemas.microsoft.com/office/drawing/2014/main" xmlns="" id="{00000000-0000-4000-8000-00000000004A}"/>
              </a:ext>
            </a:extLst>
          </p:cNvPr>
          <p:cNvSpPr>
            <a:spLocks noGrp="1"/>
          </p:cNvSpPr>
          <p:nvPr/>
        </p:nvSpPr>
        <p:spPr>
          <a:xfrm>
            <a:off x="714375" y="4476750"/>
            <a:ext cx="457200" cy="32385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4</a:t>
            </a:r>
          </a:p>
        </p:txBody>
      </p:sp>
      <p:sp>
        <p:nvSpPr>
          <p:cNvPr id="20" name="answer-4">
            <a:extLst>
              <a:ext uri="{00000000-0000-4000-8000-000000000004}">
                <a16:creationId xmlns:a16="http://schemas.microsoft.com/office/drawing/2014/main" xmlns="" id="{00000000-0000-4000-8000-00000000004B}"/>
              </a:ext>
            </a:extLst>
          </p:cNvPr>
          <p:cNvSpPr>
            <a:spLocks noGrp="1"/>
          </p:cNvSpPr>
          <p:nvPr/>
        </p:nvSpPr>
        <p:spPr>
          <a:xfrm>
            <a:off x="1476375" y="4410075"/>
            <a:ext cx="9525000" cy="495300"/>
          </a:xfrm>
          <a:prstGeom prst="rect">
            <a:avLst/>
          </a:prstGeom>
          <a:noFill/>
          <a:ln w="0">
            <a:noFill/>
            <a:prstDash val="solid"/>
          </a:ln>
        </p:spPr>
        <p:txBody>
          <a:bodyPr/>
          <a:lstStyle/>
          <a:p>
            <a:pPr algn="l">
              <a:defRPr sz="2025" b="1" i="0">
                <a:solidFill>
                  <a:srgbClr val="F4F0E2"/>
                </a:solidFill>
              </a:defRPr>
            </a:pPr>
            <a:r>
              <a:rPr sz="2025" b="1" i="0">
                <a:solidFill>
                  <a:srgbClr val="F4F0E2"/>
                </a:solidFill>
              </a:rPr>
              <a:t>Answer: steady average neutron population</a:t>
            </a:r>
          </a:p>
        </p:txBody>
      </p:sp>
      <p:sp>
        <p:nvSpPr>
          <p:cNvPr id="21" name="next-step">
            <a:extLst>
              <a:ext uri="{00000000-0000-4000-8000-000000000004}">
                <a16:creationId xmlns:a16="http://schemas.microsoft.com/office/drawing/2014/main" xmlns="" id="{00000000-0000-4000-8000-00000000004C}"/>
              </a:ext>
            </a:extLst>
          </p:cNvPr>
          <p:cNvSpPr>
            <a:spLocks noGrp="1"/>
          </p:cNvSpPr>
          <p:nvPr/>
        </p:nvSpPr>
        <p:spPr>
          <a:xfrm>
            <a:off x="666750" y="5429250"/>
            <a:ext cx="10858500" cy="666750"/>
          </a:xfrm>
          <a:prstGeom prst="roundRect">
            <a:avLst>
              <a:gd name="adj" fmla="val 17143"/>
            </a:avLst>
          </a:prstGeom>
          <a:solidFill>
            <a:srgbClr val="F3C75A"/>
          </a:solidFill>
          <a:ln w="0">
            <a:noFill/>
            <a:prstDash val="solid"/>
          </a:ln>
        </p:spPr>
      </p:sp>
      <p:sp>
        <p:nvSpPr>
          <p:cNvPr id="22" name="next-step-text">
            <a:extLst>
              <a:ext uri="{00000000-0000-4000-8000-000000000004}">
                <a16:creationId xmlns:a16="http://schemas.microsoft.com/office/drawing/2014/main" xmlns="" id="{00000000-0000-4000-8000-00000000004D}"/>
              </a:ext>
            </a:extLst>
          </p:cNvPr>
          <p:cNvSpPr>
            <a:spLocks noGrp="1"/>
          </p:cNvSpPr>
          <p:nvPr/>
        </p:nvSpPr>
        <p:spPr>
          <a:xfrm>
            <a:off x="933450" y="5572125"/>
            <a:ext cx="10287000" cy="381000"/>
          </a:xfrm>
          <a:prstGeom prst="rect">
            <a:avLst/>
          </a:prstGeom>
          <a:noFill/>
          <a:ln w="0">
            <a:noFill/>
            <a:prstDash val="solid"/>
          </a:ln>
        </p:spPr>
        <p:txBody>
          <a:bodyPr/>
          <a:lstStyle/>
          <a:p>
            <a:pPr algn="ctr">
              <a:defRPr sz="1650" b="1" i="0">
                <a:solidFill>
                  <a:srgbClr val="0B342E"/>
                </a:solidFill>
              </a:defRPr>
            </a:pPr>
            <a:r>
              <a:rPr sz="1650" b="1" i="0">
                <a:solidFill>
                  <a:srgbClr val="0B342E"/>
                </a:solidFill>
              </a:rPr>
              <a:t>Next move: correct one response, name the governing model, then write one new question your evidence can test.</a:t>
            </a:r>
          </a:p>
        </p:txBody>
      </p:sp>
    </p:spTree>
    <p:extLst>
      <p:ext uri="{00000000-0000-4000-8000-000000000011}">
        <p14:creationId xmlns:p14="http://schemas.microsoft.com/office/powerpoint/2010/main" xmlns="" val="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0E2"/>
        </a:solidFill>
        <a:effectLst/>
      </p:bgPr>
    </p:bg>
    <p:spTree>
      <p:nvGrpSpPr>
        <p:cNvPr id="1" name=""/>
        <p:cNvGrpSpPr/>
        <p:nvPr/>
      </p:nvGrpSpPr>
      <p:grpSpPr>
        <a:xfrm>
          <a:off x="0" y="0"/>
          <a:ext cx="0" cy="0"/>
          <a:chOff x="0" y="0"/>
          <a:chExt cx="0" cy="0"/>
        </a:xfrm>
      </p:grpSpPr>
      <p:sp>
        <p:nvSpPr>
          <p:cNvPr id="19" name="group-label">
            <a:extLst>
              <a:ext uri="{00000000-0000-4000-8000-000000000004}">
                <a16:creationId xmlns:a16="http://schemas.microsoft.com/office/drawing/2014/main" xmlns="" id="{00000000-0000-4000-8000-00000000004E}"/>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4F}"/>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02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50}"/>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51}"/>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52}"/>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Retrieve, connect, predict</a:t>
            </a:r>
          </a:p>
        </p:txBody>
      </p:sp>
      <p:sp>
        <p:nvSpPr>
          <p:cNvPr id="6" name="instruction">
            <a:extLst>
              <a:ext uri="{00000000-0000-4000-8000-000000000004}">
                <a16:creationId xmlns:a16="http://schemas.microsoft.com/office/drawing/2014/main" xmlns="" id="{00000000-0000-4000-8000-000000000053}"/>
              </a:ext>
            </a:extLst>
          </p:cNvPr>
          <p:cNvSpPr>
            <a:spLocks noGrp="1"/>
          </p:cNvSpPr>
          <p:nvPr/>
        </p:nvSpPr>
        <p:spPr>
          <a:xfrm>
            <a:off x="666750" y="1485900"/>
            <a:ext cx="10001250" cy="381000"/>
          </a:xfrm>
          <a:prstGeom prst="rect">
            <a:avLst/>
          </a:prstGeom>
          <a:noFill/>
          <a:ln w="0">
            <a:noFill/>
            <a:prstDash val="solid"/>
          </a:ln>
        </p:spPr>
        <p:txBody>
          <a:bodyPr/>
          <a:lstStyle/>
          <a:p>
            <a:pPr algn="l">
              <a:defRPr sz="1800" b="0" i="0">
                <a:solidFill>
                  <a:srgbClr val="48635E"/>
                </a:solidFill>
              </a:defRPr>
            </a:pPr>
            <a:r>
              <a:rPr sz="1800" b="0" i="0">
                <a:solidFill>
                  <a:srgbClr val="48635E"/>
                </a:solidFill>
              </a:rPr>
              <a:t>Think alone · compare with a partner · commit before discussion.</a:t>
            </a:r>
          </a:p>
        </p:txBody>
      </p:sp>
      <p:sp>
        <p:nvSpPr>
          <p:cNvPr id="7" name="retrieval-1">
            <a:extLst>
              <a:ext uri="{00000000-0000-4000-8000-000000000004}">
                <a16:creationId xmlns:a16="http://schemas.microsoft.com/office/drawing/2014/main" xmlns="" id="{00000000-0000-4000-8000-000000000054}"/>
              </a:ext>
            </a:extLst>
          </p:cNvPr>
          <p:cNvSpPr>
            <a:spLocks noGrp="1"/>
          </p:cNvSpPr>
          <p:nvPr/>
        </p:nvSpPr>
        <p:spPr>
          <a:xfrm>
            <a:off x="714375" y="2095500"/>
            <a:ext cx="476250" cy="476250"/>
          </a:xfrm>
          <a:prstGeom prst="ellipse">
            <a:avLst/>
          </a:prstGeom>
          <a:solidFill>
            <a:srgbClr val="8A6200"/>
          </a:solidFill>
          <a:ln w="0">
            <a:noFill/>
            <a:prstDash val="solid"/>
          </a:ln>
        </p:spPr>
      </p:sp>
      <p:sp>
        <p:nvSpPr>
          <p:cNvPr id="8" name="retrieval-number-1">
            <a:extLst>
              <a:ext uri="{00000000-0000-4000-8000-000000000004}">
                <a16:creationId xmlns:a16="http://schemas.microsoft.com/office/drawing/2014/main" xmlns="" id="{00000000-0000-4000-8000-000000000055}"/>
              </a:ext>
            </a:extLst>
          </p:cNvPr>
          <p:cNvSpPr>
            <a:spLocks noGrp="1"/>
          </p:cNvSpPr>
          <p:nvPr/>
        </p:nvSpPr>
        <p:spPr>
          <a:xfrm>
            <a:off x="714375" y="2152650"/>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1</a:t>
            </a:r>
          </a:p>
        </p:txBody>
      </p:sp>
      <p:sp>
        <p:nvSpPr>
          <p:cNvPr id="9" name="retrieval-text-1">
            <a:extLst>
              <a:ext uri="{00000000-0000-4000-8000-000000000004}">
                <a16:creationId xmlns:a16="http://schemas.microsoft.com/office/drawing/2014/main" xmlns="" id="{00000000-0000-4000-8000-000000000056}"/>
              </a:ext>
            </a:extLst>
          </p:cNvPr>
          <p:cNvSpPr>
            <a:spLocks noGrp="1"/>
          </p:cNvSpPr>
          <p:nvPr/>
        </p:nvSpPr>
        <p:spPr>
          <a:xfrm>
            <a:off x="1476375" y="2057400"/>
            <a:ext cx="9620250" cy="5905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Define mass defect.</a:t>
            </a:r>
          </a:p>
        </p:txBody>
      </p:sp>
      <p:sp>
        <p:nvSpPr>
          <p:cNvPr id="10" name="retrieval-2">
            <a:extLst>
              <a:ext uri="{00000000-0000-4000-8000-000000000004}">
                <a16:creationId xmlns:a16="http://schemas.microsoft.com/office/drawing/2014/main" xmlns="" id="{00000000-0000-4000-8000-000000000057}"/>
              </a:ext>
            </a:extLst>
          </p:cNvPr>
          <p:cNvSpPr>
            <a:spLocks noGrp="1"/>
          </p:cNvSpPr>
          <p:nvPr/>
        </p:nvSpPr>
        <p:spPr>
          <a:xfrm>
            <a:off x="714375" y="2971800"/>
            <a:ext cx="476250" cy="476250"/>
          </a:xfrm>
          <a:prstGeom prst="ellipse">
            <a:avLst/>
          </a:prstGeom>
          <a:solidFill>
            <a:srgbClr val="8A6200"/>
          </a:solidFill>
          <a:ln w="0">
            <a:noFill/>
            <a:prstDash val="solid"/>
          </a:ln>
        </p:spPr>
      </p:sp>
      <p:sp>
        <p:nvSpPr>
          <p:cNvPr id="11" name="retrieval-number-2">
            <a:extLst>
              <a:ext uri="{00000000-0000-4000-8000-000000000004}">
                <a16:creationId xmlns:a16="http://schemas.microsoft.com/office/drawing/2014/main" xmlns="" id="{00000000-0000-4000-8000-000000000058}"/>
              </a:ext>
            </a:extLst>
          </p:cNvPr>
          <p:cNvSpPr>
            <a:spLocks noGrp="1"/>
          </p:cNvSpPr>
          <p:nvPr/>
        </p:nvSpPr>
        <p:spPr>
          <a:xfrm>
            <a:off x="714375" y="3028950"/>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2</a:t>
            </a:r>
          </a:p>
        </p:txBody>
      </p:sp>
      <p:sp>
        <p:nvSpPr>
          <p:cNvPr id="12" name="retrieval-text-2">
            <a:extLst>
              <a:ext uri="{00000000-0000-4000-8000-000000000004}">
                <a16:creationId xmlns:a16="http://schemas.microsoft.com/office/drawing/2014/main" xmlns="" id="{00000000-0000-4000-8000-000000000059}"/>
              </a:ext>
            </a:extLst>
          </p:cNvPr>
          <p:cNvSpPr>
            <a:spLocks noGrp="1"/>
          </p:cNvSpPr>
          <p:nvPr/>
        </p:nvSpPr>
        <p:spPr>
          <a:xfrm>
            <a:off x="1476375" y="2933700"/>
            <a:ext cx="9620250" cy="5905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What sustains a chain reaction?</a:t>
            </a:r>
          </a:p>
        </p:txBody>
      </p:sp>
      <p:sp>
        <p:nvSpPr>
          <p:cNvPr id="13" name="retrieval-3">
            <a:extLst>
              <a:ext uri="{00000000-0000-4000-8000-000000000004}">
                <a16:creationId xmlns:a16="http://schemas.microsoft.com/office/drawing/2014/main" xmlns="" id="{00000000-0000-4000-8000-00000000005A}"/>
              </a:ext>
            </a:extLst>
          </p:cNvPr>
          <p:cNvSpPr>
            <a:spLocks noGrp="1"/>
          </p:cNvSpPr>
          <p:nvPr/>
        </p:nvSpPr>
        <p:spPr>
          <a:xfrm>
            <a:off x="714375" y="3848100"/>
            <a:ext cx="476250" cy="476250"/>
          </a:xfrm>
          <a:prstGeom prst="ellipse">
            <a:avLst/>
          </a:prstGeom>
          <a:solidFill>
            <a:srgbClr val="8A6200"/>
          </a:solidFill>
          <a:ln w="0">
            <a:noFill/>
            <a:prstDash val="solid"/>
          </a:ln>
        </p:spPr>
      </p:sp>
      <p:sp>
        <p:nvSpPr>
          <p:cNvPr id="14" name="retrieval-number-3">
            <a:extLst>
              <a:ext uri="{00000000-0000-4000-8000-000000000004}">
                <a16:creationId xmlns:a16="http://schemas.microsoft.com/office/drawing/2014/main" xmlns="" id="{00000000-0000-4000-8000-00000000005B}"/>
              </a:ext>
            </a:extLst>
          </p:cNvPr>
          <p:cNvSpPr>
            <a:spLocks noGrp="1"/>
          </p:cNvSpPr>
          <p:nvPr/>
        </p:nvSpPr>
        <p:spPr>
          <a:xfrm>
            <a:off x="714375" y="3905250"/>
            <a:ext cx="476250" cy="323850"/>
          </a:xfrm>
          <a:prstGeom prst="rect">
            <a:avLst/>
          </a:prstGeom>
          <a:noFill/>
          <a:ln w="0">
            <a:noFill/>
            <a:prstDash val="solid"/>
          </a:ln>
        </p:spPr>
        <p:txBody>
          <a:bodyPr/>
          <a:lstStyle/>
          <a:p>
            <a:pPr algn="ctr">
              <a:defRPr sz="1650" b="1" i="0">
                <a:solidFill>
                  <a:srgbClr val="F4F0E2"/>
                </a:solidFill>
              </a:defRPr>
            </a:pPr>
            <a:r>
              <a:rPr sz="1650" b="1" i="0">
                <a:solidFill>
                  <a:srgbClr val="F4F0E2"/>
                </a:solidFill>
              </a:rPr>
              <a:t>3</a:t>
            </a:r>
          </a:p>
        </p:txBody>
      </p:sp>
      <p:sp>
        <p:nvSpPr>
          <p:cNvPr id="15" name="retrieval-text-3">
            <a:extLst>
              <a:ext uri="{00000000-0000-4000-8000-000000000004}">
                <a16:creationId xmlns:a16="http://schemas.microsoft.com/office/drawing/2014/main" xmlns="" id="{00000000-0000-4000-8000-00000000005C}"/>
              </a:ext>
            </a:extLst>
          </p:cNvPr>
          <p:cNvSpPr>
            <a:spLocks noGrp="1"/>
          </p:cNvSpPr>
          <p:nvPr/>
        </p:nvSpPr>
        <p:spPr>
          <a:xfrm>
            <a:off x="1476375" y="3810000"/>
            <a:ext cx="9620250" cy="590550"/>
          </a:xfrm>
          <a:prstGeom prst="rect">
            <a:avLst/>
          </a:prstGeom>
          <a:noFill/>
          <a:ln w="0">
            <a:noFill/>
            <a:prstDash val="solid"/>
          </a:ln>
        </p:spPr>
        <p:txBody>
          <a:bodyPr/>
          <a:lstStyle/>
          <a:p>
            <a:pPr algn="l">
              <a:defRPr sz="2025" b="1" i="0">
                <a:solidFill>
                  <a:srgbClr val="0A332E"/>
                </a:solidFill>
              </a:defRPr>
            </a:pPr>
            <a:r>
              <a:rPr sz="2025" b="1" i="0">
                <a:solidFill>
                  <a:srgbClr val="0A332E"/>
                </a:solidFill>
              </a:rPr>
              <a:t>What does a moderator do?</a:t>
            </a:r>
          </a:p>
        </p:txBody>
      </p:sp>
      <p:sp>
        <p:nvSpPr>
          <p:cNvPr id="16" name="rule-70-510">
            <a:extLst>
              <a:ext uri="{00000000-0000-4000-8000-000000000004}">
                <a16:creationId xmlns:a16="http://schemas.microsoft.com/office/drawing/2014/main" xmlns="" id="{00000000-0000-4000-8000-00000000005D}"/>
              </a:ext>
            </a:extLst>
          </p:cNvPr>
          <p:cNvSpPr>
            <a:spLocks noGrp="1"/>
          </p:cNvSpPr>
          <p:nvPr/>
        </p:nvSpPr>
        <p:spPr>
          <a:xfrm>
            <a:off x="666750" y="4857750"/>
            <a:ext cx="10858500" cy="9525"/>
          </a:xfrm>
          <a:prstGeom prst="rect">
            <a:avLst/>
          </a:prstGeom>
          <a:solidFill>
            <a:srgbClr val="A9BBB4"/>
          </a:solidFill>
          <a:ln w="0">
            <a:noFill/>
            <a:prstDash val="solid"/>
          </a:ln>
        </p:spPr>
      </p:sp>
      <p:sp>
        <p:nvSpPr>
          <p:cNvPr id="17" name="outcomes-label">
            <a:extLst>
              <a:ext uri="{00000000-0000-4000-8000-000000000004}">
                <a16:creationId xmlns:a16="http://schemas.microsoft.com/office/drawing/2014/main" xmlns="" id="{00000000-0000-4000-8000-00000000005E}"/>
              </a:ext>
            </a:extLst>
          </p:cNvPr>
          <p:cNvSpPr>
            <a:spLocks noGrp="1"/>
          </p:cNvSpPr>
          <p:nvPr/>
        </p:nvSpPr>
        <p:spPr>
          <a:xfrm>
            <a:off x="666750" y="5095875"/>
            <a:ext cx="1714500" cy="28575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BY THE END</a:t>
            </a:r>
          </a:p>
        </p:txBody>
      </p:sp>
      <p:sp>
        <p:nvSpPr>
          <p:cNvPr id="18" name="outcomes">
            <a:extLst>
              <a:ext uri="{00000000-0000-4000-8000-000000000004}">
                <a16:creationId xmlns:a16="http://schemas.microsoft.com/office/drawing/2014/main" xmlns="" id="{00000000-0000-4000-8000-00000000005F}"/>
              </a:ext>
            </a:extLst>
          </p:cNvPr>
          <p:cNvSpPr>
            <a:spLocks noGrp="1"/>
          </p:cNvSpPr>
          <p:nvPr/>
        </p:nvSpPr>
        <p:spPr>
          <a:xfrm>
            <a:off x="2381250" y="5029200"/>
            <a:ext cx="8858250" cy="1095375"/>
          </a:xfrm>
          <a:prstGeom prst="rect">
            <a:avLst/>
          </a:prstGeom>
          <a:noFill/>
          <a:ln w="0">
            <a:noFill/>
            <a:prstDash val="solid"/>
          </a:ln>
        </p:spPr>
        <p:txBody>
          <a:bodyPr/>
          <a:lstStyle/>
          <a:p>
            <a:pPr algn="l">
              <a:defRPr sz="1650" b="0" i="0">
                <a:solidFill>
                  <a:srgbClr val="0A332E"/>
                </a:solidFill>
              </a:defRPr>
            </a:pPr>
            <a:r>
              <a:rPr sz="1650" b="0" i="0">
                <a:solidFill>
                  <a:srgbClr val="0A332E"/>
                </a:solidFill>
              </a:rPr>
              <a:t>• Use binding energy and mass-energy conservation.</a:t>
            </a:r>
          </a:p>
          <a:p>
            <a:pPr algn="l">
              <a:defRPr sz="1650" b="0" i="0">
                <a:solidFill>
                  <a:srgbClr val="0A332E"/>
                </a:solidFill>
              </a:defRPr>
            </a:pPr>
            <a:r>
              <a:rPr sz="1650" b="0" i="0">
                <a:solidFill>
                  <a:srgbClr val="0A332E"/>
                </a:solidFill>
              </a:rPr>
              <a:t>• Explain induced fission and chain reactions.</a:t>
            </a:r>
          </a:p>
          <a:p>
            <a:pPr algn="l">
              <a:defRPr sz="1650" b="0" i="0">
                <a:solidFill>
                  <a:srgbClr val="0A332E"/>
                </a:solidFill>
              </a:defRPr>
            </a:pPr>
            <a:r>
              <a:rPr sz="1650" b="0" i="0">
                <a:solidFill>
                  <a:srgbClr val="0A332E"/>
                </a:solidFill>
              </a:rPr>
              <a:t>• Evaluate reactor control, waste and safety evidence.</a:t>
            </a:r>
          </a:p>
        </p:txBody>
      </p:sp>
    </p:spTree>
    <p:extLst>
      <p:ext uri="{00000000-0000-4000-8000-000000000011}">
        <p14:creationId xmlns:p14="http://schemas.microsoft.com/office/powerpoint/2010/main" xmlns="" val="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9" name="group-label">
            <a:extLst>
              <a:ext uri="{00000000-0000-4000-8000-000000000004}">
                <a16:creationId xmlns:a16="http://schemas.microsoft.com/office/drawing/2014/main" xmlns="" id="{00000000-0000-4000-8000-000000000060}"/>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61}"/>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03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6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63}"/>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64}"/>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Build the model, then test its limits</a:t>
            </a:r>
          </a:p>
        </p:txBody>
      </p:sp>
      <p:sp>
        <p:nvSpPr>
          <p:cNvPr id="6" name="model-index-1">
            <a:extLst>
              <a:ext uri="{00000000-0000-4000-8000-000000000004}">
                <a16:creationId xmlns:a16="http://schemas.microsoft.com/office/drawing/2014/main" xmlns="" id="{00000000-0000-4000-8000-000000000065}"/>
              </a:ext>
            </a:extLst>
          </p:cNvPr>
          <p:cNvSpPr>
            <a:spLocks noGrp="1"/>
          </p:cNvSpPr>
          <p:nvPr/>
        </p:nvSpPr>
        <p:spPr>
          <a:xfrm>
            <a:off x="685800" y="1809750"/>
            <a:ext cx="428625"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01</a:t>
            </a:r>
          </a:p>
        </p:txBody>
      </p:sp>
      <p:sp>
        <p:nvSpPr>
          <p:cNvPr id="7" name="model-point-1">
            <a:extLst>
              <a:ext uri="{00000000-0000-4000-8000-000000000004}">
                <a16:creationId xmlns:a16="http://schemas.microsoft.com/office/drawing/2014/main" xmlns="" id="{00000000-0000-4000-8000-000000000066}"/>
              </a:ext>
            </a:extLst>
          </p:cNvPr>
          <p:cNvSpPr>
            <a:spLocks noGrp="1"/>
          </p:cNvSpPr>
          <p:nvPr/>
        </p:nvSpPr>
        <p:spPr>
          <a:xfrm>
            <a:off x="1238250" y="1771650"/>
            <a:ext cx="6191250" cy="74295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Fission products lie closer to the binding-energy-per-nucleon maximum.</a:t>
            </a:r>
          </a:p>
        </p:txBody>
      </p:sp>
      <p:sp>
        <p:nvSpPr>
          <p:cNvPr id="8" name="model-index-2">
            <a:extLst>
              <a:ext uri="{00000000-0000-4000-8000-000000000004}">
                <a16:creationId xmlns:a16="http://schemas.microsoft.com/office/drawing/2014/main" xmlns="" id="{00000000-0000-4000-8000-000000000067}"/>
              </a:ext>
            </a:extLst>
          </p:cNvPr>
          <p:cNvSpPr>
            <a:spLocks noGrp="1"/>
          </p:cNvSpPr>
          <p:nvPr/>
        </p:nvSpPr>
        <p:spPr>
          <a:xfrm>
            <a:off x="685800" y="2781300"/>
            <a:ext cx="428625"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02</a:t>
            </a:r>
          </a:p>
        </p:txBody>
      </p:sp>
      <p:sp>
        <p:nvSpPr>
          <p:cNvPr id="9" name="model-point-2">
            <a:extLst>
              <a:ext uri="{00000000-0000-4000-8000-000000000004}">
                <a16:creationId xmlns:a16="http://schemas.microsoft.com/office/drawing/2014/main" xmlns="" id="{00000000-0000-4000-8000-000000000068}"/>
              </a:ext>
            </a:extLst>
          </p:cNvPr>
          <p:cNvSpPr>
            <a:spLocks noGrp="1"/>
          </p:cNvSpPr>
          <p:nvPr/>
        </p:nvSpPr>
        <p:spPr>
          <a:xfrm>
            <a:off x="1238250" y="2743200"/>
            <a:ext cx="6191250" cy="74295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Neutrons can induce further fissions.</a:t>
            </a:r>
          </a:p>
        </p:txBody>
      </p:sp>
      <p:sp>
        <p:nvSpPr>
          <p:cNvPr id="10" name="model-index-3">
            <a:extLst>
              <a:ext uri="{00000000-0000-4000-8000-000000000004}">
                <a16:creationId xmlns:a16="http://schemas.microsoft.com/office/drawing/2014/main" xmlns="" id="{00000000-0000-4000-8000-000000000069}"/>
              </a:ext>
            </a:extLst>
          </p:cNvPr>
          <p:cNvSpPr>
            <a:spLocks noGrp="1"/>
          </p:cNvSpPr>
          <p:nvPr/>
        </p:nvSpPr>
        <p:spPr>
          <a:xfrm>
            <a:off x="685800" y="3752850"/>
            <a:ext cx="428625"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03</a:t>
            </a:r>
          </a:p>
        </p:txBody>
      </p:sp>
      <p:sp>
        <p:nvSpPr>
          <p:cNvPr id="11" name="model-point-3">
            <a:extLst>
              <a:ext uri="{00000000-0000-4000-8000-000000000004}">
                <a16:creationId xmlns:a16="http://schemas.microsoft.com/office/drawing/2014/main" xmlns="" id="{00000000-0000-4000-8000-00000000006A}"/>
              </a:ext>
            </a:extLst>
          </p:cNvPr>
          <p:cNvSpPr>
            <a:spLocks noGrp="1"/>
          </p:cNvSpPr>
          <p:nvPr/>
        </p:nvSpPr>
        <p:spPr>
          <a:xfrm>
            <a:off x="1238250" y="3714750"/>
            <a:ext cx="6191250" cy="742950"/>
          </a:xfrm>
          <a:prstGeom prst="rect">
            <a:avLst/>
          </a:prstGeom>
          <a:noFill/>
          <a:ln w="0">
            <a:noFill/>
            <a:prstDash val="solid"/>
          </a:ln>
        </p:spPr>
        <p:txBody>
          <a:bodyPr/>
          <a:lstStyle/>
          <a:p>
            <a:pPr algn="l">
              <a:defRPr sz="1875" b="1" i="0">
                <a:solidFill>
                  <a:srgbClr val="0A332E"/>
                </a:solidFill>
              </a:defRPr>
            </a:pPr>
            <a:r>
              <a:rPr sz="1875" b="1" i="0">
                <a:solidFill>
                  <a:srgbClr val="0A332E"/>
                </a:solidFill>
              </a:rPr>
              <a:t>Control rods absorb neutrons; moderators reduce neutron kinetic energy where appropriate.</a:t>
            </a:r>
          </a:p>
        </p:txBody>
      </p:sp>
      <p:sp>
        <p:nvSpPr>
          <p:cNvPr id="12" name="equation-panel">
            <a:extLst>
              <a:ext uri="{00000000-0000-4000-8000-000000000004}">
                <a16:creationId xmlns:a16="http://schemas.microsoft.com/office/drawing/2014/main" xmlns="" id="{00000000-0000-4000-8000-00000000006B}"/>
              </a:ext>
            </a:extLst>
          </p:cNvPr>
          <p:cNvSpPr>
            <a:spLocks noGrp="1"/>
          </p:cNvSpPr>
          <p:nvPr/>
        </p:nvSpPr>
        <p:spPr>
          <a:xfrm>
            <a:off x="7810500" y="1714500"/>
            <a:ext cx="3714750" cy="3143250"/>
          </a:xfrm>
          <a:prstGeom prst="roundRect">
            <a:avLst>
              <a:gd name="adj" fmla="val 3636"/>
            </a:avLst>
          </a:prstGeom>
          <a:solidFill>
            <a:srgbClr val="0B342E"/>
          </a:solidFill>
          <a:ln w="0">
            <a:noFill/>
            <a:prstDash val="solid"/>
          </a:ln>
        </p:spPr>
      </p:sp>
      <p:sp>
        <p:nvSpPr>
          <p:cNvPr id="13" name="equation-label">
            <a:extLst>
              <a:ext uri="{00000000-0000-4000-8000-000000000004}">
                <a16:creationId xmlns:a16="http://schemas.microsoft.com/office/drawing/2014/main" xmlns="" id="{00000000-0000-4000-8000-00000000006C}"/>
              </a:ext>
            </a:extLst>
          </p:cNvPr>
          <p:cNvSpPr>
            <a:spLocks noGrp="1"/>
          </p:cNvSpPr>
          <p:nvPr/>
        </p:nvSpPr>
        <p:spPr>
          <a:xfrm>
            <a:off x="8096250" y="2000250"/>
            <a:ext cx="3143250" cy="30480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EQUATIONS WITH BOUNDARIES</a:t>
            </a:r>
          </a:p>
        </p:txBody>
      </p:sp>
      <p:sp>
        <p:nvSpPr>
          <p:cNvPr id="14" name="equation-1">
            <a:extLst>
              <a:ext uri="{00000000-0000-4000-8000-000000000004}">
                <a16:creationId xmlns:a16="http://schemas.microsoft.com/office/drawing/2014/main" xmlns="" id="{00000000-0000-4000-8000-00000000006D}"/>
              </a:ext>
            </a:extLst>
          </p:cNvPr>
          <p:cNvSpPr>
            <a:spLocks noGrp="1"/>
          </p:cNvSpPr>
          <p:nvPr/>
        </p:nvSpPr>
        <p:spPr>
          <a:xfrm>
            <a:off x="8096250" y="2571750"/>
            <a:ext cx="3143250" cy="523875"/>
          </a:xfrm>
          <a:prstGeom prst="rect">
            <a:avLst/>
          </a:prstGeom>
          <a:noFill/>
          <a:ln w="0">
            <a:noFill/>
            <a:prstDash val="solid"/>
          </a:ln>
        </p:spPr>
        <p:txBody>
          <a:bodyPr/>
          <a:lstStyle/>
          <a:p>
            <a:pPr algn="l">
              <a:defRPr sz="1725" b="1" i="0">
                <a:solidFill>
                  <a:srgbClr val="F4F0E2"/>
                </a:solidFill>
              </a:defRPr>
            </a:pPr>
            <a:r>
              <a:rPr sz="1725" b="1" i="0">
                <a:solidFill>
                  <a:srgbClr val="F4F0E2"/>
                </a:solidFill>
              </a:rPr>
              <a:t>E = Delta m c^2</a:t>
            </a:r>
          </a:p>
        </p:txBody>
      </p:sp>
      <p:sp>
        <p:nvSpPr>
          <p:cNvPr id="15" name="equation-2">
            <a:extLst>
              <a:ext uri="{00000000-0000-4000-8000-000000000004}">
                <a16:creationId xmlns:a16="http://schemas.microsoft.com/office/drawing/2014/main" xmlns="" id="{00000000-0000-4000-8000-00000000006E}"/>
              </a:ext>
            </a:extLst>
          </p:cNvPr>
          <p:cNvSpPr>
            <a:spLocks noGrp="1"/>
          </p:cNvSpPr>
          <p:nvPr/>
        </p:nvSpPr>
        <p:spPr>
          <a:xfrm>
            <a:off x="8096250" y="3286125"/>
            <a:ext cx="3143250" cy="523875"/>
          </a:xfrm>
          <a:prstGeom prst="rect">
            <a:avLst/>
          </a:prstGeom>
          <a:noFill/>
          <a:ln w="0">
            <a:noFill/>
            <a:prstDash val="solid"/>
          </a:ln>
        </p:spPr>
        <p:txBody>
          <a:bodyPr/>
          <a:lstStyle/>
          <a:p>
            <a:pPr algn="l">
              <a:defRPr sz="1725" b="1" i="0">
                <a:solidFill>
                  <a:srgbClr val="F4F0E2"/>
                </a:solidFill>
              </a:defRPr>
            </a:pPr>
            <a:r>
              <a:rPr sz="1725" b="1" i="0">
                <a:solidFill>
                  <a:srgbClr val="F4F0E2"/>
                </a:solidFill>
              </a:rPr>
              <a:t>1 u = 931.5 MeV/c^2</a:t>
            </a:r>
          </a:p>
        </p:txBody>
      </p:sp>
      <p:sp>
        <p:nvSpPr>
          <p:cNvPr id="16" name="equation-3">
            <a:extLst>
              <a:ext uri="{00000000-0000-4000-8000-000000000004}">
                <a16:creationId xmlns:a16="http://schemas.microsoft.com/office/drawing/2014/main" xmlns="" id="{00000000-0000-4000-8000-00000000006F}"/>
              </a:ext>
            </a:extLst>
          </p:cNvPr>
          <p:cNvSpPr>
            <a:spLocks noGrp="1"/>
          </p:cNvSpPr>
          <p:nvPr/>
        </p:nvSpPr>
        <p:spPr>
          <a:xfrm>
            <a:off x="8096250" y="4000500"/>
            <a:ext cx="3143250" cy="523875"/>
          </a:xfrm>
          <a:prstGeom prst="rect">
            <a:avLst/>
          </a:prstGeom>
          <a:noFill/>
          <a:ln w="0">
            <a:noFill/>
            <a:prstDash val="solid"/>
          </a:ln>
        </p:spPr>
        <p:txBody>
          <a:bodyPr/>
          <a:lstStyle/>
          <a:p>
            <a:pPr algn="l">
              <a:defRPr sz="1725" b="1" i="0">
                <a:solidFill>
                  <a:srgbClr val="F4F0E2"/>
                </a:solidFill>
              </a:defRPr>
            </a:pPr>
            <a:r>
              <a:rPr sz="1725" b="1" i="0">
                <a:solidFill>
                  <a:srgbClr val="F4F0E2"/>
                </a:solidFill>
              </a:rPr>
              <a:t>power = energy per fission x fission rate</a:t>
            </a:r>
          </a:p>
        </p:txBody>
      </p:sp>
      <p:sp>
        <p:nvSpPr>
          <p:cNvPr id="17" name="boundary-band">
            <a:extLst>
              <a:ext uri="{00000000-0000-4000-8000-000000000004}">
                <a16:creationId xmlns:a16="http://schemas.microsoft.com/office/drawing/2014/main" xmlns="" id="{00000000-0000-4000-8000-000000000070}"/>
              </a:ext>
            </a:extLst>
          </p:cNvPr>
          <p:cNvSpPr>
            <a:spLocks noGrp="1"/>
          </p:cNvSpPr>
          <p:nvPr/>
        </p:nvSpPr>
        <p:spPr>
          <a:xfrm>
            <a:off x="666750" y="5238750"/>
            <a:ext cx="10858500" cy="809625"/>
          </a:xfrm>
          <a:prstGeom prst="roundRect">
            <a:avLst>
              <a:gd name="adj" fmla="val 14118"/>
            </a:avLst>
          </a:prstGeom>
          <a:solidFill>
            <a:srgbClr val="F4F0E2"/>
          </a:solidFill>
          <a:ln w="19050">
            <a:solidFill>
              <a:srgbClr val="8A6200"/>
            </a:solidFill>
            <a:prstDash val="solid"/>
          </a:ln>
        </p:spPr>
      </p:sp>
      <p:sp>
        <p:nvSpPr>
          <p:cNvPr id="18" name="boundary">
            <a:extLst>
              <a:ext uri="{00000000-0000-4000-8000-000000000004}">
                <a16:creationId xmlns:a16="http://schemas.microsoft.com/office/drawing/2014/main" xmlns="" id="{00000000-0000-4000-8000-000000000071}"/>
              </a:ext>
            </a:extLst>
          </p:cNvPr>
          <p:cNvSpPr>
            <a:spLocks noGrp="1"/>
          </p:cNvSpPr>
          <p:nvPr/>
        </p:nvSpPr>
        <p:spPr>
          <a:xfrm>
            <a:off x="904875" y="5410200"/>
            <a:ext cx="10382250" cy="51435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Course boundary: SL + HL. Labels on equations and prompts are instructional—do not treat HL extensions as SL requirements.</a:t>
            </a:r>
          </a:p>
        </p:txBody>
      </p:sp>
    </p:spTree>
    <p:extLst>
      <p:ext uri="{00000000-0000-4000-8000-000000000011}">
        <p14:creationId xmlns:p14="http://schemas.microsoft.com/office/powerpoint/2010/main" xmlns="" val="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2083B-356E-996C-3F74-97F8761BFC2E}"/>
            </a:ext>
          </a:extLst>
        </p:cNvPr>
        <p:cNvGrpSpPr/>
        <p:nvPr/>
      </p:nvGrpSpPr>
      <p:grpSpPr>
        <a:xfrm>
          <a:off x="0" y="0"/>
          <a:ext cx="0" cy="0"/>
          <a:chOff x="0" y="0"/>
          <a:chExt cx="0" cy="0"/>
        </a:xfrm>
      </p:grpSpPr>
      <p:sp>
        <p:nvSpPr>
          <p:cNvPr id="19" name="group-label">
            <a:extLst>
              <a:ext uri="{FF2B5EF4-FFF2-40B4-BE49-F238E27FC236}">
                <a16:creationId xmlns:a16="http://schemas.microsoft.com/office/drawing/2014/main" id="{0EA05DD5-8533-2E4A-2D5C-FA33E70EBEBA}"/>
              </a:ext>
              <a:ext uri="{00000000-0000-4000-8000-000000000004}">
                <a16:creationId xmlns:a16="http://schemas.microsoft.com/office/drawing/2014/main" xmlns="" id="{00000000-0000-4000-8000-000000000060}"/>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FF2B5EF4-FFF2-40B4-BE49-F238E27FC236}">
                <a16:creationId xmlns:a16="http://schemas.microsoft.com/office/drawing/2014/main" id="{A81DF91B-20A7-B1C8-4BE8-D29304A5C000}"/>
              </a:ext>
              <a:ext uri="{00000000-0000-4000-8000-000000000004}">
                <a16:creationId xmlns:a16="http://schemas.microsoft.com/office/drawing/2014/main" xmlns="" id="{00000000-0000-4000-8000-000000000061}"/>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04 / 13</a:t>
            </a:r>
            <a:endParaRPr sz="1650" b="1" i="0">
              <a:solidFill>
                <a:srgbClr val="0A332E"/>
              </a:solidFill>
            </a:endParaRPr>
          </a:p>
        </p:txBody>
      </p:sp>
      <p:sp>
        <p:nvSpPr>
          <p:cNvPr id="3" name="rule-70-666">
            <a:extLst>
              <a:ext uri="{FF2B5EF4-FFF2-40B4-BE49-F238E27FC236}">
                <a16:creationId xmlns:a16="http://schemas.microsoft.com/office/drawing/2014/main" id="{4AE19211-6D8F-15B4-EBCA-31C60DE30BEE}"/>
              </a:ext>
              <a:ext uri="{00000000-0000-4000-8000-000000000004}">
                <a16:creationId xmlns:a16="http://schemas.microsoft.com/office/drawing/2014/main" xmlns="" id="{00000000-0000-4000-8000-000000000062}"/>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FF2B5EF4-FFF2-40B4-BE49-F238E27FC236}">
                <a16:creationId xmlns:a16="http://schemas.microsoft.com/office/drawing/2014/main" id="{8A74EB9C-94C8-B5A0-C7A2-3E54D0344B40}"/>
              </a:ext>
              <a:ext uri="{00000000-0000-4000-8000-000000000004}">
                <a16:creationId xmlns:a16="http://schemas.microsoft.com/office/drawing/2014/main" xmlns="" id="{00000000-0000-4000-8000-000000000063}"/>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FF2B5EF4-FFF2-40B4-BE49-F238E27FC236}">
                <a16:creationId xmlns:a16="http://schemas.microsoft.com/office/drawing/2014/main" id="{45BA1FAD-2081-3C1A-5211-A1C698587BB2}"/>
              </a:ext>
              <a:ext uri="{00000000-0000-4000-8000-000000000004}">
                <a16:creationId xmlns:a16="http://schemas.microsoft.com/office/drawing/2014/main" xmlns="" id="{00000000-0000-4000-8000-000000000064}"/>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lang="en-US" sz="3450" b="1" i="0">
                <a:solidFill>
                  <a:srgbClr val="0A332E"/>
                </a:solidFill>
              </a:rPr>
              <a:t>In one sentence</a:t>
            </a:r>
            <a:endParaRPr sz="3450" b="1" i="0">
              <a:solidFill>
                <a:srgbClr val="0A332E"/>
              </a:solidFill>
            </a:endParaRPr>
          </a:p>
        </p:txBody>
      </p:sp>
      <p:sp>
        <p:nvSpPr>
          <p:cNvPr id="20" name="simple-definition-label">
            <a:extLst>
              <a:ext uri="{FF2B5EF4-FFF2-40B4-BE49-F238E27FC236}">
                <a16:creationId xmlns:a16="http://schemas.microsoft.com/office/drawing/2014/main" id="{1D31A008-A5FC-083E-5D85-A181E56E102A}"/>
              </a:ext>
            </a:extLst>
          </p:cNvPr>
          <p:cNvSpPr txBox="1"/>
          <p:nvPr/>
        </p:nvSpPr>
        <p:spPr>
          <a:xfrm>
            <a:off x="660400" y="1524000"/>
            <a:ext cx="10858500" cy="276999"/>
          </a:xfrm>
          <a:prstGeom prst="rect">
            <a:avLst/>
          </a:prstGeom>
          <a:noFill/>
        </p:spPr>
        <p:txBody>
          <a:bodyPr vert="horz" lIns="0" tIns="0" bIns="0" rtlCol="0">
            <a:noAutofit/>
          </a:bodyPr>
          <a:lstStyle/>
          <a:p>
            <a:r>
              <a:rPr lang="en-US" sz="1600" b="1">
                <a:solidFill>
                  <a:srgbClr val="EF5C3E"/>
                </a:solidFill>
              </a:rPr>
              <a:t>SIMPLE DEFINITION</a:t>
            </a:r>
          </a:p>
        </p:txBody>
      </p:sp>
      <p:sp>
        <p:nvSpPr>
          <p:cNvPr id="21" name="simple-definition">
            <a:extLst>
              <a:ext uri="{FF2B5EF4-FFF2-40B4-BE49-F238E27FC236}">
                <a16:creationId xmlns:a16="http://schemas.microsoft.com/office/drawing/2014/main" id="{3EA2A088-4D72-296E-36B7-58B89F3A5D44}"/>
              </a:ext>
            </a:extLst>
          </p:cNvPr>
          <p:cNvSpPr txBox="1"/>
          <p:nvPr/>
        </p:nvSpPr>
        <p:spPr>
          <a:xfrm>
            <a:off x="660400" y="1879600"/>
            <a:ext cx="10858500" cy="323165"/>
          </a:xfrm>
          <a:prstGeom prst="rect">
            <a:avLst/>
          </a:prstGeom>
          <a:noFill/>
        </p:spPr>
        <p:txBody>
          <a:bodyPr vert="horz" wrap="square" lIns="0" tIns="0" rtlCol="0">
            <a:noAutofit/>
          </a:bodyPr>
          <a:lstStyle/>
          <a:p>
            <a:r>
              <a:rPr lang="en-US" sz="2600">
                <a:solidFill>
                  <a:srgbClr val="102E29"/>
                </a:solidFill>
              </a:rPr>
              <a:t>Fission is a heavy nucleus splitting into two middleweight pieces that are more tightly bound than it was, releasing the difference as energy along with spare neutrons that can go on to split the next nucleus.</a:t>
            </a:r>
          </a:p>
        </p:txBody>
      </p:sp>
      <p:cxnSp>
        <p:nvCxnSpPr>
          <p:cNvPr id="22" name="Straight Connector 21">
            <a:extLst>
              <a:ext uri="{FF2B5EF4-FFF2-40B4-BE49-F238E27FC236}">
                <a16:creationId xmlns:a16="http://schemas.microsoft.com/office/drawing/2014/main" id="{8BB8152A-3603-3299-318A-E0AEBCDC0004}"/>
              </a:ext>
            </a:extLst>
          </p:cNvPr>
          <p:cNvCxnSpPr/>
          <p:nvPr/>
        </p:nvCxnSpPr>
        <p:spPr>
          <a:xfrm>
            <a:off x="762000" y="4853282"/>
            <a:ext cx="635000" cy="0"/>
          </a:xfrm>
          <a:prstGeom prst="line">
            <a:avLst/>
          </a:prstGeom>
          <a:ln w="381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0044632-AF14-D61C-548A-A16B04079F74}"/>
              </a:ext>
            </a:extLst>
          </p:cNvPr>
          <p:cNvSpPr txBox="1"/>
          <p:nvPr/>
        </p:nvSpPr>
        <p:spPr>
          <a:xfrm>
            <a:off x="660400" y="4036718"/>
            <a:ext cx="1320800" cy="276999"/>
          </a:xfrm>
          <a:prstGeom prst="rect">
            <a:avLst/>
          </a:prstGeom>
          <a:noFill/>
        </p:spPr>
        <p:txBody>
          <a:bodyPr vert="horz" wrap="square" lIns="0" tIns="0" bIns="0" rtlCol="0">
            <a:noAutofit/>
          </a:bodyPr>
          <a:lstStyle/>
          <a:p>
            <a:r>
              <a:rPr lang="en-US" sz="1600">
                <a:solidFill>
                  <a:srgbClr val="EF5C3E"/>
                </a:solidFill>
              </a:rPr>
              <a:t>one neutron</a:t>
            </a:r>
          </a:p>
        </p:txBody>
      </p:sp>
      <p:sp>
        <p:nvSpPr>
          <p:cNvPr id="24" name="Oval 23">
            <a:extLst>
              <a:ext uri="{FF2B5EF4-FFF2-40B4-BE49-F238E27FC236}">
                <a16:creationId xmlns:a16="http://schemas.microsoft.com/office/drawing/2014/main" id="{EBBDD2C8-5E7E-DCBE-833C-485D64E739F9}"/>
              </a:ext>
            </a:extLst>
          </p:cNvPr>
          <p:cNvSpPr/>
          <p:nvPr/>
        </p:nvSpPr>
        <p:spPr>
          <a:xfrm>
            <a:off x="1447800" y="4474163"/>
            <a:ext cx="711200" cy="816563"/>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b="1">
                <a:solidFill>
                  <a:srgbClr val="F3EFDF"/>
                </a:solidFill>
              </a:rPr>
              <a:t>U-235</a:t>
            </a:r>
          </a:p>
        </p:txBody>
      </p:sp>
      <p:cxnSp>
        <p:nvCxnSpPr>
          <p:cNvPr id="25" name="Straight Connector 24">
            <a:extLst>
              <a:ext uri="{FF2B5EF4-FFF2-40B4-BE49-F238E27FC236}">
                <a16:creationId xmlns:a16="http://schemas.microsoft.com/office/drawing/2014/main" id="{92D62E73-C853-AFDB-061D-8CBD7234CAC9}"/>
              </a:ext>
            </a:extLst>
          </p:cNvPr>
          <p:cNvCxnSpPr/>
          <p:nvPr/>
        </p:nvCxnSpPr>
        <p:spPr>
          <a:xfrm flipV="1">
            <a:off x="2260600" y="4036718"/>
            <a:ext cx="1295400" cy="612423"/>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23929FA-F950-87BA-E6BB-A7F94A8BE7DE}"/>
              </a:ext>
            </a:extLst>
          </p:cNvPr>
          <p:cNvCxnSpPr/>
          <p:nvPr/>
        </p:nvCxnSpPr>
        <p:spPr>
          <a:xfrm>
            <a:off x="2260600" y="5115748"/>
            <a:ext cx="1295400" cy="612423"/>
          </a:xfrm>
          <a:prstGeom prst="line">
            <a:avLst/>
          </a:prstGeom>
          <a:ln w="25400">
            <a:solidFill>
              <a:srgbClr val="6B7F79"/>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9D3A375-DDC7-3EDF-7F65-653278A70B35}"/>
              </a:ext>
            </a:extLst>
          </p:cNvPr>
          <p:cNvSpPr txBox="1"/>
          <p:nvPr/>
        </p:nvSpPr>
        <p:spPr>
          <a:xfrm>
            <a:off x="3657600" y="3890904"/>
            <a:ext cx="2286000" cy="276999"/>
          </a:xfrm>
          <a:prstGeom prst="rect">
            <a:avLst/>
          </a:prstGeom>
          <a:noFill/>
        </p:spPr>
        <p:txBody>
          <a:bodyPr vert="horz" wrap="square" lIns="0" tIns="0" bIns="0" rtlCol="0">
            <a:noAutofit/>
          </a:bodyPr>
          <a:lstStyle/>
          <a:p>
            <a:r>
              <a:rPr lang="en-US" sz="1600">
                <a:solidFill>
                  <a:srgbClr val="6B7F79"/>
                </a:solidFill>
              </a:rPr>
              <a:t>two lighter nuclei</a:t>
            </a:r>
          </a:p>
        </p:txBody>
      </p:sp>
      <p:sp>
        <p:nvSpPr>
          <p:cNvPr id="28" name="TextBox 27">
            <a:extLst>
              <a:ext uri="{FF2B5EF4-FFF2-40B4-BE49-F238E27FC236}">
                <a16:creationId xmlns:a16="http://schemas.microsoft.com/office/drawing/2014/main" id="{F0B9A244-3FA4-2026-0150-2A68D472ECB2}"/>
              </a:ext>
            </a:extLst>
          </p:cNvPr>
          <p:cNvSpPr txBox="1"/>
          <p:nvPr/>
        </p:nvSpPr>
        <p:spPr>
          <a:xfrm>
            <a:off x="3657600" y="5640682"/>
            <a:ext cx="2286000" cy="276999"/>
          </a:xfrm>
          <a:prstGeom prst="rect">
            <a:avLst/>
          </a:prstGeom>
          <a:noFill/>
        </p:spPr>
        <p:txBody>
          <a:bodyPr vert="horz" wrap="square" lIns="0" tIns="0" bIns="0" rtlCol="0">
            <a:noAutofit/>
          </a:bodyPr>
          <a:lstStyle/>
          <a:p>
            <a:r>
              <a:rPr lang="en-US" sz="1600">
                <a:solidFill>
                  <a:srgbClr val="6B7F79"/>
                </a:solidFill>
              </a:rPr>
              <a:t>and about 200 MeV</a:t>
            </a:r>
          </a:p>
        </p:txBody>
      </p:sp>
      <p:cxnSp>
        <p:nvCxnSpPr>
          <p:cNvPr id="29" name="Straight Connector 28">
            <a:extLst>
              <a:ext uri="{FF2B5EF4-FFF2-40B4-BE49-F238E27FC236}">
                <a16:creationId xmlns:a16="http://schemas.microsoft.com/office/drawing/2014/main" id="{669B483A-C8AF-4EE8-6CA6-1D51B9DBA6EB}"/>
              </a:ext>
            </a:extLst>
          </p:cNvPr>
          <p:cNvCxnSpPr/>
          <p:nvPr/>
        </p:nvCxnSpPr>
        <p:spPr>
          <a:xfrm flipV="1">
            <a:off x="2260600" y="4532489"/>
            <a:ext cx="3759200" cy="349956"/>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806721F-0562-9BFE-1366-5CC778D0B0E6}"/>
              </a:ext>
            </a:extLst>
          </p:cNvPr>
          <p:cNvCxnSpPr/>
          <p:nvPr/>
        </p:nvCxnSpPr>
        <p:spPr>
          <a:xfrm>
            <a:off x="2260600" y="5028259"/>
            <a:ext cx="3759200" cy="466608"/>
          </a:xfrm>
          <a:prstGeom prst="line">
            <a:avLst/>
          </a:prstGeom>
          <a:ln w="25400">
            <a:solidFill>
              <a:srgbClr val="EF5C3E"/>
            </a:solidFill>
            <a:tailEnd type="arrow"/>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7149D50D-D525-FBDD-44E2-071AD3168B10}"/>
              </a:ext>
            </a:extLst>
          </p:cNvPr>
          <p:cNvSpPr/>
          <p:nvPr/>
        </p:nvSpPr>
        <p:spPr>
          <a:xfrm>
            <a:off x="6070600" y="4182533"/>
            <a:ext cx="660400" cy="758238"/>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b="1">
                <a:solidFill>
                  <a:srgbClr val="F3EFDF"/>
                </a:solidFill>
              </a:rPr>
              <a:t>U</a:t>
            </a:r>
          </a:p>
        </p:txBody>
      </p:sp>
      <p:sp>
        <p:nvSpPr>
          <p:cNvPr id="32" name="Oval 31">
            <a:extLst>
              <a:ext uri="{FF2B5EF4-FFF2-40B4-BE49-F238E27FC236}">
                <a16:creationId xmlns:a16="http://schemas.microsoft.com/office/drawing/2014/main" id="{6E7E3203-4D54-D3E3-E4DA-7364CDAEAA91}"/>
              </a:ext>
            </a:extLst>
          </p:cNvPr>
          <p:cNvSpPr/>
          <p:nvPr/>
        </p:nvSpPr>
        <p:spPr>
          <a:xfrm>
            <a:off x="6070600" y="5144911"/>
            <a:ext cx="660400" cy="758237"/>
          </a:xfrm>
          <a:prstGeom prst="ellipse">
            <a:avLst/>
          </a:prstGeom>
          <a:solidFill>
            <a:srgbClr val="102E29"/>
          </a:solidFill>
          <a:ln w="19050">
            <a:solidFill>
              <a:srgbClr val="102E29"/>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600" b="1">
                <a:solidFill>
                  <a:srgbClr val="F3EFDF"/>
                </a:solidFill>
              </a:rPr>
              <a:t>U</a:t>
            </a:r>
          </a:p>
        </p:txBody>
      </p:sp>
      <p:sp>
        <p:nvSpPr>
          <p:cNvPr id="33" name="TextBox 32">
            <a:extLst>
              <a:ext uri="{FF2B5EF4-FFF2-40B4-BE49-F238E27FC236}">
                <a16:creationId xmlns:a16="http://schemas.microsoft.com/office/drawing/2014/main" id="{9E777076-25AC-3CFA-8232-0586CF888DBA}"/>
              </a:ext>
            </a:extLst>
          </p:cNvPr>
          <p:cNvSpPr txBox="1"/>
          <p:nvPr/>
        </p:nvSpPr>
        <p:spPr>
          <a:xfrm>
            <a:off x="7061200" y="4240859"/>
            <a:ext cx="3810000" cy="276999"/>
          </a:xfrm>
          <a:prstGeom prst="rect">
            <a:avLst/>
          </a:prstGeom>
          <a:noFill/>
        </p:spPr>
        <p:txBody>
          <a:bodyPr vert="horz" wrap="square" lIns="0" tIns="0" bIns="0" rtlCol="0">
            <a:noAutofit/>
          </a:bodyPr>
          <a:lstStyle/>
          <a:p>
            <a:r>
              <a:rPr lang="en-US" sz="1600" b="1">
                <a:solidFill>
                  <a:srgbClr val="EF5C3E"/>
                </a:solidFill>
              </a:rPr>
              <a:t>each free neutron can split another nucleus: the chain</a:t>
            </a:r>
          </a:p>
        </p:txBody>
      </p:sp>
      <p:sp>
        <p:nvSpPr>
          <p:cNvPr id="34" name="TextBox 33">
            <a:extLst>
              <a:ext uri="{FF2B5EF4-FFF2-40B4-BE49-F238E27FC236}">
                <a16:creationId xmlns:a16="http://schemas.microsoft.com/office/drawing/2014/main" id="{0A1DC055-AAB5-546B-7A12-40EAB34F49B2}"/>
              </a:ext>
            </a:extLst>
          </p:cNvPr>
          <p:cNvSpPr txBox="1"/>
          <p:nvPr/>
        </p:nvSpPr>
        <p:spPr>
          <a:xfrm>
            <a:off x="7061200" y="5319889"/>
            <a:ext cx="4318000" cy="276999"/>
          </a:xfrm>
          <a:prstGeom prst="rect">
            <a:avLst/>
          </a:prstGeom>
          <a:noFill/>
        </p:spPr>
        <p:txBody>
          <a:bodyPr vert="horz" wrap="square" lIns="0" tIns="0" bIns="0" rtlCol="0">
            <a:noAutofit/>
          </a:bodyPr>
          <a:lstStyle/>
          <a:p>
            <a:r>
              <a:rPr lang="en-US" sz="1600">
                <a:solidFill>
                  <a:srgbClr val="6B7F79"/>
                </a:solidFill>
              </a:rPr>
              <a:t>control rods soak up the spares to hold it steady</a:t>
            </a:r>
          </a:p>
        </p:txBody>
      </p:sp>
      <p:sp>
        <p:nvSpPr>
          <p:cNvPr id="35" name="diagram-caption">
            <a:extLst>
              <a:ext uri="{FF2B5EF4-FFF2-40B4-BE49-F238E27FC236}">
                <a16:creationId xmlns:a16="http://schemas.microsoft.com/office/drawing/2014/main" id="{CBF27815-A165-0FD9-6DA2-11FA7F5A3307}"/>
              </a:ext>
            </a:extLst>
          </p:cNvPr>
          <p:cNvSpPr txBox="1"/>
          <p:nvPr/>
        </p:nvSpPr>
        <p:spPr>
          <a:xfrm>
            <a:off x="660400" y="6070600"/>
            <a:ext cx="10858500" cy="323165"/>
          </a:xfrm>
          <a:prstGeom prst="rect">
            <a:avLst/>
          </a:prstGeom>
          <a:noFill/>
        </p:spPr>
        <p:txBody>
          <a:bodyPr vert="horz" lIns="0" tIns="0" rtlCol="0">
            <a:noAutofit/>
          </a:bodyPr>
          <a:lstStyle/>
          <a:p>
            <a:r>
              <a:rPr lang="en-US" sz="1600" i="1">
                <a:solidFill>
                  <a:srgbClr val="6B7F79"/>
                </a:solidFill>
              </a:rPr>
              <a:t>The spare neutrons are the whole story: count them and you know whether the chain grows.</a:t>
            </a:r>
          </a:p>
        </p:txBody>
      </p:sp>
    </p:spTree>
    <p:extLst>
      <p:ext uri="{BB962C8B-B14F-4D97-AF65-F5344CB8AC3E}">
        <p14:creationId xmlns:p14="http://schemas.microsoft.com/office/powerpoint/2010/main" val="2105619589"/>
      </p:ext>
      <p:ext uri="{00000000-0000-4000-8000-000000000011}">
        <p14:creationId xmlns:p14="http://schemas.microsoft.com/office/powerpoint/2010/main" xmlns="" val="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12" name="group-label">
            <a:extLst>
              <a:ext uri="{00000000-0000-4000-8000-000000000004}">
                <a16:creationId xmlns:a16="http://schemas.microsoft.com/office/drawing/2014/main" xmlns="" id="{00000000-0000-4000-8000-000000000072}"/>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73}"/>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05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74}"/>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75}"/>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76}"/>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Fission releases binding energy</a:t>
            </a:r>
          </a:p>
        </p:txBody>
      </p:sp>
      <p:sp>
        <p:nvSpPr>
          <p:cNvPr id="6" name="graph-instruction">
            <a:extLst>
              <a:ext uri="{00000000-0000-4000-8000-000000000004}">
                <a16:creationId xmlns:a16="http://schemas.microsoft.com/office/drawing/2014/main" xmlns="" id="{00000000-0000-4000-8000-000000000077}"/>
              </a:ext>
            </a:extLst>
          </p:cNvPr>
          <p:cNvSpPr>
            <a:spLocks noGrp="1"/>
          </p:cNvSpPr>
          <p:nvPr/>
        </p:nvSpPr>
        <p:spPr>
          <a:xfrm>
            <a:off x="666750" y="1476375"/>
            <a:ext cx="10477500" cy="400050"/>
          </a:xfrm>
          <a:prstGeom prst="rect">
            <a:avLst/>
          </a:prstGeom>
          <a:noFill/>
          <a:ln w="0">
            <a:noFill/>
            <a:prstDash val="solid"/>
          </a:ln>
        </p:spPr>
        <p:txBody>
          <a:bodyPr/>
          <a:lstStyle/>
          <a:p>
            <a:pPr algn="l">
              <a:defRPr sz="1725" b="0" i="0">
                <a:solidFill>
                  <a:srgbClr val="48635E"/>
                </a:solidFill>
              </a:defRPr>
            </a:pPr>
            <a:r>
              <a:rPr sz="1725" b="0" i="0">
                <a:solidFill>
                  <a:srgbClr val="48635E"/>
                </a:solidFill>
              </a:rPr>
              <a:t>Predict the shape first. Then select the chart in PowerPoint and edit one source value.</a:t>
            </a:r>
          </a:p>
        </p:txBody>
      </p:sp>
      <p:sp>
        <p:nvSpPr>
          <p:cNvPr id="7" name="data-rail">
            <a:extLst>
              <a:ext uri="{00000000-0000-4000-8000-000000000004}">
                <a16:creationId xmlns:a16="http://schemas.microsoft.com/office/drawing/2014/main" xmlns="" id="{00000000-0000-4000-8000-000000000078}"/>
              </a:ext>
            </a:extLst>
          </p:cNvPr>
          <p:cNvSpPr>
            <a:spLocks noGrp="1"/>
          </p:cNvSpPr>
          <p:nvPr/>
        </p:nvSpPr>
        <p:spPr>
          <a:xfrm>
            <a:off x="666750" y="2095500"/>
            <a:ext cx="2714625" cy="3333750"/>
          </a:xfrm>
          <a:prstGeom prst="roundRect">
            <a:avLst>
              <a:gd name="adj" fmla="val 4211"/>
            </a:avLst>
          </a:prstGeom>
          <a:solidFill>
            <a:srgbClr val="0B342E"/>
          </a:solidFill>
          <a:ln w="0">
            <a:noFill/>
            <a:prstDash val="solid"/>
          </a:ln>
        </p:spPr>
      </p:sp>
      <p:sp>
        <p:nvSpPr>
          <p:cNvPr id="8" name="data-label">
            <a:extLst>
              <a:ext uri="{00000000-0000-4000-8000-000000000004}">
                <a16:creationId xmlns:a16="http://schemas.microsoft.com/office/drawing/2014/main" xmlns="" id="{00000000-0000-4000-8000-000000000079}"/>
              </a:ext>
            </a:extLst>
          </p:cNvPr>
          <p:cNvSpPr>
            <a:spLocks noGrp="1"/>
          </p:cNvSpPr>
          <p:nvPr/>
        </p:nvSpPr>
        <p:spPr>
          <a:xfrm>
            <a:off x="933450" y="2333625"/>
            <a:ext cx="2190750" cy="26670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SOURCE DATA</a:t>
            </a:r>
          </a:p>
        </p:txBody>
      </p:sp>
      <p:sp>
        <p:nvSpPr>
          <p:cNvPr id="9" name="data-values">
            <a:extLst>
              <a:ext uri="{00000000-0000-4000-8000-000000000004}">
                <a16:creationId xmlns:a16="http://schemas.microsoft.com/office/drawing/2014/main" xmlns="" id="{00000000-0000-4000-8000-00000000007A}"/>
              </a:ext>
            </a:extLst>
          </p:cNvPr>
          <p:cNvSpPr>
            <a:spLocks noGrp="1"/>
          </p:cNvSpPr>
          <p:nvPr/>
        </p:nvSpPr>
        <p:spPr>
          <a:xfrm>
            <a:off x="933450" y="2762250"/>
            <a:ext cx="2190750" cy="2190750"/>
          </a:xfrm>
          <a:prstGeom prst="rect">
            <a:avLst/>
          </a:prstGeom>
          <a:noFill/>
          <a:ln w="0">
            <a:noFill/>
            <a:prstDash val="solid"/>
          </a:ln>
        </p:spPr>
        <p:txBody>
          <a:bodyPr/>
          <a:lstStyle/>
          <a:p>
            <a:pPr algn="l">
              <a:defRPr sz="1650" b="0" i="0">
                <a:solidFill>
                  <a:srgbClr val="F4F0E2"/>
                </a:solidFill>
              </a:defRPr>
            </a:pPr>
            <a:r>
              <a:rPr sz="1650" b="0" i="0">
                <a:solidFill>
                  <a:srgbClr val="F4F0E2"/>
                </a:solidFill>
              </a:rPr>
              <a:t>2 → 1.1</a:t>
            </a:r>
          </a:p>
          <a:p>
            <a:pPr algn="l">
              <a:defRPr sz="1650" b="0" i="0">
                <a:solidFill>
                  <a:srgbClr val="F4F0E2"/>
                </a:solidFill>
              </a:defRPr>
            </a:pPr>
            <a:r>
              <a:rPr sz="1650" b="0" i="0">
                <a:solidFill>
                  <a:srgbClr val="F4F0E2"/>
                </a:solidFill>
              </a:rPr>
              <a:t>4 → 7.1</a:t>
            </a:r>
          </a:p>
          <a:p>
            <a:pPr algn="l">
              <a:defRPr sz="1650" b="0" i="0">
                <a:solidFill>
                  <a:srgbClr val="F4F0E2"/>
                </a:solidFill>
              </a:defRPr>
            </a:pPr>
            <a:r>
              <a:rPr sz="1650" b="0" i="0">
                <a:solidFill>
                  <a:srgbClr val="F4F0E2"/>
                </a:solidFill>
              </a:rPr>
              <a:t>16 → 8</a:t>
            </a:r>
          </a:p>
          <a:p>
            <a:pPr algn="l">
              <a:defRPr sz="1650" b="0" i="0">
                <a:solidFill>
                  <a:srgbClr val="F4F0E2"/>
                </a:solidFill>
              </a:defRPr>
            </a:pPr>
            <a:r>
              <a:rPr sz="1650" b="0" i="0">
                <a:solidFill>
                  <a:srgbClr val="F4F0E2"/>
                </a:solidFill>
              </a:rPr>
              <a:t>56 → 8.8</a:t>
            </a:r>
          </a:p>
          <a:p>
            <a:pPr algn="l">
              <a:defRPr sz="1650" b="0" i="0">
                <a:solidFill>
                  <a:srgbClr val="F4F0E2"/>
                </a:solidFill>
              </a:defRPr>
            </a:pPr>
            <a:r>
              <a:rPr sz="1650" b="0" i="0">
                <a:solidFill>
                  <a:srgbClr val="F4F0E2"/>
                </a:solidFill>
              </a:rPr>
              <a:t>120 → 8.5</a:t>
            </a:r>
          </a:p>
          <a:p>
            <a:pPr algn="l">
              <a:defRPr sz="1650" b="0" i="0">
                <a:solidFill>
                  <a:srgbClr val="F4F0E2"/>
                </a:solidFill>
              </a:defRPr>
            </a:pPr>
            <a:r>
              <a:rPr sz="1650" b="0" i="0">
                <a:solidFill>
                  <a:srgbClr val="F4F0E2"/>
                </a:solidFill>
              </a:rPr>
              <a:t>235 → 7.6</a:t>
            </a:r>
          </a:p>
        </p:txBody>
      </p:sp>
      <p:graphicFrame>
        <p:nvGraphicFramePr>
          <p:cNvPr id="21" name="Chart"/>
          <p:cNvGraphicFramePr/>
          <p:nvPr/>
        </p:nvGraphicFramePr>
        <p:xfrm>
          <a:off x="3714750" y="2047875"/>
          <a:ext cx="7810500" cy="3714750"/>
        </p:xfrm>
        <a:graphic>
          <a:graphicData uri="http://schemas.openxmlformats.org/drawingml/2006/chart">
            <c:chart xmlns:c="http://schemas.openxmlformats.org/drawingml/2006/chart" xmlns:r="http://schemas.openxmlformats.org/officeDocument/2006/relationships" r:id="rId3"/>
          </a:graphicData>
        </a:graphic>
      </p:graphicFrame>
      <p:sp>
        <p:nvSpPr>
          <p:cNvPr id="11" name="graph-insight">
            <a:extLst>
              <a:ext uri="{00000000-0000-4000-8000-000000000004}">
                <a16:creationId xmlns:a16="http://schemas.microsoft.com/office/drawing/2014/main" xmlns="" id="{00000000-0000-4000-8000-00000000007B}"/>
              </a:ext>
            </a:extLst>
          </p:cNvPr>
          <p:cNvSpPr>
            <a:spLocks noGrp="1"/>
          </p:cNvSpPr>
          <p:nvPr/>
        </p:nvSpPr>
        <p:spPr>
          <a:xfrm>
            <a:off x="666750" y="5695950"/>
            <a:ext cx="10858500" cy="476250"/>
          </a:xfrm>
          <a:prstGeom prst="rect">
            <a:avLst/>
          </a:prstGeom>
          <a:noFill/>
          <a:ln w="0">
            <a:noFill/>
            <a:prstDash val="solid"/>
          </a:ln>
        </p:spPr>
        <p:txBody>
          <a:bodyPr/>
          <a:lstStyle/>
          <a:p>
            <a:pPr algn="l">
              <a:defRPr sz="1725" b="1" i="0">
                <a:solidFill>
                  <a:srgbClr val="8A6200"/>
                </a:solidFill>
              </a:defRPr>
            </a:pPr>
            <a:r>
              <a:rPr sz="1725" b="1" i="0">
                <a:solidFill>
                  <a:srgbClr val="8A6200"/>
                </a:solidFill>
              </a:rPr>
              <a:t>Read the graph: Heavy nuclei release energy by moving toward medium-mass products with higher binding energy per nucleon.</a:t>
            </a:r>
          </a:p>
        </p:txBody>
      </p:sp>
    </p:spTree>
    <p:extLst>
      <p:ext uri="{00000000-0000-4000-8000-000000000011}">
        <p14:creationId xmlns:p14="http://schemas.microsoft.com/office/powerpoint/2010/main" xmlns="" val="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00000000-0000-4000-8000-000000000004}">
                <a16:creationId xmlns:a16="http://schemas.microsoft.com/office/drawing/2014/main" xmlns="" id="{00000000-0000-4000-8000-00000000007C}"/>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7D}"/>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06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7E}"/>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7F}"/>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80}"/>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Worked problem: model the reasoning</a:t>
            </a:r>
          </a:p>
        </p:txBody>
      </p:sp>
      <p:sp>
        <p:nvSpPr>
          <p:cNvPr id="6" name="worked-level">
            <a:extLst>
              <a:ext uri="{00000000-0000-4000-8000-000000000004}">
                <a16:creationId xmlns:a16="http://schemas.microsoft.com/office/drawing/2014/main" xmlns="" id="{00000000-0000-4000-8000-000000000081}"/>
              </a:ext>
            </a:extLst>
          </p:cNvPr>
          <p:cNvSpPr>
            <a:spLocks noGrp="1"/>
          </p:cNvSpPr>
          <p:nvPr/>
        </p:nvSpPr>
        <p:spPr>
          <a:xfrm>
            <a:off x="666750" y="1504950"/>
            <a:ext cx="89535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SL + HL · FULLY WORKED PROBLEM</a:t>
            </a:r>
          </a:p>
        </p:txBody>
      </p:sp>
      <p:sp>
        <p:nvSpPr>
          <p:cNvPr id="7" name="problem">
            <a:extLst>
              <a:ext uri="{00000000-0000-4000-8000-000000000004}">
                <a16:creationId xmlns:a16="http://schemas.microsoft.com/office/drawing/2014/main" xmlns="" id="{00000000-0000-4000-8000-000000000082}"/>
              </a:ext>
            </a:extLst>
          </p:cNvPr>
          <p:cNvSpPr>
            <a:spLocks noGrp="1"/>
          </p:cNvSpPr>
          <p:nvPr/>
        </p:nvSpPr>
        <p:spPr>
          <a:xfrm>
            <a:off x="666750" y="1952625"/>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00000000-0000-4000-8000-000000000004}">
                <a16:creationId xmlns:a16="http://schemas.microsoft.com/office/drawing/2014/main" xmlns="" id="{00000000-0000-4000-8000-000000000083}"/>
              </a:ext>
            </a:extLst>
          </p:cNvPr>
          <p:cNvSpPr>
            <a:spLocks noGrp="1"/>
          </p:cNvSpPr>
          <p:nvPr/>
        </p:nvSpPr>
        <p:spPr>
          <a:xfrm>
            <a:off x="904875" y="2143125"/>
            <a:ext cx="10382250" cy="685800"/>
          </a:xfrm>
          <a:prstGeom prst="rect">
            <a:avLst/>
          </a:prstGeom>
          <a:noFill/>
          <a:ln w="0">
            <a:noFill/>
            <a:prstDash val="solid"/>
          </a:ln>
        </p:spPr>
        <p:txBody>
          <a:bodyPr/>
          <a:lstStyle/>
          <a:p>
            <a:pPr algn="l">
              <a:defRPr sz="1800" b="1" i="0">
                <a:solidFill>
                  <a:srgbClr val="0A332E"/>
                </a:solidFill>
              </a:defRPr>
            </a:pPr>
            <a:r>
              <a:rPr sz="1800" b="1" i="0">
                <a:solidFill>
                  <a:srgbClr val="0A332E"/>
                </a:solidFill>
              </a:rPr>
              <a:t>A fission has mass defect 0.215 u. Find energy released in MeV.</a:t>
            </a:r>
          </a:p>
        </p:txBody>
      </p:sp>
      <p:sp>
        <p:nvSpPr>
          <p:cNvPr id="9" name="step-label-1">
            <a:extLst>
              <a:ext uri="{00000000-0000-4000-8000-000000000004}">
                <a16:creationId xmlns:a16="http://schemas.microsoft.com/office/drawing/2014/main" xmlns="" id="{00000000-0000-4000-8000-000000000084}"/>
              </a:ext>
            </a:extLst>
          </p:cNvPr>
          <p:cNvSpPr>
            <a:spLocks noGrp="1"/>
          </p:cNvSpPr>
          <p:nvPr/>
        </p:nvSpPr>
        <p:spPr>
          <a:xfrm>
            <a:off x="714375" y="3238500"/>
            <a:ext cx="1095375"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Step 1</a:t>
            </a:r>
          </a:p>
        </p:txBody>
      </p:sp>
      <p:sp>
        <p:nvSpPr>
          <p:cNvPr id="10" name="rule-195-357">
            <a:extLst>
              <a:ext uri="{00000000-0000-4000-8000-000000000004}">
                <a16:creationId xmlns:a16="http://schemas.microsoft.com/office/drawing/2014/main" xmlns="" id="{00000000-0000-4000-8000-000000000085}"/>
              </a:ext>
            </a:extLst>
          </p:cNvPr>
          <p:cNvSpPr>
            <a:spLocks noGrp="1"/>
          </p:cNvSpPr>
          <p:nvPr/>
        </p:nvSpPr>
        <p:spPr>
          <a:xfrm>
            <a:off x="1857375" y="3400425"/>
            <a:ext cx="381000" cy="19050"/>
          </a:xfrm>
          <a:prstGeom prst="rect">
            <a:avLst/>
          </a:prstGeom>
          <a:solidFill>
            <a:srgbClr val="8A6200"/>
          </a:solidFill>
          <a:ln w="0">
            <a:noFill/>
            <a:prstDash val="solid"/>
          </a:ln>
        </p:spPr>
      </p:sp>
      <p:sp>
        <p:nvSpPr>
          <p:cNvPr id="11" name="step-1">
            <a:extLst>
              <a:ext uri="{00000000-0000-4000-8000-000000000004}">
                <a16:creationId xmlns:a16="http://schemas.microsoft.com/office/drawing/2014/main" xmlns="" id="{00000000-0000-4000-8000-000000000086}"/>
              </a:ext>
            </a:extLst>
          </p:cNvPr>
          <p:cNvSpPr>
            <a:spLocks noGrp="1"/>
          </p:cNvSpPr>
          <p:nvPr/>
        </p:nvSpPr>
        <p:spPr>
          <a:xfrm>
            <a:off x="2476500" y="3200400"/>
            <a:ext cx="8810625" cy="495300"/>
          </a:xfrm>
          <a:prstGeom prst="rect">
            <a:avLst/>
          </a:prstGeom>
          <a:noFill/>
          <a:ln w="0">
            <a:noFill/>
            <a:prstDash val="solid"/>
          </a:ln>
        </p:spPr>
        <p:txBody>
          <a:bodyPr/>
          <a:lstStyle/>
          <a:p>
            <a:pPr algn="l">
              <a:defRPr sz="1725" b="0" i="0">
                <a:solidFill>
                  <a:srgbClr val="0A332E"/>
                </a:solidFill>
              </a:defRPr>
            </a:pPr>
            <a:r>
              <a:rPr sz="1725" b="0" i="0">
                <a:solidFill>
                  <a:srgbClr val="0A332E"/>
                </a:solidFill>
              </a:rPr>
              <a:t>Use 1 u = 931.5 MeV/c^2</a:t>
            </a:r>
          </a:p>
        </p:txBody>
      </p:sp>
      <p:sp>
        <p:nvSpPr>
          <p:cNvPr id="12" name="step-label-2">
            <a:extLst>
              <a:ext uri="{00000000-0000-4000-8000-000000000004}">
                <a16:creationId xmlns:a16="http://schemas.microsoft.com/office/drawing/2014/main" xmlns="" id="{00000000-0000-4000-8000-000000000087}"/>
              </a:ext>
            </a:extLst>
          </p:cNvPr>
          <p:cNvSpPr>
            <a:spLocks noGrp="1"/>
          </p:cNvSpPr>
          <p:nvPr/>
        </p:nvSpPr>
        <p:spPr>
          <a:xfrm>
            <a:off x="714375" y="3886200"/>
            <a:ext cx="1095375"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Step 2</a:t>
            </a:r>
          </a:p>
        </p:txBody>
      </p:sp>
      <p:sp>
        <p:nvSpPr>
          <p:cNvPr id="13" name="rule-195-425">
            <a:extLst>
              <a:ext uri="{00000000-0000-4000-8000-000000000004}">
                <a16:creationId xmlns:a16="http://schemas.microsoft.com/office/drawing/2014/main" xmlns="" id="{00000000-0000-4000-8000-000000000088}"/>
              </a:ext>
            </a:extLst>
          </p:cNvPr>
          <p:cNvSpPr>
            <a:spLocks noGrp="1"/>
          </p:cNvSpPr>
          <p:nvPr/>
        </p:nvSpPr>
        <p:spPr>
          <a:xfrm>
            <a:off x="1857375" y="4048125"/>
            <a:ext cx="381000" cy="19050"/>
          </a:xfrm>
          <a:prstGeom prst="rect">
            <a:avLst/>
          </a:prstGeom>
          <a:solidFill>
            <a:srgbClr val="8A6200"/>
          </a:solidFill>
          <a:ln w="0">
            <a:noFill/>
            <a:prstDash val="solid"/>
          </a:ln>
        </p:spPr>
      </p:sp>
      <p:sp>
        <p:nvSpPr>
          <p:cNvPr id="14" name="step-2">
            <a:extLst>
              <a:ext uri="{00000000-0000-4000-8000-000000000004}">
                <a16:creationId xmlns:a16="http://schemas.microsoft.com/office/drawing/2014/main" xmlns="" id="{00000000-0000-4000-8000-000000000089}"/>
              </a:ext>
            </a:extLst>
          </p:cNvPr>
          <p:cNvSpPr>
            <a:spLocks noGrp="1"/>
          </p:cNvSpPr>
          <p:nvPr/>
        </p:nvSpPr>
        <p:spPr>
          <a:xfrm>
            <a:off x="2476500" y="3848100"/>
            <a:ext cx="8810625" cy="495300"/>
          </a:xfrm>
          <a:prstGeom prst="rect">
            <a:avLst/>
          </a:prstGeom>
          <a:noFill/>
          <a:ln w="0">
            <a:noFill/>
            <a:prstDash val="solid"/>
          </a:ln>
        </p:spPr>
        <p:txBody>
          <a:bodyPr/>
          <a:lstStyle/>
          <a:p>
            <a:pPr algn="l">
              <a:defRPr sz="1725" b="0" i="0">
                <a:solidFill>
                  <a:srgbClr val="0A332E"/>
                </a:solidFill>
              </a:defRPr>
            </a:pPr>
            <a:r>
              <a:rPr sz="1725" b="0" i="0">
                <a:solidFill>
                  <a:srgbClr val="0A332E"/>
                </a:solidFill>
              </a:rPr>
              <a:t>E = 0.215(931.5) MeV</a:t>
            </a:r>
          </a:p>
        </p:txBody>
      </p:sp>
      <p:sp>
        <p:nvSpPr>
          <p:cNvPr id="15" name="step-label-3">
            <a:extLst>
              <a:ext uri="{00000000-0000-4000-8000-000000000004}">
                <a16:creationId xmlns:a16="http://schemas.microsoft.com/office/drawing/2014/main" xmlns="" id="{00000000-0000-4000-8000-00000000008A}"/>
              </a:ext>
            </a:extLst>
          </p:cNvPr>
          <p:cNvSpPr>
            <a:spLocks noGrp="1"/>
          </p:cNvSpPr>
          <p:nvPr/>
        </p:nvSpPr>
        <p:spPr>
          <a:xfrm>
            <a:off x="714375" y="4533900"/>
            <a:ext cx="1095375"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Step 3</a:t>
            </a:r>
          </a:p>
        </p:txBody>
      </p:sp>
      <p:sp>
        <p:nvSpPr>
          <p:cNvPr id="16" name="rule-195-493">
            <a:extLst>
              <a:ext uri="{00000000-0000-4000-8000-000000000004}">
                <a16:creationId xmlns:a16="http://schemas.microsoft.com/office/drawing/2014/main" xmlns="" id="{00000000-0000-4000-8000-00000000008B}"/>
              </a:ext>
            </a:extLst>
          </p:cNvPr>
          <p:cNvSpPr>
            <a:spLocks noGrp="1"/>
          </p:cNvSpPr>
          <p:nvPr/>
        </p:nvSpPr>
        <p:spPr>
          <a:xfrm>
            <a:off x="1857375" y="4695825"/>
            <a:ext cx="381000" cy="19050"/>
          </a:xfrm>
          <a:prstGeom prst="rect">
            <a:avLst/>
          </a:prstGeom>
          <a:solidFill>
            <a:srgbClr val="8A6200"/>
          </a:solidFill>
          <a:ln w="0">
            <a:noFill/>
            <a:prstDash val="solid"/>
          </a:ln>
        </p:spPr>
      </p:sp>
      <p:sp>
        <p:nvSpPr>
          <p:cNvPr id="17" name="step-3">
            <a:extLst>
              <a:ext uri="{00000000-0000-4000-8000-000000000004}">
                <a16:creationId xmlns:a16="http://schemas.microsoft.com/office/drawing/2014/main" xmlns="" id="{00000000-0000-4000-8000-00000000008C}"/>
              </a:ext>
            </a:extLst>
          </p:cNvPr>
          <p:cNvSpPr>
            <a:spLocks noGrp="1"/>
          </p:cNvSpPr>
          <p:nvPr/>
        </p:nvSpPr>
        <p:spPr>
          <a:xfrm>
            <a:off x="2476500" y="4495800"/>
            <a:ext cx="8810625" cy="495300"/>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Round suitably</a:t>
            </a:r>
          </a:p>
        </p:txBody>
      </p:sp>
      <p:sp>
        <p:nvSpPr>
          <p:cNvPr id="18" name="answer-band">
            <a:extLst>
              <a:ext uri="{00000000-0000-4000-8000-000000000004}">
                <a16:creationId xmlns:a16="http://schemas.microsoft.com/office/drawing/2014/main" xmlns="" id="{00000000-0000-4000-8000-00000000008D}"/>
              </a:ext>
            </a:extLst>
          </p:cNvPr>
          <p:cNvSpPr>
            <a:spLocks noGrp="1"/>
          </p:cNvSpPr>
          <p:nvPr/>
        </p:nvSpPr>
        <p:spPr>
          <a:xfrm>
            <a:off x="666750" y="5286375"/>
            <a:ext cx="10858500" cy="714375"/>
          </a:xfrm>
          <a:prstGeom prst="roundRect">
            <a:avLst>
              <a:gd name="adj" fmla="val 16000"/>
            </a:avLst>
          </a:prstGeom>
          <a:solidFill>
            <a:srgbClr val="0B342E"/>
          </a:solidFill>
          <a:ln w="0">
            <a:noFill/>
            <a:prstDash val="solid"/>
          </a:ln>
        </p:spPr>
      </p:sp>
      <p:sp>
        <p:nvSpPr>
          <p:cNvPr id="19" name="answer">
            <a:extLst>
              <a:ext uri="{00000000-0000-4000-8000-000000000004}">
                <a16:creationId xmlns:a16="http://schemas.microsoft.com/office/drawing/2014/main" xmlns="" id="{00000000-0000-4000-8000-00000000008E}"/>
              </a:ext>
            </a:extLst>
          </p:cNvPr>
          <p:cNvSpPr>
            <a:spLocks noGrp="1"/>
          </p:cNvSpPr>
          <p:nvPr/>
        </p:nvSpPr>
        <p:spPr>
          <a:xfrm>
            <a:off x="933450" y="5410200"/>
            <a:ext cx="10287000" cy="4572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E = 200 MeV</a:t>
            </a:r>
          </a:p>
        </p:txBody>
      </p:sp>
    </p:spTree>
    <p:extLst>
      <p:ext uri="{00000000-0000-4000-8000-000000000011}">
        <p14:creationId xmlns:p14="http://schemas.microsoft.com/office/powerpoint/2010/main" xmlns="" val="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AF1"/>
        </a:solidFill>
        <a:effectLst/>
      </p:bgPr>
    </p:bg>
    <p:spTree>
      <p:nvGrpSpPr>
        <p:cNvPr id="1" name=""/>
        <p:cNvGrpSpPr/>
        <p:nvPr/>
      </p:nvGrpSpPr>
      <p:grpSpPr>
        <a:xfrm>
          <a:off x="0" y="0"/>
          <a:ext cx="0" cy="0"/>
          <a:chOff x="0" y="0"/>
          <a:chExt cx="0" cy="0"/>
        </a:xfrm>
      </p:grpSpPr>
      <p:sp>
        <p:nvSpPr>
          <p:cNvPr id="20" name="group-label">
            <a:extLst>
              <a:ext uri="{00000000-0000-4000-8000-000000000004}">
                <a16:creationId xmlns:a16="http://schemas.microsoft.com/office/drawing/2014/main" xmlns="" id="{00000000-0000-4000-8000-00000000008F}"/>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THEME E · NUCLEAR AND QUANTUM PHYSICS</a:t>
            </a:r>
          </a:p>
        </p:txBody>
      </p:sp>
      <p:sp>
        <p:nvSpPr>
          <p:cNvPr id="2" name="page-number">
            <a:extLst>
              <a:ext uri="{00000000-0000-4000-8000-000000000004}">
                <a16:creationId xmlns:a16="http://schemas.microsoft.com/office/drawing/2014/main" xmlns="" id="{00000000-0000-4000-8000-000000000090}"/>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0A332E"/>
                </a:solidFill>
              </a:defRPr>
            </a:pPr>
            <a:r>
              <a:rPr lang="en-US" sz="1650" b="1" i="0">
                <a:solidFill>
                  <a:srgbClr val="0A332E"/>
                </a:solidFill>
              </a:rPr>
              <a:t>07 / 13</a:t>
            </a:r>
            <a:endParaRPr sz="1650" b="1" i="0">
              <a:solidFill>
                <a:srgbClr val="0A332E"/>
              </a:solidFill>
            </a:endParaRPr>
          </a:p>
        </p:txBody>
      </p:sp>
      <p:sp>
        <p:nvSpPr>
          <p:cNvPr id="3" name="rule-70-666">
            <a:extLst>
              <a:ext uri="{00000000-0000-4000-8000-000000000004}">
                <a16:creationId xmlns:a16="http://schemas.microsoft.com/office/drawing/2014/main" xmlns="" id="{00000000-0000-4000-8000-000000000091}"/>
              </a:ext>
            </a:extLst>
          </p:cNvPr>
          <p:cNvSpPr>
            <a:spLocks noGrp="1"/>
          </p:cNvSpPr>
          <p:nvPr/>
        </p:nvSpPr>
        <p:spPr>
          <a:xfrm>
            <a:off x="666750" y="6343650"/>
            <a:ext cx="10858500" cy="9525"/>
          </a:xfrm>
          <a:prstGeom prst="rect">
            <a:avLst/>
          </a:prstGeom>
          <a:solidFill>
            <a:srgbClr val="A9BBB4"/>
          </a:solidFill>
          <a:ln w="0">
            <a:noFill/>
            <a:prstDash val="solid"/>
          </a:ln>
        </p:spPr>
      </p:sp>
      <p:sp>
        <p:nvSpPr>
          <p:cNvPr id="4" name="course-footer">
            <a:extLst>
              <a:ext uri="{00000000-0000-4000-8000-000000000004}">
                <a16:creationId xmlns:a16="http://schemas.microsoft.com/office/drawing/2014/main" xmlns="" id="{00000000-0000-4000-8000-000000000092}"/>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48635E"/>
                </a:solidFill>
              </a:defRPr>
            </a:pPr>
            <a:r>
              <a:rPr sz="1650" b="1" i="0">
                <a:solidFill>
                  <a:srgbClr val="48635E"/>
                </a:solidFill>
              </a:rPr>
              <a:t>GIOPHYSICS · IB DP PHYSICS · E.4 · SL + HL</a:t>
            </a:r>
          </a:p>
        </p:txBody>
      </p:sp>
      <p:sp>
        <p:nvSpPr>
          <p:cNvPr id="5" name="slide-title">
            <a:extLst>
              <a:ext uri="{00000000-0000-4000-8000-000000000004}">
                <a16:creationId xmlns:a16="http://schemas.microsoft.com/office/drawing/2014/main" xmlns="" id="{00000000-0000-4000-8000-000000000093}"/>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0A332E"/>
                </a:solidFill>
              </a:defRPr>
            </a:pPr>
            <a:r>
              <a:rPr sz="3450" b="1" i="0">
                <a:solidFill>
                  <a:srgbClr val="0A332E"/>
                </a:solidFill>
              </a:rPr>
              <a:t>Guided problem: commit before each reveal</a:t>
            </a:r>
          </a:p>
        </p:txBody>
      </p:sp>
      <p:sp>
        <p:nvSpPr>
          <p:cNvPr id="6" name="worked-level">
            <a:extLst>
              <a:ext uri="{00000000-0000-4000-8000-000000000004}">
                <a16:creationId xmlns:a16="http://schemas.microsoft.com/office/drawing/2014/main" xmlns="" id="{00000000-0000-4000-8000-000000000094}"/>
              </a:ext>
            </a:extLst>
          </p:cNvPr>
          <p:cNvSpPr>
            <a:spLocks noGrp="1"/>
          </p:cNvSpPr>
          <p:nvPr/>
        </p:nvSpPr>
        <p:spPr>
          <a:xfrm>
            <a:off x="666750" y="1504950"/>
            <a:ext cx="8953500" cy="304800"/>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SL + HL · GUIDED WORKED PROBLEM</a:t>
            </a:r>
          </a:p>
        </p:txBody>
      </p:sp>
      <p:sp>
        <p:nvSpPr>
          <p:cNvPr id="7" name="problem">
            <a:extLst>
              <a:ext uri="{00000000-0000-4000-8000-000000000004}">
                <a16:creationId xmlns:a16="http://schemas.microsoft.com/office/drawing/2014/main" xmlns="" id="{00000000-0000-4000-8000-000000000095}"/>
              </a:ext>
            </a:extLst>
          </p:cNvPr>
          <p:cNvSpPr>
            <a:spLocks noGrp="1"/>
          </p:cNvSpPr>
          <p:nvPr/>
        </p:nvSpPr>
        <p:spPr>
          <a:xfrm>
            <a:off x="666750" y="1952625"/>
            <a:ext cx="10858500" cy="1000125"/>
          </a:xfrm>
          <a:prstGeom prst="roundRect">
            <a:avLst>
              <a:gd name="adj" fmla="val 11429"/>
            </a:avLst>
          </a:prstGeom>
          <a:solidFill>
            <a:srgbClr val="F4F0E2"/>
          </a:solidFill>
          <a:ln w="9525">
            <a:solidFill>
              <a:srgbClr val="A9BBB4"/>
            </a:solidFill>
            <a:prstDash val="solid"/>
          </a:ln>
        </p:spPr>
      </p:sp>
      <p:sp>
        <p:nvSpPr>
          <p:cNvPr id="8" name="problem-text">
            <a:extLst>
              <a:ext uri="{00000000-0000-4000-8000-000000000004}">
                <a16:creationId xmlns:a16="http://schemas.microsoft.com/office/drawing/2014/main" xmlns="" id="{00000000-0000-4000-8000-000000000096}"/>
              </a:ext>
            </a:extLst>
          </p:cNvPr>
          <p:cNvSpPr>
            <a:spLocks noGrp="1"/>
          </p:cNvSpPr>
          <p:nvPr/>
        </p:nvSpPr>
        <p:spPr>
          <a:xfrm>
            <a:off x="904875" y="2143125"/>
            <a:ext cx="10382250" cy="685800"/>
          </a:xfrm>
          <a:prstGeom prst="rect">
            <a:avLst/>
          </a:prstGeom>
          <a:noFill/>
          <a:ln w="0">
            <a:noFill/>
            <a:prstDash val="solid"/>
          </a:ln>
        </p:spPr>
        <p:txBody>
          <a:bodyPr/>
          <a:lstStyle/>
          <a:p>
            <a:pPr algn="l">
              <a:defRPr sz="1800" b="1" i="0">
                <a:solidFill>
                  <a:srgbClr val="0A332E"/>
                </a:solidFill>
              </a:defRPr>
            </a:pPr>
            <a:r>
              <a:rPr sz="1800" b="1" i="0">
                <a:solidFill>
                  <a:srgbClr val="0A332E"/>
                </a:solidFill>
              </a:rPr>
              <a:t>A reactor produces 3.2 GW thermal. Each fission releases 200 MeV. Find fissions per second. Use 1 eV = 1.60e-19 J.</a:t>
            </a:r>
          </a:p>
        </p:txBody>
      </p:sp>
      <p:sp>
        <p:nvSpPr>
          <p:cNvPr id="9" name="step-label-1">
            <a:extLst>
              <a:ext uri="{00000000-0000-4000-8000-000000000004}">
                <a16:creationId xmlns:a16="http://schemas.microsoft.com/office/drawing/2014/main" xmlns="" id="{00000000-0000-4000-8000-000000000097}"/>
              </a:ext>
            </a:extLst>
          </p:cNvPr>
          <p:cNvSpPr>
            <a:spLocks noGrp="1"/>
          </p:cNvSpPr>
          <p:nvPr/>
        </p:nvSpPr>
        <p:spPr>
          <a:xfrm>
            <a:off x="714375" y="3238500"/>
            <a:ext cx="1095375"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Step 1</a:t>
            </a:r>
          </a:p>
        </p:txBody>
      </p:sp>
      <p:sp>
        <p:nvSpPr>
          <p:cNvPr id="10" name="rule-195-357">
            <a:extLst>
              <a:ext uri="{00000000-0000-4000-8000-000000000004}">
                <a16:creationId xmlns:a16="http://schemas.microsoft.com/office/drawing/2014/main" xmlns="" id="{00000000-0000-4000-8000-000000000098}"/>
              </a:ext>
            </a:extLst>
          </p:cNvPr>
          <p:cNvSpPr>
            <a:spLocks noGrp="1"/>
          </p:cNvSpPr>
          <p:nvPr/>
        </p:nvSpPr>
        <p:spPr>
          <a:xfrm>
            <a:off x="1857375" y="3400425"/>
            <a:ext cx="381000" cy="19050"/>
          </a:xfrm>
          <a:prstGeom prst="rect">
            <a:avLst/>
          </a:prstGeom>
          <a:solidFill>
            <a:srgbClr val="8A6200"/>
          </a:solidFill>
          <a:ln w="0">
            <a:noFill/>
            <a:prstDash val="solid"/>
          </a:ln>
        </p:spPr>
      </p:sp>
      <p:sp>
        <p:nvSpPr>
          <p:cNvPr id="11" name="step-1">
            <a:extLst>
              <a:ext uri="{00000000-0000-4000-8000-000000000004}">
                <a16:creationId xmlns:a16="http://schemas.microsoft.com/office/drawing/2014/main" xmlns="" id="{00000000-0000-4000-8000-000000000099}"/>
              </a:ext>
            </a:extLst>
          </p:cNvPr>
          <p:cNvSpPr>
            <a:spLocks noGrp="1"/>
          </p:cNvSpPr>
          <p:nvPr/>
        </p:nvSpPr>
        <p:spPr>
          <a:xfrm>
            <a:off x="2476500" y="3200400"/>
            <a:ext cx="8810625" cy="495300"/>
          </a:xfrm>
          <a:prstGeom prst="rect">
            <a:avLst/>
          </a:prstGeom>
          <a:noFill/>
          <a:ln w="0">
            <a:noFill/>
            <a:prstDash val="solid"/>
          </a:ln>
        </p:spPr>
        <p:txBody>
          <a:bodyPr/>
          <a:lstStyle/>
          <a:p>
            <a:pPr algn="l">
              <a:defRPr sz="1725" b="1" i="0">
                <a:solidFill>
                  <a:srgbClr val="0A332E"/>
                </a:solidFill>
              </a:defRPr>
            </a:pPr>
            <a:r>
              <a:rPr sz="1725" b="1" i="0">
                <a:solidFill>
                  <a:srgbClr val="0A332E"/>
                </a:solidFill>
              </a:rPr>
              <a:t>E_fission = 200e6(1.60e-19) J</a:t>
            </a:r>
          </a:p>
        </p:txBody>
      </p:sp>
      <p:sp>
        <p:nvSpPr>
          <p:cNvPr id="12" name="step-label-2">
            <a:extLst>
              <a:ext uri="{00000000-0000-4000-8000-000000000004}">
                <a16:creationId xmlns:a16="http://schemas.microsoft.com/office/drawing/2014/main" xmlns="" id="{00000000-0000-4000-8000-00000000009A}"/>
              </a:ext>
            </a:extLst>
          </p:cNvPr>
          <p:cNvSpPr>
            <a:spLocks noGrp="1"/>
          </p:cNvSpPr>
          <p:nvPr/>
        </p:nvSpPr>
        <p:spPr>
          <a:xfrm>
            <a:off x="714375" y="3886200"/>
            <a:ext cx="1095375"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Step 2</a:t>
            </a:r>
          </a:p>
        </p:txBody>
      </p:sp>
      <p:sp>
        <p:nvSpPr>
          <p:cNvPr id="13" name="rule-195-425">
            <a:extLst>
              <a:ext uri="{00000000-0000-4000-8000-000000000004}">
                <a16:creationId xmlns:a16="http://schemas.microsoft.com/office/drawing/2014/main" xmlns="" id="{00000000-0000-4000-8000-00000000009B}"/>
              </a:ext>
            </a:extLst>
          </p:cNvPr>
          <p:cNvSpPr>
            <a:spLocks noGrp="1"/>
          </p:cNvSpPr>
          <p:nvPr/>
        </p:nvSpPr>
        <p:spPr>
          <a:xfrm>
            <a:off x="1857375" y="4048125"/>
            <a:ext cx="381000" cy="19050"/>
          </a:xfrm>
          <a:prstGeom prst="rect">
            <a:avLst/>
          </a:prstGeom>
          <a:solidFill>
            <a:srgbClr val="8A6200"/>
          </a:solidFill>
          <a:ln w="0">
            <a:noFill/>
            <a:prstDash val="solid"/>
          </a:ln>
        </p:spPr>
      </p:sp>
      <p:sp>
        <p:nvSpPr>
          <p:cNvPr id="14" name="step-2">
            <a:extLst>
              <a:ext uri="{00000000-0000-4000-8000-000000000004}">
                <a16:creationId xmlns:a16="http://schemas.microsoft.com/office/drawing/2014/main" xmlns="" id="{00000000-0000-4000-8000-00000000009C}"/>
              </a:ext>
            </a:extLst>
          </p:cNvPr>
          <p:cNvSpPr>
            <a:spLocks noGrp="1"/>
          </p:cNvSpPr>
          <p:nvPr/>
        </p:nvSpPr>
        <p:spPr>
          <a:xfrm>
            <a:off x="2476500" y="3848100"/>
            <a:ext cx="8810625" cy="495300"/>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rate = power/E_fission</a:t>
            </a:r>
          </a:p>
        </p:txBody>
      </p:sp>
      <p:sp>
        <p:nvSpPr>
          <p:cNvPr id="15" name="step-label-3">
            <a:extLst>
              <a:ext uri="{00000000-0000-4000-8000-000000000004}">
                <a16:creationId xmlns:a16="http://schemas.microsoft.com/office/drawing/2014/main" xmlns="" id="{00000000-0000-4000-8000-00000000009D}"/>
              </a:ext>
            </a:extLst>
          </p:cNvPr>
          <p:cNvSpPr>
            <a:spLocks noGrp="1"/>
          </p:cNvSpPr>
          <p:nvPr/>
        </p:nvSpPr>
        <p:spPr>
          <a:xfrm>
            <a:off x="714375" y="4533900"/>
            <a:ext cx="1095375" cy="333375"/>
          </a:xfrm>
          <a:prstGeom prst="rect">
            <a:avLst/>
          </a:prstGeom>
          <a:noFill/>
          <a:ln w="0">
            <a:noFill/>
            <a:prstDash val="solid"/>
          </a:ln>
        </p:spPr>
        <p:txBody>
          <a:bodyPr/>
          <a:lstStyle/>
          <a:p>
            <a:pPr algn="l">
              <a:defRPr sz="1650" b="1" i="0">
                <a:solidFill>
                  <a:srgbClr val="8A6200"/>
                </a:solidFill>
              </a:defRPr>
            </a:pPr>
            <a:r>
              <a:rPr sz="1650" b="1" i="0">
                <a:solidFill>
                  <a:srgbClr val="8A6200"/>
                </a:solidFill>
              </a:rPr>
              <a:t>Step 3</a:t>
            </a:r>
          </a:p>
        </p:txBody>
      </p:sp>
      <p:sp>
        <p:nvSpPr>
          <p:cNvPr id="16" name="rule-195-493">
            <a:extLst>
              <a:ext uri="{00000000-0000-4000-8000-000000000004}">
                <a16:creationId xmlns:a16="http://schemas.microsoft.com/office/drawing/2014/main" xmlns="" id="{00000000-0000-4000-8000-00000000009E}"/>
              </a:ext>
            </a:extLst>
          </p:cNvPr>
          <p:cNvSpPr>
            <a:spLocks noGrp="1"/>
          </p:cNvSpPr>
          <p:nvPr/>
        </p:nvSpPr>
        <p:spPr>
          <a:xfrm>
            <a:off x="1857375" y="4695825"/>
            <a:ext cx="381000" cy="19050"/>
          </a:xfrm>
          <a:prstGeom prst="rect">
            <a:avLst/>
          </a:prstGeom>
          <a:solidFill>
            <a:srgbClr val="8A6200"/>
          </a:solidFill>
          <a:ln w="0">
            <a:noFill/>
            <a:prstDash val="solid"/>
          </a:ln>
        </p:spPr>
      </p:sp>
      <p:sp>
        <p:nvSpPr>
          <p:cNvPr id="17" name="step-3">
            <a:extLst>
              <a:ext uri="{00000000-0000-4000-8000-000000000004}">
                <a16:creationId xmlns:a16="http://schemas.microsoft.com/office/drawing/2014/main" xmlns="" id="{00000000-0000-4000-8000-00000000009F}"/>
              </a:ext>
            </a:extLst>
          </p:cNvPr>
          <p:cNvSpPr>
            <a:spLocks noGrp="1"/>
          </p:cNvSpPr>
          <p:nvPr/>
        </p:nvSpPr>
        <p:spPr>
          <a:xfrm>
            <a:off x="2476500" y="4495800"/>
            <a:ext cx="8810625" cy="495300"/>
          </a:xfrm>
          <a:prstGeom prst="rect">
            <a:avLst/>
          </a:prstGeom>
          <a:noFill/>
          <a:ln w="0">
            <a:noFill/>
            <a:prstDash val="solid"/>
          </a:ln>
        </p:spPr>
        <p:txBody>
          <a:bodyPr/>
          <a:lstStyle/>
          <a:p>
            <a:pPr algn="l">
              <a:defRPr sz="1725" b="0" i="0">
                <a:solidFill>
                  <a:srgbClr val="0A332E"/>
                </a:solidFill>
              </a:defRPr>
            </a:pPr>
            <a:r>
              <a:rPr sz="1725" b="0" i="0">
                <a:solidFill>
                  <a:srgbClr val="0A332E"/>
                </a:solidFill>
              </a:rPr>
              <a:t>rate = 3.2e9/3.2e-11</a:t>
            </a:r>
          </a:p>
        </p:txBody>
      </p:sp>
      <p:sp>
        <p:nvSpPr>
          <p:cNvPr id="18" name="answer-band">
            <a:extLst>
              <a:ext uri="{00000000-0000-4000-8000-000000000004}">
                <a16:creationId xmlns:a16="http://schemas.microsoft.com/office/drawing/2014/main" xmlns="" id="{00000000-0000-4000-8000-0000000000A0}"/>
              </a:ext>
            </a:extLst>
          </p:cNvPr>
          <p:cNvSpPr>
            <a:spLocks noGrp="1"/>
          </p:cNvSpPr>
          <p:nvPr/>
        </p:nvSpPr>
        <p:spPr>
          <a:xfrm>
            <a:off x="666750" y="5286375"/>
            <a:ext cx="10858500" cy="714375"/>
          </a:xfrm>
          <a:prstGeom prst="roundRect">
            <a:avLst>
              <a:gd name="adj" fmla="val 16000"/>
            </a:avLst>
          </a:prstGeom>
          <a:solidFill>
            <a:srgbClr val="0B342E"/>
          </a:solidFill>
          <a:ln w="0">
            <a:noFill/>
            <a:prstDash val="solid"/>
          </a:ln>
        </p:spPr>
      </p:sp>
      <p:sp>
        <p:nvSpPr>
          <p:cNvPr id="19" name="answer">
            <a:extLst>
              <a:ext uri="{00000000-0000-4000-8000-000000000004}">
                <a16:creationId xmlns:a16="http://schemas.microsoft.com/office/drawing/2014/main" xmlns="" id="{00000000-0000-4000-8000-0000000000A1}"/>
              </a:ext>
            </a:extLst>
          </p:cNvPr>
          <p:cNvSpPr>
            <a:spLocks noGrp="1"/>
          </p:cNvSpPr>
          <p:nvPr/>
        </p:nvSpPr>
        <p:spPr>
          <a:xfrm>
            <a:off x="933450" y="5410200"/>
            <a:ext cx="10287000" cy="457200"/>
          </a:xfrm>
          <a:prstGeom prst="rect">
            <a:avLst/>
          </a:prstGeom>
          <a:noFill/>
          <a:ln w="0">
            <a:noFill/>
            <a:prstDash val="solid"/>
          </a:ln>
        </p:spPr>
        <p:txBody>
          <a:bodyPr/>
          <a:lstStyle/>
          <a:p>
            <a:pPr algn="l">
              <a:defRPr sz="1800" b="1" i="0">
                <a:solidFill>
                  <a:srgbClr val="F4F0E2"/>
                </a:solidFill>
              </a:defRPr>
            </a:pPr>
            <a:r>
              <a:rPr sz="1800" b="1" i="0">
                <a:solidFill>
                  <a:srgbClr val="F4F0E2"/>
                </a:solidFill>
              </a:rPr>
              <a:t>Answer: rate = 1.0e20 fissions s^-1</a:t>
            </a:r>
          </a:p>
        </p:txBody>
      </p:sp>
    </p:spTree>
    <p:extLst>
      <p:ext uri="{00000000-0000-4000-8000-000000000011}">
        <p14:creationId xmlns:p14="http://schemas.microsoft.com/office/powerpoint/2010/main" xmlns="" val="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342E"/>
        </a:solidFill>
        <a:effectLst/>
      </p:bgPr>
    </p:bg>
    <p:spTree>
      <p:nvGrpSpPr>
        <p:cNvPr id="1" name=""/>
        <p:cNvGrpSpPr/>
        <p:nvPr/>
      </p:nvGrpSpPr>
      <p:grpSpPr>
        <a:xfrm>
          <a:off x="0" y="0"/>
          <a:ext cx="0" cy="0"/>
          <a:chOff x="0" y="0"/>
          <a:chExt cx="0" cy="0"/>
        </a:xfrm>
      </p:grpSpPr>
      <p:sp>
        <p:nvSpPr>
          <p:cNvPr id="13" name="group-label">
            <a:extLst>
              <a:ext uri="{00000000-0000-4000-8000-000000000004}">
                <a16:creationId xmlns:a16="http://schemas.microsoft.com/office/drawing/2014/main" xmlns="" id="{00000000-0000-4000-8000-0000000000A2}"/>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THEME E · NUCLEAR AND QUANTUM PHYSICS</a:t>
            </a:r>
          </a:p>
        </p:txBody>
      </p:sp>
      <p:sp>
        <p:nvSpPr>
          <p:cNvPr id="2" name="page-number">
            <a:extLst>
              <a:ext uri="{00000000-0000-4000-8000-000000000004}">
                <a16:creationId xmlns:a16="http://schemas.microsoft.com/office/drawing/2014/main" xmlns="" id="{00000000-0000-4000-8000-0000000000A3}"/>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08 / 13</a:t>
            </a:r>
            <a:endParaRPr sz="1650" b="1" i="0">
              <a:solidFill>
                <a:srgbClr val="F4F0E2"/>
              </a:solidFill>
            </a:endParaRPr>
          </a:p>
        </p:txBody>
      </p:sp>
      <p:sp>
        <p:nvSpPr>
          <p:cNvPr id="3" name="rule-70-666">
            <a:extLst>
              <a:ext uri="{00000000-0000-4000-8000-000000000004}">
                <a16:creationId xmlns:a16="http://schemas.microsoft.com/office/drawing/2014/main" xmlns="" id="{00000000-0000-4000-8000-0000000000A4}"/>
              </a:ext>
            </a:extLst>
          </p:cNvPr>
          <p:cNvSpPr>
            <a:spLocks noGrp="1"/>
          </p:cNvSpPr>
          <p:nvPr/>
        </p:nvSpPr>
        <p:spPr>
          <a:xfrm>
            <a:off x="666750" y="6343650"/>
            <a:ext cx="10858500" cy="9525"/>
          </a:xfrm>
          <a:prstGeom prst="rect">
            <a:avLst/>
          </a:prstGeom>
          <a:solidFill>
            <a:srgbClr val="47716A"/>
          </a:solidFill>
          <a:ln w="0">
            <a:noFill/>
            <a:prstDash val="solid"/>
          </a:ln>
        </p:spPr>
      </p:sp>
      <p:sp>
        <p:nvSpPr>
          <p:cNvPr id="4" name="course-footer">
            <a:extLst>
              <a:ext uri="{00000000-0000-4000-8000-000000000004}">
                <a16:creationId xmlns:a16="http://schemas.microsoft.com/office/drawing/2014/main" xmlns="" id="{00000000-0000-4000-8000-0000000000A5}"/>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IB DP PHYSICS · E.4 · SL + HL</a:t>
            </a:r>
          </a:p>
        </p:txBody>
      </p:sp>
      <p:sp>
        <p:nvSpPr>
          <p:cNvPr id="5" name="slide-title">
            <a:extLst>
              <a:ext uri="{00000000-0000-4000-8000-000000000004}">
                <a16:creationId xmlns:a16="http://schemas.microsoft.com/office/drawing/2014/main" xmlns="" id="{00000000-0000-4000-8000-0000000000A6}"/>
              </a:ext>
            </a:extLst>
          </p:cNvPr>
          <p:cNvSpPr>
            <a:spLocks noGrp="1"/>
          </p:cNvSpPr>
          <p:nvPr/>
        </p:nvSpPr>
        <p:spPr>
          <a:xfrm>
            <a:off x="666750" y="685800"/>
            <a:ext cx="10858500" cy="838200"/>
          </a:xfrm>
          <a:prstGeom prst="rect">
            <a:avLst/>
          </a:prstGeom>
          <a:noFill/>
          <a:ln w="0">
            <a:noFill/>
            <a:prstDash val="solid"/>
          </a:ln>
        </p:spPr>
        <p:txBody>
          <a:bodyPr/>
          <a:lstStyle/>
          <a:p>
            <a:pPr algn="l">
              <a:defRPr sz="3450" b="1" i="0">
                <a:solidFill>
                  <a:srgbClr val="F4F0E2"/>
                </a:solidFill>
              </a:defRPr>
            </a:pPr>
            <a:r>
              <a:rPr sz="3450" b="1" i="0">
                <a:solidFill>
                  <a:srgbClr val="F4F0E2"/>
                </a:solidFill>
              </a:rPr>
              <a:t>Model a neutron chain reaction</a:t>
            </a:r>
          </a:p>
        </p:txBody>
      </p:sp>
      <p:sp>
        <p:nvSpPr>
          <p:cNvPr id="6" name="inquiry-label">
            <a:extLst>
              <a:ext uri="{00000000-0000-4000-8000-000000000004}">
                <a16:creationId xmlns:a16="http://schemas.microsoft.com/office/drawing/2014/main" xmlns="" id="{00000000-0000-4000-8000-0000000000A7}"/>
              </a:ext>
            </a:extLst>
          </p:cNvPr>
          <p:cNvSpPr>
            <a:spLocks noGrp="1"/>
          </p:cNvSpPr>
          <p:nvPr/>
        </p:nvSpPr>
        <p:spPr>
          <a:xfrm>
            <a:off x="666750" y="1524000"/>
            <a:ext cx="9048750" cy="323850"/>
          </a:xfrm>
          <a:prstGeom prst="rect">
            <a:avLst/>
          </a:prstGeom>
          <a:noFill/>
          <a:ln w="0">
            <a:noFill/>
            <a:prstDash val="solid"/>
          </a:ln>
        </p:spPr>
        <p:txBody>
          <a:bodyPr/>
          <a:lstStyle/>
          <a:p>
            <a:pPr algn="l">
              <a:defRPr sz="1650" b="1" i="0">
                <a:solidFill>
                  <a:srgbClr val="F3C75A"/>
                </a:solidFill>
              </a:defRPr>
            </a:pPr>
            <a:r>
              <a:rPr sz="1650" b="1" i="0">
                <a:solidFill>
                  <a:srgbClr val="F3C75A"/>
                </a:solidFill>
              </a:rPr>
              <a:t>DATA-BASED INQUIRY · DESIGN, MEASURE, PROCESS, EVALUATE</a:t>
            </a:r>
          </a:p>
        </p:txBody>
      </p:sp>
      <p:sp>
        <p:nvSpPr>
          <p:cNvPr id="7" name="task">
            <a:extLst>
              <a:ext uri="{00000000-0000-4000-8000-000000000004}">
                <a16:creationId xmlns:a16="http://schemas.microsoft.com/office/drawing/2014/main" xmlns="" id="{00000000-0000-4000-8000-0000000000A8}"/>
              </a:ext>
            </a:extLst>
          </p:cNvPr>
          <p:cNvSpPr>
            <a:spLocks noGrp="1"/>
          </p:cNvSpPr>
          <p:nvPr/>
        </p:nvSpPr>
        <p:spPr>
          <a:xfrm>
            <a:off x="666750" y="2143125"/>
            <a:ext cx="10287000" cy="904875"/>
          </a:xfrm>
          <a:prstGeom prst="rect">
            <a:avLst/>
          </a:prstGeom>
          <a:noFill/>
          <a:ln w="0">
            <a:noFill/>
            <a:prstDash val="solid"/>
          </a:ln>
        </p:spPr>
        <p:txBody>
          <a:bodyPr/>
          <a:lstStyle/>
          <a:p>
            <a:pPr algn="l">
              <a:defRPr sz="2250" b="1" i="0">
                <a:solidFill>
                  <a:srgbClr val="F4F0E2"/>
                </a:solidFill>
              </a:defRPr>
            </a:pPr>
            <a:r>
              <a:rPr sz="2250" b="1" i="0">
                <a:solidFill>
                  <a:srgbClr val="F4F0E2"/>
                </a:solidFill>
              </a:rPr>
              <a:t>Use tokens or simulation to vary neutron multiplication factor and observe subcritical, critical and supercritical behaviour.</a:t>
            </a:r>
          </a:p>
        </p:txBody>
      </p:sp>
      <p:sp>
        <p:nvSpPr>
          <p:cNvPr id="8" name="move-1">
            <a:extLst>
              <a:ext uri="{00000000-0000-4000-8000-000000000004}">
                <a16:creationId xmlns:a16="http://schemas.microsoft.com/office/drawing/2014/main" xmlns="" id="{00000000-0000-4000-8000-0000000000A9}"/>
              </a:ext>
            </a:extLst>
          </p:cNvPr>
          <p:cNvSpPr>
            <a:spLocks noGrp="1"/>
          </p:cNvSpPr>
          <p:nvPr/>
        </p:nvSpPr>
        <p:spPr>
          <a:xfrm>
            <a:off x="904875" y="3381375"/>
            <a:ext cx="9810750" cy="438150"/>
          </a:xfrm>
          <a:prstGeom prst="rect">
            <a:avLst/>
          </a:prstGeom>
          <a:noFill/>
          <a:ln w="0">
            <a:noFill/>
            <a:prstDash val="solid"/>
          </a:ln>
        </p:spPr>
        <p:txBody>
          <a:bodyPr/>
          <a:lstStyle/>
          <a:p>
            <a:pPr algn="l">
              <a:defRPr sz="1800" b="0" i="0">
                <a:solidFill>
                  <a:srgbClr val="F4F0E2"/>
                </a:solidFill>
              </a:defRPr>
            </a:pPr>
            <a:r>
              <a:rPr sz="1800" b="0" i="0">
                <a:solidFill>
                  <a:srgbClr val="F4F0E2"/>
                </a:solidFill>
              </a:rPr>
              <a:t>1. Define variables and a repeatable method.</a:t>
            </a:r>
          </a:p>
        </p:txBody>
      </p:sp>
      <p:sp>
        <p:nvSpPr>
          <p:cNvPr id="9" name="move-2">
            <a:extLst>
              <a:ext uri="{00000000-0000-4000-8000-000000000004}">
                <a16:creationId xmlns:a16="http://schemas.microsoft.com/office/drawing/2014/main" xmlns="" id="{00000000-0000-4000-8000-0000000000AA}"/>
              </a:ext>
            </a:extLst>
          </p:cNvPr>
          <p:cNvSpPr>
            <a:spLocks noGrp="1"/>
          </p:cNvSpPr>
          <p:nvPr/>
        </p:nvSpPr>
        <p:spPr>
          <a:xfrm>
            <a:off x="904875" y="4019550"/>
            <a:ext cx="9810750" cy="438150"/>
          </a:xfrm>
          <a:prstGeom prst="rect">
            <a:avLst/>
          </a:prstGeom>
          <a:noFill/>
          <a:ln w="0">
            <a:noFill/>
            <a:prstDash val="solid"/>
          </a:ln>
        </p:spPr>
        <p:txBody>
          <a:bodyPr/>
          <a:lstStyle/>
          <a:p>
            <a:pPr algn="l">
              <a:defRPr sz="1800" b="0" i="0">
                <a:solidFill>
                  <a:srgbClr val="F4F0E2"/>
                </a:solidFill>
              </a:defRPr>
            </a:pPr>
            <a:r>
              <a:rPr sz="1800" b="0" i="0">
                <a:solidFill>
                  <a:srgbClr val="F4F0E2"/>
                </a:solidFill>
              </a:rPr>
              <a:t>2. Collect or import traceable raw data with uncertainty.</a:t>
            </a:r>
          </a:p>
        </p:txBody>
      </p:sp>
      <p:sp>
        <p:nvSpPr>
          <p:cNvPr id="10" name="move-3">
            <a:extLst>
              <a:ext uri="{00000000-0000-4000-8000-000000000004}">
                <a16:creationId xmlns:a16="http://schemas.microsoft.com/office/drawing/2014/main" xmlns="" id="{00000000-0000-4000-8000-0000000000AB}"/>
              </a:ext>
            </a:extLst>
          </p:cNvPr>
          <p:cNvSpPr>
            <a:spLocks noGrp="1"/>
          </p:cNvSpPr>
          <p:nvPr/>
        </p:nvSpPr>
        <p:spPr>
          <a:xfrm>
            <a:off x="904875" y="4657725"/>
            <a:ext cx="9810750" cy="438150"/>
          </a:xfrm>
          <a:prstGeom prst="rect">
            <a:avLst/>
          </a:prstGeom>
          <a:noFill/>
          <a:ln w="0">
            <a:noFill/>
            <a:prstDash val="solid"/>
          </a:ln>
        </p:spPr>
        <p:txBody>
          <a:bodyPr/>
          <a:lstStyle/>
          <a:p>
            <a:pPr algn="l">
              <a:defRPr sz="1800" b="0" i="0">
                <a:solidFill>
                  <a:srgbClr val="F4F0E2"/>
                </a:solidFill>
              </a:defRPr>
            </a:pPr>
            <a:r>
              <a:rPr sz="1800" b="0" i="0">
                <a:solidFill>
                  <a:srgbClr val="F4F0E2"/>
                </a:solidFill>
              </a:rPr>
              <a:t>3. Process, graph and challenge the conclusion.</a:t>
            </a:r>
          </a:p>
        </p:txBody>
      </p:sp>
      <p:sp>
        <p:nvSpPr>
          <p:cNvPr id="11" name="integrity-band">
            <a:extLst>
              <a:ext uri="{00000000-0000-4000-8000-000000000004}">
                <a16:creationId xmlns:a16="http://schemas.microsoft.com/office/drawing/2014/main" xmlns="" id="{00000000-0000-4000-8000-0000000000AC}"/>
              </a:ext>
            </a:extLst>
          </p:cNvPr>
          <p:cNvSpPr>
            <a:spLocks noGrp="1"/>
          </p:cNvSpPr>
          <p:nvPr/>
        </p:nvSpPr>
        <p:spPr>
          <a:xfrm>
            <a:off x="666750" y="5381625"/>
            <a:ext cx="10858500" cy="685800"/>
          </a:xfrm>
          <a:prstGeom prst="roundRect">
            <a:avLst>
              <a:gd name="adj" fmla="val 16667"/>
            </a:avLst>
          </a:prstGeom>
          <a:solidFill>
            <a:srgbClr val="F3C75A"/>
          </a:solidFill>
          <a:ln w="0">
            <a:noFill/>
            <a:prstDash val="solid"/>
          </a:ln>
        </p:spPr>
      </p:sp>
      <p:sp>
        <p:nvSpPr>
          <p:cNvPr id="12" name="integrity">
            <a:extLst>
              <a:ext uri="{00000000-0000-4000-8000-000000000004}">
                <a16:creationId xmlns:a16="http://schemas.microsoft.com/office/drawing/2014/main" xmlns="" id="{00000000-0000-4000-8000-0000000000AD}"/>
              </a:ext>
            </a:extLst>
          </p:cNvPr>
          <p:cNvSpPr>
            <a:spLocks noGrp="1"/>
          </p:cNvSpPr>
          <p:nvPr/>
        </p:nvSpPr>
        <p:spPr>
          <a:xfrm>
            <a:off x="904875" y="5495925"/>
            <a:ext cx="10382250" cy="457200"/>
          </a:xfrm>
          <a:prstGeom prst="rect">
            <a:avLst/>
          </a:prstGeom>
          <a:noFill/>
          <a:ln w="0">
            <a:noFill/>
            <a:prstDash val="solid"/>
          </a:ln>
        </p:spPr>
        <p:txBody>
          <a:bodyPr/>
          <a:lstStyle/>
          <a:p>
            <a:pPr algn="l">
              <a:defRPr sz="1650" b="1" i="0">
                <a:solidFill>
                  <a:srgbClr val="0B342E"/>
                </a:solidFill>
              </a:defRPr>
            </a:pPr>
            <a:r>
              <a:rPr sz="1650" b="1" i="0">
                <a:solidFill>
                  <a:srgbClr val="0B342E"/>
                </a:solidFill>
              </a:rPr>
              <a:t>Investigation integrity: State model limitations; do not imply the classroom model reproduces reactor engineering.</a:t>
            </a:r>
          </a:p>
        </p:txBody>
      </p:sp>
    </p:spTree>
    <p:extLst>
      <p:ext uri="{00000000-0000-4000-8000-000000000011}">
        <p14:creationId xmlns:p14="http://schemas.microsoft.com/office/powerpoint/2010/main" xmlns="" val="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A6200"/>
        </a:solidFill>
        <a:effectLst/>
      </p:bgPr>
    </p:bg>
    <p:spTree>
      <p:nvGrpSpPr>
        <p:cNvPr id="1" name=""/>
        <p:cNvGrpSpPr/>
        <p:nvPr/>
      </p:nvGrpSpPr>
      <p:grpSpPr>
        <a:xfrm>
          <a:off x="0" y="0"/>
          <a:ext cx="0" cy="0"/>
          <a:chOff x="0" y="0"/>
          <a:chExt cx="0" cy="0"/>
        </a:xfrm>
      </p:grpSpPr>
      <p:sp>
        <p:nvSpPr>
          <p:cNvPr id="11" name="group-label">
            <a:extLst>
              <a:ext uri="{00000000-0000-4000-8000-000000000004}">
                <a16:creationId xmlns:a16="http://schemas.microsoft.com/office/drawing/2014/main" xmlns="" id="{00000000-0000-4000-8000-0000000000AE}"/>
              </a:ext>
            </a:extLst>
          </p:cNvPr>
          <p:cNvSpPr>
            <a:spLocks noGrp="1"/>
          </p:cNvSpPr>
          <p:nvPr/>
        </p:nvSpPr>
        <p:spPr>
          <a:xfrm>
            <a:off x="666750" y="266700"/>
            <a:ext cx="8096250" cy="2667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THEME E · NUCLEAR AND QUANTUM PHYSICS</a:t>
            </a:r>
          </a:p>
        </p:txBody>
      </p:sp>
      <p:sp>
        <p:nvSpPr>
          <p:cNvPr id="2" name="page-number">
            <a:extLst>
              <a:ext uri="{00000000-0000-4000-8000-000000000004}">
                <a16:creationId xmlns:a16="http://schemas.microsoft.com/office/drawing/2014/main" xmlns="" id="{00000000-0000-4000-8000-0000000000AF}"/>
              </a:ext>
            </a:extLst>
          </p:cNvPr>
          <p:cNvSpPr>
            <a:spLocks noGrp="1"/>
          </p:cNvSpPr>
          <p:nvPr/>
        </p:nvSpPr>
        <p:spPr>
          <a:xfrm>
            <a:off x="10287000" y="266700"/>
            <a:ext cx="1238250" cy="266700"/>
          </a:xfrm>
          <a:prstGeom prst="rect">
            <a:avLst/>
          </a:prstGeom>
          <a:noFill/>
          <a:ln w="0">
            <a:noFill/>
            <a:prstDash val="solid"/>
          </a:ln>
        </p:spPr>
        <p:txBody>
          <a:bodyPr/>
          <a:lstStyle/>
          <a:p>
            <a:pPr algn="r">
              <a:defRPr sz="1650" b="1" i="0">
                <a:solidFill>
                  <a:srgbClr val="F4F0E2"/>
                </a:solidFill>
              </a:defRPr>
            </a:pPr>
            <a:r>
              <a:rPr lang="en-US" sz="1650" b="1" i="0">
                <a:solidFill>
                  <a:srgbClr val="F4F0E2"/>
                </a:solidFill>
              </a:rPr>
              <a:t>09 / 13</a:t>
            </a:r>
            <a:endParaRPr sz="1650" b="1" i="0">
              <a:solidFill>
                <a:srgbClr val="F4F0E2"/>
              </a:solidFill>
            </a:endParaRPr>
          </a:p>
        </p:txBody>
      </p:sp>
      <p:sp>
        <p:nvSpPr>
          <p:cNvPr id="3" name="rule-70-666">
            <a:extLst>
              <a:ext uri="{00000000-0000-4000-8000-000000000004}">
                <a16:creationId xmlns:a16="http://schemas.microsoft.com/office/drawing/2014/main" xmlns="" id="{00000000-0000-4000-8000-0000000000B0}"/>
              </a:ext>
            </a:extLst>
          </p:cNvPr>
          <p:cNvSpPr>
            <a:spLocks noGrp="1"/>
          </p:cNvSpPr>
          <p:nvPr/>
        </p:nvSpPr>
        <p:spPr>
          <a:xfrm>
            <a:off x="666750" y="6343650"/>
            <a:ext cx="10858500" cy="9525"/>
          </a:xfrm>
          <a:prstGeom prst="rect">
            <a:avLst/>
          </a:prstGeom>
          <a:solidFill>
            <a:srgbClr val="F4F0E2"/>
          </a:solidFill>
          <a:ln w="0">
            <a:noFill/>
            <a:prstDash val="solid"/>
          </a:ln>
        </p:spPr>
      </p:sp>
      <p:sp>
        <p:nvSpPr>
          <p:cNvPr id="4" name="course-footer">
            <a:extLst>
              <a:ext uri="{00000000-0000-4000-8000-000000000004}">
                <a16:creationId xmlns:a16="http://schemas.microsoft.com/office/drawing/2014/main" xmlns="" id="{00000000-0000-4000-8000-0000000000B1}"/>
              </a:ext>
            </a:extLst>
          </p:cNvPr>
          <p:cNvSpPr>
            <a:spLocks noGrp="1"/>
          </p:cNvSpPr>
          <p:nvPr/>
        </p:nvSpPr>
        <p:spPr>
          <a:xfrm>
            <a:off x="666750" y="6429375"/>
            <a:ext cx="9525000" cy="22860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GIOPHYSICS · IB DP PHYSICS · E.4 · SL + HL</a:t>
            </a:r>
          </a:p>
        </p:txBody>
      </p:sp>
      <p:sp>
        <p:nvSpPr>
          <p:cNvPr id="5" name="label">
            <a:extLst>
              <a:ext uri="{00000000-0000-4000-8000-000000000004}">
                <a16:creationId xmlns:a16="http://schemas.microsoft.com/office/drawing/2014/main" xmlns="" id="{00000000-0000-4000-8000-0000000000B2}"/>
              </a:ext>
            </a:extLst>
          </p:cNvPr>
          <p:cNvSpPr>
            <a:spLocks noGrp="1"/>
          </p:cNvSpPr>
          <p:nvPr/>
        </p:nvSpPr>
        <p:spPr>
          <a:xfrm>
            <a:off x="666750" y="714375"/>
            <a:ext cx="8572500" cy="323850"/>
          </a:xfrm>
          <a:prstGeom prst="rect">
            <a:avLst/>
          </a:prstGeom>
          <a:noFill/>
          <a:ln w="0">
            <a:noFill/>
            <a:prstDash val="solid"/>
          </a:ln>
        </p:spPr>
        <p:txBody>
          <a:bodyPr/>
          <a:lstStyle/>
          <a:p>
            <a:pPr algn="l">
              <a:defRPr sz="1650" b="1" i="0">
                <a:solidFill>
                  <a:srgbClr val="F4F0E2"/>
                </a:solidFill>
              </a:defRPr>
            </a:pPr>
            <a:r>
              <a:rPr sz="1650" b="1" i="0">
                <a:solidFill>
                  <a:srgbClr val="F4F0E2"/>
                </a:solidFill>
              </a:rPr>
              <a:t>MISCONCEPTION SHOWDOWN · VOTE BEFORE THE REVEAL</a:t>
            </a:r>
          </a:p>
        </p:txBody>
      </p:sp>
      <p:sp>
        <p:nvSpPr>
          <p:cNvPr id="6" name="claim">
            <a:extLst>
              <a:ext uri="{00000000-0000-4000-8000-000000000004}">
                <a16:creationId xmlns:a16="http://schemas.microsoft.com/office/drawing/2014/main" xmlns="" id="{00000000-0000-4000-8000-0000000000B3}"/>
              </a:ext>
            </a:extLst>
          </p:cNvPr>
          <p:cNvSpPr>
            <a:spLocks noGrp="1"/>
          </p:cNvSpPr>
          <p:nvPr/>
        </p:nvSpPr>
        <p:spPr>
          <a:xfrm>
            <a:off x="666750" y="1333500"/>
            <a:ext cx="10668000" cy="1381125"/>
          </a:xfrm>
          <a:prstGeom prst="rect">
            <a:avLst/>
          </a:prstGeom>
          <a:noFill/>
          <a:ln w="0">
            <a:noFill/>
            <a:prstDash val="solid"/>
          </a:ln>
        </p:spPr>
        <p:txBody>
          <a:bodyPr/>
          <a:lstStyle/>
          <a:p>
            <a:pPr algn="l">
              <a:defRPr sz="3225" b="1" i="0">
                <a:solidFill>
                  <a:srgbClr val="F4F0E2"/>
                </a:solidFill>
              </a:defRPr>
            </a:pPr>
            <a:r>
              <a:rPr sz="3225" b="1" i="0">
                <a:solidFill>
                  <a:srgbClr val="F4F0E2"/>
                </a:solidFill>
              </a:rPr>
              <a:t>“A reactor can explode like a nuclear weapon if it gets too hot.”</a:t>
            </a:r>
          </a:p>
        </p:txBody>
      </p:sp>
      <p:sp>
        <p:nvSpPr>
          <p:cNvPr id="7" name="correction-band">
            <a:extLst>
              <a:ext uri="{00000000-0000-4000-8000-000000000004}">
                <a16:creationId xmlns:a16="http://schemas.microsoft.com/office/drawing/2014/main" xmlns="" id="{00000000-0000-4000-8000-0000000000B4}"/>
              </a:ext>
            </a:extLst>
          </p:cNvPr>
          <p:cNvSpPr>
            <a:spLocks noGrp="1"/>
          </p:cNvSpPr>
          <p:nvPr/>
        </p:nvSpPr>
        <p:spPr>
          <a:xfrm>
            <a:off x="666750" y="3095625"/>
            <a:ext cx="10858500" cy="952500"/>
          </a:xfrm>
          <a:prstGeom prst="roundRect">
            <a:avLst>
              <a:gd name="adj" fmla="val 12000"/>
            </a:avLst>
          </a:prstGeom>
          <a:solidFill>
            <a:srgbClr val="0B342E"/>
          </a:solidFill>
          <a:ln w="0">
            <a:noFill/>
            <a:prstDash val="solid"/>
          </a:ln>
        </p:spPr>
      </p:sp>
      <p:sp>
        <p:nvSpPr>
          <p:cNvPr id="8" name="correction">
            <a:extLst>
              <a:ext uri="{00000000-0000-4000-8000-000000000004}">
                <a16:creationId xmlns:a16="http://schemas.microsoft.com/office/drawing/2014/main" xmlns="" id="{00000000-0000-4000-8000-0000000000B5}"/>
              </a:ext>
            </a:extLst>
          </p:cNvPr>
          <p:cNvSpPr>
            <a:spLocks noGrp="1"/>
          </p:cNvSpPr>
          <p:nvPr/>
        </p:nvSpPr>
        <p:spPr>
          <a:xfrm>
            <a:off x="952500" y="3305175"/>
            <a:ext cx="10287000" cy="571500"/>
          </a:xfrm>
          <a:prstGeom prst="rect">
            <a:avLst/>
          </a:prstGeom>
          <a:noFill/>
          <a:ln w="0">
            <a:noFill/>
            <a:prstDash val="solid"/>
          </a:ln>
        </p:spPr>
        <p:txBody>
          <a:bodyPr/>
          <a:lstStyle/>
          <a:p>
            <a:pPr algn="ctr">
              <a:defRPr sz="2025" b="1" i="0">
                <a:solidFill>
                  <a:srgbClr val="F4F0E2"/>
                </a:solidFill>
              </a:defRPr>
            </a:pPr>
            <a:r>
              <a:rPr sz="2025" b="1" i="0">
                <a:solidFill>
                  <a:srgbClr val="F4F0E2"/>
                </a:solidFill>
              </a:rPr>
              <a:t>Power-reactor fuel, geometry and control differ fundamentally; overheating hazards are serious but not the same process.</a:t>
            </a:r>
          </a:p>
        </p:txBody>
      </p:sp>
      <p:sp>
        <p:nvSpPr>
          <p:cNvPr id="9" name="humor">
            <a:extLst>
              <a:ext uri="{00000000-0000-4000-8000-000000000004}">
                <a16:creationId xmlns:a16="http://schemas.microsoft.com/office/drawing/2014/main" xmlns="" id="{00000000-0000-4000-8000-0000000000B6}"/>
              </a:ext>
            </a:extLst>
          </p:cNvPr>
          <p:cNvSpPr>
            <a:spLocks noGrp="1"/>
          </p:cNvSpPr>
          <p:nvPr/>
        </p:nvSpPr>
        <p:spPr>
          <a:xfrm>
            <a:off x="1143000" y="4524375"/>
            <a:ext cx="9906000" cy="762000"/>
          </a:xfrm>
          <a:prstGeom prst="rect">
            <a:avLst/>
          </a:prstGeom>
          <a:noFill/>
          <a:ln w="0">
            <a:noFill/>
            <a:prstDash val="solid"/>
          </a:ln>
        </p:spPr>
        <p:txBody>
          <a:bodyPr/>
          <a:lstStyle/>
          <a:p>
            <a:pPr algn="ctr">
              <a:defRPr sz="2025" b="0" i="1">
                <a:solidFill>
                  <a:srgbClr val="F4F0E2"/>
                </a:solidFill>
              </a:defRPr>
            </a:pPr>
            <a:r>
              <a:rPr sz="2025" b="0" i="1">
                <a:solidFill>
                  <a:srgbClr val="F4F0E2"/>
                </a:solidFill>
              </a:rPr>
              <a:t>Same physics family, very different engineering relatives.</a:t>
            </a:r>
          </a:p>
        </p:txBody>
      </p:sp>
      <p:sp>
        <p:nvSpPr>
          <p:cNvPr id="10" name="check">
            <a:extLst>
              <a:ext uri="{00000000-0000-4000-8000-000000000004}">
                <a16:creationId xmlns:a16="http://schemas.microsoft.com/office/drawing/2014/main" xmlns="" id="{00000000-0000-4000-8000-0000000000B7}"/>
              </a:ext>
            </a:extLst>
          </p:cNvPr>
          <p:cNvSpPr>
            <a:spLocks noGrp="1"/>
          </p:cNvSpPr>
          <p:nvPr/>
        </p:nvSpPr>
        <p:spPr>
          <a:xfrm>
            <a:off x="904875" y="5476875"/>
            <a:ext cx="10382250" cy="428625"/>
          </a:xfrm>
          <a:prstGeom prst="rect">
            <a:avLst/>
          </a:prstGeom>
          <a:noFill/>
          <a:ln w="0">
            <a:noFill/>
            <a:prstDash val="solid"/>
          </a:ln>
        </p:spPr>
        <p:txBody>
          <a:bodyPr/>
          <a:lstStyle/>
          <a:p>
            <a:pPr algn="ctr">
              <a:defRPr sz="1725" b="1" i="0">
                <a:solidFill>
                  <a:srgbClr val="F4F0E2"/>
                </a:solidFill>
              </a:defRPr>
            </a:pPr>
            <a:r>
              <a:rPr sz="1725" b="1" i="0">
                <a:solidFill>
                  <a:srgbClr val="F4F0E2"/>
                </a:solidFill>
              </a:rPr>
              <a:t>Mini-whiteboard: rewrite the claim so it becomes scientifically defensible.</a:t>
            </a:r>
          </a:p>
        </p:txBody>
      </p:sp>
    </p:spTree>
    <p:extLst>
      <p:ext uri="{00000000-0000-4000-8000-000000000011}">
        <p14:creationId xmlns:p14="http://schemas.microsoft.com/office/powerpoint/2010/main" xmlns="" val="11"/>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4918</Words>
  <Application>Microsoft Office PowerPoint</Application>
  <DocSecurity>0</DocSecurity>
  <PresentationFormat>Widescreen</PresentationFormat>
  <Paragraphs>383</Paragraphs>
  <Slides>13</Slides>
  <Notes>13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Giovanni Alexander Rojas</cp:lastModifiedBy>
  <cp:revision>3</cp:revision>
  <dcterms:created xsi:type="dcterms:W3CDTF">2026-01-01T00:00:00Z</dcterms:created>
  <dcterms:modified xsi:type="dcterms:W3CDTF">2026-08-15T16:01:50Z</dcterms:modified>
</cp:coreProperties>
</file>