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3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Pressure</c:v>
          </c:tx>
          <c:spPr>
            <a:ln w="28575">
              <a:solidFill>
                <a:srgbClr val="A33F0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A33F00"/>
              </a:solidFill>
            </c:spPr>
          </c:marker>
          <c:xVal>
            <c:numLit>
              <c:formatCode>General</c:formatCode>
              <c:ptCount val="4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</c:numLit>
          </c:xVal>
          <c:yVal>
            <c:numLit>
              <c:formatCode>0.0#</c:formatCode>
              <c:ptCount val="4"/>
              <c:pt idx="0">
                <c:v>100</c:v>
              </c:pt>
              <c:pt idx="1">
                <c:v>100</c:v>
              </c:pt>
              <c:pt idx="2">
                <c:v>100</c:v>
              </c:pt>
              <c:pt idx="3">
                <c:v>100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E2C2-4317-942E-DEDFF192D3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Pressure / kPa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Volume / m^3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https://giophysics.com/chapter-41/first-law-gas-processes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B.4 Thermodynamics, with one inquiry question and the HL only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For an ideal gas, no; at constant temperature Delta U = 0, so heat added equals work done by the gas.</a:t>
            </a:r>
          </a:p>
          <a:p>
            <a:r>
              <a:t>[SL/HL boundary]</a:t>
            </a:r>
          </a:p>
          <a:p>
            <a:r>
              <a:t>B.4 Thermodynamics: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Document numerical integration choices and resolution; model data must not be described as laboratory measurement.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https://giophysics.com/chapter-41/first-law-gas-processes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4-mark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B.4 Thermodynamics: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Document numerical integration choices and resolution; model data must not be described as laboratory measurement.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https://giophysics.com/chapter-41/first-law-gas-processes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B.4 Thermodynamics: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Document numerical integration choices and resolution; model data must not be described as laboratory measurement.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[Answer] W = Q_in-Q_out = 0.9 kJ efficiency = 0.9/2.4 = 0.375 energy per second = 0.9 kJ x 20 power = 18 kW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https://giophysics.com/chapter-41/first-law-gas-processes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B.4 Thermodynamics: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Document numerical integration choices and resolution; model data must not be described as laboratory measurement.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https://giophysics.com/chapter-41/first-law-gas-processes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B.4 Thermodynamics: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Document numerical integration choices and resolution; model data must not be described as laboratory measurement.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[Quiz answers] 1. work 2. zero 3. 1 4. increase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https://giophysics.com/chapter-41/first-law-gas-processes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B.4 Thermodynamics: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Document numerical integration choices and resolution; model data must not be described as laboratory measurement.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https://giophysics.com/chapter-41/first-law-gas-processes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B.4 Thermodynamics: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Document numerical integration choices and resolution; model data must not be described as laboratory measurement.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DB36D8-82FC-6642-5A87-C53B8B29A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3B79EE-A449-FE5D-76FB-5505C8454B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5ED88F-4460-8EB1-D9FD-4EFD05BCF2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https://giophysics.com/chapter-41/first-law-gas-processes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hot source, Q in, engine, W out, Q out, cold sink, and Q out is never zero. A caption reads: The engine only keeps the difference; the rest has to be dumped somewhere colder.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B.4 Thermodynamics: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Document numerical integration choices and resolution; model data must not be described as laboratory measurement.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5DEA22-9501-3EA5-9A3E-839EFFC97DFE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55840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https://giophysics.com/chapter-41/first-law-gas-processes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Pressure / kPa against Volume / m^3.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B.4 Thermodynamics: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Document numerical integration choices and resolution; model data must not be described as laboratory measurement.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[Quantitative visual] Values: (1, 100), (2, 100), (3, 100), (4, 100). Axes: Volume / m^3; Pressure / kPa.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https://giophysics.com/chapter-41/first-law-gas-processes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B.4 Thermodynamics: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Document numerical integration choices and resolution; model data must not be described as laboratory measurement.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[Worked problem] Steps: 1) Q = +500 J 2) W_by = +180 J 3) Delta U = 500 - 180 Answer: Delta U = +320 J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https://giophysics.com/chapter-41/first-law-gas-processes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B.4 Thermodynamics: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Document numerical integration choices and resolution; model data must not be described as laboratory measurement.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[Worked problem] Steps: 1) W_by = P Delta V 2) W_by = 150000(0.0030) = 450 J 3) Delta U = 700 - 450 Answer: W_by = 450 J; Delta U = 250 J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https://giophysics.com/chapter-41/first-law-gas-processes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B.4 Thermodynamics: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Document numerical integration choices and resolution; model data must not be described as laboratory measurement.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[Inquiry] Extract P-V coordinates, estimate enclosed area and compare with net heat transfer.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Document numerical integration choices and resolution; model data must not be described as laboratory measurement.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https://giophysics.com/chapter-41/first-law-gas-processes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B.4 Thermodynamics: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Document numerical integration choices and resolution; model data must not be described as laboratory measurement.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[Humor] A gas does not keep heat in a labelled cupboard.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IB DP PHYSICS · FIRST ASSESSMENT 2025 · B.4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Thermodynamics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FA55B"/>
                </a:solidFill>
              </a:defRPr>
            </a:pPr>
            <a:r>
              <a:rPr sz="1800" b="1" i="0">
                <a:solidFill>
                  <a:srgbClr val="FFA55B"/>
                </a:solidFill>
              </a:rPr>
              <a:t>HL ONLY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Can a gas gain internal energy while its temperature stays constant?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THEME B · THE PARTICULATE NATURE OF MATTER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B.4 · HL ONLY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HL ONLY · 4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heat engine absorbs 2.4 kJ and rejects 1.5 kJ each cycle at 20 cycles per second. Determine efficiency and output power.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C0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C1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C2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W = Q_in-Q_out = 0.9 kJ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efficiency = 0.9/2.4 = 0.375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energy per second = 0.9 kJ x 20</a:t>
            </a:r>
          </a:p>
        </p:txBody>
      </p:sp>
      <p:sp>
        <p:nvSpPr>
          <p:cNvPr id="16" name="mark-4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457200" cy="45720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7" name="mark-number-4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61912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text-4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8580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power = 18 kW</a:t>
            </a:r>
          </a:p>
        </p:txBody>
      </p:sp>
      <p:sp>
        <p:nvSpPr>
          <p:cNvPr id="19" name="evaluation-band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0" name="evaluation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Area under P-V?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Delta U for complete cycle?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Heat-engine efficiency below?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Entropy of isolated system tends to?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B.4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work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zero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1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increase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State the first law with a declared sign convention.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does area under a P-V curve represent?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Why can no heat engine be 100% efficient?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Apply the first law consistently.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Interpret work from pressure-volume diagrams.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Analyse cyclic engines, entropy and second-law limits.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Use Delta U = Q - W when W is work done by the gas.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cycle returns to its initial internal energy.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Entropy tracks energy dispersal and constrains spontaneous processes.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Delta U = Q - W_by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W = integral P dV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efficiency = W_out/Q_in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A33F00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HL only.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5DF259-336D-B1A7-A624-144A3918E3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3FF7A59D-05B3-29AA-3959-9FCFD3C98090}"/>
              </a:ex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223B92C5-A85C-7CE3-1075-A4D02EA71FE2}"/>
              </a:ex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79A8F117-E04D-9AE0-88B5-2843F626073C}"/>
              </a:ex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DB1D727-90ED-3052-9666-65B9EFC48CF4}"/>
              </a:ex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B.4 · HL ONLY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089E5FB6-DE98-7857-B105-160D4C3122AB}"/>
              </a:ex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89FFFD3B-0693-D67A-6644-5D025637CE0A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2C50F531-2486-8247-AEA8-F43DD32FA72B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Thermodynamics is the bookkeeping of heat and work: energy fed into a gas either raises its internal energy or is spent pushing outwards, and no repeating cycle can ever turn heat entirely back into work.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E5F98F8-E372-DA43-5D45-B9C8C48E04B5}"/>
              </a:ext>
            </a:extLst>
          </p:cNvPr>
          <p:cNvSpPr/>
          <p:nvPr/>
        </p:nvSpPr>
        <p:spPr>
          <a:xfrm>
            <a:off x="889000" y="4240859"/>
            <a:ext cx="2159000" cy="1166519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b="1">
                <a:solidFill>
                  <a:srgbClr val="F3EFDF"/>
                </a:solidFill>
              </a:rPr>
              <a:t>hot source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D3856BF-80BC-8519-2DDE-BF40516CC361}"/>
              </a:ext>
            </a:extLst>
          </p:cNvPr>
          <p:cNvCxnSpPr/>
          <p:nvPr/>
        </p:nvCxnSpPr>
        <p:spPr>
          <a:xfrm>
            <a:off x="3098800" y="4824118"/>
            <a:ext cx="1422400" cy="0"/>
          </a:xfrm>
          <a:prstGeom prst="line">
            <a:avLst/>
          </a:prstGeom>
          <a:ln w="381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A389966-5A11-468C-D9C1-AB1CE207F92A}"/>
              </a:ext>
            </a:extLst>
          </p:cNvPr>
          <p:cNvSpPr txBox="1"/>
          <p:nvPr/>
        </p:nvSpPr>
        <p:spPr>
          <a:xfrm>
            <a:off x="3175000" y="4415837"/>
            <a:ext cx="127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Q in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3903D931-5CC4-6C5A-8FFC-6B8EE2717537}"/>
              </a:ext>
            </a:extLst>
          </p:cNvPr>
          <p:cNvSpPr/>
          <p:nvPr/>
        </p:nvSpPr>
        <p:spPr>
          <a:xfrm>
            <a:off x="4572000" y="4182533"/>
            <a:ext cx="2159000" cy="1283171"/>
          </a:xfrm>
          <a:prstGeom prst="ellipse">
            <a:avLst/>
          </a:prstGeom>
          <a:solidFill>
            <a:srgbClr val="F3EFDF"/>
          </a:solidFill>
          <a:ln w="2540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b="1">
                <a:solidFill>
                  <a:srgbClr val="102E29"/>
                </a:solidFill>
              </a:rPr>
              <a:t>engine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01E9070-1E11-08B0-861F-B6DCE85F1AEE}"/>
              </a:ext>
            </a:extLst>
          </p:cNvPr>
          <p:cNvCxnSpPr/>
          <p:nvPr/>
        </p:nvCxnSpPr>
        <p:spPr>
          <a:xfrm flipV="1">
            <a:off x="5651500" y="3686763"/>
            <a:ext cx="0" cy="437445"/>
          </a:xfrm>
          <a:prstGeom prst="line">
            <a:avLst/>
          </a:prstGeom>
          <a:ln w="381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B27ED1C1-BD78-D230-033C-713D8BF4A2CD}"/>
              </a:ext>
            </a:extLst>
          </p:cNvPr>
          <p:cNvSpPr txBox="1"/>
          <p:nvPr/>
        </p:nvSpPr>
        <p:spPr>
          <a:xfrm>
            <a:off x="5816600" y="3657600"/>
            <a:ext cx="152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102E29"/>
                </a:solidFill>
              </a:rPr>
              <a:t>W out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0FC4F78-2793-F5F8-261D-1B18DD14F79A}"/>
              </a:ext>
            </a:extLst>
          </p:cNvPr>
          <p:cNvCxnSpPr/>
          <p:nvPr/>
        </p:nvCxnSpPr>
        <p:spPr>
          <a:xfrm>
            <a:off x="6781800" y="4824118"/>
            <a:ext cx="1422400" cy="0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FD3DB397-47DE-F68D-7AF2-5E795E8A136F}"/>
              </a:ext>
            </a:extLst>
          </p:cNvPr>
          <p:cNvSpPr txBox="1"/>
          <p:nvPr/>
        </p:nvSpPr>
        <p:spPr>
          <a:xfrm>
            <a:off x="6858000" y="4415837"/>
            <a:ext cx="127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Q out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05967C0-506D-3F2E-E259-FC0646C81255}"/>
              </a:ext>
            </a:extLst>
          </p:cNvPr>
          <p:cNvSpPr/>
          <p:nvPr/>
        </p:nvSpPr>
        <p:spPr>
          <a:xfrm>
            <a:off x="8255000" y="4240859"/>
            <a:ext cx="2159000" cy="1166519"/>
          </a:xfrm>
          <a:prstGeom prst="rect">
            <a:avLst/>
          </a:prstGeom>
          <a:solidFill>
            <a:srgbClr val="6B7F79"/>
          </a:solidFill>
          <a:ln w="19050">
            <a:solidFill>
              <a:srgbClr val="6B7F7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b="1">
                <a:solidFill>
                  <a:srgbClr val="F3EFDF"/>
                </a:solidFill>
              </a:rPr>
              <a:t>cold sink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40A8231-5EC2-C833-669E-43B7D54EB9AD}"/>
              </a:ext>
            </a:extLst>
          </p:cNvPr>
          <p:cNvSpPr txBox="1"/>
          <p:nvPr/>
        </p:nvSpPr>
        <p:spPr>
          <a:xfrm>
            <a:off x="762000" y="5582355"/>
            <a:ext cx="5461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over a full cycle ΔU = 0, so W = Q in - Q out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0AB1D6B-0B14-5F45-7F21-9C44C0C1DD37}"/>
              </a:ext>
            </a:extLst>
          </p:cNvPr>
          <p:cNvSpPr txBox="1"/>
          <p:nvPr/>
        </p:nvSpPr>
        <p:spPr>
          <a:xfrm>
            <a:off x="6858000" y="5582355"/>
            <a:ext cx="431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and Q out is never zero</a:t>
            </a:r>
          </a:p>
        </p:txBody>
      </p:sp>
      <p:sp>
        <p:nvSpPr>
          <p:cNvPr id="33" name="diagram-caption">
            <a:extLst>
              <a:ext uri="{FF2B5EF4-FFF2-40B4-BE49-F238E27FC236}">
                <a16:creationId xmlns:a16="http://schemas.microsoft.com/office/drawing/2014/main" id="{EC1C8B23-F580-AE0B-46BD-4D3D96A9E9E9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The engine only keeps the difference; the rest has to be dumped somewhere colder.</a:t>
            </a:r>
          </a:p>
        </p:txBody>
      </p:sp>
    </p:spTree>
    <p:extLst>
      <p:ext uri="{BB962C8B-B14F-4D97-AF65-F5344CB8AC3E}">
        <p14:creationId xmlns:p14="http://schemas.microsoft.com/office/powerpoint/2010/main" val="3509026350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 is the area beneath a pressure-volume path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 → 100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2 → 100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3 → 100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4 → 100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A33F00"/>
                </a:solidFill>
              </a:defRPr>
            </a:pPr>
            <a:r>
              <a:rPr sz="1725" b="1" i="0">
                <a:solidFill>
                  <a:srgbClr val="A33F00"/>
                </a:solidFill>
              </a:rPr>
              <a:t>Read the graph: For constant pressure, W_by = P Delta V; a cycle's enclosed area is net work.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HL ONLY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gas absorbs 500 J and does 180 J of work. Using Delta U = Q - W_by, find its internal-energy change.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Q = +500 J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W_by = +180 J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Delta U = 500 - 180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Delta U = +320 J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HL ONLY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gas expands at constant 150 kPa from 2.0e-3 to 5.0e-3 m^3. It absorbs 700 J. Find work done and Delta U.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W_by = P Delta V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W_by = 150000(0.0030) = 450 J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Delta U = 700 - 450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W_by = 450 J; Delta U = 250 J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B.4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Analyse a simulated gas cycle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Extract P-V coordinates, estimate enclosed area and compare with net heat transfer.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Document numerical integration choices and resolution; model data must not be described as laboratory measurement.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33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B.4 · HL ONLY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“Heat is a substance stored inside a gas.”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Heat is energy transferred because of a temperature difference.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A gas does not keep heat in a labelled cupboard.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4998</Words>
  <Application>Microsoft Office PowerPoint</Application>
  <DocSecurity>0</DocSecurity>
  <PresentationFormat>Widescreen</PresentationFormat>
  <Paragraphs>381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2026-08-15T16:01:38Z</dcterms:modified>
</cp:coreProperties>
</file>