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Force</c:v>
          </c:tx>
          <c:spPr>
            <a:ln w="28575">
              <a:solidFill>
                <a:srgbClr val="B83724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B83724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</c:numLit>
          </c:xVal>
          <c:yVal>
            <c:numLit>
              <c:formatCode>0.0#</c:formatCode>
              <c:ptCount val="5"/>
              <c:pt idx="0">
                <c:v>0</c:v>
              </c:pt>
              <c:pt idx="1">
                <c:v>100</c:v>
              </c:pt>
              <c:pt idx="2">
                <c:v>200</c:v>
              </c:pt>
              <c:pt idx="3">
                <c:v>300</c:v>
              </c:pt>
              <c:pt idx="4">
                <c:v>400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2F28-4E9C-AC68-657379991B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Force / N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Displacement / m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A.3 Work, energy and power,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They do equal work if mass and height match; the faster climber has greater power.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[Answer] Delta E_k = 0.5(900)(15^2-5^2) Delta E_k = 90 kJ net energy transfer = 120-30 = 90 kJ data are consistent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[Quiz answers] 1. W 2. zero 3. useful output / total input 4. work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475A7-41BB-3262-0827-D63385D21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53D465-533D-5518-0AEF-848C55C29A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6EC570-BB78-C64F-513C-C66DAA8D9B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motor lifting a load, W = F s along the motion, P = W / t, 600 J in each second, 480 J useful out, 120 J wasted to the surroundings. A caption reads: Draw the boundary first - then everything crossing it has to be accounted for.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A9D6F-8801-6E7B-789F-D54E14685693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8521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Force / N against Displacement / m.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[Quantitative visual] Values: (0, 0), (1, 100), (2, 200), (3, 300), (4, 400). Axes: Displacement / m; Force / N.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Use the component parallel to displacement 2) W = Fs cos theta 3) W = 30(5.0)cos40 degrees Answer: W = 115 J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Useful energy = mgh = 50(9.8)(8.0) 2) Useful power = 0.80(600) = 480 W 3) t = E/P Answer: t = 8.17 s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[Inquiry] Measure mass, vertical height and time; estimate P = mgh/t with uncertainties.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https://giophysics.com/chapter-5/work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A.3 Work, energy and power: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Students retain their own raw timing data and discuss human variability rather than editing values.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[Humor] A wall can resist dramatically while earning exactly zero joules.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IB DP PHYSICS · FIRST ASSESSMENT 2025 · A.3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Work, energy and power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7A65"/>
                </a:solidFill>
              </a:defRPr>
            </a:pPr>
            <a:r>
              <a:rPr sz="1800" b="1" i="0">
                <a:solidFill>
                  <a:srgbClr val="FF7A65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Two students climb the same stairs. One takes half the time. Who does more work, and who has more power?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A.3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900 kg electric car accelerates from 5.0 to 15 m s^-1. Its motor transfers 120 kJ while resistive forces remove 30 kJ. Test whether the data are consistent.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Delta E_k = 0.5(900)(15^2-5^2)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Delta E_k = 90 kJ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net energy transfer = 120-30 = 90 kJ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data are consistent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Unit of power?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Work by force perpendicular to motion?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Efficiency formula?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Area under F-x?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W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zero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useful output / total input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work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Define work done by a constant force.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Which energy store depends on speed?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Why can efficiency not exceed one?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Track energy transfers with a defined system boundary.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Calculate work from force and displacement.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Relate power to energy transfer rate and efficiency.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Work is energy transferred by a force through a displacement.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Energy conservation applies to the chosen system plus surroundings.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Power measures transfer rate, not total energy.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W = Fs cos theta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E_k = 0.5mv^2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P = Delta E / Delta t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B83724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6D06A-9E7A-164B-1662-30C19AAD8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1EAFE777-74D6-5992-40CB-055D8A9EB578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AF386D26-9D85-C10F-568C-E1202BB416C4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4A1CA195-ABEC-572B-81E9-982E0FAA68CD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75C5B21B-1625-8574-E6F6-CC0096165161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5E8FCFD4-6AD4-2BB2-8838-C34EFD76BA31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D2AEBC79-1BC2-A4CF-81D5-B8373E3B37CD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566E301D-4EA1-0F6A-9CDC-16C60717A874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Work is energy moved from one store to another by a force acting through a distance; energy is the total that never changes across the whole system; power is simply how fast that transfer happens.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E29768C-0E12-27E8-9D6A-0F91A8B5972B}"/>
              </a:ext>
            </a:extLst>
          </p:cNvPr>
          <p:cNvSpPr/>
          <p:nvPr/>
        </p:nvSpPr>
        <p:spPr>
          <a:xfrm>
            <a:off x="4318000" y="3978392"/>
            <a:ext cx="3556000" cy="1341497"/>
          </a:xfrm>
          <a:prstGeom prst="rect">
            <a:avLst/>
          </a:prstGeom>
          <a:solidFill>
            <a:srgbClr val="F3EFDF"/>
          </a:solidFill>
          <a:ln w="25400">
            <a:solidFill>
              <a:srgbClr val="6B7F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E08D42-06F5-9412-260D-E0CD8D363B4E}"/>
              </a:ext>
            </a:extLst>
          </p:cNvPr>
          <p:cNvSpPr txBox="1"/>
          <p:nvPr/>
        </p:nvSpPr>
        <p:spPr>
          <a:xfrm>
            <a:off x="4445000" y="4124208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 b="1">
                <a:solidFill>
                  <a:srgbClr val="102E29"/>
                </a:solidFill>
              </a:rPr>
              <a:t>motor lifting a load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75C0C2-9D0A-5800-544B-3CD962B1CFA8}"/>
              </a:ext>
            </a:extLst>
          </p:cNvPr>
          <p:cNvSpPr txBox="1"/>
          <p:nvPr/>
        </p:nvSpPr>
        <p:spPr>
          <a:xfrm>
            <a:off x="4445000" y="4503326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W = F s along the motion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8CF9A8-8D75-6440-16F2-A5F9E6562AAA}"/>
              </a:ext>
            </a:extLst>
          </p:cNvPr>
          <p:cNvSpPr txBox="1"/>
          <p:nvPr/>
        </p:nvSpPr>
        <p:spPr>
          <a:xfrm>
            <a:off x="4445000" y="4882445"/>
            <a:ext cx="330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P = W / t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FE77DB3-F7DC-49E8-1231-5D9D2510BA11}"/>
              </a:ext>
            </a:extLst>
          </p:cNvPr>
          <p:cNvCxnSpPr/>
          <p:nvPr/>
        </p:nvCxnSpPr>
        <p:spPr>
          <a:xfrm>
            <a:off x="1143000" y="4357511"/>
            <a:ext cx="3124200" cy="0"/>
          </a:xfrm>
          <a:prstGeom prst="line">
            <a:avLst/>
          </a:prstGeom>
          <a:ln w="381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844960D-3983-614C-7ADF-6875904BB01C}"/>
              </a:ext>
            </a:extLst>
          </p:cNvPr>
          <p:cNvSpPr txBox="1"/>
          <p:nvPr/>
        </p:nvSpPr>
        <p:spPr>
          <a:xfrm>
            <a:off x="1143000" y="3949229"/>
            <a:ext cx="304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600 J in each second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075D3D1-1F1D-3DA6-A3B4-02503C6E9EAD}"/>
              </a:ext>
            </a:extLst>
          </p:cNvPr>
          <p:cNvCxnSpPr/>
          <p:nvPr/>
        </p:nvCxnSpPr>
        <p:spPr>
          <a:xfrm>
            <a:off x="7924800" y="4299185"/>
            <a:ext cx="33020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179371F-5609-FC1C-1478-36497FC06C7E}"/>
              </a:ext>
            </a:extLst>
          </p:cNvPr>
          <p:cNvSpPr txBox="1"/>
          <p:nvPr/>
        </p:nvSpPr>
        <p:spPr>
          <a:xfrm>
            <a:off x="8001000" y="3890904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480 J useful out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E67B57-CD8A-BCC8-123D-06B8E00B2EF8}"/>
              </a:ext>
            </a:extLst>
          </p:cNvPr>
          <p:cNvCxnSpPr/>
          <p:nvPr/>
        </p:nvCxnSpPr>
        <p:spPr>
          <a:xfrm>
            <a:off x="7924800" y="4999096"/>
            <a:ext cx="3302000" cy="0"/>
          </a:xfrm>
          <a:prstGeom prst="line">
            <a:avLst/>
          </a:prstGeom>
          <a:ln w="381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ABAD9E1-E93E-E0E5-06D1-0BD4D6636CF4}"/>
              </a:ext>
            </a:extLst>
          </p:cNvPr>
          <p:cNvSpPr txBox="1"/>
          <p:nvPr/>
        </p:nvSpPr>
        <p:spPr>
          <a:xfrm>
            <a:off x="8001000" y="5086585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120 J wasted to the surroundings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CB7FC8D-658F-E567-0A48-9C5E089C0A21}"/>
              </a:ext>
            </a:extLst>
          </p:cNvPr>
          <p:cNvSpPr txBox="1"/>
          <p:nvPr/>
        </p:nvSpPr>
        <p:spPr>
          <a:xfrm>
            <a:off x="762000" y="5407378"/>
            <a:ext cx="3429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same work, done twice as fast, is twice the power</a:t>
            </a:r>
          </a:p>
        </p:txBody>
      </p:sp>
      <p:sp>
        <p:nvSpPr>
          <p:cNvPr id="33" name="diagram-caption">
            <a:extLst>
              <a:ext uri="{FF2B5EF4-FFF2-40B4-BE49-F238E27FC236}">
                <a16:creationId xmlns:a16="http://schemas.microsoft.com/office/drawing/2014/main" id="{B48597FE-E86F-1C8B-4148-9E3982142C36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Draw the boundary first - then everything crossing it has to be accounted for.</a:t>
            </a:r>
          </a:p>
        </p:txBody>
      </p:sp>
    </p:spTree>
    <p:extLst>
      <p:ext uri="{BB962C8B-B14F-4D97-AF65-F5344CB8AC3E}">
        <p14:creationId xmlns:p14="http://schemas.microsoft.com/office/powerpoint/2010/main" val="1483327786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 is area under a force-displacement graph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1 → 100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200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3 → 300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 → 400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B83724"/>
                </a:solidFill>
              </a:defRPr>
            </a:pPr>
            <a:r>
              <a:rPr sz="1725" b="1" i="0">
                <a:solidFill>
                  <a:srgbClr val="B83724"/>
                </a:solidFill>
              </a:rPr>
              <a:t>Read the graph: For F = kx, triangular area gives elastic potential energy.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30 N force pulls a crate 5.0 m at 40 degrees above horizontal. Find the work done by this force.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Use the component parallel to displacement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 = Fs cos theta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W = 30(5.0)cos40 degrees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W = 115 J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600 W motor lifts a 50 kg load through 8.0 m. It is 80% efficient. Find the minimum time. Use g = 9.8 m s^-2.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Useful energy = mgh = 50(9.8)(8.0)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Useful power = 0.80(600) = 480 W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 = E/P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t = 8.17 s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A.3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Measure stair-climbing power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Measure mass, vertical height and time; estimate P = mgh/t with uncertainties.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Students retain their own raw timing data and discuss human variability rather than editing values.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3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A.3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“If a force acts, it must do work.”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Work depends on the component of force along displacement.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A wall can resist dramatically while earning exactly zero joules.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5097</Words>
  <Application>Microsoft Office PowerPoint</Application>
  <DocSecurity>0</DocSecurity>
  <PresentationFormat>Widescreen</PresentationFormat>
  <Paragraphs>381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2026-08-15T16:01:34Z</dcterms:modified>
</cp:coreProperties>
</file>