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Displacement</c:v>
          </c:tx>
          <c:spPr>
            <a:ln w="28575">
              <a:solidFill>
                <a:srgbClr val="0D71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0D7180"/>
              </a:solidFill>
            </c:spPr>
          </c:marker>
          <c:xVal>
            <c:numLit>
              <c:formatCode>General</c:formatCode>
              <c:ptCount val="13"/>
              <c:pt idx="0">
                <c:v>0</c:v>
              </c:pt>
              <c:pt idx="1">
                <c:v>0.25</c:v>
              </c:pt>
              <c:pt idx="2">
                <c:v>0.5</c:v>
              </c:pt>
              <c:pt idx="3">
                <c:v>0.75</c:v>
              </c:pt>
              <c:pt idx="4">
                <c:v>1</c:v>
              </c:pt>
              <c:pt idx="5">
                <c:v>1.25</c:v>
              </c:pt>
              <c:pt idx="6">
                <c:v>1.5</c:v>
              </c:pt>
              <c:pt idx="7">
                <c:v>1.75</c:v>
              </c:pt>
              <c:pt idx="8">
                <c:v>2</c:v>
              </c:pt>
              <c:pt idx="9">
                <c:v>2.25</c:v>
              </c:pt>
              <c:pt idx="10">
                <c:v>2.5</c:v>
              </c:pt>
              <c:pt idx="11">
                <c:v>2.75</c:v>
              </c:pt>
              <c:pt idx="12">
                <c:v>3</c:v>
              </c:pt>
            </c:numLit>
          </c:xVal>
          <c:yVal>
            <c:numLit>
              <c:formatCode>0.0#</c:formatCode>
              <c:ptCount val="13"/>
              <c:pt idx="0">
                <c:v>0</c:v>
              </c:pt>
              <c:pt idx="1">
                <c:v>1.4139999999999999</c:v>
              </c:pt>
              <c:pt idx="2">
                <c:v>2</c:v>
              </c:pt>
              <c:pt idx="3">
                <c:v>1.4139999999999999</c:v>
              </c:pt>
              <c:pt idx="4">
                <c:v>0</c:v>
              </c:pt>
              <c:pt idx="5">
                <c:v>-1.4139999999999999</c:v>
              </c:pt>
              <c:pt idx="6">
                <c:v>-2</c:v>
              </c:pt>
              <c:pt idx="7">
                <c:v>-1.4139999999999999</c:v>
              </c:pt>
              <c:pt idx="8">
                <c:v>0</c:v>
              </c:pt>
              <c:pt idx="9">
                <c:v>1.4139999999999999</c:v>
              </c:pt>
              <c:pt idx="10">
                <c:v>2</c:v>
              </c:pt>
              <c:pt idx="11">
                <c:v>1.4139999999999999</c:v>
              </c:pt>
              <c:pt idx="12">
                <c:v>0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F2BD-455D-9DD6-2869E6EAF0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Displacement / cm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Position / 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https://giophysics.com/chapter-24/describing-waves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C.2 Wave model, with one inquiry question and the SL + HL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The disturbance and energy propagate; the medium oscillates locally.</a:t>
            </a:r>
          </a:p>
          <a:p>
            <a:r>
              <a:t>[SL/HL boundary]</a:t>
            </a:r>
          </a:p>
          <a:p>
            <a:r>
              <a:t>C.2 Wave model: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calibration images and repeated measurements; state edge and parallax limitations.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https://giophysics.com/chapter-24/describing-waves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C.2 Wave model: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calibration images and repeated measurements; state edge and parallax limitations.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https://giophysics.com/chapter-24/describing-waves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C.2 Wave model: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calibration images and repeated measurements; state edge and parallax limitations.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[Answer] f = 15/6.0 = 2.5 Hz T = 1/f = 0.40 s v = f lambda v = 2.0 m s^-1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https://giophysics.com/chapter-24/describing-waves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C.2 Wave model: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calibration images and repeated measurements; state edge and parallax limitations.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https://giophysics.com/chapter-24/describing-waves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C.2 Wave model: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calibration images and repeated measurements; state edge and parallax limitations.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[Quiz answers] 1. wavelength 2. source 3. medium 4. T = 1/f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https://giophysics.com/chapter-24/describing-waves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C.2 Wave model: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calibration images and repeated measurements; state edge and parallax limitations.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https://giophysics.com/chapter-24/describing-waves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C.2 Wave model: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calibration images and repeated measurements; state edge and parallax limitations.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D7F309-CF1D-7231-A65F-AE405CEF1C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7E9D01-89C4-A89F-17C0-B98EE714C7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B80575-0524-8221-E067-AB50CF3055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https://giophysics.com/chapter-24/describing-waves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λ, this bit only moves up and down, the pattern travels, v = f λ. A caption reads: The shape moves right; the coral dot never leaves its own column.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C.2 Wave model: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calibration images and repeated measurements; state edge and parallax limitations.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BB3497-BCEB-4F16-D0FE-E21AFEBBD6F7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33267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https://giophysics.com/chapter-24/describing-waves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Displacement / cm against Position / m.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C.2 Wave model: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calibration images and repeated measurements; state edge and parallax limitations.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[Quantitative visual] Values: (0, 0), (0.25, 1.414), (0.5, 2), (0.75, 1.414), (1, 0), (1.25, -1.414), (1.5, -2), (1.75, -1.414), (2, 0), (2.25, 1.414), (2.5, 2), (2.75, 1.414), (3, 0). Axes: Position / m; Displacement / cm.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https://giophysics.com/chapter-24/describing-waves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C.2 Wave model: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calibration images and repeated measurements; state edge and parallax limitations.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[Worked problem] Steps: 1) v = f lambda 2) v = 12(0.35) = 4.2 m s^-1 3) T = 1/f = 1/12 Answer: v = 4.2 m s^-1; T = 0.083 s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https://giophysics.com/chapter-24/describing-waves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C.2 Wave model: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calibration images and repeated measurements; state edge and parallax limitations.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[Worked problem] Steps: 1) v = d/t = 18/6.0 = 3.0 m s^-1 2) f = v/lambda 3) f = 3.0/1.5 Answer: f = 2.0 Hz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https://giophysics.com/chapter-24/describing-waves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C.2 Wave model: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calibration images and repeated measurements; state edge and parallax limitations.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[Inquiry] Use scale-corrected images at several source frequencies; estimate lambda and v.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Keep calibration images and repeated measurements; state edge and parallax limitations.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https://giophysics.com/chapter-24/describing-waves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C.2 Wave model: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calibration images and repeated measurements; state edge and parallax limitations.</a:t>
            </a:r>
          </a:p>
          <a:p>
            <a:r>
              <a:t>[Safety]</a:t>
            </a:r>
          </a:p>
          <a:p>
            <a:r>
              <a:t>Keep sound levels hearing-safe; lasers, moving sources and ripple tanks remain teacher-controlled under local rules.</a:t>
            </a:r>
          </a:p>
          <a:p>
            <a:r>
              <a:t>[Humor] The stadium wave reaches the goal without relocating the crowd.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IB DP PHYSICS · FIRST ASSESSMENT 2025 · C.2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Wave model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ED4E2"/>
                </a:solidFill>
              </a:defRPr>
            </a:pPr>
            <a:r>
              <a:rPr sz="1800" b="1" i="0">
                <a:solidFill>
                  <a:srgbClr val="6ED4E2"/>
                </a:solidFill>
              </a:rPr>
              <a:t>SL + HL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A wave travels across a stadium, yet spectators stay near their seats. What actually travels?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THEME C · WAVE BEHAVIOUR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C.2 · SL + HL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SL + HL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wave source produces 15 oscillations in 6.0 s. Crests are 0.80 m apart. Determine frequency, period and wave speed.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f = 15/6.0 = 2.5 Hz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T = 1/f = 0.40 s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v = f lambda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v = 2.0 m s^-1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Crest spacing gives?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Frequency set by?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Wave speed set mainly by?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Period-frequency relation?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wavelength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source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medium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T = 1/f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Define wavelength.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Distinguish transverse and longitudinal waves.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determines wave speed in a medium?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Read displacement-position and displacement-time graphs.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Connect speed, frequency and wavelength.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Relate amplitude to energy and intensity.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wave transfers energy and information without net bulk transport of matter.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Frequency is set by the source; speed is set by the medium.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Wavefronts and rays offer complementary spatial models.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v = f lambda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T = 1/f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I = P/A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0D7180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D437DE-FA90-F43B-5D07-9BD7721FF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8F9F71AF-DC4C-FAD5-EA75-159BA8B89D17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309A83F0-30EA-43DB-B0E2-D8CF6A9835F6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3D6A06D-0639-EA3D-18B8-BB98320CBE4B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5A0B54DF-B255-DEB8-FD74-2D7E1BA4DF3C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C.2 · SL + HL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9863CD90-EC1A-1D98-CD0B-F466E06AD498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972F6DC8-0ADC-9412-3084-0C1D7CDDEF15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234DBEC5-DB41-714B-D789-10529F24CE29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A wave is a disturbance that travels while the material it travels through stays where it is - each bit of the medium simply oscillates in place and passes the energy and the pattern on to its neighbour.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C72A6AB-42D5-5731-0DEB-0E507018F09A}"/>
              </a:ext>
            </a:extLst>
          </p:cNvPr>
          <p:cNvSpPr txBox="1"/>
          <p:nvPr/>
        </p:nvSpPr>
        <p:spPr>
          <a:xfrm>
            <a:off x="1524000" y="3657600"/>
            <a:ext cx="6096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l-GR" sz="1600" b="1">
                <a:solidFill>
                  <a:srgbClr val="102E29"/>
                </a:solidFill>
              </a:rPr>
              <a:t>λ</a:t>
            </a:r>
            <a:endParaRPr lang="en-US" sz="1600" b="1">
              <a:solidFill>
                <a:srgbClr val="102E29"/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2BA0259-A8BF-E364-E0B1-2B3B21787FED}"/>
              </a:ext>
            </a:extLst>
          </p:cNvPr>
          <p:cNvCxnSpPr/>
          <p:nvPr/>
        </p:nvCxnSpPr>
        <p:spPr>
          <a:xfrm>
            <a:off x="1524000" y="3949229"/>
            <a:ext cx="6096000" cy="0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37AAD8C7-F46C-335E-1A7E-896D42A68463}"/>
              </a:ext>
            </a:extLst>
          </p:cNvPr>
          <p:cNvSpPr/>
          <p:nvPr/>
        </p:nvSpPr>
        <p:spPr>
          <a:xfrm>
            <a:off x="1447800" y="4736629"/>
            <a:ext cx="152400" cy="174978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3F68B7B-FBC8-14E5-91EF-FFE35A8D3961}"/>
              </a:ext>
            </a:extLst>
          </p:cNvPr>
          <p:cNvSpPr/>
          <p:nvPr/>
        </p:nvSpPr>
        <p:spPr>
          <a:xfrm>
            <a:off x="2209800" y="4328348"/>
            <a:ext cx="152400" cy="174978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A9B7D44-A067-F449-1AEE-E1DAC04F3E4F}"/>
              </a:ext>
            </a:extLst>
          </p:cNvPr>
          <p:cNvSpPr/>
          <p:nvPr/>
        </p:nvSpPr>
        <p:spPr>
          <a:xfrm>
            <a:off x="2971800" y="4153371"/>
            <a:ext cx="152400" cy="174977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D8582EC-71D2-2635-A54E-213E7670A3F4}"/>
              </a:ext>
            </a:extLst>
          </p:cNvPr>
          <p:cNvSpPr/>
          <p:nvPr/>
        </p:nvSpPr>
        <p:spPr>
          <a:xfrm>
            <a:off x="3733800" y="4328348"/>
            <a:ext cx="152400" cy="174978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204B04C-C50B-122D-54E9-36F7123DFFDD}"/>
              </a:ext>
            </a:extLst>
          </p:cNvPr>
          <p:cNvSpPr/>
          <p:nvPr/>
        </p:nvSpPr>
        <p:spPr>
          <a:xfrm>
            <a:off x="5257800" y="5144911"/>
            <a:ext cx="152400" cy="174978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1FE5E60-C5B8-C660-AC1B-956C01B8EC90}"/>
              </a:ext>
            </a:extLst>
          </p:cNvPr>
          <p:cNvSpPr/>
          <p:nvPr/>
        </p:nvSpPr>
        <p:spPr>
          <a:xfrm>
            <a:off x="6019800" y="5319889"/>
            <a:ext cx="152400" cy="174978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0ACC69-CF5D-FBBC-7FD5-35E79BDA5FDE}"/>
              </a:ext>
            </a:extLst>
          </p:cNvPr>
          <p:cNvSpPr/>
          <p:nvPr/>
        </p:nvSpPr>
        <p:spPr>
          <a:xfrm>
            <a:off x="6781800" y="5144911"/>
            <a:ext cx="152400" cy="174978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FE68EF3-918A-CA9F-6104-9B4B01473E4B}"/>
              </a:ext>
            </a:extLst>
          </p:cNvPr>
          <p:cNvSpPr/>
          <p:nvPr/>
        </p:nvSpPr>
        <p:spPr>
          <a:xfrm>
            <a:off x="7543800" y="4736629"/>
            <a:ext cx="152400" cy="174978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019C600-E02C-34D1-11D3-EA3AF0A892B5}"/>
              </a:ext>
            </a:extLst>
          </p:cNvPr>
          <p:cNvSpPr/>
          <p:nvPr/>
        </p:nvSpPr>
        <p:spPr>
          <a:xfrm>
            <a:off x="4470400" y="4707467"/>
            <a:ext cx="203200" cy="233303"/>
          </a:xfrm>
          <a:prstGeom prst="ellipse">
            <a:avLst/>
          </a:prstGeom>
          <a:solidFill>
            <a:srgbClr val="EF5C3E"/>
          </a:solidFill>
          <a:ln w="19050">
            <a:solidFill>
              <a:srgbClr val="EF5C3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7C31121-06F6-85D1-96A8-25CFE79311AA}"/>
              </a:ext>
            </a:extLst>
          </p:cNvPr>
          <p:cNvCxnSpPr/>
          <p:nvPr/>
        </p:nvCxnSpPr>
        <p:spPr>
          <a:xfrm flipV="1">
            <a:off x="4572000" y="4153371"/>
            <a:ext cx="0" cy="524933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5175D7A-0004-9372-B7AB-D17512A7FB9C}"/>
              </a:ext>
            </a:extLst>
          </p:cNvPr>
          <p:cNvCxnSpPr/>
          <p:nvPr/>
        </p:nvCxnSpPr>
        <p:spPr>
          <a:xfrm>
            <a:off x="4572000" y="4969933"/>
            <a:ext cx="0" cy="524934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0AEA50C3-B7B4-4A79-40E6-A5ECE8D881A1}"/>
              </a:ext>
            </a:extLst>
          </p:cNvPr>
          <p:cNvSpPr txBox="1"/>
          <p:nvPr/>
        </p:nvSpPr>
        <p:spPr>
          <a:xfrm>
            <a:off x="4953000" y="5640682"/>
            <a:ext cx="368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this bit only moves up and down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33CDABD-9F59-FBB6-4302-2571BDC849D1}"/>
              </a:ext>
            </a:extLst>
          </p:cNvPr>
          <p:cNvCxnSpPr/>
          <p:nvPr/>
        </p:nvCxnSpPr>
        <p:spPr>
          <a:xfrm>
            <a:off x="8890000" y="4532489"/>
            <a:ext cx="1905000" cy="0"/>
          </a:xfrm>
          <a:prstGeom prst="line">
            <a:avLst/>
          </a:prstGeom>
          <a:ln w="381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64C5FEC1-E7E9-E149-8484-86F4081676BB}"/>
              </a:ext>
            </a:extLst>
          </p:cNvPr>
          <p:cNvSpPr txBox="1"/>
          <p:nvPr/>
        </p:nvSpPr>
        <p:spPr>
          <a:xfrm>
            <a:off x="8763000" y="4065882"/>
            <a:ext cx="241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the pattern travels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1038244-122D-6BD9-D885-344812E4878A}"/>
              </a:ext>
            </a:extLst>
          </p:cNvPr>
          <p:cNvSpPr txBox="1"/>
          <p:nvPr/>
        </p:nvSpPr>
        <p:spPr>
          <a:xfrm>
            <a:off x="8890000" y="4911608"/>
            <a:ext cx="203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v = f </a:t>
            </a:r>
            <a:r>
              <a:rPr lang="el-GR" sz="1600" b="1">
                <a:solidFill>
                  <a:srgbClr val="102E29"/>
                </a:solidFill>
              </a:rPr>
              <a:t>λ</a:t>
            </a:r>
            <a:endParaRPr lang="en-US" sz="1600" b="1">
              <a:solidFill>
                <a:srgbClr val="102E29"/>
              </a:solidFill>
            </a:endParaRPr>
          </a:p>
        </p:txBody>
      </p:sp>
      <p:sp>
        <p:nvSpPr>
          <p:cNvPr id="39" name="diagram-caption">
            <a:extLst>
              <a:ext uri="{FF2B5EF4-FFF2-40B4-BE49-F238E27FC236}">
                <a16:creationId xmlns:a16="http://schemas.microsoft.com/office/drawing/2014/main" id="{0BC470B6-C074-C2A4-4065-5701B05778B0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The shape moves right; the coral dot never leaves its own column.</a:t>
            </a:r>
          </a:p>
        </p:txBody>
      </p:sp>
    </p:spTree>
    <p:extLst>
      <p:ext uri="{BB962C8B-B14F-4D97-AF65-F5344CB8AC3E}">
        <p14:creationId xmlns:p14="http://schemas.microsoft.com/office/powerpoint/2010/main" val="1288224141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snapshot graph gives wavelength, not period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 → 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0.25 → 1.414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0.5 → 2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0.75 → 1.414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 → 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1.25 → -1.414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1.5 → -2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1.75 → -1.414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 → 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2.25 → 1.414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D7180"/>
                </a:solidFill>
              </a:defRPr>
            </a:pPr>
            <a:r>
              <a:rPr sz="1725" b="1" i="0">
                <a:solidFill>
                  <a:srgbClr val="0D7180"/>
                </a:solidFill>
              </a:rPr>
              <a:t>Read the graph: The crest-to-crest spacing is 2.0 m.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SL + HL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12 Hz water wave has wavelength 0.35 m. Find wave speed and period.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 = f lambda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 = 12(0.35) = 4.2 m s^-1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T = 1/f = 1/12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v = 4.2 m s^-1; T = 0.083 s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SL + HL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wave travels 18 m in 6.0 s and has wavelength 1.5 m. Find frequency.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v = d/t = 18/6.0 = 3.0 m s^-1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f = v/lambda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f = 3.0/1.5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f = 2.0 Hz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Measure ripple-tank wavelength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Use scale-corrected images at several source frequencies; estimate lambda and v.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Keep calibration images and repeated measurements; state edge and parallax limitations.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71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C.2 · SL + HL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“The particles of a wave travel with the wave.”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Particles oscillate about equilibrium while energy propagates.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The stadium wave reaches the goal without relocating the crowd.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4949</Words>
  <Application>Microsoft Office PowerPoint</Application>
  <DocSecurity>0</DocSecurity>
  <PresentationFormat>Widescreen</PresentationFormat>
  <Paragraphs>383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2026-08-15T16:01:40Z</dcterms:modified>
</cp:coreProperties>
</file>