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6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00000000-0000-4000-8000-000000000001}">
      <p14:discardImageEditData xmlns="" xmlns:p14="http://schemas.microsoft.com/office/powerpoint/2010/main" val="0"/>
    </p:ext>
    <p:ext uri="{00000000-0000-4000-8000-000000000002}">
      <p14:defaultImageDpi xmlns="" xmlns:p14="http://schemas.microsoft.com/office/powerpoint/2010/main" val="32767"/>
    </p:ext>
    <p:ext uri="{00000000-0000-4000-8000-000000000003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00000000-0000-4000-8000-0000000000C3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US"/>
  <c:roundedCorners val="1"/>
  <c:style val="2"/>
  <c:chart>
    <c:autoTitleDeleted val="1"/>
    <c:plotArea>
      <c:layout/>
      <c:scatterChart>
        <c:scatterStyle val="lineMarker"/>
        <c:varyColors val="1"/>
        <c:ser>
          <c:idx val="0"/>
          <c:order val="0"/>
          <c:tx>
            <c:v>Velocity</c:v>
          </c:tx>
          <c:spPr>
            <a:ln w="28575">
              <a:solidFill>
                <a:srgbClr val="B83724"/>
              </a:solidFill>
              <a:prstDash val="solid"/>
            </a:ln>
          </c:spPr>
          <c:marker>
            <c:symbol val="circle"/>
            <c:size val="7"/>
            <c:spPr>
              <a:solidFill>
                <a:srgbClr val="B83724"/>
              </a:solidFill>
            </c:spPr>
          </c:marker>
          <c:xVal>
            <c:numLit>
              <c:formatCode>General</c:formatCode>
              <c:ptCount val="4"/>
              <c:pt idx="0">
                <c:v>0</c:v>
              </c:pt>
              <c:pt idx="1">
                <c:v>2</c:v>
              </c:pt>
              <c:pt idx="2">
                <c:v>5</c:v>
              </c:pt>
              <c:pt idx="3">
                <c:v>7</c:v>
              </c:pt>
            </c:numLit>
          </c:xVal>
          <c:yVal>
            <c:numLit>
              <c:formatCode>0.0#</c:formatCode>
              <c:ptCount val="4"/>
              <c:pt idx="0">
                <c:v>0</c:v>
              </c:pt>
              <c:pt idx="1">
                <c:v>6</c:v>
              </c:pt>
              <c:pt idx="2">
                <c:v>6</c:v>
              </c:pt>
              <c:pt idx="3">
                <c:v>0</c:v>
              </c:pt>
            </c:numLit>
          </c:yVal>
          <c:smooth val="0"/>
          <c:extLst>
            <c:ext xmlns:c16="http://schemas.microsoft.com/office/drawing/2014/chart" uri="{C3380CC4-5D6E-409C-BE32-E72D297353CC}">
              <c16:uniqueId val="{00000000-C7E3-45FA-AAD5-BD65342F61E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8650112"/>
        <c:axId val="48672768"/>
      </c:scatterChart>
      <c:valAx>
        <c:axId val="48672768"/>
        <c:scaling>
          <c:orientation val="minMax"/>
        </c:scaling>
        <c:delete val="0"/>
        <c:axPos val="l"/>
        <c:majorGridlines>
          <c:spPr>
            <a:ln w="9525">
              <a:solidFill>
                <a:srgbClr val="D6DED8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r>
                  <a:t>Velocity / m s^-1</a:t>
                </a:r>
              </a:p>
            </c:rich>
          </c:tx>
          <c:overlay val="0"/>
        </c:title>
        <c:numFmt formatCode="0.0#" sourceLinked="1"/>
        <c:majorTickMark val="none"/>
        <c:minorTickMark val="none"/>
        <c:tickLblPos val="nextTo"/>
        <c:spPr>
          <a:ln w="9525">
            <a:solidFill>
              <a:srgbClr val="A9BBB4"/>
            </a:solidFill>
            <a:prstDash val="solid"/>
          </a:ln>
        </c:spPr>
        <c:txPr>
          <a:bodyPr anchorCtr="1"/>
          <a:lstStyle/>
          <a:p>
            <a:pPr>
              <a:defRPr sz="1650">
                <a:solidFill>
                  <a:srgbClr val="48635E"/>
                </a:solidFill>
              </a:defRPr>
            </a:pPr>
            <a:endParaRPr lang="en-US"/>
          </a:p>
        </c:txPr>
        <c:crossAx val="48650112"/>
        <c:crosses val="autoZero"/>
        <c:crossBetween val="midCat"/>
      </c:valAx>
      <c:valAx>
        <c:axId val="4865011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r>
                  <a:t>Time / s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spPr>
          <a:ln w="9525">
            <a:solidFill>
              <a:srgbClr val="A9BBB4"/>
            </a:solidFill>
            <a:prstDash val="solid"/>
          </a:ln>
        </c:spPr>
        <c:txPr>
          <a:bodyPr anchorCtr="1"/>
          <a:lstStyle/>
          <a:p>
            <a:pPr>
              <a:defRPr sz="1650">
                <a:solidFill>
                  <a:srgbClr val="48635E"/>
                </a:solidFill>
              </a:defRPr>
            </a:pPr>
            <a:endParaRPr lang="en-US"/>
          </a:p>
        </c:txPr>
        <c:crossAx val="48672768"/>
        <c:crosses val="autoZero"/>
        <c:crossBetween val="midCat"/>
      </c:valAx>
      <c:spPr>
        <a:solidFill>
          <a:srgbClr val="FCFAF1"/>
        </a:solidFill>
        <a:ln w="0">
          <a:noFill/>
          <a:prstDash val="solid"/>
        </a:ln>
      </c:spPr>
    </c:plotArea>
    <c:plotVisOnly val="1"/>
    <c:dispBlanksAs val="zero"/>
    <c:showDLblsOverMax val="1"/>
  </c:chart>
  <c:spPr>
    <a:solidFill>
      <a:srgbClr val="FCFAF1"/>
    </a:solidFill>
    <a:ln w="0">
      <a:noFill/>
      <a:prstDash val="solid"/>
    </a:ln>
  </c:spPr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"/>
          <p:cNvSpPr>
            <a:spLocks noGrp="1"/>
          </p:cNvSpPr>
          <p:nvPr>
            <p:ph type="hdr" sz="quarter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Date Placeholder"/>
          <p:cNvSpPr>
            <a:spLocks noGrp="1"/>
          </p:cNvSpPr>
          <p:nvPr>
            <p:ph type="dt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" name="Slide Image Placeholder"/>
          <p:cNvSpPr>
            <a:spLocks noGrp="1" noRot="1" noChangeAspect="1"/>
          </p:cNvSpPr>
          <p:nvPr>
            <p:ph type="sldImg" idx="2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" name="Notes Placeholder"/>
          <p:cNvSpPr>
            <a:spLocks noGrp="1"/>
          </p:cNvSpPr>
          <p:nvPr>
            <p:ph type="body" sz="quarter" idx="3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" name="Footer Placeholder"/>
          <p:cNvSpPr>
            <a:spLocks noGrp="1"/>
          </p:cNvSpPr>
          <p:nvPr>
            <p:ph type="ftr" sz="quarter" idx="4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" name="Slide Number Placeholder"/>
          <p:cNvSpPr>
            <a:spLocks noGrp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/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https://giophysics.com/chapter-1/kinematics-1d-part-1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Dark-green opening slide for A.1 Kinematics, with one inquiry question and the SL + HL boundary.</a:t>
            </a:r>
          </a:p>
          <a:p>
            <a:r>
              <a:t>[Teacher cue]</a:t>
            </a:r>
          </a:p>
          <a:p>
            <a:r>
              <a:t>Ask the hook without revealing the answer. Collect two competing explanations, then reveal: Velocity is upward; acceleration is downward. Direction and change must be tracked separately.</a:t>
            </a:r>
          </a:p>
          <a:p>
            <a:r>
              <a:t>[SL/HL boundary]</a:t>
            </a:r>
          </a:p>
          <a:p>
            <a:r>
              <a:t>A.1 Kinematics: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Keep raw coordinates and uncertainty decisions visible; each student justifies their own processing.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https://giophysics.com/chapter-1/kinematics-1d-part-1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An original 4-mark application question beside a four-step method rail.</a:t>
            </a:r>
          </a:p>
          <a:p>
            <a:r>
              <a:t>[Teacher cue]</a:t>
            </a:r>
          </a:p>
          <a:p>
            <a:r>
              <a:t>Give independent thinking time. Students annotate knowns, unknowns and assumptions before calculation. Do not reveal the marking points until slide 11.</a:t>
            </a:r>
          </a:p>
          <a:p>
            <a:r>
              <a:t>[SL/HL boundary]</a:t>
            </a:r>
          </a:p>
          <a:p>
            <a:r>
              <a:t>A.1 Kinematics: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Keep raw coordinates and uncertainty decisions visible; each student justifies their own processing.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https://giophysics.com/chapter-1/kinematics-1d-part-1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Four to six editable marking points appear in two columns, followed by a data-evaluation band.</a:t>
            </a:r>
          </a:p>
          <a:p>
            <a:r>
              <a:t>[Teacher cue]</a:t>
            </a:r>
          </a:p>
          <a:p>
            <a:r>
              <a:t>Reveal each point only after students compare. Require correction in a different colour and one statement about assumptions or uncertainty.</a:t>
            </a:r>
          </a:p>
          <a:p>
            <a:r>
              <a:t>[SL/HL boundary]</a:t>
            </a:r>
          </a:p>
          <a:p>
            <a:r>
              <a:t>A.1 Kinematics: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Keep raw coordinates and uncertainty decisions visible; each student justifies their own processing.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[Answer] a = (8.0-2.0)/4.0 = 1.5 m s^-2 first area = 0.5(2.0+8.0)(4.0) = 20 m second area = 8.0(6.0) = 48 m total = 68 m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https://giophysics.com/chapter-1/kinematics-1d-part-1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Four large original exit questions are arranged in a spacious two-by-two layout; answers are not visible.</a:t>
            </a:r>
          </a:p>
          <a:p>
            <a:r>
              <a:t>[Teacher cue]</a:t>
            </a:r>
          </a:p>
          <a:p>
            <a:r>
              <a:t>Run the quiz silently. Ask students to justify the starred item to a partner before the answer reveal.</a:t>
            </a:r>
          </a:p>
          <a:p>
            <a:r>
              <a:t>[SL/HL boundary]</a:t>
            </a:r>
          </a:p>
          <a:p>
            <a:r>
              <a:t>A.1 Kinematics: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Keep raw coordinates and uncertainty decisions visible; each student justifies their own processing.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[Final quiz] Four original retrieval and transfer questions.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https://giophysics.com/chapter-1/kinematics-1d-part-1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Four answer rows on a dark background lead to a bright next-inquiry prompt.</a:t>
            </a:r>
          </a:p>
          <a:p>
            <a:r>
              <a:t>[Teacher cue]</a:t>
            </a:r>
          </a:p>
          <a:p>
            <a:r>
              <a:t>Reveal one answer at a time. Ask for evidence or an equation before accepting it. End with the new-question prompt, not a generic summary.</a:t>
            </a:r>
          </a:p>
          <a:p>
            <a:r>
              <a:t>[SL/HL boundary]</a:t>
            </a:r>
          </a:p>
          <a:p>
            <a:r>
              <a:t>A.1 Kinematics: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Keep raw coordinates and uncertainty decisions visible; each student justifies their own processing.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[Quiz answers] 1. velocity 2. displacement 3. yes 4. zero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https://giophysics.com/chapter-1/kinematics-1d-part-1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Three numbered retrieval questions above three concise learning outcomes; no answers are shown.</a:t>
            </a:r>
          </a:p>
          <a:p>
            <a:r>
              <a:t>[Teacher cue]</a:t>
            </a:r>
          </a:p>
          <a:p>
            <a:r>
              <a:t>Allow silent retrieval first. Ask one student to answer and another to challenge the reasoning. Revisit the outcomes at the end.</a:t>
            </a:r>
          </a:p>
          <a:p>
            <a:r>
              <a:t>[SL/HL boundary]</a:t>
            </a:r>
          </a:p>
          <a:p>
            <a:r>
              <a:t>A.1 Kinematics: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Keep raw coordinates and uncertainty decisions visible; each student justifies their own processing.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https://giophysics.com/chapter-1/kinematics-1d-part-1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Three conceptual claims occupy the left, while a dark editable equation rail and an explicit SL/HL boundary occupy the right and bottom.</a:t>
            </a:r>
          </a:p>
          <a:p>
            <a:r>
              <a:t>[Teacher cue]</a:t>
            </a:r>
          </a:p>
          <a:p>
            <a:r>
              <a:t>Unpack one claim at a time. Have students identify assumptions and the level label before substituting into an equation.</a:t>
            </a:r>
          </a:p>
          <a:p>
            <a:r>
              <a:t>[SL/HL boundary]</a:t>
            </a:r>
          </a:p>
          <a:p>
            <a:r>
              <a:t>A.1 Kinematics: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Keep raw coordinates and uncertainty decisions visible; each student justifies their own processing.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F2978E-2E76-A048-AD4B-4EF8883549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C6500CD-B277-11BC-D271-52EA42D72AE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DCF1C9-7981-FB2E-4B60-4AD09680134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https://giophysics.com/chapter-1/kinematics-1d-part-1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The simple definition is stated in one sentence across the top of the slide. Below it a drawn diagram is labelled 0 s, 1 s, 2 s, 3 s, every step is the same 1 s, call this way positive. A caption reads: Same clock ticks, longer and longer gaps: that is what acceleration looks like.</a:t>
            </a:r>
          </a:p>
          <a:p>
            <a:r>
              <a:t>[Teacher cue]</a:t>
            </a:r>
          </a:p>
          <a:p>
            <a:r>
              <a:t>Unpack one claim at a time. Have students identify assumptions and the level label before substituting into an equation.</a:t>
            </a:r>
          </a:p>
          <a:p>
            <a:r>
              <a:t>[SL/HL boundary]</a:t>
            </a:r>
          </a:p>
          <a:p>
            <a:r>
              <a:t>A.1 Kinematics: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Keep raw coordinates and uncertainty decisions visible; each student justifies their own processing.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BBBFFB8-23E1-2D1C-AD8B-2DD94FECEC1C}"/>
              </a:ext>
            </a:extLst>
          </p:cNvPr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655306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https://giophysics.com/chapter-1/kinematics-1d-part-1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Editable scatter chart of Velocity / m s^-1 against Time / s. Data values are printed in a high-contrast rail for non-colour access.</a:t>
            </a:r>
          </a:p>
          <a:p>
            <a:r>
              <a:t>[Teacher cue]</a:t>
            </a:r>
          </a:p>
          <a:p>
            <a:r>
              <a:t>Collect a prediction, then reveal the graph. Ask students to name axes and units before interpreting. Edit one native-chart data point and ask what conclusion changes.</a:t>
            </a:r>
          </a:p>
          <a:p>
            <a:r>
              <a:t>[SL/HL boundary]</a:t>
            </a:r>
          </a:p>
          <a:p>
            <a:r>
              <a:t>A.1 Kinematics: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Keep raw coordinates and uncertainty decisions visible; each student justifies their own processing.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[Quantitative visual] Values: (0, 0), (2, 6), (5, 6), (7, 0). Axes: Time / s; Velocity / m s^-1.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https://giophysics.com/chapter-1/kinematics-1d-part-1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 full-width quantitative problem is followed by three editable reasoning steps and a high-contrast answer band.</a:t>
            </a:r>
          </a:p>
          <a:p>
            <a:r>
              <a:t>[Teacher cue]</a:t>
            </a:r>
          </a:p>
          <a:p>
            <a:r>
              <a:t>Model the system boundary, equation choice, substitution and unit check. Ask students to explain why each operation is justified.</a:t>
            </a:r>
          </a:p>
          <a:p>
            <a:r>
              <a:t>[SL/HL boundary]</a:t>
            </a:r>
          </a:p>
          <a:p>
            <a:r>
              <a:t>A.1 Kinematics: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Keep raw coordinates and uncertainty decisions visible; each student justifies their own processing.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[Worked problem] Steps: 1) v = u + at = 4.0 + 2.5(6.0) 2) v = 19 m s^-1 3) s = ut + 0.5at^2 = 4.0(6.0) + 0.5(2.5)(6.0)^2 Answer: v = 19 m s^-1; s = 69 m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https://giophysics.com/chapter-1/kinematics-1d-part-1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 full-width quantitative problem is followed by three editable reasoning steps and a high-contrast answer band.</a:t>
            </a:r>
          </a:p>
          <a:p>
            <a:r>
              <a:t>[Teacher cue]</a:t>
            </a:r>
          </a:p>
          <a:p>
            <a:r>
              <a:t>Pause before each step. Students write the next line, compare reasoning, then reveal and repair units or signs.</a:t>
            </a:r>
          </a:p>
          <a:p>
            <a:r>
              <a:t>[SL/HL boundary]</a:t>
            </a:r>
          </a:p>
          <a:p>
            <a:r>
              <a:t>A.1 Kinematics: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Keep raw coordinates and uncertainty decisions visible; each student justifies their own processing.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[Worked problem] Steps: 1) Vertical: 20 = 0.5gt^2 2) t = sqrt(40/9.8) = 2.02 s 3) Horizontal: x = 8.0(2.02) Answer: time = 2.02 s; range = 16.2 m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https://giophysics.com/chapter-1/kinematics-1d-part-1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 dark inquiry slide sets one practical or data task, three process steps and an explicit integrity boundary.</a:t>
            </a:r>
          </a:p>
          <a:p>
            <a:r>
              <a:t>[Teacher cue]</a:t>
            </a:r>
          </a:p>
          <a:p>
            <a:r>
              <a:t>Ask groups to identify the independent, dependent and controlled variables before equipment or data. Require a raw-data record and one evidence-based limitation.</a:t>
            </a:r>
          </a:p>
          <a:p>
            <a:r>
              <a:t>[SL/HL boundary]</a:t>
            </a:r>
          </a:p>
          <a:p>
            <a:r>
              <a:t>A.1 Kinematics: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Keep raw coordinates and uncertainty decisions visible; each student justifies their own processing.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[Inquiry] Extract x and t from frames; plot x-t and estimate v from gradients.</a:t>
            </a:r>
          </a:p>
          <a:p>
            <a:r>
              <a:t>[Investigation integrity] Teacher support may clarify physics, ethics, risk, uncertainty and methods. Students must formulate, process, evaluate and write their own scientific investigation; never ghostwrite or fabricate data. Topic task: Keep raw coordinates and uncertainty decisions visible; each student justifies their own processing.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IB Diploma Programme Subject Brief, Sciences: Physics, first assessment 2025, https://ibo.org/globalassets/new-structure/recognition/pdfs/dp_sciences_physics_subject-brief_jan_2022_e.pdf</a:t>
            </a:r>
          </a:p>
          <a:p>
            <a:r>
              <a:t>IB Physics course page, https://www.ibo.org/programmes/diploma-programme/curriculum/sciences/physics/</a:t>
            </a:r>
          </a:p>
          <a:p>
            <a:r>
              <a:t>GioPhysics continuation route, https://giophysics.com/chapter-1/kinematics-1d-part-1</a:t>
            </a:r>
          </a:p>
          <a:p>
            <a:r>
              <a:t>All questions, numerical data and worked examples in this deck are original GioPhysics material; they are not copied IB examination questions.</a:t>
            </a:r>
          </a:p>
          <a:p>
            <a:r>
              <a:t>[Visual description]</a:t>
            </a:r>
          </a:p>
          <a:p>
            <a:r>
              <a:t>A full accent-colour slide contrasts a large misconception with a dark correction band, a safe joke and a rewrite prompt.</a:t>
            </a:r>
          </a:p>
          <a:p>
            <a:r>
              <a:t>[Teacher cue]</a:t>
            </a:r>
          </a:p>
          <a:p>
            <a:r>
              <a:t>Students vote true or false, identify the hidden assumption, then rewrite. Use the joke only as a memory cue after the scientific correction.</a:t>
            </a:r>
          </a:p>
          <a:p>
            <a:r>
              <a:t>[SL/HL boundary]</a:t>
            </a:r>
          </a:p>
          <a:p>
            <a:r>
              <a:t>A.1 Kinematics: SL + HL. Teach only content explicitly labelled for the learner's course level.</a:t>
            </a:r>
          </a:p>
          <a:p>
            <a:r>
              <a:t>[Practical/IA integrity]</a:t>
            </a:r>
          </a:p>
          <a:p>
            <a:r>
              <a:t>Teacher support may clarify physics, ethics, risk, uncertainty and methods. Students must formulate, process, evaluate and write their own scientific investigation; never ghostwrite or fabricate data. Topic task: Keep raw coordinates and uncertainty decisions visible; each student justifies their own processing.</a:t>
            </a:r>
          </a:p>
          <a:p>
            <a:r>
              <a:t>[Safety]</a:t>
            </a:r>
          </a:p>
          <a:p>
            <a:r>
              <a:t>Use simulation or securely clamped low-energy apparatus; maintain clear routes and follow the school's risk assessment.</a:t>
            </a:r>
          </a:p>
          <a:p>
            <a:r>
              <a:t>[Humor] A minus sign is a direction label, not a tiny brake pedal.</a:t>
            </a:r>
          </a:p>
          <a:p>
            <a:r>
              <a:t>Independent GioPhysics resource; not endorsed by the International Baccalaureate Organization.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Mast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ccent-rail">
            <a:extLst>
              <a:ext uri="{00000000-0000-4000-8000-000000000004}">
                <a16:creationId xmlns="" xmlns:a16="http://schemas.microsoft.com/office/drawing/2014/main" id="{00000000-0000-4000-8000-000000000005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71450" cy="6858000"/>
          </a:xfrm>
          <a:prstGeom prst="rect">
            <a:avLst/>
          </a:prstGeom>
          <a:solidFill>
            <a:srgbClr val="FF7A65"/>
          </a:solidFill>
          <a:ln w="0">
            <a:noFill/>
            <a:prstDash val="solid"/>
          </a:ln>
        </p:spPr>
      </p:sp>
      <p:sp>
        <p:nvSpPr>
          <p:cNvPr id="2" name="eyebrow">
            <a:extLst>
              <a:ext uri="{00000000-0000-4000-8000-000000000004}">
                <a16:creationId xmlns="" xmlns:a16="http://schemas.microsoft.com/office/drawing/2014/main" id="{00000000-0000-4000-8000-000000000006}"/>
              </a:ext>
            </a:extLst>
          </p:cNvPr>
          <p:cNvSpPr>
            <a:spLocks noGrp="1"/>
          </p:cNvSpPr>
          <p:nvPr/>
        </p:nvSpPr>
        <p:spPr>
          <a:xfrm>
            <a:off x="666750" y="571500"/>
            <a:ext cx="809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F7A65"/>
                </a:solidFill>
              </a:defRPr>
            </a:pPr>
            <a:r>
              <a:rPr sz="1650" b="1" i="0">
                <a:solidFill>
                  <a:srgbClr val="FF7A65"/>
                </a:solidFill>
              </a:rPr>
              <a:t>IB DP PHYSICS · FIRST ASSESSMENT 2025 · A.1</a:t>
            </a:r>
          </a:p>
        </p:txBody>
      </p:sp>
      <p:sp>
        <p:nvSpPr>
          <p:cNvPr id="3" name="topic-title">
            <a:extLst>
              <a:ext uri="{00000000-0000-4000-8000-000000000004}">
                <a16:creationId xmlns="" xmlns:a16="http://schemas.microsoft.com/office/drawing/2014/main" id="{00000000-0000-4000-8000-000000000007}"/>
              </a:ext>
            </a:extLst>
          </p:cNvPr>
          <p:cNvSpPr>
            <a:spLocks noGrp="1"/>
          </p:cNvSpPr>
          <p:nvPr/>
        </p:nvSpPr>
        <p:spPr>
          <a:xfrm>
            <a:off x="666750" y="1190625"/>
            <a:ext cx="8096250" cy="1428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5250" b="1" i="0">
                <a:solidFill>
                  <a:srgbClr val="F4F0E2"/>
                </a:solidFill>
              </a:defRPr>
            </a:pPr>
            <a:r>
              <a:rPr sz="5250" b="1" i="0">
                <a:solidFill>
                  <a:srgbClr val="F4F0E2"/>
                </a:solidFill>
              </a:rPr>
              <a:t>Kinematics</a:t>
            </a:r>
          </a:p>
        </p:txBody>
      </p:sp>
      <p:sp>
        <p:nvSpPr>
          <p:cNvPr id="4" name="level">
            <a:extLst>
              <a:ext uri="{00000000-0000-4000-8000-000000000004}">
                <a16:creationId xmlns="" xmlns:a16="http://schemas.microsoft.com/office/drawing/2014/main" id="{00000000-0000-4000-8000-000000000008}"/>
              </a:ext>
            </a:extLst>
          </p:cNvPr>
          <p:cNvSpPr>
            <a:spLocks noGrp="1"/>
          </p:cNvSpPr>
          <p:nvPr/>
        </p:nvSpPr>
        <p:spPr>
          <a:xfrm>
            <a:off x="666750" y="2857500"/>
            <a:ext cx="4762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F7A65"/>
                </a:solidFill>
              </a:defRPr>
            </a:pPr>
            <a:r>
              <a:rPr sz="1800" b="1" i="0">
                <a:solidFill>
                  <a:srgbClr val="FF7A65"/>
                </a:solidFill>
              </a:rPr>
              <a:t>SL + HL</a:t>
            </a:r>
          </a:p>
        </p:txBody>
      </p:sp>
      <p:sp>
        <p:nvSpPr>
          <p:cNvPr id="5" name="hook">
            <a:extLst>
              <a:ext uri="{00000000-0000-4000-8000-000000000004}">
                <a16:creationId xmlns="" xmlns:a16="http://schemas.microsoft.com/office/drawing/2014/main" id="{00000000-0000-4000-8000-000000000009}"/>
              </a:ext>
            </a:extLst>
          </p:cNvPr>
          <p:cNvSpPr>
            <a:spLocks noGrp="1"/>
          </p:cNvSpPr>
          <p:nvPr/>
        </p:nvSpPr>
        <p:spPr>
          <a:xfrm>
            <a:off x="666750" y="3714750"/>
            <a:ext cx="8096250" cy="1143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F4F0E2"/>
                </a:solidFill>
              </a:defRPr>
            </a:pPr>
            <a:r>
              <a:rPr sz="2250" b="1" i="0">
                <a:solidFill>
                  <a:srgbClr val="F4F0E2"/>
                </a:solidFill>
              </a:rPr>
              <a:t>A lift moves upward but slows down. Which way are its velocity and acceleration?</a:t>
            </a:r>
          </a:p>
        </p:txBody>
      </p:sp>
      <p:sp>
        <p:nvSpPr>
          <p:cNvPr id="6" name="theme-ring">
            <a:extLst>
              <a:ext uri="{00000000-0000-4000-8000-000000000004}">
                <a16:creationId xmlns="" xmlns:a16="http://schemas.microsoft.com/office/drawing/2014/main" id="{00000000-0000-4000-8000-00000000000A}"/>
              </a:ext>
            </a:extLst>
          </p:cNvPr>
          <p:cNvSpPr>
            <a:spLocks noGrp="1"/>
          </p:cNvSpPr>
          <p:nvPr/>
        </p:nvSpPr>
        <p:spPr>
          <a:xfrm>
            <a:off x="9429750" y="1333500"/>
            <a:ext cx="2000250" cy="2000250"/>
          </a:xfrm>
          <a:prstGeom prst="ellipse">
            <a:avLst/>
          </a:prstGeom>
          <a:solidFill>
            <a:srgbClr val="FF7A65"/>
          </a:solidFill>
          <a:ln w="0">
            <a:noFill/>
            <a:prstDash val="solid"/>
          </a:ln>
        </p:spPr>
      </p:sp>
      <p:sp>
        <p:nvSpPr>
          <p:cNvPr id="7" name="theme-ring-inner">
            <a:extLst>
              <a:ext uri="{00000000-0000-4000-8000-000000000004}">
                <a16:creationId xmlns="" xmlns:a16="http://schemas.microsoft.com/office/drawing/2014/main" id="{00000000-0000-4000-8000-00000000000B}"/>
              </a:ext>
            </a:extLst>
          </p:cNvPr>
          <p:cNvSpPr>
            <a:spLocks noGrp="1"/>
          </p:cNvSpPr>
          <p:nvPr/>
        </p:nvSpPr>
        <p:spPr>
          <a:xfrm>
            <a:off x="10020300" y="1924050"/>
            <a:ext cx="819150" cy="819150"/>
          </a:xfrm>
          <a:prstGeom prst="ellipse">
            <a:avLst/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format">
            <a:extLst>
              <a:ext uri="{00000000-0000-4000-8000-000000000004}">
                <a16:creationId xmlns="" xmlns:a16="http://schemas.microsoft.com/office/drawing/2014/main" id="{00000000-0000-4000-8000-00000000000C}"/>
              </a:ext>
            </a:extLst>
          </p:cNvPr>
          <p:cNvSpPr>
            <a:spLocks noGrp="1"/>
          </p:cNvSpPr>
          <p:nvPr/>
        </p:nvSpPr>
        <p:spPr>
          <a:xfrm>
            <a:off x="666750" y="5810250"/>
            <a:ext cx="809625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F7A65"/>
                </a:solidFill>
              </a:defRPr>
            </a:pPr>
            <a:r>
              <a:rPr sz="1650" b="1" i="0">
                <a:solidFill>
                  <a:srgbClr val="FF7A65"/>
                </a:solidFill>
              </a:rPr>
              <a:t>EDITABLE · INQUIRY · DATA · EXAM PRACTICE</a:t>
            </a:r>
          </a:p>
        </p:txBody>
      </p:sp>
      <p:sp>
        <p:nvSpPr>
          <p:cNvPr id="9" name="group-label">
            <a:extLst>
              <a:ext uri="{00000000-0000-4000-8000-000000000004}">
                <a16:creationId xmlns="" xmlns:a16="http://schemas.microsoft.com/office/drawing/2014/main" id="{00000000-0000-4000-8000-00000000000D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F7A65"/>
                </a:solidFill>
              </a:defRPr>
            </a:pPr>
            <a:r>
              <a:rPr sz="1650" b="1" i="0">
                <a:solidFill>
                  <a:srgbClr val="FF7A65"/>
                </a:solidFill>
              </a:rPr>
              <a:t>THEME A · SPACE, TIME AND MOTION</a:t>
            </a:r>
          </a:p>
        </p:txBody>
      </p:sp>
      <p:sp>
        <p:nvSpPr>
          <p:cNvPr id="10" name="page-number">
            <a:extLst>
              <a:ext uri="{00000000-0000-4000-8000-000000000004}">
                <a16:creationId xmlns="" xmlns:a16="http://schemas.microsoft.com/office/drawing/2014/main" id="{00000000-0000-4000-8000-00000000000E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01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11" name="rule-70-666">
            <a:extLst>
              <a:ext uri="{00000000-0000-4000-8000-000000000004}">
                <a16:creationId xmlns="" xmlns:a16="http://schemas.microsoft.com/office/drawing/2014/main" id="{00000000-0000-4000-8000-00000000000F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2" name="course-footer">
            <a:extLst>
              <a:ext uri="{00000000-0000-4000-8000-000000000004}">
                <a16:creationId xmlns="" xmlns:a16="http://schemas.microsoft.com/office/drawing/2014/main" id="{00000000-0000-4000-8000-000000000010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IB DP PHYSICS · A.1 · SL + HL</a:t>
            </a:r>
          </a:p>
        </p:txBody>
      </p:sp>
    </p:spTree>
    <p:extLst>
      <p:ext uri="{00000000-0000-4000-8000-000000000011}">
        <p14:creationId xmlns="" xmlns:p14="http://schemas.microsoft.com/office/powerpoint/2010/main" val="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roup-label">
            <a:extLst>
              <a:ext uri="{00000000-0000-4000-8000-000000000004}">
                <a16:creationId xmlns="" xmlns:a16="http://schemas.microsoft.com/office/drawing/2014/main" id="{00000000-0000-4000-8000-0000000000B8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THEME A · SPACE, TIME AND MOTION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="" xmlns:a16="http://schemas.microsoft.com/office/drawing/2014/main" id="{00000000-0000-4000-8000-0000000000B9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10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="" xmlns:a16="http://schemas.microsoft.com/office/drawing/2014/main" id="{00000000-0000-4000-8000-0000000000BA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="" xmlns:a16="http://schemas.microsoft.com/office/drawing/2014/main" id="{00000000-0000-4000-8000-0000000000BB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A.1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="" xmlns:a16="http://schemas.microsoft.com/office/drawing/2014/main" id="{00000000-0000-4000-8000-0000000000BC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Original IB-style application question</a:t>
            </a:r>
          </a:p>
        </p:txBody>
      </p:sp>
      <p:sp>
        <p:nvSpPr>
          <p:cNvPr id="6" name="exam-meta">
            <a:extLst>
              <a:ext uri="{00000000-0000-4000-8000-000000000004}">
                <a16:creationId xmlns="" xmlns:a16="http://schemas.microsoft.com/office/drawing/2014/main" id="{00000000-0000-4000-8000-0000000000BD}"/>
              </a:ext>
            </a:extLst>
          </p:cNvPr>
          <p:cNvSpPr>
            <a:spLocks noGrp="1"/>
          </p:cNvSpPr>
          <p:nvPr/>
        </p:nvSpPr>
        <p:spPr>
          <a:xfrm>
            <a:off x="666750" y="1524000"/>
            <a:ext cx="85725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SL + HL · 4 MARKS · CALCULATE · EXPLAIN</a:t>
            </a:r>
          </a:p>
        </p:txBody>
      </p:sp>
      <p:sp>
        <p:nvSpPr>
          <p:cNvPr id="7" name="question-frame">
            <a:extLst>
              <a:ext uri="{00000000-0000-4000-8000-000000000004}">
                <a16:creationId xmlns="" xmlns:a16="http://schemas.microsoft.com/office/drawing/2014/main" id="{00000000-0000-4000-8000-0000000000BE}"/>
              </a:ext>
            </a:extLst>
          </p:cNvPr>
          <p:cNvSpPr>
            <a:spLocks noGrp="1"/>
          </p:cNvSpPr>
          <p:nvPr/>
        </p:nvSpPr>
        <p:spPr>
          <a:xfrm>
            <a:off x="666750" y="2095500"/>
            <a:ext cx="8191500" cy="3048000"/>
          </a:xfrm>
          <a:prstGeom prst="roundRect">
            <a:avLst>
              <a:gd name="adj" fmla="val 3750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question">
            <a:extLst>
              <a:ext uri="{00000000-0000-4000-8000-000000000004}">
                <a16:creationId xmlns="" xmlns:a16="http://schemas.microsoft.com/office/drawing/2014/main" id="{00000000-0000-4000-8000-0000000000BF}"/>
              </a:ext>
            </a:extLst>
          </p:cNvPr>
          <p:cNvSpPr>
            <a:spLocks noGrp="1"/>
          </p:cNvSpPr>
          <p:nvPr/>
        </p:nvSpPr>
        <p:spPr>
          <a:xfrm>
            <a:off x="952500" y="2400300"/>
            <a:ext cx="7620000" cy="2381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The graph shows a cyclist accelerating from 2.0 to 8.0 m s^-1 in 4.0 s, then travelling at 8.0 m s^-1 for 6.0 s. Determine acceleration and total displacement.</a:t>
            </a:r>
          </a:p>
        </p:txBody>
      </p:sp>
      <p:sp>
        <p:nvSpPr>
          <p:cNvPr id="9" name="method-frame">
            <a:extLst>
              <a:ext uri="{00000000-0000-4000-8000-000000000004}">
                <a16:creationId xmlns="" xmlns:a16="http://schemas.microsoft.com/office/drawing/2014/main" id="{00000000-0000-4000-8000-0000000000C0}"/>
              </a:ext>
            </a:extLst>
          </p:cNvPr>
          <p:cNvSpPr>
            <a:spLocks noGrp="1"/>
          </p:cNvSpPr>
          <p:nvPr/>
        </p:nvSpPr>
        <p:spPr>
          <a:xfrm>
            <a:off x="9239250" y="2095500"/>
            <a:ext cx="2286000" cy="3048000"/>
          </a:xfrm>
          <a:prstGeom prst="roundRect">
            <a:avLst>
              <a:gd name="adj" fmla="val 50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0" name="method">
            <a:extLst>
              <a:ext uri="{00000000-0000-4000-8000-000000000004}">
                <a16:creationId xmlns="" xmlns:a16="http://schemas.microsoft.com/office/drawing/2014/main" id="{00000000-0000-4000-8000-0000000000C1}"/>
              </a:ext>
            </a:extLst>
          </p:cNvPr>
          <p:cNvSpPr>
            <a:spLocks noGrp="1"/>
          </p:cNvSpPr>
          <p:nvPr/>
        </p:nvSpPr>
        <p:spPr>
          <a:xfrm>
            <a:off x="9429750" y="2428875"/>
            <a:ext cx="1905000" cy="2286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875" b="1" i="0">
                <a:solidFill>
                  <a:srgbClr val="F4F0E2"/>
                </a:solidFill>
              </a:defRPr>
            </a:pPr>
            <a:r>
              <a:rPr sz="1875" b="1" i="0">
                <a:solidFill>
                  <a:srgbClr val="F4F0E2"/>
                </a:solidFill>
              </a:rPr>
              <a:t>MODEL</a:t>
            </a:r>
          </a:p>
          <a:p>
            <a:endParaRPr sz="1875" b="1" i="0">
              <a:solidFill>
                <a:srgbClr val="F4F0E2"/>
              </a:solidFill>
            </a:endParaRPr>
          </a:p>
          <a:p>
            <a:pPr algn="ctr">
              <a:defRPr sz="1875" b="1" i="0">
                <a:solidFill>
                  <a:srgbClr val="F4F0E2"/>
                </a:solidFill>
              </a:defRPr>
            </a:pPr>
            <a:r>
              <a:rPr sz="1875" b="1" i="0">
                <a:solidFill>
                  <a:srgbClr val="F4F0E2"/>
                </a:solidFill>
              </a:rPr>
              <a:t>CALCULATE</a:t>
            </a:r>
          </a:p>
          <a:p>
            <a:endParaRPr sz="1875" b="1" i="0">
              <a:solidFill>
                <a:srgbClr val="F4F0E2"/>
              </a:solidFill>
            </a:endParaRPr>
          </a:p>
          <a:p>
            <a:pPr algn="ctr">
              <a:defRPr sz="1875" b="1" i="0">
                <a:solidFill>
                  <a:srgbClr val="F4F0E2"/>
                </a:solidFill>
              </a:defRPr>
            </a:pPr>
            <a:r>
              <a:rPr sz="1875" b="1" i="0">
                <a:solidFill>
                  <a:srgbClr val="F4F0E2"/>
                </a:solidFill>
              </a:rPr>
              <a:t>CHECK</a:t>
            </a:r>
          </a:p>
          <a:p>
            <a:endParaRPr sz="1875" b="1" i="0">
              <a:solidFill>
                <a:srgbClr val="F4F0E2"/>
              </a:solidFill>
            </a:endParaRPr>
          </a:p>
          <a:p>
            <a:pPr algn="ctr">
              <a:defRPr sz="1875" b="1" i="0">
                <a:solidFill>
                  <a:srgbClr val="F4F0E2"/>
                </a:solidFill>
              </a:defRPr>
            </a:pPr>
            <a:r>
              <a:rPr sz="1875" b="1" i="0">
                <a:solidFill>
                  <a:srgbClr val="F4F0E2"/>
                </a:solidFill>
              </a:rPr>
              <a:t>JUSTIFY</a:t>
            </a:r>
          </a:p>
        </p:txBody>
      </p:sp>
      <p:sp>
        <p:nvSpPr>
          <p:cNvPr id="11" name="original-note">
            <a:extLst>
              <a:ext uri="{00000000-0000-4000-8000-000000000004}">
                <a16:creationId xmlns="" xmlns:a16="http://schemas.microsoft.com/office/drawing/2014/main" id="{00000000-0000-4000-8000-0000000000C2}"/>
              </a:ext>
            </a:extLst>
          </p:cNvPr>
          <p:cNvSpPr>
            <a:spLocks noGrp="1"/>
          </p:cNvSpPr>
          <p:nvPr/>
        </p:nvSpPr>
        <p:spPr>
          <a:xfrm>
            <a:off x="666750" y="5524500"/>
            <a:ext cx="1047750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48635E"/>
                </a:solidFill>
              </a:defRPr>
            </a:pPr>
            <a:r>
              <a:rPr sz="1650" b="0" i="0">
                <a:solidFill>
                  <a:srgbClr val="48635E"/>
                </a:solidFill>
              </a:rPr>
              <a:t>Original GioPhysics question · not an IB past-paper or specimen question.</a:t>
            </a:r>
          </a:p>
        </p:txBody>
      </p:sp>
    </p:spTree>
    <p:extLst>
      <p:ext uri="{00000000-0000-4000-8000-000000000011}">
        <p14:creationId xmlns="" xmlns:p14="http://schemas.microsoft.com/office/powerpoint/2010/main" val="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roup-label">
            <a:extLst>
              <a:ext uri="{00000000-0000-4000-8000-000000000004}">
                <a16:creationId xmlns="" xmlns:a16="http://schemas.microsoft.com/office/drawing/2014/main" id="{00000000-0000-4000-8000-000000000012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THEME A · SPACE, TIME AND MOTION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="" xmlns:a16="http://schemas.microsoft.com/office/drawing/2014/main" id="{00000000-0000-4000-8000-000000000013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11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="" xmlns:a16="http://schemas.microsoft.com/office/drawing/2014/main" id="{00000000-0000-4000-8000-000000000014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="" xmlns:a16="http://schemas.microsoft.com/office/drawing/2014/main" id="{00000000-0000-4000-8000-000000000015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A.1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="" xmlns:a16="http://schemas.microsoft.com/office/drawing/2014/main" id="{00000000-0000-4000-8000-000000000016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Mark the evidence, not the handwriting</a:t>
            </a:r>
          </a:p>
        </p:txBody>
      </p:sp>
      <p:sp>
        <p:nvSpPr>
          <p:cNvPr id="6" name="instruction">
            <a:extLst>
              <a:ext uri="{00000000-0000-4000-8000-000000000004}">
                <a16:creationId xmlns="" xmlns:a16="http://schemas.microsoft.com/office/drawing/2014/main" id="{00000000-0000-4000-8000-000000000017}"/>
              </a:ext>
            </a:extLst>
          </p:cNvPr>
          <p:cNvSpPr>
            <a:spLocks noGrp="1"/>
          </p:cNvSpPr>
          <p:nvPr/>
        </p:nvSpPr>
        <p:spPr>
          <a:xfrm>
            <a:off x="666750" y="1524000"/>
            <a:ext cx="1000125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48635E"/>
                </a:solidFill>
              </a:defRPr>
            </a:pPr>
            <a:r>
              <a:rPr sz="1725" b="0" i="0">
                <a:solidFill>
                  <a:srgbClr val="48635E"/>
                </a:solidFill>
              </a:rPr>
              <a:t>Reveal one point at a time. Locate matching evidence, then improve one line.</a:t>
            </a:r>
          </a:p>
        </p:txBody>
      </p:sp>
      <p:sp>
        <p:nvSpPr>
          <p:cNvPr id="7" name="mark-1">
            <a:extLst>
              <a:ext uri="{00000000-0000-4000-8000-000000000004}">
                <a16:creationId xmlns="" xmlns:a16="http://schemas.microsoft.com/office/drawing/2014/main" id="{00000000-0000-4000-8000-000000000018}"/>
              </a:ext>
            </a:extLst>
          </p:cNvPr>
          <p:cNvSpPr>
            <a:spLocks noGrp="1"/>
          </p:cNvSpPr>
          <p:nvPr/>
        </p:nvSpPr>
        <p:spPr>
          <a:xfrm>
            <a:off x="666750" y="2190750"/>
            <a:ext cx="457200" cy="457200"/>
          </a:xfrm>
          <a:prstGeom prst="ellipse">
            <a:avLst/>
          </a:prstGeom>
          <a:solidFill>
            <a:srgbClr val="B83724"/>
          </a:solidFill>
          <a:ln w="0">
            <a:noFill/>
            <a:prstDash val="solid"/>
          </a:ln>
        </p:spPr>
      </p:sp>
      <p:sp>
        <p:nvSpPr>
          <p:cNvPr id="8" name="mark-number-1">
            <a:extLst>
              <a:ext uri="{00000000-0000-4000-8000-000000000004}">
                <a16:creationId xmlns="" xmlns:a16="http://schemas.microsoft.com/office/drawing/2014/main" id="{00000000-0000-4000-8000-000000000019}"/>
              </a:ext>
            </a:extLst>
          </p:cNvPr>
          <p:cNvSpPr>
            <a:spLocks noGrp="1"/>
          </p:cNvSpPr>
          <p:nvPr/>
        </p:nvSpPr>
        <p:spPr>
          <a:xfrm>
            <a:off x="666750" y="2238375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</a:t>
            </a:r>
          </a:p>
        </p:txBody>
      </p:sp>
      <p:sp>
        <p:nvSpPr>
          <p:cNvPr id="9" name="mark-text-1">
            <a:extLst>
              <a:ext uri="{00000000-0000-4000-8000-000000000004}">
                <a16:creationId xmlns="" xmlns:a16="http://schemas.microsoft.com/office/drawing/2014/main" id="{00000000-0000-4000-8000-00000000001A}"/>
              </a:ext>
            </a:extLst>
          </p:cNvPr>
          <p:cNvSpPr>
            <a:spLocks noGrp="1"/>
          </p:cNvSpPr>
          <p:nvPr/>
        </p:nvSpPr>
        <p:spPr>
          <a:xfrm>
            <a:off x="1333500" y="2162175"/>
            <a:ext cx="45720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a = (8.0-2.0)/4.0 = 1.5 m s^-2</a:t>
            </a:r>
          </a:p>
        </p:txBody>
      </p:sp>
      <p:sp>
        <p:nvSpPr>
          <p:cNvPr id="10" name="mark-2">
            <a:extLst>
              <a:ext uri="{00000000-0000-4000-8000-000000000004}">
                <a16:creationId xmlns="" xmlns:a16="http://schemas.microsoft.com/office/drawing/2014/main" id="{00000000-0000-4000-8000-00000000001B}"/>
              </a:ext>
            </a:extLst>
          </p:cNvPr>
          <p:cNvSpPr>
            <a:spLocks noGrp="1"/>
          </p:cNvSpPr>
          <p:nvPr/>
        </p:nvSpPr>
        <p:spPr>
          <a:xfrm>
            <a:off x="6191250" y="2190750"/>
            <a:ext cx="457200" cy="457200"/>
          </a:xfrm>
          <a:prstGeom prst="ellipse">
            <a:avLst/>
          </a:prstGeom>
          <a:solidFill>
            <a:srgbClr val="B83724"/>
          </a:solidFill>
          <a:ln w="0">
            <a:noFill/>
            <a:prstDash val="solid"/>
          </a:ln>
        </p:spPr>
      </p:sp>
      <p:sp>
        <p:nvSpPr>
          <p:cNvPr id="11" name="mark-number-2">
            <a:extLst>
              <a:ext uri="{00000000-0000-4000-8000-000000000004}">
                <a16:creationId xmlns="" xmlns:a16="http://schemas.microsoft.com/office/drawing/2014/main" id="{00000000-0000-4000-8000-00000000001C}"/>
              </a:ext>
            </a:extLst>
          </p:cNvPr>
          <p:cNvSpPr>
            <a:spLocks noGrp="1"/>
          </p:cNvSpPr>
          <p:nvPr/>
        </p:nvSpPr>
        <p:spPr>
          <a:xfrm>
            <a:off x="6191250" y="2238375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2</a:t>
            </a:r>
          </a:p>
        </p:txBody>
      </p:sp>
      <p:sp>
        <p:nvSpPr>
          <p:cNvPr id="12" name="mark-text-2">
            <a:extLst>
              <a:ext uri="{00000000-0000-4000-8000-000000000004}">
                <a16:creationId xmlns="" xmlns:a16="http://schemas.microsoft.com/office/drawing/2014/main" id="{00000000-0000-4000-8000-00000000001D}"/>
              </a:ext>
            </a:extLst>
          </p:cNvPr>
          <p:cNvSpPr>
            <a:spLocks noGrp="1"/>
          </p:cNvSpPr>
          <p:nvPr/>
        </p:nvSpPr>
        <p:spPr>
          <a:xfrm>
            <a:off x="6858000" y="2162175"/>
            <a:ext cx="45720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first area = 0.5(2.0+8.0)(4.0) = 20 m</a:t>
            </a:r>
          </a:p>
        </p:txBody>
      </p:sp>
      <p:sp>
        <p:nvSpPr>
          <p:cNvPr id="13" name="mark-3">
            <a:extLst>
              <a:ext uri="{00000000-0000-4000-8000-000000000004}">
                <a16:creationId xmlns="" xmlns:a16="http://schemas.microsoft.com/office/drawing/2014/main" id="{00000000-0000-4000-8000-00000000001E}"/>
              </a:ext>
            </a:extLst>
          </p:cNvPr>
          <p:cNvSpPr>
            <a:spLocks noGrp="1"/>
          </p:cNvSpPr>
          <p:nvPr/>
        </p:nvSpPr>
        <p:spPr>
          <a:xfrm>
            <a:off x="666750" y="3190875"/>
            <a:ext cx="457200" cy="457200"/>
          </a:xfrm>
          <a:prstGeom prst="ellipse">
            <a:avLst/>
          </a:prstGeom>
          <a:solidFill>
            <a:srgbClr val="B83724"/>
          </a:solidFill>
          <a:ln w="0">
            <a:noFill/>
            <a:prstDash val="solid"/>
          </a:ln>
        </p:spPr>
      </p:sp>
      <p:sp>
        <p:nvSpPr>
          <p:cNvPr id="14" name="mark-number-3">
            <a:extLst>
              <a:ext uri="{00000000-0000-4000-8000-000000000004}">
                <a16:creationId xmlns="" xmlns:a16="http://schemas.microsoft.com/office/drawing/2014/main" id="{00000000-0000-4000-8000-00000000001F}"/>
              </a:ext>
            </a:extLst>
          </p:cNvPr>
          <p:cNvSpPr>
            <a:spLocks noGrp="1"/>
          </p:cNvSpPr>
          <p:nvPr/>
        </p:nvSpPr>
        <p:spPr>
          <a:xfrm>
            <a:off x="666750" y="3238500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3</a:t>
            </a:r>
          </a:p>
        </p:txBody>
      </p:sp>
      <p:sp>
        <p:nvSpPr>
          <p:cNvPr id="15" name="mark-text-3">
            <a:extLst>
              <a:ext uri="{00000000-0000-4000-8000-000000000004}">
                <a16:creationId xmlns="" xmlns:a16="http://schemas.microsoft.com/office/drawing/2014/main" id="{00000000-0000-4000-8000-000000000020}"/>
              </a:ext>
            </a:extLst>
          </p:cNvPr>
          <p:cNvSpPr>
            <a:spLocks noGrp="1"/>
          </p:cNvSpPr>
          <p:nvPr/>
        </p:nvSpPr>
        <p:spPr>
          <a:xfrm>
            <a:off x="1333500" y="3162300"/>
            <a:ext cx="45720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second area = 8.0(6.0) = 48 m</a:t>
            </a:r>
          </a:p>
        </p:txBody>
      </p:sp>
      <p:sp>
        <p:nvSpPr>
          <p:cNvPr id="16" name="mark-4">
            <a:extLst>
              <a:ext uri="{00000000-0000-4000-8000-000000000004}">
                <a16:creationId xmlns="" xmlns:a16="http://schemas.microsoft.com/office/drawing/2014/main" id="{00000000-0000-4000-8000-000000000021}"/>
              </a:ext>
            </a:extLst>
          </p:cNvPr>
          <p:cNvSpPr>
            <a:spLocks noGrp="1"/>
          </p:cNvSpPr>
          <p:nvPr/>
        </p:nvSpPr>
        <p:spPr>
          <a:xfrm>
            <a:off x="6191250" y="3190875"/>
            <a:ext cx="457200" cy="457200"/>
          </a:xfrm>
          <a:prstGeom prst="ellipse">
            <a:avLst/>
          </a:prstGeom>
          <a:solidFill>
            <a:srgbClr val="B83724"/>
          </a:solidFill>
          <a:ln w="0">
            <a:noFill/>
            <a:prstDash val="solid"/>
          </a:ln>
        </p:spPr>
      </p:sp>
      <p:sp>
        <p:nvSpPr>
          <p:cNvPr id="17" name="mark-number-4">
            <a:extLst>
              <a:ext uri="{00000000-0000-4000-8000-000000000004}">
                <a16:creationId xmlns="" xmlns:a16="http://schemas.microsoft.com/office/drawing/2014/main" id="{00000000-0000-4000-8000-000000000022}"/>
              </a:ext>
            </a:extLst>
          </p:cNvPr>
          <p:cNvSpPr>
            <a:spLocks noGrp="1"/>
          </p:cNvSpPr>
          <p:nvPr/>
        </p:nvSpPr>
        <p:spPr>
          <a:xfrm>
            <a:off x="6191250" y="3238500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4</a:t>
            </a:r>
          </a:p>
        </p:txBody>
      </p:sp>
      <p:sp>
        <p:nvSpPr>
          <p:cNvPr id="18" name="mark-text-4">
            <a:extLst>
              <a:ext uri="{00000000-0000-4000-8000-000000000004}">
                <a16:creationId xmlns="" xmlns:a16="http://schemas.microsoft.com/office/drawing/2014/main" id="{00000000-0000-4000-8000-000000000023}"/>
              </a:ext>
            </a:extLst>
          </p:cNvPr>
          <p:cNvSpPr>
            <a:spLocks noGrp="1"/>
          </p:cNvSpPr>
          <p:nvPr/>
        </p:nvSpPr>
        <p:spPr>
          <a:xfrm>
            <a:off x="6858000" y="3162300"/>
            <a:ext cx="45720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total = 68 m</a:t>
            </a:r>
          </a:p>
        </p:txBody>
      </p:sp>
      <p:sp>
        <p:nvSpPr>
          <p:cNvPr id="19" name="evaluation-band">
            <a:extLst>
              <a:ext uri="{00000000-0000-4000-8000-000000000004}">
                <a16:creationId xmlns="" xmlns:a16="http://schemas.microsoft.com/office/drawing/2014/main" id="{00000000-0000-4000-8000-000000000024}"/>
              </a:ext>
            </a:extLst>
          </p:cNvPr>
          <p:cNvSpPr>
            <a:spLocks noGrp="1"/>
          </p:cNvSpPr>
          <p:nvPr/>
        </p:nvSpPr>
        <p:spPr>
          <a:xfrm>
            <a:off x="666750" y="5429250"/>
            <a:ext cx="10858500" cy="647700"/>
          </a:xfrm>
          <a:prstGeom prst="roundRect">
            <a:avLst>
              <a:gd name="adj" fmla="val 17647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20" name="evaluation">
            <a:extLst>
              <a:ext uri="{00000000-0000-4000-8000-000000000004}">
                <a16:creationId xmlns="" xmlns:a16="http://schemas.microsoft.com/office/drawing/2014/main" id="{00000000-0000-4000-8000-000000000025}"/>
              </a:ext>
            </a:extLst>
          </p:cNvPr>
          <p:cNvSpPr>
            <a:spLocks noGrp="1"/>
          </p:cNvSpPr>
          <p:nvPr/>
        </p:nvSpPr>
        <p:spPr>
          <a:xfrm>
            <a:off x="933450" y="5562600"/>
            <a:ext cx="1028700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Data-based check: identify one assumption, one unit check and one reason the result is physically plausible.</a:t>
            </a:r>
          </a:p>
        </p:txBody>
      </p:sp>
    </p:spTree>
    <p:extLst>
      <p:ext uri="{00000000-0000-4000-8000-000000000011}">
        <p14:creationId xmlns="" xmlns:p14="http://schemas.microsoft.com/office/powerpoint/2010/main" val="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roup-label">
            <a:extLst>
              <a:ext uri="{00000000-0000-4000-8000-000000000004}">
                <a16:creationId xmlns="" xmlns:a16="http://schemas.microsoft.com/office/drawing/2014/main" id="{00000000-0000-4000-8000-000000000026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THEME A · SPACE, TIME AND MOTION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="" xmlns:a16="http://schemas.microsoft.com/office/drawing/2014/main" id="{00000000-0000-4000-8000-000000000027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12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="" xmlns:a16="http://schemas.microsoft.com/office/drawing/2014/main" id="{00000000-0000-4000-8000-000000000028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="" xmlns:a16="http://schemas.microsoft.com/office/drawing/2014/main" id="{00000000-0000-4000-8000-000000000029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A.1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="" xmlns:a16="http://schemas.microsoft.com/office/drawing/2014/main" id="{00000000-0000-4000-8000-00000000002A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Final quiz: four questions, one calm brain</a:t>
            </a:r>
          </a:p>
        </p:txBody>
      </p:sp>
      <p:sp>
        <p:nvSpPr>
          <p:cNvPr id="6" name="instruction">
            <a:extLst>
              <a:ext uri="{00000000-0000-4000-8000-000000000004}">
                <a16:creationId xmlns="" xmlns:a16="http://schemas.microsoft.com/office/drawing/2014/main" id="{00000000-0000-4000-8000-00000000002B}"/>
              </a:ext>
            </a:extLst>
          </p:cNvPr>
          <p:cNvSpPr>
            <a:spLocks noGrp="1"/>
          </p:cNvSpPr>
          <p:nvPr/>
        </p:nvSpPr>
        <p:spPr>
          <a:xfrm>
            <a:off x="666750" y="1485900"/>
            <a:ext cx="1000125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48635E"/>
                </a:solidFill>
              </a:defRPr>
            </a:pPr>
            <a:r>
              <a:rPr sz="1725" b="0" i="0">
                <a:solidFill>
                  <a:srgbClr val="48635E"/>
                </a:solidFill>
              </a:rPr>
              <a:t>Answer independently. Star the item that needs another explanation.</a:t>
            </a:r>
          </a:p>
        </p:txBody>
      </p:sp>
      <p:sp>
        <p:nvSpPr>
          <p:cNvPr id="7" name="quiz-label-1">
            <a:extLst>
              <a:ext uri="{00000000-0000-4000-8000-000000000004}">
                <a16:creationId xmlns="" xmlns:a16="http://schemas.microsoft.com/office/drawing/2014/main" id="{00000000-0000-4000-8000-00000000002C}"/>
              </a:ext>
            </a:extLst>
          </p:cNvPr>
          <p:cNvSpPr>
            <a:spLocks noGrp="1"/>
          </p:cNvSpPr>
          <p:nvPr/>
        </p:nvSpPr>
        <p:spPr>
          <a:xfrm>
            <a:off x="666750" y="2190750"/>
            <a:ext cx="762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Q1</a:t>
            </a:r>
          </a:p>
        </p:txBody>
      </p:sp>
      <p:sp>
        <p:nvSpPr>
          <p:cNvPr id="8" name="quiz-question-1">
            <a:extLst>
              <a:ext uri="{00000000-0000-4000-8000-000000000004}">
                <a16:creationId xmlns="" xmlns:a16="http://schemas.microsoft.com/office/drawing/2014/main" id="{00000000-0000-4000-8000-00000000002D}"/>
              </a:ext>
            </a:extLst>
          </p:cNvPr>
          <p:cNvSpPr>
            <a:spLocks noGrp="1"/>
          </p:cNvSpPr>
          <p:nvPr/>
        </p:nvSpPr>
        <p:spPr>
          <a:xfrm>
            <a:off x="666750" y="2533650"/>
            <a:ext cx="51435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1" i="0">
                <a:solidFill>
                  <a:srgbClr val="0A332E"/>
                </a:solidFill>
              </a:defRPr>
            </a:pPr>
            <a:r>
              <a:rPr sz="2100" b="1" i="0">
                <a:solidFill>
                  <a:srgbClr val="0A332E"/>
                </a:solidFill>
              </a:rPr>
              <a:t>Gradient of an x-t graph?</a:t>
            </a:r>
          </a:p>
        </p:txBody>
      </p:sp>
      <p:sp>
        <p:nvSpPr>
          <p:cNvPr id="9" name="rule-70-380">
            <a:extLst>
              <a:ext uri="{00000000-0000-4000-8000-000000000004}">
                <a16:creationId xmlns="" xmlns:a16="http://schemas.microsoft.com/office/drawing/2014/main" id="{00000000-0000-4000-8000-00000000002E}"/>
              </a:ext>
            </a:extLst>
          </p:cNvPr>
          <p:cNvSpPr>
            <a:spLocks noGrp="1"/>
          </p:cNvSpPr>
          <p:nvPr/>
        </p:nvSpPr>
        <p:spPr>
          <a:xfrm>
            <a:off x="666750" y="3619500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0" name="quiz-label-2">
            <a:extLst>
              <a:ext uri="{00000000-0000-4000-8000-000000000004}">
                <a16:creationId xmlns="" xmlns:a16="http://schemas.microsoft.com/office/drawing/2014/main" id="{00000000-0000-4000-8000-00000000002F}"/>
              </a:ext>
            </a:extLst>
          </p:cNvPr>
          <p:cNvSpPr>
            <a:spLocks noGrp="1"/>
          </p:cNvSpPr>
          <p:nvPr/>
        </p:nvSpPr>
        <p:spPr>
          <a:xfrm>
            <a:off x="6191250" y="2190750"/>
            <a:ext cx="762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Q2</a:t>
            </a:r>
          </a:p>
        </p:txBody>
      </p:sp>
      <p:sp>
        <p:nvSpPr>
          <p:cNvPr id="11" name="quiz-question-2">
            <a:extLst>
              <a:ext uri="{00000000-0000-4000-8000-000000000004}">
                <a16:creationId xmlns="" xmlns:a16="http://schemas.microsoft.com/office/drawing/2014/main" id="{00000000-0000-4000-8000-000000000030}"/>
              </a:ext>
            </a:extLst>
          </p:cNvPr>
          <p:cNvSpPr>
            <a:spLocks noGrp="1"/>
          </p:cNvSpPr>
          <p:nvPr/>
        </p:nvSpPr>
        <p:spPr>
          <a:xfrm>
            <a:off x="6191250" y="2533650"/>
            <a:ext cx="51435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1" i="0">
                <a:solidFill>
                  <a:srgbClr val="0A332E"/>
                </a:solidFill>
              </a:defRPr>
            </a:pPr>
            <a:r>
              <a:rPr sz="2100" b="1" i="0">
                <a:solidFill>
                  <a:srgbClr val="0A332E"/>
                </a:solidFill>
              </a:rPr>
              <a:t>Area under a v-t graph?</a:t>
            </a:r>
          </a:p>
        </p:txBody>
      </p:sp>
      <p:sp>
        <p:nvSpPr>
          <p:cNvPr id="12" name="rule-650-380">
            <a:extLst>
              <a:ext uri="{00000000-0000-4000-8000-000000000004}">
                <a16:creationId xmlns="" xmlns:a16="http://schemas.microsoft.com/office/drawing/2014/main" id="{00000000-0000-4000-8000-000000000031}"/>
              </a:ext>
            </a:extLst>
          </p:cNvPr>
          <p:cNvSpPr>
            <a:spLocks noGrp="1"/>
          </p:cNvSpPr>
          <p:nvPr/>
        </p:nvSpPr>
        <p:spPr>
          <a:xfrm>
            <a:off x="6191250" y="3619500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3" name="quiz-label-3">
            <a:extLst>
              <a:ext uri="{00000000-0000-4000-8000-000000000004}">
                <a16:creationId xmlns="" xmlns:a16="http://schemas.microsoft.com/office/drawing/2014/main" id="{00000000-0000-4000-8000-000000000032}"/>
              </a:ext>
            </a:extLst>
          </p:cNvPr>
          <p:cNvSpPr>
            <a:spLocks noGrp="1"/>
          </p:cNvSpPr>
          <p:nvPr/>
        </p:nvSpPr>
        <p:spPr>
          <a:xfrm>
            <a:off x="666750" y="4000500"/>
            <a:ext cx="762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Q3</a:t>
            </a:r>
          </a:p>
        </p:txBody>
      </p:sp>
      <p:sp>
        <p:nvSpPr>
          <p:cNvPr id="14" name="quiz-question-3">
            <a:extLst>
              <a:ext uri="{00000000-0000-4000-8000-000000000004}">
                <a16:creationId xmlns="" xmlns:a16="http://schemas.microsoft.com/office/drawing/2014/main" id="{00000000-0000-4000-8000-000000000033}"/>
              </a:ext>
            </a:extLst>
          </p:cNvPr>
          <p:cNvSpPr>
            <a:spLocks noGrp="1"/>
          </p:cNvSpPr>
          <p:nvPr/>
        </p:nvSpPr>
        <p:spPr>
          <a:xfrm>
            <a:off x="666750" y="4343400"/>
            <a:ext cx="51435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1" i="0">
                <a:solidFill>
                  <a:srgbClr val="0A332E"/>
                </a:solidFill>
              </a:defRPr>
            </a:pPr>
            <a:r>
              <a:rPr sz="2100" b="1" i="0">
                <a:solidFill>
                  <a:srgbClr val="0A332E"/>
                </a:solidFill>
              </a:rPr>
              <a:t>Can v be positive while a is negative?</a:t>
            </a:r>
          </a:p>
        </p:txBody>
      </p:sp>
      <p:sp>
        <p:nvSpPr>
          <p:cNvPr id="15" name="rule-70-570">
            <a:extLst>
              <a:ext uri="{00000000-0000-4000-8000-000000000004}">
                <a16:creationId xmlns="" xmlns:a16="http://schemas.microsoft.com/office/drawing/2014/main" id="{00000000-0000-4000-8000-000000000034}"/>
              </a:ext>
            </a:extLst>
          </p:cNvPr>
          <p:cNvSpPr>
            <a:spLocks noGrp="1"/>
          </p:cNvSpPr>
          <p:nvPr/>
        </p:nvSpPr>
        <p:spPr>
          <a:xfrm>
            <a:off x="666750" y="5429250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6" name="quiz-label-4">
            <a:extLst>
              <a:ext uri="{00000000-0000-4000-8000-000000000004}">
                <a16:creationId xmlns="" xmlns:a16="http://schemas.microsoft.com/office/drawing/2014/main" id="{00000000-0000-4000-8000-000000000035}"/>
              </a:ext>
            </a:extLst>
          </p:cNvPr>
          <p:cNvSpPr>
            <a:spLocks noGrp="1"/>
          </p:cNvSpPr>
          <p:nvPr/>
        </p:nvSpPr>
        <p:spPr>
          <a:xfrm>
            <a:off x="6191250" y="4000500"/>
            <a:ext cx="762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Q4</a:t>
            </a:r>
          </a:p>
        </p:txBody>
      </p:sp>
      <p:sp>
        <p:nvSpPr>
          <p:cNvPr id="17" name="quiz-question-4">
            <a:extLst>
              <a:ext uri="{00000000-0000-4000-8000-000000000004}">
                <a16:creationId xmlns="" xmlns:a16="http://schemas.microsoft.com/office/drawing/2014/main" id="{00000000-0000-4000-8000-000000000036}"/>
              </a:ext>
            </a:extLst>
          </p:cNvPr>
          <p:cNvSpPr>
            <a:spLocks noGrp="1"/>
          </p:cNvSpPr>
          <p:nvPr/>
        </p:nvSpPr>
        <p:spPr>
          <a:xfrm>
            <a:off x="6191250" y="4343400"/>
            <a:ext cx="51435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100" b="1" i="0">
                <a:solidFill>
                  <a:srgbClr val="0A332E"/>
                </a:solidFill>
              </a:defRPr>
            </a:pPr>
            <a:r>
              <a:rPr sz="2100" b="1" i="0">
                <a:solidFill>
                  <a:srgbClr val="0A332E"/>
                </a:solidFill>
              </a:rPr>
              <a:t>Horizontal acceleration in ideal projectile motion?</a:t>
            </a:r>
          </a:p>
        </p:txBody>
      </p:sp>
      <p:sp>
        <p:nvSpPr>
          <p:cNvPr id="18" name="rule-650-570">
            <a:extLst>
              <a:ext uri="{00000000-0000-4000-8000-000000000004}">
                <a16:creationId xmlns="" xmlns:a16="http://schemas.microsoft.com/office/drawing/2014/main" id="{00000000-0000-4000-8000-000000000037}"/>
              </a:ext>
            </a:extLst>
          </p:cNvPr>
          <p:cNvSpPr>
            <a:spLocks noGrp="1"/>
          </p:cNvSpPr>
          <p:nvPr/>
        </p:nvSpPr>
        <p:spPr>
          <a:xfrm>
            <a:off x="6191250" y="5429250"/>
            <a:ext cx="5143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</p:spTree>
    <p:extLst>
      <p:ext uri="{00000000-0000-4000-8000-000000000011}">
        <p14:creationId xmlns="" xmlns:p14="http://schemas.microsoft.com/office/powerpoint/2010/main" val="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roup-label">
            <a:extLst>
              <a:ext uri="{00000000-0000-4000-8000-000000000004}">
                <a16:creationId xmlns="" xmlns:a16="http://schemas.microsoft.com/office/drawing/2014/main" id="{00000000-0000-4000-8000-000000000038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F7A65"/>
                </a:solidFill>
              </a:defRPr>
            </a:pPr>
            <a:r>
              <a:rPr sz="1650" b="1" i="0">
                <a:solidFill>
                  <a:srgbClr val="FF7A65"/>
                </a:solidFill>
              </a:rPr>
              <a:t>THEME A · SPACE, TIME AND MOTION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="" xmlns:a16="http://schemas.microsoft.com/office/drawing/2014/main" id="{00000000-0000-4000-8000-000000000039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13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="" xmlns:a16="http://schemas.microsoft.com/office/drawing/2014/main" id="{00000000-0000-4000-8000-00000000003A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="" xmlns:a16="http://schemas.microsoft.com/office/drawing/2014/main" id="{00000000-0000-4000-8000-00000000003B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IB DP PHYSICS · A.1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="" xmlns:a16="http://schemas.microsoft.com/office/drawing/2014/main" id="{00000000-0000-4000-8000-00000000003C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F4F0E2"/>
                </a:solidFill>
              </a:defRPr>
            </a:pPr>
            <a:r>
              <a:rPr sz="3450" b="1" i="0">
                <a:solidFill>
                  <a:srgbClr val="F4F0E2"/>
                </a:solidFill>
              </a:rPr>
              <a:t>Answers, repair and next inquiry</a:t>
            </a:r>
          </a:p>
        </p:txBody>
      </p:sp>
      <p:sp>
        <p:nvSpPr>
          <p:cNvPr id="6" name="answer-badge-1">
            <a:extLst>
              <a:ext uri="{00000000-0000-4000-8000-000000000004}">
                <a16:creationId xmlns="" xmlns:a16="http://schemas.microsoft.com/office/drawing/2014/main" id="{00000000-0000-4000-8000-00000000003D}"/>
              </a:ext>
            </a:extLst>
          </p:cNvPr>
          <p:cNvSpPr>
            <a:spLocks noGrp="1"/>
          </p:cNvSpPr>
          <p:nvPr/>
        </p:nvSpPr>
        <p:spPr>
          <a:xfrm>
            <a:off x="714375" y="1714500"/>
            <a:ext cx="457200" cy="457200"/>
          </a:xfrm>
          <a:prstGeom prst="ellipse">
            <a:avLst/>
          </a:prstGeom>
          <a:solidFill>
            <a:srgbClr val="FF7A65"/>
          </a:solidFill>
          <a:ln w="0">
            <a:noFill/>
            <a:prstDash val="solid"/>
          </a:ln>
        </p:spPr>
      </p:sp>
      <p:sp>
        <p:nvSpPr>
          <p:cNvPr id="7" name="answer-number-1">
            <a:extLst>
              <a:ext uri="{00000000-0000-4000-8000-000000000004}">
                <a16:creationId xmlns="" xmlns:a16="http://schemas.microsoft.com/office/drawing/2014/main" id="{00000000-0000-4000-8000-00000000003E}"/>
              </a:ext>
            </a:extLst>
          </p:cNvPr>
          <p:cNvSpPr>
            <a:spLocks noGrp="1"/>
          </p:cNvSpPr>
          <p:nvPr/>
        </p:nvSpPr>
        <p:spPr>
          <a:xfrm>
            <a:off x="714375" y="1762125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1</a:t>
            </a:r>
          </a:p>
        </p:txBody>
      </p:sp>
      <p:sp>
        <p:nvSpPr>
          <p:cNvPr id="8" name="answer-1">
            <a:extLst>
              <a:ext uri="{00000000-0000-4000-8000-000000000004}">
                <a16:creationId xmlns="" xmlns:a16="http://schemas.microsoft.com/office/drawing/2014/main" id="{00000000-0000-4000-8000-00000000003F}"/>
              </a:ext>
            </a:extLst>
          </p:cNvPr>
          <p:cNvSpPr>
            <a:spLocks noGrp="1"/>
          </p:cNvSpPr>
          <p:nvPr/>
        </p:nvSpPr>
        <p:spPr>
          <a:xfrm>
            <a:off x="1476375" y="1695450"/>
            <a:ext cx="9525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Answer: velocity</a:t>
            </a:r>
          </a:p>
        </p:txBody>
      </p:sp>
      <p:sp>
        <p:nvSpPr>
          <p:cNvPr id="9" name="rule-155-250">
            <a:extLst>
              <a:ext uri="{00000000-0000-4000-8000-000000000004}">
                <a16:creationId xmlns="" xmlns:a16="http://schemas.microsoft.com/office/drawing/2014/main" id="{00000000-0000-4000-8000-000000000040}"/>
              </a:ext>
            </a:extLst>
          </p:cNvPr>
          <p:cNvSpPr>
            <a:spLocks noGrp="1"/>
          </p:cNvSpPr>
          <p:nvPr/>
        </p:nvSpPr>
        <p:spPr>
          <a:xfrm>
            <a:off x="1476375" y="2381250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0" name="answer-badge-2">
            <a:extLst>
              <a:ext uri="{00000000-0000-4000-8000-000000000004}">
                <a16:creationId xmlns="" xmlns:a16="http://schemas.microsoft.com/office/drawing/2014/main" id="{00000000-0000-4000-8000-000000000041}"/>
              </a:ext>
            </a:extLst>
          </p:cNvPr>
          <p:cNvSpPr>
            <a:spLocks noGrp="1"/>
          </p:cNvSpPr>
          <p:nvPr/>
        </p:nvSpPr>
        <p:spPr>
          <a:xfrm>
            <a:off x="714375" y="2619375"/>
            <a:ext cx="457200" cy="457200"/>
          </a:xfrm>
          <a:prstGeom prst="ellipse">
            <a:avLst/>
          </a:prstGeom>
          <a:solidFill>
            <a:srgbClr val="FF7A65"/>
          </a:solidFill>
          <a:ln w="0">
            <a:noFill/>
            <a:prstDash val="solid"/>
          </a:ln>
        </p:spPr>
      </p:sp>
      <p:sp>
        <p:nvSpPr>
          <p:cNvPr id="11" name="answer-number-2">
            <a:extLst>
              <a:ext uri="{00000000-0000-4000-8000-000000000004}">
                <a16:creationId xmlns="" xmlns:a16="http://schemas.microsoft.com/office/drawing/2014/main" id="{00000000-0000-4000-8000-000000000042}"/>
              </a:ext>
            </a:extLst>
          </p:cNvPr>
          <p:cNvSpPr>
            <a:spLocks noGrp="1"/>
          </p:cNvSpPr>
          <p:nvPr/>
        </p:nvSpPr>
        <p:spPr>
          <a:xfrm>
            <a:off x="714375" y="2667000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2</a:t>
            </a:r>
          </a:p>
        </p:txBody>
      </p:sp>
      <p:sp>
        <p:nvSpPr>
          <p:cNvPr id="12" name="answer-2">
            <a:extLst>
              <a:ext uri="{00000000-0000-4000-8000-000000000004}">
                <a16:creationId xmlns="" xmlns:a16="http://schemas.microsoft.com/office/drawing/2014/main" id="{00000000-0000-4000-8000-000000000043}"/>
              </a:ext>
            </a:extLst>
          </p:cNvPr>
          <p:cNvSpPr>
            <a:spLocks noGrp="1"/>
          </p:cNvSpPr>
          <p:nvPr/>
        </p:nvSpPr>
        <p:spPr>
          <a:xfrm>
            <a:off x="1476375" y="2600325"/>
            <a:ext cx="9525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Answer: displacement</a:t>
            </a:r>
          </a:p>
        </p:txBody>
      </p:sp>
      <p:sp>
        <p:nvSpPr>
          <p:cNvPr id="13" name="rule-155-345">
            <a:extLst>
              <a:ext uri="{00000000-0000-4000-8000-000000000004}">
                <a16:creationId xmlns="" xmlns:a16="http://schemas.microsoft.com/office/drawing/2014/main" id="{00000000-0000-4000-8000-000000000044}"/>
              </a:ext>
            </a:extLst>
          </p:cNvPr>
          <p:cNvSpPr>
            <a:spLocks noGrp="1"/>
          </p:cNvSpPr>
          <p:nvPr/>
        </p:nvSpPr>
        <p:spPr>
          <a:xfrm>
            <a:off x="1476375" y="3286125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4" name="answer-badge-3">
            <a:extLst>
              <a:ext uri="{00000000-0000-4000-8000-000000000004}">
                <a16:creationId xmlns="" xmlns:a16="http://schemas.microsoft.com/office/drawing/2014/main" id="{00000000-0000-4000-8000-000000000045}"/>
              </a:ext>
            </a:extLst>
          </p:cNvPr>
          <p:cNvSpPr>
            <a:spLocks noGrp="1"/>
          </p:cNvSpPr>
          <p:nvPr/>
        </p:nvSpPr>
        <p:spPr>
          <a:xfrm>
            <a:off x="714375" y="3524250"/>
            <a:ext cx="457200" cy="457200"/>
          </a:xfrm>
          <a:prstGeom prst="ellipse">
            <a:avLst/>
          </a:prstGeom>
          <a:solidFill>
            <a:srgbClr val="FF7A65"/>
          </a:solidFill>
          <a:ln w="0">
            <a:noFill/>
            <a:prstDash val="solid"/>
          </a:ln>
        </p:spPr>
      </p:sp>
      <p:sp>
        <p:nvSpPr>
          <p:cNvPr id="15" name="answer-number-3">
            <a:extLst>
              <a:ext uri="{00000000-0000-4000-8000-000000000004}">
                <a16:creationId xmlns="" xmlns:a16="http://schemas.microsoft.com/office/drawing/2014/main" id="{00000000-0000-4000-8000-000000000046}"/>
              </a:ext>
            </a:extLst>
          </p:cNvPr>
          <p:cNvSpPr>
            <a:spLocks noGrp="1"/>
          </p:cNvSpPr>
          <p:nvPr/>
        </p:nvSpPr>
        <p:spPr>
          <a:xfrm>
            <a:off x="714375" y="3571875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3</a:t>
            </a:r>
          </a:p>
        </p:txBody>
      </p:sp>
      <p:sp>
        <p:nvSpPr>
          <p:cNvPr id="16" name="answer-3">
            <a:extLst>
              <a:ext uri="{00000000-0000-4000-8000-000000000004}">
                <a16:creationId xmlns="" xmlns:a16="http://schemas.microsoft.com/office/drawing/2014/main" id="{00000000-0000-4000-8000-000000000047}"/>
              </a:ext>
            </a:extLst>
          </p:cNvPr>
          <p:cNvSpPr>
            <a:spLocks noGrp="1"/>
          </p:cNvSpPr>
          <p:nvPr/>
        </p:nvSpPr>
        <p:spPr>
          <a:xfrm>
            <a:off x="1476375" y="3505200"/>
            <a:ext cx="9525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Answer: yes</a:t>
            </a:r>
          </a:p>
        </p:txBody>
      </p:sp>
      <p:sp>
        <p:nvSpPr>
          <p:cNvPr id="17" name="rule-155-440">
            <a:extLst>
              <a:ext uri="{00000000-0000-4000-8000-000000000004}">
                <a16:creationId xmlns="" xmlns:a16="http://schemas.microsoft.com/office/drawing/2014/main" id="{00000000-0000-4000-8000-000000000048}"/>
              </a:ext>
            </a:extLst>
          </p:cNvPr>
          <p:cNvSpPr>
            <a:spLocks noGrp="1"/>
          </p:cNvSpPr>
          <p:nvPr/>
        </p:nvSpPr>
        <p:spPr>
          <a:xfrm>
            <a:off x="1476375" y="4191000"/>
            <a:ext cx="9667875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18" name="answer-badge-4">
            <a:extLst>
              <a:ext uri="{00000000-0000-4000-8000-000000000004}">
                <a16:creationId xmlns="" xmlns:a16="http://schemas.microsoft.com/office/drawing/2014/main" id="{00000000-0000-4000-8000-000000000049}"/>
              </a:ext>
            </a:extLst>
          </p:cNvPr>
          <p:cNvSpPr>
            <a:spLocks noGrp="1"/>
          </p:cNvSpPr>
          <p:nvPr/>
        </p:nvSpPr>
        <p:spPr>
          <a:xfrm>
            <a:off x="714375" y="4429125"/>
            <a:ext cx="457200" cy="457200"/>
          </a:xfrm>
          <a:prstGeom prst="ellipse">
            <a:avLst/>
          </a:prstGeom>
          <a:solidFill>
            <a:srgbClr val="FF7A65"/>
          </a:solidFill>
          <a:ln w="0">
            <a:noFill/>
            <a:prstDash val="solid"/>
          </a:ln>
        </p:spPr>
      </p:sp>
      <p:sp>
        <p:nvSpPr>
          <p:cNvPr id="19" name="answer-number-4">
            <a:extLst>
              <a:ext uri="{00000000-0000-4000-8000-000000000004}">
                <a16:creationId xmlns="" xmlns:a16="http://schemas.microsoft.com/office/drawing/2014/main" id="{00000000-0000-4000-8000-00000000004A}"/>
              </a:ext>
            </a:extLst>
          </p:cNvPr>
          <p:cNvSpPr>
            <a:spLocks noGrp="1"/>
          </p:cNvSpPr>
          <p:nvPr/>
        </p:nvSpPr>
        <p:spPr>
          <a:xfrm>
            <a:off x="714375" y="4476750"/>
            <a:ext cx="4572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4</a:t>
            </a:r>
          </a:p>
        </p:txBody>
      </p:sp>
      <p:sp>
        <p:nvSpPr>
          <p:cNvPr id="20" name="answer-4">
            <a:extLst>
              <a:ext uri="{00000000-0000-4000-8000-000000000004}">
                <a16:creationId xmlns="" xmlns:a16="http://schemas.microsoft.com/office/drawing/2014/main" id="{00000000-0000-4000-8000-00000000004B}"/>
              </a:ext>
            </a:extLst>
          </p:cNvPr>
          <p:cNvSpPr>
            <a:spLocks noGrp="1"/>
          </p:cNvSpPr>
          <p:nvPr/>
        </p:nvSpPr>
        <p:spPr>
          <a:xfrm>
            <a:off x="1476375" y="4410075"/>
            <a:ext cx="9525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Answer: zero</a:t>
            </a:r>
          </a:p>
        </p:txBody>
      </p:sp>
      <p:sp>
        <p:nvSpPr>
          <p:cNvPr id="21" name="next-step">
            <a:extLst>
              <a:ext uri="{00000000-0000-4000-8000-000000000004}">
                <a16:creationId xmlns="" xmlns:a16="http://schemas.microsoft.com/office/drawing/2014/main" id="{00000000-0000-4000-8000-00000000004C}"/>
              </a:ext>
            </a:extLst>
          </p:cNvPr>
          <p:cNvSpPr>
            <a:spLocks noGrp="1"/>
          </p:cNvSpPr>
          <p:nvPr/>
        </p:nvSpPr>
        <p:spPr>
          <a:xfrm>
            <a:off x="666750" y="5429250"/>
            <a:ext cx="10858500" cy="666750"/>
          </a:xfrm>
          <a:prstGeom prst="roundRect">
            <a:avLst>
              <a:gd name="adj" fmla="val 17143"/>
            </a:avLst>
          </a:prstGeom>
          <a:solidFill>
            <a:srgbClr val="FF7A65"/>
          </a:solidFill>
          <a:ln w="0">
            <a:noFill/>
            <a:prstDash val="solid"/>
          </a:ln>
        </p:spPr>
      </p:sp>
      <p:sp>
        <p:nvSpPr>
          <p:cNvPr id="22" name="next-step-text">
            <a:extLst>
              <a:ext uri="{00000000-0000-4000-8000-000000000004}">
                <a16:creationId xmlns="" xmlns:a16="http://schemas.microsoft.com/office/drawing/2014/main" id="{00000000-0000-4000-8000-00000000004D}"/>
              </a:ext>
            </a:extLst>
          </p:cNvPr>
          <p:cNvSpPr>
            <a:spLocks noGrp="1"/>
          </p:cNvSpPr>
          <p:nvPr/>
        </p:nvSpPr>
        <p:spPr>
          <a:xfrm>
            <a:off x="933450" y="5572125"/>
            <a:ext cx="1028700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Next move: correct one response, name the governing model, then write one new question your evidence can test.</a:t>
            </a:r>
          </a:p>
        </p:txBody>
      </p:sp>
    </p:spTree>
    <p:extLst>
      <p:ext uri="{00000000-0000-4000-8000-000000000011}">
        <p14:creationId xmlns="" xmlns:p14="http://schemas.microsoft.com/office/powerpoint/2010/main" val="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roup-label">
            <a:extLst>
              <a:ext uri="{00000000-0000-4000-8000-000000000004}">
                <a16:creationId xmlns="" xmlns:a16="http://schemas.microsoft.com/office/drawing/2014/main" id="{00000000-0000-4000-8000-00000000004E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THEME A · SPACE, TIME AND MOTION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="" xmlns:a16="http://schemas.microsoft.com/office/drawing/2014/main" id="{00000000-0000-4000-8000-00000000004F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02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="" xmlns:a16="http://schemas.microsoft.com/office/drawing/2014/main" id="{00000000-0000-4000-8000-000000000050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="" xmlns:a16="http://schemas.microsoft.com/office/drawing/2014/main" id="{00000000-0000-4000-8000-000000000051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A.1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="" xmlns:a16="http://schemas.microsoft.com/office/drawing/2014/main" id="{00000000-0000-4000-8000-000000000052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Retrieve, connect, predict</a:t>
            </a:r>
          </a:p>
        </p:txBody>
      </p:sp>
      <p:sp>
        <p:nvSpPr>
          <p:cNvPr id="6" name="instruction">
            <a:extLst>
              <a:ext uri="{00000000-0000-4000-8000-000000000004}">
                <a16:creationId xmlns="" xmlns:a16="http://schemas.microsoft.com/office/drawing/2014/main" id="{00000000-0000-4000-8000-000000000053}"/>
              </a:ext>
            </a:extLst>
          </p:cNvPr>
          <p:cNvSpPr>
            <a:spLocks noGrp="1"/>
          </p:cNvSpPr>
          <p:nvPr/>
        </p:nvSpPr>
        <p:spPr>
          <a:xfrm>
            <a:off x="666750" y="1485900"/>
            <a:ext cx="100012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48635E"/>
                </a:solidFill>
              </a:defRPr>
            </a:pPr>
            <a:r>
              <a:rPr sz="1800" b="0" i="0">
                <a:solidFill>
                  <a:srgbClr val="48635E"/>
                </a:solidFill>
              </a:rPr>
              <a:t>Think alone · compare with a partner · commit before discussion.</a:t>
            </a:r>
          </a:p>
        </p:txBody>
      </p:sp>
      <p:sp>
        <p:nvSpPr>
          <p:cNvPr id="7" name="retrieval-1">
            <a:extLst>
              <a:ext uri="{00000000-0000-4000-8000-000000000004}">
                <a16:creationId xmlns="" xmlns:a16="http://schemas.microsoft.com/office/drawing/2014/main" id="{00000000-0000-4000-8000-000000000054}"/>
              </a:ext>
            </a:extLst>
          </p:cNvPr>
          <p:cNvSpPr>
            <a:spLocks noGrp="1"/>
          </p:cNvSpPr>
          <p:nvPr/>
        </p:nvSpPr>
        <p:spPr>
          <a:xfrm>
            <a:off x="714375" y="2095500"/>
            <a:ext cx="476250" cy="476250"/>
          </a:xfrm>
          <a:prstGeom prst="ellipse">
            <a:avLst/>
          </a:prstGeom>
          <a:solidFill>
            <a:srgbClr val="B83724"/>
          </a:solidFill>
          <a:ln w="0">
            <a:noFill/>
            <a:prstDash val="solid"/>
          </a:ln>
        </p:spPr>
      </p:sp>
      <p:sp>
        <p:nvSpPr>
          <p:cNvPr id="8" name="retrieval-number-1">
            <a:extLst>
              <a:ext uri="{00000000-0000-4000-8000-000000000004}">
                <a16:creationId xmlns="" xmlns:a16="http://schemas.microsoft.com/office/drawing/2014/main" id="{00000000-0000-4000-8000-000000000055}"/>
              </a:ext>
            </a:extLst>
          </p:cNvPr>
          <p:cNvSpPr>
            <a:spLocks noGrp="1"/>
          </p:cNvSpPr>
          <p:nvPr/>
        </p:nvSpPr>
        <p:spPr>
          <a:xfrm>
            <a:off x="714375" y="215265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</a:t>
            </a:r>
          </a:p>
        </p:txBody>
      </p:sp>
      <p:sp>
        <p:nvSpPr>
          <p:cNvPr id="9" name="retrieval-text-1">
            <a:extLst>
              <a:ext uri="{00000000-0000-4000-8000-000000000004}">
                <a16:creationId xmlns="" xmlns:a16="http://schemas.microsoft.com/office/drawing/2014/main" id="{00000000-0000-4000-8000-000000000056}"/>
              </a:ext>
            </a:extLst>
          </p:cNvPr>
          <p:cNvSpPr>
            <a:spLocks noGrp="1"/>
          </p:cNvSpPr>
          <p:nvPr/>
        </p:nvSpPr>
        <p:spPr>
          <a:xfrm>
            <a:off x="1476375" y="2057400"/>
            <a:ext cx="9620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Distinguish displacement from distance.</a:t>
            </a:r>
          </a:p>
        </p:txBody>
      </p:sp>
      <p:sp>
        <p:nvSpPr>
          <p:cNvPr id="10" name="retrieval-2">
            <a:extLst>
              <a:ext uri="{00000000-0000-4000-8000-000000000004}">
                <a16:creationId xmlns="" xmlns:a16="http://schemas.microsoft.com/office/drawing/2014/main" id="{00000000-0000-4000-8000-000000000057}"/>
              </a:ext>
            </a:extLst>
          </p:cNvPr>
          <p:cNvSpPr>
            <a:spLocks noGrp="1"/>
          </p:cNvSpPr>
          <p:nvPr/>
        </p:nvSpPr>
        <p:spPr>
          <a:xfrm>
            <a:off x="714375" y="2971800"/>
            <a:ext cx="476250" cy="476250"/>
          </a:xfrm>
          <a:prstGeom prst="ellipse">
            <a:avLst/>
          </a:prstGeom>
          <a:solidFill>
            <a:srgbClr val="B83724"/>
          </a:solidFill>
          <a:ln w="0">
            <a:noFill/>
            <a:prstDash val="solid"/>
          </a:ln>
        </p:spPr>
      </p:sp>
      <p:sp>
        <p:nvSpPr>
          <p:cNvPr id="11" name="retrieval-number-2">
            <a:extLst>
              <a:ext uri="{00000000-0000-4000-8000-000000000004}">
                <a16:creationId xmlns="" xmlns:a16="http://schemas.microsoft.com/office/drawing/2014/main" id="{00000000-0000-4000-8000-000000000058}"/>
              </a:ext>
            </a:extLst>
          </p:cNvPr>
          <p:cNvSpPr>
            <a:spLocks noGrp="1"/>
          </p:cNvSpPr>
          <p:nvPr/>
        </p:nvSpPr>
        <p:spPr>
          <a:xfrm>
            <a:off x="714375" y="302895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2</a:t>
            </a:r>
          </a:p>
        </p:txBody>
      </p:sp>
      <p:sp>
        <p:nvSpPr>
          <p:cNvPr id="12" name="retrieval-text-2">
            <a:extLst>
              <a:ext uri="{00000000-0000-4000-8000-000000000004}">
                <a16:creationId xmlns="" xmlns:a16="http://schemas.microsoft.com/office/drawing/2014/main" id="{00000000-0000-4000-8000-000000000059}"/>
              </a:ext>
            </a:extLst>
          </p:cNvPr>
          <p:cNvSpPr>
            <a:spLocks noGrp="1"/>
          </p:cNvSpPr>
          <p:nvPr/>
        </p:nvSpPr>
        <p:spPr>
          <a:xfrm>
            <a:off x="1476375" y="2933700"/>
            <a:ext cx="9620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What does the gradient of a displacement-time graph mean?</a:t>
            </a:r>
          </a:p>
        </p:txBody>
      </p:sp>
      <p:sp>
        <p:nvSpPr>
          <p:cNvPr id="13" name="retrieval-3">
            <a:extLst>
              <a:ext uri="{00000000-0000-4000-8000-000000000004}">
                <a16:creationId xmlns="" xmlns:a16="http://schemas.microsoft.com/office/drawing/2014/main" id="{00000000-0000-4000-8000-00000000005A}"/>
              </a:ext>
            </a:extLst>
          </p:cNvPr>
          <p:cNvSpPr>
            <a:spLocks noGrp="1"/>
          </p:cNvSpPr>
          <p:nvPr/>
        </p:nvSpPr>
        <p:spPr>
          <a:xfrm>
            <a:off x="714375" y="3848100"/>
            <a:ext cx="476250" cy="476250"/>
          </a:xfrm>
          <a:prstGeom prst="ellipse">
            <a:avLst/>
          </a:prstGeom>
          <a:solidFill>
            <a:srgbClr val="B83724"/>
          </a:solidFill>
          <a:ln w="0">
            <a:noFill/>
            <a:prstDash val="solid"/>
          </a:ln>
        </p:spPr>
      </p:sp>
      <p:sp>
        <p:nvSpPr>
          <p:cNvPr id="14" name="retrieval-number-3">
            <a:extLst>
              <a:ext uri="{00000000-0000-4000-8000-000000000004}">
                <a16:creationId xmlns="" xmlns:a16="http://schemas.microsoft.com/office/drawing/2014/main" id="{00000000-0000-4000-8000-00000000005B}"/>
              </a:ext>
            </a:extLst>
          </p:cNvPr>
          <p:cNvSpPr>
            <a:spLocks noGrp="1"/>
          </p:cNvSpPr>
          <p:nvPr/>
        </p:nvSpPr>
        <p:spPr>
          <a:xfrm>
            <a:off x="714375" y="3905250"/>
            <a:ext cx="4762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3</a:t>
            </a:r>
          </a:p>
        </p:txBody>
      </p:sp>
      <p:sp>
        <p:nvSpPr>
          <p:cNvPr id="15" name="retrieval-text-3">
            <a:extLst>
              <a:ext uri="{00000000-0000-4000-8000-000000000004}">
                <a16:creationId xmlns="" xmlns:a16="http://schemas.microsoft.com/office/drawing/2014/main" id="{00000000-0000-4000-8000-00000000005C}"/>
              </a:ext>
            </a:extLst>
          </p:cNvPr>
          <p:cNvSpPr>
            <a:spLocks noGrp="1"/>
          </p:cNvSpPr>
          <p:nvPr/>
        </p:nvSpPr>
        <p:spPr>
          <a:xfrm>
            <a:off x="1476375" y="3810000"/>
            <a:ext cx="96202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025" b="1" i="0">
                <a:solidFill>
                  <a:srgbClr val="0A332E"/>
                </a:solidFill>
              </a:defRPr>
            </a:pPr>
            <a:r>
              <a:rPr sz="2025" b="1" i="0">
                <a:solidFill>
                  <a:srgbClr val="0A332E"/>
                </a:solidFill>
              </a:rPr>
              <a:t>What does area under a velocity-time graph mean?</a:t>
            </a:r>
          </a:p>
        </p:txBody>
      </p:sp>
      <p:sp>
        <p:nvSpPr>
          <p:cNvPr id="16" name="rule-70-510">
            <a:extLst>
              <a:ext uri="{00000000-0000-4000-8000-000000000004}">
                <a16:creationId xmlns="" xmlns:a16="http://schemas.microsoft.com/office/drawing/2014/main" id="{00000000-0000-4000-8000-00000000005D}"/>
              </a:ext>
            </a:extLst>
          </p:cNvPr>
          <p:cNvSpPr>
            <a:spLocks noGrp="1"/>
          </p:cNvSpPr>
          <p:nvPr/>
        </p:nvSpPr>
        <p:spPr>
          <a:xfrm>
            <a:off x="666750" y="48577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17" name="outcomes-label">
            <a:extLst>
              <a:ext uri="{00000000-0000-4000-8000-000000000004}">
                <a16:creationId xmlns="" xmlns:a16="http://schemas.microsoft.com/office/drawing/2014/main" id="{00000000-0000-4000-8000-00000000005E}"/>
              </a:ext>
            </a:extLst>
          </p:cNvPr>
          <p:cNvSpPr>
            <a:spLocks noGrp="1"/>
          </p:cNvSpPr>
          <p:nvPr/>
        </p:nvSpPr>
        <p:spPr>
          <a:xfrm>
            <a:off x="666750" y="5095875"/>
            <a:ext cx="171450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BY THE END</a:t>
            </a:r>
          </a:p>
        </p:txBody>
      </p:sp>
      <p:sp>
        <p:nvSpPr>
          <p:cNvPr id="18" name="outcomes">
            <a:extLst>
              <a:ext uri="{00000000-0000-4000-8000-000000000004}">
                <a16:creationId xmlns="" xmlns:a16="http://schemas.microsoft.com/office/drawing/2014/main" id="{00000000-0000-4000-8000-00000000005F}"/>
              </a:ext>
            </a:extLst>
          </p:cNvPr>
          <p:cNvSpPr>
            <a:spLocks noGrp="1"/>
          </p:cNvSpPr>
          <p:nvPr/>
        </p:nvSpPr>
        <p:spPr>
          <a:xfrm>
            <a:off x="2381250" y="5029200"/>
            <a:ext cx="8858250" cy="1095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0A332E"/>
                </a:solidFill>
              </a:defRPr>
            </a:pPr>
            <a:r>
              <a:rPr sz="1650" b="0" i="0">
                <a:solidFill>
                  <a:srgbClr val="0A332E"/>
                </a:solidFill>
              </a:rPr>
              <a:t>• Interpret displacement-, velocity- and acceleration-time graphs.</a:t>
            </a:r>
          </a:p>
          <a:p>
            <a:pPr algn="l">
              <a:defRPr sz="1650" b="0" i="0">
                <a:solidFill>
                  <a:srgbClr val="0A332E"/>
                </a:solidFill>
              </a:defRPr>
            </a:pPr>
            <a:r>
              <a:rPr sz="1650" b="0" i="0">
                <a:solidFill>
                  <a:srgbClr val="0A332E"/>
                </a:solidFill>
              </a:rPr>
              <a:t>• Use constant-acceleration equations with a declared positive direction.</a:t>
            </a:r>
          </a:p>
          <a:p>
            <a:pPr algn="l">
              <a:defRPr sz="1650" b="0" i="0">
                <a:solidFill>
                  <a:srgbClr val="0A332E"/>
                </a:solidFill>
              </a:defRPr>
            </a:pPr>
            <a:r>
              <a:rPr sz="1650" b="0" i="0">
                <a:solidFill>
                  <a:srgbClr val="0A332E"/>
                </a:solidFill>
              </a:rPr>
              <a:t>• Analyse two-dimensional motion by independent components.</a:t>
            </a:r>
          </a:p>
        </p:txBody>
      </p:sp>
    </p:spTree>
    <p:extLst>
      <p:ext uri="{00000000-0000-4000-8000-000000000011}">
        <p14:creationId xmlns="" xmlns:p14="http://schemas.microsoft.com/office/powerpoint/2010/main" val="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roup-label">
            <a:extLst>
              <a:ext uri="{00000000-0000-4000-8000-000000000004}">
                <a16:creationId xmlns="" xmlns:a16="http://schemas.microsoft.com/office/drawing/2014/main" id="{00000000-0000-4000-8000-000000000060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THEME A · SPACE, TIME AND MOTION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="" xmlns:a16="http://schemas.microsoft.com/office/drawing/2014/main" id="{00000000-0000-4000-8000-000000000061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03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="" xmlns:a16="http://schemas.microsoft.com/office/drawing/2014/main" id="{00000000-0000-4000-8000-000000000062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="" xmlns:a16="http://schemas.microsoft.com/office/drawing/2014/main" id="{00000000-0000-4000-8000-000000000063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A.1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="" xmlns:a16="http://schemas.microsoft.com/office/drawing/2014/main" id="{00000000-0000-4000-8000-000000000064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Build the model, then test its limits</a:t>
            </a:r>
          </a:p>
        </p:txBody>
      </p:sp>
      <p:sp>
        <p:nvSpPr>
          <p:cNvPr id="6" name="model-index-1">
            <a:extLst>
              <a:ext uri="{00000000-0000-4000-8000-000000000004}">
                <a16:creationId xmlns="" xmlns:a16="http://schemas.microsoft.com/office/drawing/2014/main" id="{00000000-0000-4000-8000-000000000065}"/>
              </a:ext>
            </a:extLst>
          </p:cNvPr>
          <p:cNvSpPr>
            <a:spLocks noGrp="1"/>
          </p:cNvSpPr>
          <p:nvPr/>
        </p:nvSpPr>
        <p:spPr>
          <a:xfrm>
            <a:off x="685800" y="1809750"/>
            <a:ext cx="428625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01</a:t>
            </a:r>
          </a:p>
        </p:txBody>
      </p:sp>
      <p:sp>
        <p:nvSpPr>
          <p:cNvPr id="7" name="model-point-1">
            <a:extLst>
              <a:ext uri="{00000000-0000-4000-8000-000000000004}">
                <a16:creationId xmlns="" xmlns:a16="http://schemas.microsoft.com/office/drawing/2014/main" id="{00000000-0000-4000-8000-000000000066}"/>
              </a:ext>
            </a:extLst>
          </p:cNvPr>
          <p:cNvSpPr>
            <a:spLocks noGrp="1"/>
          </p:cNvSpPr>
          <p:nvPr/>
        </p:nvSpPr>
        <p:spPr>
          <a:xfrm>
            <a:off x="1238250" y="1771650"/>
            <a:ext cx="6191250" cy="742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Velocity is the rate of change of displacement.</a:t>
            </a:r>
          </a:p>
        </p:txBody>
      </p:sp>
      <p:sp>
        <p:nvSpPr>
          <p:cNvPr id="8" name="model-index-2">
            <a:extLst>
              <a:ext uri="{00000000-0000-4000-8000-000000000004}">
                <a16:creationId xmlns="" xmlns:a16="http://schemas.microsoft.com/office/drawing/2014/main" id="{00000000-0000-4000-8000-000000000067}"/>
              </a:ext>
            </a:extLst>
          </p:cNvPr>
          <p:cNvSpPr>
            <a:spLocks noGrp="1"/>
          </p:cNvSpPr>
          <p:nvPr/>
        </p:nvSpPr>
        <p:spPr>
          <a:xfrm>
            <a:off x="685800" y="2781300"/>
            <a:ext cx="428625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02</a:t>
            </a:r>
          </a:p>
        </p:txBody>
      </p:sp>
      <p:sp>
        <p:nvSpPr>
          <p:cNvPr id="9" name="model-point-2">
            <a:extLst>
              <a:ext uri="{00000000-0000-4000-8000-000000000004}">
                <a16:creationId xmlns="" xmlns:a16="http://schemas.microsoft.com/office/drawing/2014/main" id="{00000000-0000-4000-8000-000000000068}"/>
              </a:ext>
            </a:extLst>
          </p:cNvPr>
          <p:cNvSpPr>
            <a:spLocks noGrp="1"/>
          </p:cNvSpPr>
          <p:nvPr/>
        </p:nvSpPr>
        <p:spPr>
          <a:xfrm>
            <a:off x="1238250" y="2743200"/>
            <a:ext cx="6191250" cy="742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Acceleration is the rate of change of velocity.</a:t>
            </a:r>
          </a:p>
        </p:txBody>
      </p:sp>
      <p:sp>
        <p:nvSpPr>
          <p:cNvPr id="10" name="model-index-3">
            <a:extLst>
              <a:ext uri="{00000000-0000-4000-8000-000000000004}">
                <a16:creationId xmlns="" xmlns:a16="http://schemas.microsoft.com/office/drawing/2014/main" id="{00000000-0000-4000-8000-000000000069}"/>
              </a:ext>
            </a:extLst>
          </p:cNvPr>
          <p:cNvSpPr>
            <a:spLocks noGrp="1"/>
          </p:cNvSpPr>
          <p:nvPr/>
        </p:nvSpPr>
        <p:spPr>
          <a:xfrm>
            <a:off x="685800" y="3752850"/>
            <a:ext cx="428625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03</a:t>
            </a:r>
          </a:p>
        </p:txBody>
      </p:sp>
      <p:sp>
        <p:nvSpPr>
          <p:cNvPr id="11" name="model-point-3">
            <a:extLst>
              <a:ext uri="{00000000-0000-4000-8000-000000000004}">
                <a16:creationId xmlns="" xmlns:a16="http://schemas.microsoft.com/office/drawing/2014/main" id="{00000000-0000-4000-8000-00000000006A}"/>
              </a:ext>
            </a:extLst>
          </p:cNvPr>
          <p:cNvSpPr>
            <a:spLocks noGrp="1"/>
          </p:cNvSpPr>
          <p:nvPr/>
        </p:nvSpPr>
        <p:spPr>
          <a:xfrm>
            <a:off x="1238250" y="3714750"/>
            <a:ext cx="6191250" cy="742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75" b="1" i="0">
                <a:solidFill>
                  <a:srgbClr val="0A332E"/>
                </a:solidFill>
              </a:defRPr>
            </a:pPr>
            <a:r>
              <a:rPr sz="1875" b="1" i="0">
                <a:solidFill>
                  <a:srgbClr val="0A332E"/>
                </a:solidFill>
              </a:rPr>
              <a:t>Horizontal and vertical components share time but evolve independently.</a:t>
            </a:r>
          </a:p>
        </p:txBody>
      </p:sp>
      <p:sp>
        <p:nvSpPr>
          <p:cNvPr id="12" name="equation-panel">
            <a:extLst>
              <a:ext uri="{00000000-0000-4000-8000-000000000004}">
                <a16:creationId xmlns="" xmlns:a16="http://schemas.microsoft.com/office/drawing/2014/main" id="{00000000-0000-4000-8000-00000000006B}"/>
              </a:ext>
            </a:extLst>
          </p:cNvPr>
          <p:cNvSpPr>
            <a:spLocks noGrp="1"/>
          </p:cNvSpPr>
          <p:nvPr/>
        </p:nvSpPr>
        <p:spPr>
          <a:xfrm>
            <a:off x="7810500" y="1714500"/>
            <a:ext cx="3714750" cy="3143250"/>
          </a:xfrm>
          <a:prstGeom prst="roundRect">
            <a:avLst>
              <a:gd name="adj" fmla="val 3636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3" name="equation-label">
            <a:extLst>
              <a:ext uri="{00000000-0000-4000-8000-000000000004}">
                <a16:creationId xmlns="" xmlns:a16="http://schemas.microsoft.com/office/drawing/2014/main" id="{00000000-0000-4000-8000-00000000006C}"/>
              </a:ext>
            </a:extLst>
          </p:cNvPr>
          <p:cNvSpPr>
            <a:spLocks noGrp="1"/>
          </p:cNvSpPr>
          <p:nvPr/>
        </p:nvSpPr>
        <p:spPr>
          <a:xfrm>
            <a:off x="8096250" y="2000250"/>
            <a:ext cx="314325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F7A65"/>
                </a:solidFill>
              </a:defRPr>
            </a:pPr>
            <a:r>
              <a:rPr sz="1650" b="1" i="0">
                <a:solidFill>
                  <a:srgbClr val="FF7A65"/>
                </a:solidFill>
              </a:rPr>
              <a:t>EQUATIONS WITH BOUNDARIES</a:t>
            </a:r>
          </a:p>
        </p:txBody>
      </p:sp>
      <p:sp>
        <p:nvSpPr>
          <p:cNvPr id="14" name="equation-1">
            <a:extLst>
              <a:ext uri="{00000000-0000-4000-8000-000000000004}">
                <a16:creationId xmlns="" xmlns:a16="http://schemas.microsoft.com/office/drawing/2014/main" id="{00000000-0000-4000-8000-00000000006D}"/>
              </a:ext>
            </a:extLst>
          </p:cNvPr>
          <p:cNvSpPr>
            <a:spLocks noGrp="1"/>
          </p:cNvSpPr>
          <p:nvPr/>
        </p:nvSpPr>
        <p:spPr>
          <a:xfrm>
            <a:off x="8096250" y="2571750"/>
            <a:ext cx="3143250" cy="523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F4F0E2"/>
                </a:solidFill>
              </a:defRPr>
            </a:pPr>
            <a:r>
              <a:rPr sz="1725" b="1" i="0">
                <a:solidFill>
                  <a:srgbClr val="F4F0E2"/>
                </a:solidFill>
              </a:rPr>
              <a:t>v = u + at</a:t>
            </a:r>
          </a:p>
        </p:txBody>
      </p:sp>
      <p:sp>
        <p:nvSpPr>
          <p:cNvPr id="15" name="equation-2">
            <a:extLst>
              <a:ext uri="{00000000-0000-4000-8000-000000000004}">
                <a16:creationId xmlns="" xmlns:a16="http://schemas.microsoft.com/office/drawing/2014/main" id="{00000000-0000-4000-8000-00000000006E}"/>
              </a:ext>
            </a:extLst>
          </p:cNvPr>
          <p:cNvSpPr>
            <a:spLocks noGrp="1"/>
          </p:cNvSpPr>
          <p:nvPr/>
        </p:nvSpPr>
        <p:spPr>
          <a:xfrm>
            <a:off x="8096250" y="3286125"/>
            <a:ext cx="3143250" cy="523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F4F0E2"/>
                </a:solidFill>
              </a:defRPr>
            </a:pPr>
            <a:r>
              <a:rPr sz="1725" b="1" i="0">
                <a:solidFill>
                  <a:srgbClr val="F4F0E2"/>
                </a:solidFill>
              </a:rPr>
              <a:t>s = ut + 0.5at^2</a:t>
            </a:r>
          </a:p>
        </p:txBody>
      </p:sp>
      <p:sp>
        <p:nvSpPr>
          <p:cNvPr id="16" name="equation-3">
            <a:extLst>
              <a:ext uri="{00000000-0000-4000-8000-000000000004}">
                <a16:creationId xmlns="" xmlns:a16="http://schemas.microsoft.com/office/drawing/2014/main" id="{00000000-0000-4000-8000-00000000006F}"/>
              </a:ext>
            </a:extLst>
          </p:cNvPr>
          <p:cNvSpPr>
            <a:spLocks noGrp="1"/>
          </p:cNvSpPr>
          <p:nvPr/>
        </p:nvSpPr>
        <p:spPr>
          <a:xfrm>
            <a:off x="8096250" y="4000500"/>
            <a:ext cx="3143250" cy="523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F4F0E2"/>
                </a:solidFill>
              </a:defRPr>
            </a:pPr>
            <a:r>
              <a:rPr sz="1725" b="1" i="0">
                <a:solidFill>
                  <a:srgbClr val="F4F0E2"/>
                </a:solidFill>
              </a:rPr>
              <a:t>v^2 = u^2 + 2as</a:t>
            </a:r>
          </a:p>
        </p:txBody>
      </p:sp>
      <p:sp>
        <p:nvSpPr>
          <p:cNvPr id="17" name="boundary-band">
            <a:extLst>
              <a:ext uri="{00000000-0000-4000-8000-000000000004}">
                <a16:creationId xmlns="" xmlns:a16="http://schemas.microsoft.com/office/drawing/2014/main" id="{00000000-0000-4000-8000-000000000070}"/>
              </a:ext>
            </a:extLst>
          </p:cNvPr>
          <p:cNvSpPr>
            <a:spLocks noGrp="1"/>
          </p:cNvSpPr>
          <p:nvPr/>
        </p:nvSpPr>
        <p:spPr>
          <a:xfrm>
            <a:off x="666750" y="5238750"/>
            <a:ext cx="10858500" cy="809625"/>
          </a:xfrm>
          <a:prstGeom prst="roundRect">
            <a:avLst>
              <a:gd name="adj" fmla="val 14118"/>
            </a:avLst>
          </a:prstGeom>
          <a:solidFill>
            <a:srgbClr val="F4F0E2"/>
          </a:solidFill>
          <a:ln w="19050">
            <a:solidFill>
              <a:srgbClr val="B83724"/>
            </a:solidFill>
            <a:prstDash val="solid"/>
          </a:ln>
        </p:spPr>
      </p:sp>
      <p:sp>
        <p:nvSpPr>
          <p:cNvPr id="18" name="boundary">
            <a:extLst>
              <a:ext uri="{00000000-0000-4000-8000-000000000004}">
                <a16:creationId xmlns="" xmlns:a16="http://schemas.microsoft.com/office/drawing/2014/main" id="{00000000-0000-4000-8000-000000000071}"/>
              </a:ext>
            </a:extLst>
          </p:cNvPr>
          <p:cNvSpPr>
            <a:spLocks noGrp="1"/>
          </p:cNvSpPr>
          <p:nvPr/>
        </p:nvSpPr>
        <p:spPr>
          <a:xfrm>
            <a:off x="904875" y="5410200"/>
            <a:ext cx="10382250" cy="5143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Course boundary: SL + HL. Labels on equations and prompts are instructional—do not treat HL extensions as SL requirements.</a:t>
            </a:r>
          </a:p>
        </p:txBody>
      </p:sp>
    </p:spTree>
    <p:extLst>
      <p:ext uri="{00000000-0000-4000-8000-000000000011}">
        <p14:creationId xmlns="" xmlns:p14="http://schemas.microsoft.com/office/powerpoint/2010/main" val="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2620C8-29BC-8B05-24E1-8FA40585B2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roup-label">
            <a:extLst>
              <a:ext uri="{FF2B5EF4-FFF2-40B4-BE49-F238E27FC236}">
                <a16:creationId xmlns:a16="http://schemas.microsoft.com/office/drawing/2014/main" id="{2FEDAF6E-AF44-9002-9FFB-EB22FFD1BAA1}"/>
              </a:ext>
              <a:ext uri="{00000000-0000-4000-8000-000000000004}">
                <a16:creationId xmlns="" xmlns:a16="http://schemas.microsoft.com/office/drawing/2014/main" id="{00000000-0000-4000-8000-000000000060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THEME A · SPACE, TIME AND MOTION</a:t>
            </a:r>
          </a:p>
        </p:txBody>
      </p:sp>
      <p:sp>
        <p:nvSpPr>
          <p:cNvPr id="2" name="page-number">
            <a:extLst>
              <a:ext uri="{FF2B5EF4-FFF2-40B4-BE49-F238E27FC236}">
                <a16:creationId xmlns:a16="http://schemas.microsoft.com/office/drawing/2014/main" id="{D01720EF-DE75-3274-2271-F23FDE8F5074}"/>
              </a:ext>
              <a:ext uri="{00000000-0000-4000-8000-000000000004}">
                <a16:creationId xmlns="" xmlns:a16="http://schemas.microsoft.com/office/drawing/2014/main" id="{00000000-0000-4000-8000-000000000061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04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FF2B5EF4-FFF2-40B4-BE49-F238E27FC236}">
                <a16:creationId xmlns:a16="http://schemas.microsoft.com/office/drawing/2014/main" id="{DF6715B6-D242-A206-E110-263D1E5703FA}"/>
              </a:ext>
              <a:ext uri="{00000000-0000-4000-8000-000000000004}">
                <a16:creationId xmlns="" xmlns:a16="http://schemas.microsoft.com/office/drawing/2014/main" id="{00000000-0000-4000-8000-000000000062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FF2B5EF4-FFF2-40B4-BE49-F238E27FC236}">
                <a16:creationId xmlns:a16="http://schemas.microsoft.com/office/drawing/2014/main" id="{3B479774-9882-F160-7830-E1DF0DCB68EF}"/>
              </a:ext>
              <a:ext uri="{00000000-0000-4000-8000-000000000004}">
                <a16:creationId xmlns="" xmlns:a16="http://schemas.microsoft.com/office/drawing/2014/main" id="{00000000-0000-4000-8000-000000000063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A.1 · SL + HL</a:t>
            </a:r>
          </a:p>
        </p:txBody>
      </p:sp>
      <p:sp>
        <p:nvSpPr>
          <p:cNvPr id="5" name="slide-title">
            <a:extLst>
              <a:ext uri="{FF2B5EF4-FFF2-40B4-BE49-F238E27FC236}">
                <a16:creationId xmlns:a16="http://schemas.microsoft.com/office/drawing/2014/main" id="{E9D020D9-2339-9F72-BD54-2A9521536425}"/>
              </a:ext>
              <a:ext uri="{00000000-0000-4000-8000-000000000004}">
                <a16:creationId xmlns="" xmlns:a16="http://schemas.microsoft.com/office/drawing/2014/main" id="{00000000-0000-4000-8000-000000000064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lang="en-US" sz="3450" b="1" i="0">
                <a:solidFill>
                  <a:srgbClr val="0A332E"/>
                </a:solidFill>
              </a:rPr>
              <a:t>In one sentence</a:t>
            </a:r>
            <a:endParaRPr sz="3450" b="1" i="0">
              <a:solidFill>
                <a:srgbClr val="0A332E"/>
              </a:solidFill>
            </a:endParaRPr>
          </a:p>
        </p:txBody>
      </p:sp>
      <p:sp>
        <p:nvSpPr>
          <p:cNvPr id="20" name="simple-definition-label">
            <a:extLst>
              <a:ext uri="{FF2B5EF4-FFF2-40B4-BE49-F238E27FC236}">
                <a16:creationId xmlns:a16="http://schemas.microsoft.com/office/drawing/2014/main" id="{4D7A05D9-133E-E78B-2154-D52FAB153C4D}"/>
              </a:ext>
            </a:extLst>
          </p:cNvPr>
          <p:cNvSpPr txBox="1"/>
          <p:nvPr/>
        </p:nvSpPr>
        <p:spPr>
          <a:xfrm>
            <a:off x="660400" y="1524000"/>
            <a:ext cx="10858500" cy="276999"/>
          </a:xfrm>
          <a:prstGeom prst="rect">
            <a:avLst/>
          </a:prstGeom>
          <a:noFill/>
        </p:spPr>
        <p:txBody>
          <a:bodyPr vert="horz" lIns="0" tIns="0" bIns="0" rtlCol="0">
            <a:noAutofit/>
          </a:bodyPr>
          <a:lstStyle/>
          <a:p>
            <a:r>
              <a:rPr lang="en-US" sz="1600" b="1">
                <a:solidFill>
                  <a:srgbClr val="EF5C3E"/>
                </a:solidFill>
              </a:rPr>
              <a:t>SIMPLE DEFINITION</a:t>
            </a:r>
          </a:p>
        </p:txBody>
      </p:sp>
      <p:sp>
        <p:nvSpPr>
          <p:cNvPr id="21" name="simple-definition">
            <a:extLst>
              <a:ext uri="{FF2B5EF4-FFF2-40B4-BE49-F238E27FC236}">
                <a16:creationId xmlns:a16="http://schemas.microsoft.com/office/drawing/2014/main" id="{91DD8B3A-B4AA-E3E2-6535-09F7147117B2}"/>
              </a:ext>
            </a:extLst>
          </p:cNvPr>
          <p:cNvSpPr txBox="1"/>
          <p:nvPr/>
        </p:nvSpPr>
        <p:spPr>
          <a:xfrm>
            <a:off x="660400" y="1879600"/>
            <a:ext cx="10858500" cy="323165"/>
          </a:xfrm>
          <a:prstGeom prst="rect">
            <a:avLst/>
          </a:prstGeom>
          <a:noFill/>
        </p:spPr>
        <p:txBody>
          <a:bodyPr vert="horz" wrap="square" lIns="0" tIns="0" rtlCol="0">
            <a:noAutofit/>
          </a:bodyPr>
          <a:lstStyle/>
          <a:p>
            <a:r>
              <a:rPr lang="en-US" sz="2600">
                <a:solidFill>
                  <a:srgbClr val="102E29"/>
                </a:solidFill>
              </a:rPr>
              <a:t>Kinematics is the description of how something moves - where it is, how fast, and how that speed changes - measured along a direction you choose first, with no mention at all of what causes the motion.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1DF844C8-EFA2-1B16-1F6B-9E8280B2F744}"/>
              </a:ext>
            </a:extLst>
          </p:cNvPr>
          <p:cNvSpPr/>
          <p:nvPr/>
        </p:nvSpPr>
        <p:spPr>
          <a:xfrm>
            <a:off x="1143000" y="4065882"/>
            <a:ext cx="685800" cy="437444"/>
          </a:xfrm>
          <a:prstGeom prst="roundRect">
            <a:avLst/>
          </a:prstGeom>
          <a:solidFill>
            <a:srgbClr val="F3EFDF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600">
                <a:solidFill>
                  <a:srgbClr val="102E29"/>
                </a:solidFill>
              </a:rPr>
              <a:t>0 s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2FD71CC0-F362-FDDB-721C-AAEB37A7FFC2}"/>
              </a:ext>
            </a:extLst>
          </p:cNvPr>
          <p:cNvSpPr/>
          <p:nvPr/>
        </p:nvSpPr>
        <p:spPr>
          <a:xfrm>
            <a:off x="2413000" y="4065882"/>
            <a:ext cx="685800" cy="437444"/>
          </a:xfrm>
          <a:prstGeom prst="roundRect">
            <a:avLst/>
          </a:prstGeom>
          <a:solidFill>
            <a:srgbClr val="F3EFDF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600">
                <a:solidFill>
                  <a:srgbClr val="102E29"/>
                </a:solidFill>
              </a:rPr>
              <a:t>1 s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363E7E04-839C-87E6-3447-ED940E5C8287}"/>
              </a:ext>
            </a:extLst>
          </p:cNvPr>
          <p:cNvSpPr/>
          <p:nvPr/>
        </p:nvSpPr>
        <p:spPr>
          <a:xfrm>
            <a:off x="4953000" y="4065882"/>
            <a:ext cx="685800" cy="437444"/>
          </a:xfrm>
          <a:prstGeom prst="roundRect">
            <a:avLst/>
          </a:prstGeom>
          <a:solidFill>
            <a:srgbClr val="F3EFDF"/>
          </a:solidFill>
          <a:ln w="19050">
            <a:solidFill>
              <a:srgbClr val="102E2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600">
                <a:solidFill>
                  <a:srgbClr val="102E29"/>
                </a:solidFill>
              </a:rPr>
              <a:t>2 s</a:t>
            </a: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1744DDDC-A211-50F2-731F-FEE1559024DA}"/>
              </a:ext>
            </a:extLst>
          </p:cNvPr>
          <p:cNvSpPr/>
          <p:nvPr/>
        </p:nvSpPr>
        <p:spPr>
          <a:xfrm>
            <a:off x="8763000" y="4065882"/>
            <a:ext cx="685800" cy="437444"/>
          </a:xfrm>
          <a:prstGeom prst="roundRect">
            <a:avLst/>
          </a:prstGeom>
          <a:solidFill>
            <a:srgbClr val="EF5C3E"/>
          </a:solidFill>
          <a:ln w="19050">
            <a:solidFill>
              <a:srgbClr val="EF5C3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600" b="1">
                <a:solidFill>
                  <a:srgbClr val="F3EFDF"/>
                </a:solidFill>
              </a:rPr>
              <a:t>3 s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CD66BCB-4DB9-6A4C-8AFD-359B360EBE48}"/>
              </a:ext>
            </a:extLst>
          </p:cNvPr>
          <p:cNvCxnSpPr/>
          <p:nvPr/>
        </p:nvCxnSpPr>
        <p:spPr>
          <a:xfrm>
            <a:off x="1828800" y="4853282"/>
            <a:ext cx="584200" cy="0"/>
          </a:xfrm>
          <a:prstGeom prst="line">
            <a:avLst/>
          </a:prstGeom>
          <a:ln w="25400">
            <a:solidFill>
              <a:srgbClr val="6B7F7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364B0203-33BC-553B-649D-0419CB98533A}"/>
              </a:ext>
            </a:extLst>
          </p:cNvPr>
          <p:cNvCxnSpPr/>
          <p:nvPr/>
        </p:nvCxnSpPr>
        <p:spPr>
          <a:xfrm>
            <a:off x="3098800" y="4853282"/>
            <a:ext cx="1854200" cy="0"/>
          </a:xfrm>
          <a:prstGeom prst="line">
            <a:avLst/>
          </a:prstGeom>
          <a:ln w="25400">
            <a:solidFill>
              <a:srgbClr val="6B7F7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33877CD9-0EAE-114B-8739-F63D7B9FF485}"/>
              </a:ext>
            </a:extLst>
          </p:cNvPr>
          <p:cNvCxnSpPr/>
          <p:nvPr/>
        </p:nvCxnSpPr>
        <p:spPr>
          <a:xfrm>
            <a:off x="5638800" y="4853282"/>
            <a:ext cx="3124200" cy="0"/>
          </a:xfrm>
          <a:prstGeom prst="line">
            <a:avLst/>
          </a:prstGeom>
          <a:ln w="25400">
            <a:solidFill>
              <a:srgbClr val="EF5C3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15D1467D-C20C-DDF1-620A-6C6D05DF7325}"/>
              </a:ext>
            </a:extLst>
          </p:cNvPr>
          <p:cNvCxnSpPr/>
          <p:nvPr/>
        </p:nvCxnSpPr>
        <p:spPr>
          <a:xfrm>
            <a:off x="1016000" y="5144911"/>
            <a:ext cx="10287000" cy="0"/>
          </a:xfrm>
          <a:prstGeom prst="line">
            <a:avLst/>
          </a:prstGeom>
          <a:ln w="12700">
            <a:solidFill>
              <a:srgbClr val="6B7F79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BC27127A-8941-BAC9-71ED-A621715B23C6}"/>
              </a:ext>
            </a:extLst>
          </p:cNvPr>
          <p:cNvSpPr txBox="1"/>
          <p:nvPr/>
        </p:nvSpPr>
        <p:spPr>
          <a:xfrm>
            <a:off x="1016000" y="5232400"/>
            <a:ext cx="3175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6B7F79"/>
                </a:solidFill>
              </a:rPr>
              <a:t>every step is the same 1 s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E624B4B-8B64-3D19-A572-A21AAF7CC9FC}"/>
              </a:ext>
            </a:extLst>
          </p:cNvPr>
          <p:cNvSpPr txBox="1"/>
          <p:nvPr/>
        </p:nvSpPr>
        <p:spPr>
          <a:xfrm>
            <a:off x="5715000" y="5232400"/>
            <a:ext cx="5588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r>
              <a:rPr lang="en-US" sz="1600">
                <a:solidFill>
                  <a:srgbClr val="EF5C3E"/>
                </a:solidFill>
              </a:rPr>
              <a:t>but each gap is 100 m longer than the last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63AE8E44-2673-A53B-088A-3EB9A5D4DF35}"/>
              </a:ext>
            </a:extLst>
          </p:cNvPr>
          <p:cNvCxnSpPr/>
          <p:nvPr/>
        </p:nvCxnSpPr>
        <p:spPr>
          <a:xfrm>
            <a:off x="9906000" y="4328348"/>
            <a:ext cx="1270000" cy="0"/>
          </a:xfrm>
          <a:prstGeom prst="line">
            <a:avLst/>
          </a:prstGeom>
          <a:ln w="25400">
            <a:solidFill>
              <a:srgbClr val="102E2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89BDF5C6-C4A7-2AFF-18F8-A50885CE552A}"/>
              </a:ext>
            </a:extLst>
          </p:cNvPr>
          <p:cNvSpPr txBox="1"/>
          <p:nvPr/>
        </p:nvSpPr>
        <p:spPr>
          <a:xfrm>
            <a:off x="9652000" y="3745089"/>
            <a:ext cx="1778000" cy="276999"/>
          </a:xfrm>
          <a:prstGeom prst="rect">
            <a:avLst/>
          </a:prstGeom>
          <a:noFill/>
        </p:spPr>
        <p:txBody>
          <a:bodyPr vert="horz" wrap="square" lIns="0" tIns="0" bIns="0" rtlCol="0">
            <a:noAutofit/>
          </a:bodyPr>
          <a:lstStyle/>
          <a:p>
            <a:pPr algn="ctr"/>
            <a:r>
              <a:rPr lang="en-US" sz="1600">
                <a:solidFill>
                  <a:srgbClr val="102E29"/>
                </a:solidFill>
              </a:rPr>
              <a:t>call this way positive</a:t>
            </a:r>
          </a:p>
        </p:txBody>
      </p:sp>
      <p:sp>
        <p:nvSpPr>
          <p:cNvPr id="34" name="diagram-caption">
            <a:extLst>
              <a:ext uri="{FF2B5EF4-FFF2-40B4-BE49-F238E27FC236}">
                <a16:creationId xmlns:a16="http://schemas.microsoft.com/office/drawing/2014/main" id="{95440D11-4C63-8032-3C94-24FDDAC1ACB4}"/>
              </a:ext>
            </a:extLst>
          </p:cNvPr>
          <p:cNvSpPr txBox="1"/>
          <p:nvPr/>
        </p:nvSpPr>
        <p:spPr>
          <a:xfrm>
            <a:off x="660400" y="6070600"/>
            <a:ext cx="10858500" cy="323165"/>
          </a:xfrm>
          <a:prstGeom prst="rect">
            <a:avLst/>
          </a:prstGeom>
          <a:noFill/>
        </p:spPr>
        <p:txBody>
          <a:bodyPr vert="horz" lIns="0" tIns="0" rtlCol="0">
            <a:noAutofit/>
          </a:bodyPr>
          <a:lstStyle/>
          <a:p>
            <a:r>
              <a:rPr lang="en-US" sz="1600" i="1">
                <a:solidFill>
                  <a:srgbClr val="6B7F79"/>
                </a:solidFill>
              </a:rPr>
              <a:t>Same clock ticks, longer and longer gaps: that is what acceleration looks like.</a:t>
            </a:r>
          </a:p>
        </p:txBody>
      </p:sp>
    </p:spTree>
    <p:extLst>
      <p:ext uri="{BB962C8B-B14F-4D97-AF65-F5344CB8AC3E}">
        <p14:creationId xmlns:p14="http://schemas.microsoft.com/office/powerpoint/2010/main" val="4010883913"/>
      </p:ext>
      <p:ext uri="{00000000-0000-4000-8000-000000000011}">
        <p14:creationId xmlns="" xmlns:p14="http://schemas.microsoft.com/office/powerpoint/2010/main" val="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roup-label">
            <a:extLst>
              <a:ext uri="{00000000-0000-4000-8000-000000000004}">
                <a16:creationId xmlns="" xmlns:a16="http://schemas.microsoft.com/office/drawing/2014/main" id="{00000000-0000-4000-8000-000000000072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THEME A · SPACE, TIME AND MOTION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="" xmlns:a16="http://schemas.microsoft.com/office/drawing/2014/main" id="{00000000-0000-4000-8000-000000000073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05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="" xmlns:a16="http://schemas.microsoft.com/office/drawing/2014/main" id="{00000000-0000-4000-8000-000000000074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="" xmlns:a16="http://schemas.microsoft.com/office/drawing/2014/main" id="{00000000-0000-4000-8000-000000000075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A.1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="" xmlns:a16="http://schemas.microsoft.com/office/drawing/2014/main" id="{00000000-0000-4000-8000-000000000076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Velocity reveals displacement as signed area</a:t>
            </a:r>
          </a:p>
        </p:txBody>
      </p:sp>
      <p:sp>
        <p:nvSpPr>
          <p:cNvPr id="6" name="graph-instruction">
            <a:extLst>
              <a:ext uri="{00000000-0000-4000-8000-000000000004}">
                <a16:creationId xmlns="" xmlns:a16="http://schemas.microsoft.com/office/drawing/2014/main" id="{00000000-0000-4000-8000-000000000077}"/>
              </a:ext>
            </a:extLst>
          </p:cNvPr>
          <p:cNvSpPr>
            <a:spLocks noGrp="1"/>
          </p:cNvSpPr>
          <p:nvPr/>
        </p:nvSpPr>
        <p:spPr>
          <a:xfrm>
            <a:off x="666750" y="1476375"/>
            <a:ext cx="104775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48635E"/>
                </a:solidFill>
              </a:defRPr>
            </a:pPr>
            <a:r>
              <a:rPr sz="1725" b="0" i="0">
                <a:solidFill>
                  <a:srgbClr val="48635E"/>
                </a:solidFill>
              </a:rPr>
              <a:t>Predict the shape first. Then select the chart in PowerPoint and edit one source value.</a:t>
            </a:r>
          </a:p>
        </p:txBody>
      </p:sp>
      <p:sp>
        <p:nvSpPr>
          <p:cNvPr id="7" name="data-rail">
            <a:extLst>
              <a:ext uri="{00000000-0000-4000-8000-000000000004}">
                <a16:creationId xmlns="" xmlns:a16="http://schemas.microsoft.com/office/drawing/2014/main" id="{00000000-0000-4000-8000-000000000078}"/>
              </a:ext>
            </a:extLst>
          </p:cNvPr>
          <p:cNvSpPr>
            <a:spLocks noGrp="1"/>
          </p:cNvSpPr>
          <p:nvPr/>
        </p:nvSpPr>
        <p:spPr>
          <a:xfrm>
            <a:off x="666750" y="2095500"/>
            <a:ext cx="2714625" cy="3333750"/>
          </a:xfrm>
          <a:prstGeom prst="roundRect">
            <a:avLst>
              <a:gd name="adj" fmla="val 4211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data-label">
            <a:extLst>
              <a:ext uri="{00000000-0000-4000-8000-000000000004}">
                <a16:creationId xmlns="" xmlns:a16="http://schemas.microsoft.com/office/drawing/2014/main" id="{00000000-0000-4000-8000-000000000079}"/>
              </a:ext>
            </a:extLst>
          </p:cNvPr>
          <p:cNvSpPr>
            <a:spLocks noGrp="1"/>
          </p:cNvSpPr>
          <p:nvPr/>
        </p:nvSpPr>
        <p:spPr>
          <a:xfrm>
            <a:off x="933450" y="2333625"/>
            <a:ext cx="21907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F7A65"/>
                </a:solidFill>
              </a:defRPr>
            </a:pPr>
            <a:r>
              <a:rPr sz="1650" b="1" i="0">
                <a:solidFill>
                  <a:srgbClr val="FF7A65"/>
                </a:solidFill>
              </a:rPr>
              <a:t>SOURCE DATA</a:t>
            </a:r>
          </a:p>
        </p:txBody>
      </p:sp>
      <p:sp>
        <p:nvSpPr>
          <p:cNvPr id="9" name="data-values">
            <a:extLst>
              <a:ext uri="{00000000-0000-4000-8000-000000000004}">
                <a16:creationId xmlns="" xmlns:a16="http://schemas.microsoft.com/office/drawing/2014/main" id="{00000000-0000-4000-8000-00000000007A}"/>
              </a:ext>
            </a:extLst>
          </p:cNvPr>
          <p:cNvSpPr>
            <a:spLocks noGrp="1"/>
          </p:cNvSpPr>
          <p:nvPr/>
        </p:nvSpPr>
        <p:spPr>
          <a:xfrm>
            <a:off x="933450" y="2762250"/>
            <a:ext cx="2190750" cy="2190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0 → 0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2 → 6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5 → 6</a:t>
            </a:r>
          </a:p>
          <a:p>
            <a:pPr algn="l">
              <a:defRPr sz="1650" b="0" i="0">
                <a:solidFill>
                  <a:srgbClr val="F4F0E2"/>
                </a:solidFill>
              </a:defRPr>
            </a:pPr>
            <a:r>
              <a:rPr sz="1650" b="0" i="0">
                <a:solidFill>
                  <a:srgbClr val="F4F0E2"/>
                </a:solidFill>
              </a:rPr>
              <a:t>7 → 0</a:t>
            </a:r>
          </a:p>
        </p:txBody>
      </p:sp>
      <p:graphicFrame>
        <p:nvGraphicFramePr>
          <p:cNvPr id="21" name="Chart"/>
          <p:cNvGraphicFramePr/>
          <p:nvPr/>
        </p:nvGraphicFramePr>
        <p:xfrm>
          <a:off x="3714750" y="2047875"/>
          <a:ext cx="7810500" cy="3714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graph-insight">
            <a:extLst>
              <a:ext uri="{00000000-0000-4000-8000-000000000004}">
                <a16:creationId xmlns="" xmlns:a16="http://schemas.microsoft.com/office/drawing/2014/main" id="{00000000-0000-4000-8000-00000000007B}"/>
              </a:ext>
            </a:extLst>
          </p:cNvPr>
          <p:cNvSpPr>
            <a:spLocks noGrp="1"/>
          </p:cNvSpPr>
          <p:nvPr/>
        </p:nvSpPr>
        <p:spPr>
          <a:xfrm>
            <a:off x="666750" y="5695950"/>
            <a:ext cx="10858500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B83724"/>
                </a:solidFill>
              </a:defRPr>
            </a:pPr>
            <a:r>
              <a:rPr sz="1725" b="1" i="0">
                <a:solidFill>
                  <a:srgbClr val="B83724"/>
                </a:solidFill>
              </a:rPr>
              <a:t>Read the graph: Positive area gives forward displacement; a negative region would subtract.</a:t>
            </a:r>
          </a:p>
        </p:txBody>
      </p:sp>
    </p:spTree>
    <p:extLst>
      <p:ext uri="{00000000-0000-4000-8000-000000000011}">
        <p14:creationId xmlns="" xmlns:p14="http://schemas.microsoft.com/office/powerpoint/2010/main" val="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00000000-0000-4000-8000-000000000004}">
                <a16:creationId xmlns="" xmlns:a16="http://schemas.microsoft.com/office/drawing/2014/main" id="{00000000-0000-4000-8000-00000000007C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THEME A · SPACE, TIME AND MOTION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="" xmlns:a16="http://schemas.microsoft.com/office/drawing/2014/main" id="{00000000-0000-4000-8000-00000000007D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06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="" xmlns:a16="http://schemas.microsoft.com/office/drawing/2014/main" id="{00000000-0000-4000-8000-00000000007E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="" xmlns:a16="http://schemas.microsoft.com/office/drawing/2014/main" id="{00000000-0000-4000-8000-00000000007F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A.1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="" xmlns:a16="http://schemas.microsoft.com/office/drawing/2014/main" id="{00000000-0000-4000-8000-000000000080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Worked problem: model the reasoning</a:t>
            </a:r>
          </a:p>
        </p:txBody>
      </p:sp>
      <p:sp>
        <p:nvSpPr>
          <p:cNvPr id="6" name="worked-level">
            <a:extLst>
              <a:ext uri="{00000000-0000-4000-8000-000000000004}">
                <a16:creationId xmlns="" xmlns:a16="http://schemas.microsoft.com/office/drawing/2014/main" id="{00000000-0000-4000-8000-000000000081}"/>
              </a:ext>
            </a:extLst>
          </p:cNvPr>
          <p:cNvSpPr>
            <a:spLocks noGrp="1"/>
          </p:cNvSpPr>
          <p:nvPr/>
        </p:nvSpPr>
        <p:spPr>
          <a:xfrm>
            <a:off x="666750" y="1504950"/>
            <a:ext cx="89535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SL + HL · FULLY WORKED PROBLEM</a:t>
            </a:r>
          </a:p>
        </p:txBody>
      </p:sp>
      <p:sp>
        <p:nvSpPr>
          <p:cNvPr id="7" name="problem">
            <a:extLst>
              <a:ext uri="{00000000-0000-4000-8000-000000000004}">
                <a16:creationId xmlns="" xmlns:a16="http://schemas.microsoft.com/office/drawing/2014/main" id="{00000000-0000-4000-8000-000000000082}"/>
              </a:ext>
            </a:extLst>
          </p:cNvPr>
          <p:cNvSpPr>
            <a:spLocks noGrp="1"/>
          </p:cNvSpPr>
          <p:nvPr/>
        </p:nvSpPr>
        <p:spPr>
          <a:xfrm>
            <a:off x="666750" y="1952625"/>
            <a:ext cx="10858500" cy="1000125"/>
          </a:xfrm>
          <a:prstGeom prst="roundRect">
            <a:avLst>
              <a:gd name="adj" fmla="val 11429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problem-text">
            <a:extLst>
              <a:ext uri="{00000000-0000-4000-8000-000000000004}">
                <a16:creationId xmlns="" xmlns:a16="http://schemas.microsoft.com/office/drawing/2014/main" id="{00000000-0000-4000-8000-000000000083}"/>
              </a:ext>
            </a:extLst>
          </p:cNvPr>
          <p:cNvSpPr>
            <a:spLocks noGrp="1"/>
          </p:cNvSpPr>
          <p:nvPr/>
        </p:nvSpPr>
        <p:spPr>
          <a:xfrm>
            <a:off x="904875" y="2143125"/>
            <a:ext cx="10382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0A332E"/>
                </a:solidFill>
              </a:defRPr>
            </a:pPr>
            <a:r>
              <a:rPr sz="1800" b="1" i="0">
                <a:solidFill>
                  <a:srgbClr val="0A332E"/>
                </a:solidFill>
              </a:rPr>
              <a:t>A car starts at 4.0 m s^-1 and accelerates at 2.5 m s^-2 for 6.0 s. Find its final speed and displacement.</a:t>
            </a:r>
          </a:p>
        </p:txBody>
      </p:sp>
      <p:sp>
        <p:nvSpPr>
          <p:cNvPr id="9" name="step-label-1">
            <a:extLst>
              <a:ext uri="{00000000-0000-4000-8000-000000000004}">
                <a16:creationId xmlns="" xmlns:a16="http://schemas.microsoft.com/office/drawing/2014/main" id="{00000000-0000-4000-8000-000000000084}"/>
              </a:ext>
            </a:extLst>
          </p:cNvPr>
          <p:cNvSpPr>
            <a:spLocks noGrp="1"/>
          </p:cNvSpPr>
          <p:nvPr/>
        </p:nvSpPr>
        <p:spPr>
          <a:xfrm>
            <a:off x="714375" y="32385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Step 1</a:t>
            </a:r>
          </a:p>
        </p:txBody>
      </p:sp>
      <p:sp>
        <p:nvSpPr>
          <p:cNvPr id="10" name="rule-195-357">
            <a:extLst>
              <a:ext uri="{00000000-0000-4000-8000-000000000004}">
                <a16:creationId xmlns="" xmlns:a16="http://schemas.microsoft.com/office/drawing/2014/main" id="{00000000-0000-4000-8000-000000000085}"/>
              </a:ext>
            </a:extLst>
          </p:cNvPr>
          <p:cNvSpPr>
            <a:spLocks noGrp="1"/>
          </p:cNvSpPr>
          <p:nvPr/>
        </p:nvSpPr>
        <p:spPr>
          <a:xfrm>
            <a:off x="1857375" y="3400425"/>
            <a:ext cx="381000" cy="19050"/>
          </a:xfrm>
          <a:prstGeom prst="rect">
            <a:avLst/>
          </a:prstGeom>
          <a:solidFill>
            <a:srgbClr val="B83724"/>
          </a:solidFill>
          <a:ln w="0">
            <a:noFill/>
            <a:prstDash val="solid"/>
          </a:ln>
        </p:spPr>
      </p:sp>
      <p:sp>
        <p:nvSpPr>
          <p:cNvPr id="11" name="step-1">
            <a:extLst>
              <a:ext uri="{00000000-0000-4000-8000-000000000004}">
                <a16:creationId xmlns="" xmlns:a16="http://schemas.microsoft.com/office/drawing/2014/main" id="{00000000-0000-4000-8000-000000000086}"/>
              </a:ext>
            </a:extLst>
          </p:cNvPr>
          <p:cNvSpPr>
            <a:spLocks noGrp="1"/>
          </p:cNvSpPr>
          <p:nvPr/>
        </p:nvSpPr>
        <p:spPr>
          <a:xfrm>
            <a:off x="2476500" y="32004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v = u + at = 4.0 + 2.5(6.0)</a:t>
            </a:r>
          </a:p>
        </p:txBody>
      </p:sp>
      <p:sp>
        <p:nvSpPr>
          <p:cNvPr id="12" name="step-label-2">
            <a:extLst>
              <a:ext uri="{00000000-0000-4000-8000-000000000004}">
                <a16:creationId xmlns="" xmlns:a16="http://schemas.microsoft.com/office/drawing/2014/main" id="{00000000-0000-4000-8000-000000000087}"/>
              </a:ext>
            </a:extLst>
          </p:cNvPr>
          <p:cNvSpPr>
            <a:spLocks noGrp="1"/>
          </p:cNvSpPr>
          <p:nvPr/>
        </p:nvSpPr>
        <p:spPr>
          <a:xfrm>
            <a:off x="714375" y="38862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Step 2</a:t>
            </a:r>
          </a:p>
        </p:txBody>
      </p:sp>
      <p:sp>
        <p:nvSpPr>
          <p:cNvPr id="13" name="rule-195-425">
            <a:extLst>
              <a:ext uri="{00000000-0000-4000-8000-000000000004}">
                <a16:creationId xmlns="" xmlns:a16="http://schemas.microsoft.com/office/drawing/2014/main" id="{00000000-0000-4000-8000-000000000088}"/>
              </a:ext>
            </a:extLst>
          </p:cNvPr>
          <p:cNvSpPr>
            <a:spLocks noGrp="1"/>
          </p:cNvSpPr>
          <p:nvPr/>
        </p:nvSpPr>
        <p:spPr>
          <a:xfrm>
            <a:off x="1857375" y="4048125"/>
            <a:ext cx="381000" cy="19050"/>
          </a:xfrm>
          <a:prstGeom prst="rect">
            <a:avLst/>
          </a:prstGeom>
          <a:solidFill>
            <a:srgbClr val="B83724"/>
          </a:solidFill>
          <a:ln w="0">
            <a:noFill/>
            <a:prstDash val="solid"/>
          </a:ln>
        </p:spPr>
      </p:sp>
      <p:sp>
        <p:nvSpPr>
          <p:cNvPr id="14" name="step-2">
            <a:extLst>
              <a:ext uri="{00000000-0000-4000-8000-000000000004}">
                <a16:creationId xmlns="" xmlns:a16="http://schemas.microsoft.com/office/drawing/2014/main" id="{00000000-0000-4000-8000-000000000089}"/>
              </a:ext>
            </a:extLst>
          </p:cNvPr>
          <p:cNvSpPr>
            <a:spLocks noGrp="1"/>
          </p:cNvSpPr>
          <p:nvPr/>
        </p:nvSpPr>
        <p:spPr>
          <a:xfrm>
            <a:off x="2476500" y="38481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v = 19 m s^-1</a:t>
            </a:r>
          </a:p>
        </p:txBody>
      </p:sp>
      <p:sp>
        <p:nvSpPr>
          <p:cNvPr id="15" name="step-label-3">
            <a:extLst>
              <a:ext uri="{00000000-0000-4000-8000-000000000004}">
                <a16:creationId xmlns="" xmlns:a16="http://schemas.microsoft.com/office/drawing/2014/main" id="{00000000-0000-4000-8000-00000000008A}"/>
              </a:ext>
            </a:extLst>
          </p:cNvPr>
          <p:cNvSpPr>
            <a:spLocks noGrp="1"/>
          </p:cNvSpPr>
          <p:nvPr/>
        </p:nvSpPr>
        <p:spPr>
          <a:xfrm>
            <a:off x="714375" y="45339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Step 3</a:t>
            </a:r>
          </a:p>
        </p:txBody>
      </p:sp>
      <p:sp>
        <p:nvSpPr>
          <p:cNvPr id="16" name="rule-195-493">
            <a:extLst>
              <a:ext uri="{00000000-0000-4000-8000-000000000004}">
                <a16:creationId xmlns="" xmlns:a16="http://schemas.microsoft.com/office/drawing/2014/main" id="{00000000-0000-4000-8000-00000000008B}"/>
              </a:ext>
            </a:extLst>
          </p:cNvPr>
          <p:cNvSpPr>
            <a:spLocks noGrp="1"/>
          </p:cNvSpPr>
          <p:nvPr/>
        </p:nvSpPr>
        <p:spPr>
          <a:xfrm>
            <a:off x="1857375" y="4695825"/>
            <a:ext cx="381000" cy="19050"/>
          </a:xfrm>
          <a:prstGeom prst="rect">
            <a:avLst/>
          </a:prstGeom>
          <a:solidFill>
            <a:srgbClr val="B83724"/>
          </a:solidFill>
          <a:ln w="0">
            <a:noFill/>
            <a:prstDash val="solid"/>
          </a:ln>
        </p:spPr>
      </p:sp>
      <p:sp>
        <p:nvSpPr>
          <p:cNvPr id="17" name="step-3">
            <a:extLst>
              <a:ext uri="{00000000-0000-4000-8000-000000000004}">
                <a16:creationId xmlns="" xmlns:a16="http://schemas.microsoft.com/office/drawing/2014/main" id="{00000000-0000-4000-8000-00000000008C}"/>
              </a:ext>
            </a:extLst>
          </p:cNvPr>
          <p:cNvSpPr>
            <a:spLocks noGrp="1"/>
          </p:cNvSpPr>
          <p:nvPr/>
        </p:nvSpPr>
        <p:spPr>
          <a:xfrm>
            <a:off x="2476500" y="44958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s = ut + 0.5at^2 = 4.0(6.0) + 0.5(2.5)(6.0)^2</a:t>
            </a:r>
          </a:p>
        </p:txBody>
      </p:sp>
      <p:sp>
        <p:nvSpPr>
          <p:cNvPr id="18" name="answer-band">
            <a:extLst>
              <a:ext uri="{00000000-0000-4000-8000-000000000004}">
                <a16:creationId xmlns="" xmlns:a16="http://schemas.microsoft.com/office/drawing/2014/main" id="{00000000-0000-4000-8000-00000000008D}"/>
              </a:ext>
            </a:extLst>
          </p:cNvPr>
          <p:cNvSpPr>
            <a:spLocks noGrp="1"/>
          </p:cNvSpPr>
          <p:nvPr/>
        </p:nvSpPr>
        <p:spPr>
          <a:xfrm>
            <a:off x="666750" y="5286375"/>
            <a:ext cx="10858500" cy="714375"/>
          </a:xfrm>
          <a:prstGeom prst="roundRect">
            <a:avLst>
              <a:gd name="adj" fmla="val 160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9" name="answer">
            <a:extLst>
              <a:ext uri="{00000000-0000-4000-8000-000000000004}">
                <a16:creationId xmlns="" xmlns:a16="http://schemas.microsoft.com/office/drawing/2014/main" id="{00000000-0000-4000-8000-00000000008E}"/>
              </a:ext>
            </a:extLst>
          </p:cNvPr>
          <p:cNvSpPr>
            <a:spLocks noGrp="1"/>
          </p:cNvSpPr>
          <p:nvPr/>
        </p:nvSpPr>
        <p:spPr>
          <a:xfrm>
            <a:off x="933450" y="5410200"/>
            <a:ext cx="1028700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Answer: v = 19 m s^-1; s = 69 m</a:t>
            </a:r>
          </a:p>
        </p:txBody>
      </p:sp>
    </p:spTree>
    <p:extLst>
      <p:ext uri="{00000000-0000-4000-8000-000000000011}">
        <p14:creationId xmlns="" xmlns:p14="http://schemas.microsoft.com/office/powerpoint/2010/main" val="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roup-label">
            <a:extLst>
              <a:ext uri="{00000000-0000-4000-8000-000000000004}">
                <a16:creationId xmlns="" xmlns:a16="http://schemas.microsoft.com/office/drawing/2014/main" id="{00000000-0000-4000-8000-00000000008F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THEME A · SPACE, TIME AND MOTION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="" xmlns:a16="http://schemas.microsoft.com/office/drawing/2014/main" id="{00000000-0000-4000-8000-000000000090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0A332E"/>
                </a:solidFill>
              </a:defRPr>
            </a:pPr>
            <a:r>
              <a:rPr lang="en-US" sz="1650" b="1" i="0">
                <a:solidFill>
                  <a:srgbClr val="0A332E"/>
                </a:solidFill>
              </a:rPr>
              <a:t>07 / 13</a:t>
            </a:r>
            <a:endParaRPr sz="1650" b="1" i="0">
              <a:solidFill>
                <a:srgbClr val="0A332E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="" xmlns:a16="http://schemas.microsoft.com/office/drawing/2014/main" id="{00000000-0000-4000-8000-000000000091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A9BBB4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="" xmlns:a16="http://schemas.microsoft.com/office/drawing/2014/main" id="{00000000-0000-4000-8000-000000000092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48635E"/>
                </a:solidFill>
              </a:defRPr>
            </a:pPr>
            <a:r>
              <a:rPr sz="1650" b="1" i="0">
                <a:solidFill>
                  <a:srgbClr val="48635E"/>
                </a:solidFill>
              </a:rPr>
              <a:t>GIOPHYSICS · IB DP PHYSICS · A.1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="" xmlns:a16="http://schemas.microsoft.com/office/drawing/2014/main" id="{00000000-0000-4000-8000-000000000093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Guided problem: commit before each reveal</a:t>
            </a:r>
          </a:p>
        </p:txBody>
      </p:sp>
      <p:sp>
        <p:nvSpPr>
          <p:cNvPr id="6" name="worked-level">
            <a:extLst>
              <a:ext uri="{00000000-0000-4000-8000-000000000004}">
                <a16:creationId xmlns="" xmlns:a16="http://schemas.microsoft.com/office/drawing/2014/main" id="{00000000-0000-4000-8000-000000000094}"/>
              </a:ext>
            </a:extLst>
          </p:cNvPr>
          <p:cNvSpPr>
            <a:spLocks noGrp="1"/>
          </p:cNvSpPr>
          <p:nvPr/>
        </p:nvSpPr>
        <p:spPr>
          <a:xfrm>
            <a:off x="666750" y="1504950"/>
            <a:ext cx="89535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SL + HL · GUIDED WORKED PROBLEM</a:t>
            </a:r>
          </a:p>
        </p:txBody>
      </p:sp>
      <p:sp>
        <p:nvSpPr>
          <p:cNvPr id="7" name="problem">
            <a:extLst>
              <a:ext uri="{00000000-0000-4000-8000-000000000004}">
                <a16:creationId xmlns="" xmlns:a16="http://schemas.microsoft.com/office/drawing/2014/main" id="{00000000-0000-4000-8000-000000000095}"/>
              </a:ext>
            </a:extLst>
          </p:cNvPr>
          <p:cNvSpPr>
            <a:spLocks noGrp="1"/>
          </p:cNvSpPr>
          <p:nvPr/>
        </p:nvSpPr>
        <p:spPr>
          <a:xfrm>
            <a:off x="666750" y="1952625"/>
            <a:ext cx="10858500" cy="1000125"/>
          </a:xfrm>
          <a:prstGeom prst="roundRect">
            <a:avLst>
              <a:gd name="adj" fmla="val 11429"/>
            </a:avLst>
          </a:prstGeom>
          <a:solidFill>
            <a:srgbClr val="F4F0E2"/>
          </a:solidFill>
          <a:ln w="9525">
            <a:solidFill>
              <a:srgbClr val="A9BBB4"/>
            </a:solidFill>
            <a:prstDash val="solid"/>
          </a:ln>
        </p:spPr>
      </p:sp>
      <p:sp>
        <p:nvSpPr>
          <p:cNvPr id="8" name="problem-text">
            <a:extLst>
              <a:ext uri="{00000000-0000-4000-8000-000000000004}">
                <a16:creationId xmlns="" xmlns:a16="http://schemas.microsoft.com/office/drawing/2014/main" id="{00000000-0000-4000-8000-000000000096}"/>
              </a:ext>
            </a:extLst>
          </p:cNvPr>
          <p:cNvSpPr>
            <a:spLocks noGrp="1"/>
          </p:cNvSpPr>
          <p:nvPr/>
        </p:nvSpPr>
        <p:spPr>
          <a:xfrm>
            <a:off x="904875" y="2143125"/>
            <a:ext cx="10382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0A332E"/>
                </a:solidFill>
              </a:defRPr>
            </a:pPr>
            <a:r>
              <a:rPr sz="1800" b="1" i="0">
                <a:solidFill>
                  <a:srgbClr val="0A332E"/>
                </a:solidFill>
              </a:rPr>
              <a:t>A ball is launched horizontally at 8.0 m s^-1 from a 20 m cliff. Use g = 9.8 m s^-2. Find flight time and horizontal range.</a:t>
            </a:r>
          </a:p>
        </p:txBody>
      </p:sp>
      <p:sp>
        <p:nvSpPr>
          <p:cNvPr id="9" name="step-label-1">
            <a:extLst>
              <a:ext uri="{00000000-0000-4000-8000-000000000004}">
                <a16:creationId xmlns="" xmlns:a16="http://schemas.microsoft.com/office/drawing/2014/main" id="{00000000-0000-4000-8000-000000000097}"/>
              </a:ext>
            </a:extLst>
          </p:cNvPr>
          <p:cNvSpPr>
            <a:spLocks noGrp="1"/>
          </p:cNvSpPr>
          <p:nvPr/>
        </p:nvSpPr>
        <p:spPr>
          <a:xfrm>
            <a:off x="714375" y="32385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Step 1</a:t>
            </a:r>
          </a:p>
        </p:txBody>
      </p:sp>
      <p:sp>
        <p:nvSpPr>
          <p:cNvPr id="10" name="rule-195-357">
            <a:extLst>
              <a:ext uri="{00000000-0000-4000-8000-000000000004}">
                <a16:creationId xmlns="" xmlns:a16="http://schemas.microsoft.com/office/drawing/2014/main" id="{00000000-0000-4000-8000-000000000098}"/>
              </a:ext>
            </a:extLst>
          </p:cNvPr>
          <p:cNvSpPr>
            <a:spLocks noGrp="1"/>
          </p:cNvSpPr>
          <p:nvPr/>
        </p:nvSpPr>
        <p:spPr>
          <a:xfrm>
            <a:off x="1857375" y="3400425"/>
            <a:ext cx="381000" cy="19050"/>
          </a:xfrm>
          <a:prstGeom prst="rect">
            <a:avLst/>
          </a:prstGeom>
          <a:solidFill>
            <a:srgbClr val="B83724"/>
          </a:solidFill>
          <a:ln w="0">
            <a:noFill/>
            <a:prstDash val="solid"/>
          </a:ln>
        </p:spPr>
      </p:sp>
      <p:sp>
        <p:nvSpPr>
          <p:cNvPr id="11" name="step-1">
            <a:extLst>
              <a:ext uri="{00000000-0000-4000-8000-000000000004}">
                <a16:creationId xmlns="" xmlns:a16="http://schemas.microsoft.com/office/drawing/2014/main" id="{00000000-0000-4000-8000-000000000099}"/>
              </a:ext>
            </a:extLst>
          </p:cNvPr>
          <p:cNvSpPr>
            <a:spLocks noGrp="1"/>
          </p:cNvSpPr>
          <p:nvPr/>
        </p:nvSpPr>
        <p:spPr>
          <a:xfrm>
            <a:off x="2476500" y="32004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1" i="0">
                <a:solidFill>
                  <a:srgbClr val="0A332E"/>
                </a:solidFill>
              </a:defRPr>
            </a:pPr>
            <a:r>
              <a:rPr sz="1725" b="1" i="0">
                <a:solidFill>
                  <a:srgbClr val="0A332E"/>
                </a:solidFill>
              </a:rPr>
              <a:t>Vertical: 20 = 0.5gt^2</a:t>
            </a:r>
          </a:p>
        </p:txBody>
      </p:sp>
      <p:sp>
        <p:nvSpPr>
          <p:cNvPr id="12" name="step-label-2">
            <a:extLst>
              <a:ext uri="{00000000-0000-4000-8000-000000000004}">
                <a16:creationId xmlns="" xmlns:a16="http://schemas.microsoft.com/office/drawing/2014/main" id="{00000000-0000-4000-8000-00000000009A}"/>
              </a:ext>
            </a:extLst>
          </p:cNvPr>
          <p:cNvSpPr>
            <a:spLocks noGrp="1"/>
          </p:cNvSpPr>
          <p:nvPr/>
        </p:nvSpPr>
        <p:spPr>
          <a:xfrm>
            <a:off x="714375" y="38862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Step 2</a:t>
            </a:r>
          </a:p>
        </p:txBody>
      </p:sp>
      <p:sp>
        <p:nvSpPr>
          <p:cNvPr id="13" name="rule-195-425">
            <a:extLst>
              <a:ext uri="{00000000-0000-4000-8000-000000000004}">
                <a16:creationId xmlns="" xmlns:a16="http://schemas.microsoft.com/office/drawing/2014/main" id="{00000000-0000-4000-8000-00000000009B}"/>
              </a:ext>
            </a:extLst>
          </p:cNvPr>
          <p:cNvSpPr>
            <a:spLocks noGrp="1"/>
          </p:cNvSpPr>
          <p:nvPr/>
        </p:nvSpPr>
        <p:spPr>
          <a:xfrm>
            <a:off x="1857375" y="4048125"/>
            <a:ext cx="381000" cy="19050"/>
          </a:xfrm>
          <a:prstGeom prst="rect">
            <a:avLst/>
          </a:prstGeom>
          <a:solidFill>
            <a:srgbClr val="B83724"/>
          </a:solidFill>
          <a:ln w="0">
            <a:noFill/>
            <a:prstDash val="solid"/>
          </a:ln>
        </p:spPr>
      </p:sp>
      <p:sp>
        <p:nvSpPr>
          <p:cNvPr id="14" name="step-2">
            <a:extLst>
              <a:ext uri="{00000000-0000-4000-8000-000000000004}">
                <a16:creationId xmlns="" xmlns:a16="http://schemas.microsoft.com/office/drawing/2014/main" id="{00000000-0000-4000-8000-00000000009C}"/>
              </a:ext>
            </a:extLst>
          </p:cNvPr>
          <p:cNvSpPr>
            <a:spLocks noGrp="1"/>
          </p:cNvSpPr>
          <p:nvPr/>
        </p:nvSpPr>
        <p:spPr>
          <a:xfrm>
            <a:off x="2476500" y="38481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t = sqrt(40/9.8) = 2.02 s</a:t>
            </a:r>
          </a:p>
        </p:txBody>
      </p:sp>
      <p:sp>
        <p:nvSpPr>
          <p:cNvPr id="15" name="step-label-3">
            <a:extLst>
              <a:ext uri="{00000000-0000-4000-8000-000000000004}">
                <a16:creationId xmlns="" xmlns:a16="http://schemas.microsoft.com/office/drawing/2014/main" id="{00000000-0000-4000-8000-00000000009D}"/>
              </a:ext>
            </a:extLst>
          </p:cNvPr>
          <p:cNvSpPr>
            <a:spLocks noGrp="1"/>
          </p:cNvSpPr>
          <p:nvPr/>
        </p:nvSpPr>
        <p:spPr>
          <a:xfrm>
            <a:off x="714375" y="4533900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Step 3</a:t>
            </a:r>
          </a:p>
        </p:txBody>
      </p:sp>
      <p:sp>
        <p:nvSpPr>
          <p:cNvPr id="16" name="rule-195-493">
            <a:extLst>
              <a:ext uri="{00000000-0000-4000-8000-000000000004}">
                <a16:creationId xmlns="" xmlns:a16="http://schemas.microsoft.com/office/drawing/2014/main" id="{00000000-0000-4000-8000-00000000009E}"/>
              </a:ext>
            </a:extLst>
          </p:cNvPr>
          <p:cNvSpPr>
            <a:spLocks noGrp="1"/>
          </p:cNvSpPr>
          <p:nvPr/>
        </p:nvSpPr>
        <p:spPr>
          <a:xfrm>
            <a:off x="1857375" y="4695825"/>
            <a:ext cx="381000" cy="19050"/>
          </a:xfrm>
          <a:prstGeom prst="rect">
            <a:avLst/>
          </a:prstGeom>
          <a:solidFill>
            <a:srgbClr val="B83724"/>
          </a:solidFill>
          <a:ln w="0">
            <a:noFill/>
            <a:prstDash val="solid"/>
          </a:ln>
        </p:spPr>
      </p:sp>
      <p:sp>
        <p:nvSpPr>
          <p:cNvPr id="17" name="step-3">
            <a:extLst>
              <a:ext uri="{00000000-0000-4000-8000-000000000004}">
                <a16:creationId xmlns="" xmlns:a16="http://schemas.microsoft.com/office/drawing/2014/main" id="{00000000-0000-4000-8000-00000000009F}"/>
              </a:ext>
            </a:extLst>
          </p:cNvPr>
          <p:cNvSpPr>
            <a:spLocks noGrp="1"/>
          </p:cNvSpPr>
          <p:nvPr/>
        </p:nvSpPr>
        <p:spPr>
          <a:xfrm>
            <a:off x="2476500" y="4495800"/>
            <a:ext cx="881062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725" b="0" i="0">
                <a:solidFill>
                  <a:srgbClr val="0A332E"/>
                </a:solidFill>
              </a:defRPr>
            </a:pPr>
            <a:r>
              <a:rPr sz="1725" b="0" i="0">
                <a:solidFill>
                  <a:srgbClr val="0A332E"/>
                </a:solidFill>
              </a:rPr>
              <a:t>Horizontal: x = 8.0(2.02)</a:t>
            </a:r>
          </a:p>
        </p:txBody>
      </p:sp>
      <p:sp>
        <p:nvSpPr>
          <p:cNvPr id="18" name="answer-band">
            <a:extLst>
              <a:ext uri="{00000000-0000-4000-8000-000000000004}">
                <a16:creationId xmlns="" xmlns:a16="http://schemas.microsoft.com/office/drawing/2014/main" id="{00000000-0000-4000-8000-0000000000A0}"/>
              </a:ext>
            </a:extLst>
          </p:cNvPr>
          <p:cNvSpPr>
            <a:spLocks noGrp="1"/>
          </p:cNvSpPr>
          <p:nvPr/>
        </p:nvSpPr>
        <p:spPr>
          <a:xfrm>
            <a:off x="666750" y="5286375"/>
            <a:ext cx="10858500" cy="714375"/>
          </a:xfrm>
          <a:prstGeom prst="roundRect">
            <a:avLst>
              <a:gd name="adj" fmla="val 160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19" name="answer">
            <a:extLst>
              <a:ext uri="{00000000-0000-4000-8000-000000000004}">
                <a16:creationId xmlns="" xmlns:a16="http://schemas.microsoft.com/office/drawing/2014/main" id="{00000000-0000-4000-8000-0000000000A1}"/>
              </a:ext>
            </a:extLst>
          </p:cNvPr>
          <p:cNvSpPr>
            <a:spLocks noGrp="1"/>
          </p:cNvSpPr>
          <p:nvPr/>
        </p:nvSpPr>
        <p:spPr>
          <a:xfrm>
            <a:off x="933450" y="5410200"/>
            <a:ext cx="1028700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1" i="0">
                <a:solidFill>
                  <a:srgbClr val="F4F0E2"/>
                </a:solidFill>
              </a:defRPr>
            </a:pPr>
            <a:r>
              <a:rPr sz="1800" b="1" i="0">
                <a:solidFill>
                  <a:srgbClr val="F4F0E2"/>
                </a:solidFill>
              </a:rPr>
              <a:t>Answer: time = 2.02 s; range = 16.2 m</a:t>
            </a:r>
          </a:p>
        </p:txBody>
      </p:sp>
    </p:spTree>
    <p:extLst>
      <p:ext uri="{00000000-0000-4000-8000-000000000011}">
        <p14:creationId xmlns="" xmlns:p14="http://schemas.microsoft.com/office/powerpoint/2010/main" val="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34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roup-label">
            <a:extLst>
              <a:ext uri="{00000000-0000-4000-8000-000000000004}">
                <a16:creationId xmlns="" xmlns:a16="http://schemas.microsoft.com/office/drawing/2014/main" id="{00000000-0000-4000-8000-0000000000A2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F7A65"/>
                </a:solidFill>
              </a:defRPr>
            </a:pPr>
            <a:r>
              <a:rPr sz="1650" b="1" i="0">
                <a:solidFill>
                  <a:srgbClr val="FF7A65"/>
                </a:solidFill>
              </a:rPr>
              <a:t>THEME A · SPACE, TIME AND MOTION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="" xmlns:a16="http://schemas.microsoft.com/office/drawing/2014/main" id="{00000000-0000-4000-8000-0000000000A3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08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="" xmlns:a16="http://schemas.microsoft.com/office/drawing/2014/main" id="{00000000-0000-4000-8000-0000000000A4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47716A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="" xmlns:a16="http://schemas.microsoft.com/office/drawing/2014/main" id="{00000000-0000-4000-8000-0000000000A5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IB DP PHYSICS · A.1 · SL + HL</a:t>
            </a:r>
          </a:p>
        </p:txBody>
      </p:sp>
      <p:sp>
        <p:nvSpPr>
          <p:cNvPr id="5" name="slide-title">
            <a:extLst>
              <a:ext uri="{00000000-0000-4000-8000-000000000004}">
                <a16:creationId xmlns="" xmlns:a16="http://schemas.microsoft.com/office/drawing/2014/main" id="{00000000-0000-4000-8000-0000000000A6}"/>
              </a:ext>
            </a:extLst>
          </p:cNvPr>
          <p:cNvSpPr>
            <a:spLocks noGrp="1"/>
          </p:cNvSpPr>
          <p:nvPr/>
        </p:nvSpPr>
        <p:spPr>
          <a:xfrm>
            <a:off x="666750" y="685800"/>
            <a:ext cx="10858500" cy="838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450" b="1" i="0">
                <a:solidFill>
                  <a:srgbClr val="F4F0E2"/>
                </a:solidFill>
              </a:defRPr>
            </a:pPr>
            <a:r>
              <a:rPr sz="3450" b="1" i="0">
                <a:solidFill>
                  <a:srgbClr val="F4F0E2"/>
                </a:solidFill>
              </a:rPr>
              <a:t>Video-track a rolling ball</a:t>
            </a:r>
          </a:p>
        </p:txBody>
      </p:sp>
      <p:sp>
        <p:nvSpPr>
          <p:cNvPr id="6" name="inquiry-label">
            <a:extLst>
              <a:ext uri="{00000000-0000-4000-8000-000000000004}">
                <a16:creationId xmlns="" xmlns:a16="http://schemas.microsoft.com/office/drawing/2014/main" id="{00000000-0000-4000-8000-0000000000A7}"/>
              </a:ext>
            </a:extLst>
          </p:cNvPr>
          <p:cNvSpPr>
            <a:spLocks noGrp="1"/>
          </p:cNvSpPr>
          <p:nvPr/>
        </p:nvSpPr>
        <p:spPr>
          <a:xfrm>
            <a:off x="666750" y="1524000"/>
            <a:ext cx="90487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F7A65"/>
                </a:solidFill>
              </a:defRPr>
            </a:pPr>
            <a:r>
              <a:rPr sz="1650" b="1" i="0">
                <a:solidFill>
                  <a:srgbClr val="FF7A65"/>
                </a:solidFill>
              </a:rPr>
              <a:t>DATA-BASED INQUIRY · DESIGN, MEASURE, PROCESS, EVALUATE</a:t>
            </a:r>
          </a:p>
        </p:txBody>
      </p:sp>
      <p:sp>
        <p:nvSpPr>
          <p:cNvPr id="7" name="task">
            <a:extLst>
              <a:ext uri="{00000000-0000-4000-8000-000000000004}">
                <a16:creationId xmlns="" xmlns:a16="http://schemas.microsoft.com/office/drawing/2014/main" id="{00000000-0000-4000-8000-0000000000A8}"/>
              </a:ext>
            </a:extLst>
          </p:cNvPr>
          <p:cNvSpPr>
            <a:spLocks noGrp="1"/>
          </p:cNvSpPr>
          <p:nvPr/>
        </p:nvSpPr>
        <p:spPr>
          <a:xfrm>
            <a:off x="666750" y="2143125"/>
            <a:ext cx="10287000" cy="904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2250" b="1" i="0">
                <a:solidFill>
                  <a:srgbClr val="F4F0E2"/>
                </a:solidFill>
              </a:defRPr>
            </a:pPr>
            <a:r>
              <a:rPr sz="2250" b="1" i="0">
                <a:solidFill>
                  <a:srgbClr val="F4F0E2"/>
                </a:solidFill>
              </a:rPr>
              <a:t>Extract x and t from frames; plot x-t and estimate v from gradients.</a:t>
            </a:r>
          </a:p>
        </p:txBody>
      </p:sp>
      <p:sp>
        <p:nvSpPr>
          <p:cNvPr id="8" name="move-1">
            <a:extLst>
              <a:ext uri="{00000000-0000-4000-8000-000000000004}">
                <a16:creationId xmlns="" xmlns:a16="http://schemas.microsoft.com/office/drawing/2014/main" id="{00000000-0000-4000-8000-0000000000A9}"/>
              </a:ext>
            </a:extLst>
          </p:cNvPr>
          <p:cNvSpPr>
            <a:spLocks noGrp="1"/>
          </p:cNvSpPr>
          <p:nvPr/>
        </p:nvSpPr>
        <p:spPr>
          <a:xfrm>
            <a:off x="904875" y="3381375"/>
            <a:ext cx="981075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F4F0E2"/>
                </a:solidFill>
              </a:defRPr>
            </a:pPr>
            <a:r>
              <a:rPr sz="1800" b="0" i="0">
                <a:solidFill>
                  <a:srgbClr val="F4F0E2"/>
                </a:solidFill>
              </a:rPr>
              <a:t>1. Define variables and a repeatable method.</a:t>
            </a:r>
          </a:p>
        </p:txBody>
      </p:sp>
      <p:sp>
        <p:nvSpPr>
          <p:cNvPr id="9" name="move-2">
            <a:extLst>
              <a:ext uri="{00000000-0000-4000-8000-000000000004}">
                <a16:creationId xmlns="" xmlns:a16="http://schemas.microsoft.com/office/drawing/2014/main" id="{00000000-0000-4000-8000-0000000000AA}"/>
              </a:ext>
            </a:extLst>
          </p:cNvPr>
          <p:cNvSpPr>
            <a:spLocks noGrp="1"/>
          </p:cNvSpPr>
          <p:nvPr/>
        </p:nvSpPr>
        <p:spPr>
          <a:xfrm>
            <a:off x="904875" y="4019550"/>
            <a:ext cx="981075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F4F0E2"/>
                </a:solidFill>
              </a:defRPr>
            </a:pPr>
            <a:r>
              <a:rPr sz="1800" b="0" i="0">
                <a:solidFill>
                  <a:srgbClr val="F4F0E2"/>
                </a:solidFill>
              </a:rPr>
              <a:t>2. Collect or import traceable raw data with uncertainty.</a:t>
            </a:r>
          </a:p>
        </p:txBody>
      </p:sp>
      <p:sp>
        <p:nvSpPr>
          <p:cNvPr id="10" name="move-3">
            <a:extLst>
              <a:ext uri="{00000000-0000-4000-8000-000000000004}">
                <a16:creationId xmlns="" xmlns:a16="http://schemas.microsoft.com/office/drawing/2014/main" id="{00000000-0000-4000-8000-0000000000AB}"/>
              </a:ext>
            </a:extLst>
          </p:cNvPr>
          <p:cNvSpPr>
            <a:spLocks noGrp="1"/>
          </p:cNvSpPr>
          <p:nvPr/>
        </p:nvSpPr>
        <p:spPr>
          <a:xfrm>
            <a:off x="904875" y="4657725"/>
            <a:ext cx="9810750" cy="4381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800" b="0" i="0">
                <a:solidFill>
                  <a:srgbClr val="F4F0E2"/>
                </a:solidFill>
              </a:defRPr>
            </a:pPr>
            <a:r>
              <a:rPr sz="1800" b="0" i="0">
                <a:solidFill>
                  <a:srgbClr val="F4F0E2"/>
                </a:solidFill>
              </a:rPr>
              <a:t>3. Process, graph and challenge the conclusion.</a:t>
            </a:r>
          </a:p>
        </p:txBody>
      </p:sp>
      <p:sp>
        <p:nvSpPr>
          <p:cNvPr id="11" name="integrity-band">
            <a:extLst>
              <a:ext uri="{00000000-0000-4000-8000-000000000004}">
                <a16:creationId xmlns="" xmlns:a16="http://schemas.microsoft.com/office/drawing/2014/main" id="{00000000-0000-4000-8000-0000000000AC}"/>
              </a:ext>
            </a:extLst>
          </p:cNvPr>
          <p:cNvSpPr>
            <a:spLocks noGrp="1"/>
          </p:cNvSpPr>
          <p:nvPr/>
        </p:nvSpPr>
        <p:spPr>
          <a:xfrm>
            <a:off x="666750" y="5381625"/>
            <a:ext cx="10858500" cy="685800"/>
          </a:xfrm>
          <a:prstGeom prst="roundRect">
            <a:avLst>
              <a:gd name="adj" fmla="val 16667"/>
            </a:avLst>
          </a:prstGeom>
          <a:solidFill>
            <a:srgbClr val="FF7A65"/>
          </a:solidFill>
          <a:ln w="0">
            <a:noFill/>
            <a:prstDash val="solid"/>
          </a:ln>
        </p:spPr>
      </p:sp>
      <p:sp>
        <p:nvSpPr>
          <p:cNvPr id="12" name="integrity">
            <a:extLst>
              <a:ext uri="{00000000-0000-4000-8000-000000000004}">
                <a16:creationId xmlns="" xmlns:a16="http://schemas.microsoft.com/office/drawing/2014/main" id="{00000000-0000-4000-8000-0000000000AD}"/>
              </a:ext>
            </a:extLst>
          </p:cNvPr>
          <p:cNvSpPr>
            <a:spLocks noGrp="1"/>
          </p:cNvSpPr>
          <p:nvPr/>
        </p:nvSpPr>
        <p:spPr>
          <a:xfrm>
            <a:off x="904875" y="5495925"/>
            <a:ext cx="1038225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0B342E"/>
                </a:solidFill>
              </a:defRPr>
            </a:pPr>
            <a:r>
              <a:rPr sz="1650" b="1" i="0">
                <a:solidFill>
                  <a:srgbClr val="0B342E"/>
                </a:solidFill>
              </a:rPr>
              <a:t>Investigation integrity: Keep raw coordinates and uncertainty decisions visible; each student justifies their own processing.</a:t>
            </a:r>
          </a:p>
        </p:txBody>
      </p:sp>
    </p:spTree>
    <p:extLst>
      <p:ext uri="{00000000-0000-4000-8000-000000000011}">
        <p14:creationId xmlns="" xmlns:p14="http://schemas.microsoft.com/office/powerpoint/2010/main" val="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8372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roup-label">
            <a:extLst>
              <a:ext uri="{00000000-0000-4000-8000-000000000004}">
                <a16:creationId xmlns="" xmlns:a16="http://schemas.microsoft.com/office/drawing/2014/main" id="{00000000-0000-4000-8000-0000000000AE}"/>
              </a:ext>
            </a:extLst>
          </p:cNvPr>
          <p:cNvSpPr>
            <a:spLocks noGrp="1"/>
          </p:cNvSpPr>
          <p:nvPr/>
        </p:nvSpPr>
        <p:spPr>
          <a:xfrm>
            <a:off x="666750" y="266700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THEME A · SPACE, TIME AND MOTION</a:t>
            </a:r>
          </a:p>
        </p:txBody>
      </p:sp>
      <p:sp>
        <p:nvSpPr>
          <p:cNvPr id="2" name="page-number">
            <a:extLst>
              <a:ext uri="{00000000-0000-4000-8000-000000000004}">
                <a16:creationId xmlns="" xmlns:a16="http://schemas.microsoft.com/office/drawing/2014/main" id="{00000000-0000-4000-8000-0000000000AF}"/>
              </a:ext>
            </a:extLst>
          </p:cNvPr>
          <p:cNvSpPr>
            <a:spLocks noGrp="1"/>
          </p:cNvSpPr>
          <p:nvPr/>
        </p:nvSpPr>
        <p:spPr>
          <a:xfrm>
            <a:off x="10287000" y="266700"/>
            <a:ext cx="1238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r">
              <a:defRPr sz="1650" b="1" i="0">
                <a:solidFill>
                  <a:srgbClr val="F4F0E2"/>
                </a:solidFill>
              </a:defRPr>
            </a:pPr>
            <a:r>
              <a:rPr lang="en-US" sz="1650" b="1" i="0">
                <a:solidFill>
                  <a:srgbClr val="F4F0E2"/>
                </a:solidFill>
              </a:rPr>
              <a:t>09 / 13</a:t>
            </a:r>
            <a:endParaRPr sz="1650" b="1" i="0">
              <a:solidFill>
                <a:srgbClr val="F4F0E2"/>
              </a:solidFill>
            </a:endParaRPr>
          </a:p>
        </p:txBody>
      </p:sp>
      <p:sp>
        <p:nvSpPr>
          <p:cNvPr id="3" name="rule-70-666">
            <a:extLst>
              <a:ext uri="{00000000-0000-4000-8000-000000000004}">
                <a16:creationId xmlns="" xmlns:a16="http://schemas.microsoft.com/office/drawing/2014/main" id="{00000000-0000-4000-8000-0000000000B0}"/>
              </a:ext>
            </a:extLst>
          </p:cNvPr>
          <p:cNvSpPr>
            <a:spLocks noGrp="1"/>
          </p:cNvSpPr>
          <p:nvPr/>
        </p:nvSpPr>
        <p:spPr>
          <a:xfrm>
            <a:off x="666750" y="6343650"/>
            <a:ext cx="10858500" cy="9525"/>
          </a:xfrm>
          <a:prstGeom prst="rect">
            <a:avLst/>
          </a:prstGeom>
          <a:solidFill>
            <a:srgbClr val="F4F0E2"/>
          </a:solidFill>
          <a:ln w="0">
            <a:noFill/>
            <a:prstDash val="solid"/>
          </a:ln>
        </p:spPr>
      </p:sp>
      <p:sp>
        <p:nvSpPr>
          <p:cNvPr id="4" name="course-footer">
            <a:extLst>
              <a:ext uri="{00000000-0000-4000-8000-000000000004}">
                <a16:creationId xmlns="" xmlns:a16="http://schemas.microsoft.com/office/drawing/2014/main" id="{00000000-0000-4000-8000-0000000000B1}"/>
              </a:ext>
            </a:extLst>
          </p:cNvPr>
          <p:cNvSpPr>
            <a:spLocks noGrp="1"/>
          </p:cNvSpPr>
          <p:nvPr/>
        </p:nvSpPr>
        <p:spPr>
          <a:xfrm>
            <a:off x="666750" y="6429375"/>
            <a:ext cx="9525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GIOPHYSICS · IB DP PHYSICS · A.1 · SL + HL</a:t>
            </a:r>
          </a:p>
        </p:txBody>
      </p:sp>
      <p:sp>
        <p:nvSpPr>
          <p:cNvPr id="5" name="label">
            <a:extLst>
              <a:ext uri="{00000000-0000-4000-8000-000000000004}">
                <a16:creationId xmlns="" xmlns:a16="http://schemas.microsoft.com/office/drawing/2014/main" id="{00000000-0000-4000-8000-0000000000B2}"/>
              </a:ext>
            </a:extLst>
          </p:cNvPr>
          <p:cNvSpPr>
            <a:spLocks noGrp="1"/>
          </p:cNvSpPr>
          <p:nvPr/>
        </p:nvSpPr>
        <p:spPr>
          <a:xfrm>
            <a:off x="666750" y="714375"/>
            <a:ext cx="8572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MISCONCEPTION SHOWDOWN · VOTE BEFORE THE REVEAL</a:t>
            </a:r>
          </a:p>
        </p:txBody>
      </p:sp>
      <p:sp>
        <p:nvSpPr>
          <p:cNvPr id="6" name="claim">
            <a:extLst>
              <a:ext uri="{00000000-0000-4000-8000-000000000004}">
                <a16:creationId xmlns="" xmlns:a16="http://schemas.microsoft.com/office/drawing/2014/main" id="{00000000-0000-4000-8000-0000000000B3}"/>
              </a:ext>
            </a:extLst>
          </p:cNvPr>
          <p:cNvSpPr>
            <a:spLocks noGrp="1"/>
          </p:cNvSpPr>
          <p:nvPr/>
        </p:nvSpPr>
        <p:spPr>
          <a:xfrm>
            <a:off x="666750" y="1333500"/>
            <a:ext cx="10668000" cy="1381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defRPr sz="3225" b="1" i="0">
                <a:solidFill>
                  <a:srgbClr val="F4F0E2"/>
                </a:solidFill>
              </a:defRPr>
            </a:pPr>
            <a:r>
              <a:rPr sz="3225" b="1" i="0">
                <a:solidFill>
                  <a:srgbClr val="F4F0E2"/>
                </a:solidFill>
              </a:rPr>
              <a:t>“Negative acceleration always means an object is slowing down.”</a:t>
            </a:r>
          </a:p>
        </p:txBody>
      </p:sp>
      <p:sp>
        <p:nvSpPr>
          <p:cNvPr id="7" name="correction-band">
            <a:extLst>
              <a:ext uri="{00000000-0000-4000-8000-000000000004}">
                <a16:creationId xmlns="" xmlns:a16="http://schemas.microsoft.com/office/drawing/2014/main" id="{00000000-0000-4000-8000-0000000000B4}"/>
              </a:ext>
            </a:extLst>
          </p:cNvPr>
          <p:cNvSpPr>
            <a:spLocks noGrp="1"/>
          </p:cNvSpPr>
          <p:nvPr/>
        </p:nvSpPr>
        <p:spPr>
          <a:xfrm>
            <a:off x="666750" y="3095625"/>
            <a:ext cx="10858500" cy="952500"/>
          </a:xfrm>
          <a:prstGeom prst="roundRect">
            <a:avLst>
              <a:gd name="adj" fmla="val 12000"/>
            </a:avLst>
          </a:prstGeom>
          <a:solidFill>
            <a:srgbClr val="0B342E"/>
          </a:solidFill>
          <a:ln w="0">
            <a:noFill/>
            <a:prstDash val="solid"/>
          </a:ln>
        </p:spPr>
      </p:sp>
      <p:sp>
        <p:nvSpPr>
          <p:cNvPr id="8" name="correction">
            <a:extLst>
              <a:ext uri="{00000000-0000-4000-8000-000000000004}">
                <a16:creationId xmlns="" xmlns:a16="http://schemas.microsoft.com/office/drawing/2014/main" id="{00000000-0000-4000-8000-0000000000B5}"/>
              </a:ext>
            </a:extLst>
          </p:cNvPr>
          <p:cNvSpPr>
            <a:spLocks noGrp="1"/>
          </p:cNvSpPr>
          <p:nvPr/>
        </p:nvSpPr>
        <p:spPr>
          <a:xfrm>
            <a:off x="952500" y="3305175"/>
            <a:ext cx="10287000" cy="571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025" b="1" i="0">
                <a:solidFill>
                  <a:srgbClr val="F4F0E2"/>
                </a:solidFill>
              </a:defRPr>
            </a:pPr>
            <a:r>
              <a:rPr sz="2025" b="1" i="0">
                <a:solidFill>
                  <a:srgbClr val="F4F0E2"/>
                </a:solidFill>
              </a:rPr>
              <a:t>Speed decreases only when acceleration opposes velocity.</a:t>
            </a:r>
          </a:p>
        </p:txBody>
      </p:sp>
      <p:sp>
        <p:nvSpPr>
          <p:cNvPr id="9" name="humor">
            <a:extLst>
              <a:ext uri="{00000000-0000-4000-8000-000000000004}">
                <a16:creationId xmlns="" xmlns:a16="http://schemas.microsoft.com/office/drawing/2014/main" id="{00000000-0000-4000-8000-0000000000B6}"/>
              </a:ext>
            </a:extLst>
          </p:cNvPr>
          <p:cNvSpPr>
            <a:spLocks noGrp="1"/>
          </p:cNvSpPr>
          <p:nvPr/>
        </p:nvSpPr>
        <p:spPr>
          <a:xfrm>
            <a:off x="1143000" y="4524375"/>
            <a:ext cx="9906000" cy="762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2025" b="0" i="1">
                <a:solidFill>
                  <a:srgbClr val="F4F0E2"/>
                </a:solidFill>
              </a:defRPr>
            </a:pPr>
            <a:r>
              <a:rPr sz="2025" b="0" i="1">
                <a:solidFill>
                  <a:srgbClr val="F4F0E2"/>
                </a:solidFill>
              </a:rPr>
              <a:t>A minus sign is a direction label, not a tiny brake pedal.</a:t>
            </a:r>
          </a:p>
        </p:txBody>
      </p:sp>
      <p:sp>
        <p:nvSpPr>
          <p:cNvPr id="10" name="check">
            <a:extLst>
              <a:ext uri="{00000000-0000-4000-8000-000000000004}">
                <a16:creationId xmlns="" xmlns:a16="http://schemas.microsoft.com/office/drawing/2014/main" id="{00000000-0000-4000-8000-0000000000B7}"/>
              </a:ext>
            </a:extLst>
          </p:cNvPr>
          <p:cNvSpPr>
            <a:spLocks noGrp="1"/>
          </p:cNvSpPr>
          <p:nvPr/>
        </p:nvSpPr>
        <p:spPr>
          <a:xfrm>
            <a:off x="904875" y="5476875"/>
            <a:ext cx="10382250" cy="428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defRPr sz="1725" b="1" i="0">
                <a:solidFill>
                  <a:srgbClr val="F4F0E2"/>
                </a:solidFill>
              </a:defRPr>
            </a:pPr>
            <a:r>
              <a:rPr sz="1725" b="1" i="0">
                <a:solidFill>
                  <a:srgbClr val="F4F0E2"/>
                </a:solidFill>
              </a:rPr>
              <a:t>Mini-whiteboard: rewrite the claim so it becomes scientifically defensible.</a:t>
            </a:r>
          </a:p>
        </p:txBody>
      </p:sp>
    </p:spTree>
    <p:extLst>
      <p:ext uri="{00000000-0000-4000-8000-000000000011}">
        <p14:creationId xmlns="" xmlns:p14="http://schemas.microsoft.com/office/powerpoint/2010/main" val="11"/>
      </p:ext>
    </p:extLst>
  </p:cSld>
  <p:clrMapOvr>
    <a:masterClrMapping/>
  </p:clrMapOvr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5086</Words>
  <Application>Microsoft Office PowerPoint</Application>
  <DocSecurity>0</DocSecurity>
  <PresentationFormat>Widescreen</PresentationFormat>
  <Paragraphs>380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Calibri</vt:lpstr>
      <vt:lpstr>ChatGPT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</dc:title>
  <dc:creator>Walnut Exporter</dc:creator>
  <cp:lastModifiedBy>Giovanni Alexander Rojas</cp:lastModifiedBy>
  <cp:revision>4</cp:revision>
  <dcterms:created xsi:type="dcterms:W3CDTF">2026-01-01T00:00:00Z</dcterms:created>
  <dcterms:modified xsi:type="dcterms:W3CDTF">2026-08-15T16:01:32Z</dcterms:modified>
</cp:coreProperties>
</file>