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Activity</c:v>
          </c:tx>
          <c:spPr>
            <a:ln w="28575">
              <a:solidFill>
                <a:srgbClr val="8A62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A6200"/>
              </a:solidFill>
            </c:spPr>
          </c:marker>
          <c:xVal>
            <c:numLit>
              <c:formatCode>General</c:formatCode>
              <c:ptCount val="6"/>
              <c:pt idx="0">
                <c:v>0</c:v>
              </c:pt>
              <c:pt idx="1">
                <c:v>2</c:v>
              </c:pt>
              <c:pt idx="2">
                <c:v>4</c:v>
              </c:pt>
              <c:pt idx="3">
                <c:v>6</c:v>
              </c:pt>
              <c:pt idx="4">
                <c:v>8</c:v>
              </c:pt>
              <c:pt idx="5">
                <c:v>10</c:v>
              </c:pt>
            </c:numLit>
          </c:xVal>
          <c:yVal>
            <c:numLit>
              <c:formatCode>0.0#</c:formatCode>
              <c:ptCount val="6"/>
              <c:pt idx="0">
                <c:v>80</c:v>
              </c:pt>
              <c:pt idx="1">
                <c:v>56.6</c:v>
              </c:pt>
              <c:pt idx="2">
                <c:v>40</c:v>
              </c:pt>
              <c:pt idx="3">
                <c:v>28.3</c:v>
              </c:pt>
              <c:pt idx="4">
                <c:v>20</c:v>
              </c:pt>
              <c:pt idx="5">
                <c:v>14.1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7E47-4E1C-825C-74A6B3456F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Activity / kBq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Time / h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https://giophysics.com/chapter-46/radioactivity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E.3 Radioactive decay, with one inquiry question and the SL + HL extension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Individual decay is random; large populations follow stable probability statistics.</a:t>
            </a:r>
          </a:p>
          <a:p>
            <a:r>
              <a:t>[SL/HL boundary]</a:t>
            </a:r>
          </a:p>
          <a:p>
            <a:r>
              <a:t>E.3 Radioactive decay: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simulation or approved school data; never handle an unapproved source. Preserve background and all count intervals.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https://giophysics.com/chapter-46/radioactivity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E.3 Radioactive decay: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simulation or approved school data; never handle an unapproved source. Preserve background and all count intervals.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https://giophysics.com/chapter-46/radioactivity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E.3 Radioactive decay: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simulation or approved school data; never handle an unapproved source. Preserve background and all count intervals.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[Answer] corrected rates: 500 and 135 counts min^-1 135/500 = (1/2)^(10/T) 10/T = ln(0.27)/ln(0.5) = 1.888 T = 5.30 h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https://giophysics.com/chapter-46/radioactivity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E.3 Radioactive decay: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simulation or approved school data; never handle an unapproved source. Preserve background and all count intervals.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https://giophysics.com/chapter-46/radioactivity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E.3 Radioactive decay: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simulation or approved school data; never handle an unapproved source. Preserve background and all count intervals.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[Quiz answers] 1. random 2. Bq 3. subtracted 4. ln2/lambda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https://giophysics.com/chapter-46/radioactivity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E.3 Radioactive decay: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simulation or approved school data; never handle an unapproved source. Preserve background and all count intervals.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https://giophysics.com/chapter-46/radioactivity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E.3 Radioactive decay: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simulation or approved school data; never handle an unapproved source. Preserve background and all count intervals.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B4A90-FE87-9F0F-1546-97CCEE188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C25185-14DF-1537-191C-EC058C5B5F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FAD223-048A-F2EC-9C2D-10DA747B07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https://giophysics.com/chapter-46/radioactivity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source, α, β, γ, γ needs thick lead. A caption reads: Three emissions, three stopping distances: the ones that ionise most travel least.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E.3 Radioactive decay: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simulation or approved school data; never handle an unapproved source. Preserve background and all count intervals.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92F2B2-D9F4-4AE9-0DB5-43E7FB283AB4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271491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https://giophysics.com/chapter-46/radioactivity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Activity / kBq against Time / h.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E.3 Radioactive decay: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simulation or approved school data; never handle an unapproved source. Preserve background and all count intervals.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[Quantitative visual] Values: (0, 80), (2, 56.6), (4, 40), (6, 28.3), (8, 20), (10, 14.1). Axes: Time / h; Activity / kBq.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https://giophysics.com/chapter-46/radioactivity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E.3 Radioactive decay: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simulation or approved school data; never handle an unapproved source. Preserve background and all count intervals.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[Worked problem] Steps: 1) 18 h is three half-lives 2) A = 960(1/2)^3 3) A = 960/8 Answer: A = 120 Bq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https://giophysics.com/chapter-46/radioactivity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E.3 Radioactive decay: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simulation or approved school data; never handle an unapproved source. Preserve background and all count intervals.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[Worked problem] Steps: 1) lambda = ln2/T_half 2) T_half = 12(86400) s 3) lambda = 0.693/1.0368e6 Answer: lambda = 6.69e-7 s^-1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https://giophysics.com/chapter-46/radioactivity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E.3 Radioactive decay: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simulation or approved school data; never handle an unapproved source. Preserve background and all count intervals.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[Inquiry] Subtract background, graph corrected count rate and fit an exponential or semilog line.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Use simulation or approved school data; never handle an unapproved source. Preserve background and all count intervals.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https://giophysics.com/chapter-46/radioactivity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E.3 Radioactive decay: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Use simulation or approved school data; never handle an unapproved source. Preserve background and all count intervals.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[Humor] A nucleus does not submit a 50% completed decay form.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IB DP PHYSICS · FIRST ASSESSMENT 2025 · E.3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Radioactive decay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3C75A"/>
                </a:solidFill>
              </a:defRPr>
            </a:pPr>
            <a:r>
              <a:rPr sz="1800" b="1" i="0">
                <a:solidFill>
                  <a:srgbClr val="F3C75A"/>
                </a:solidFill>
              </a:rPr>
              <a:t>SL + HL EXTENSION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Why can we predict the decay of a million nuclei but not the next nucleus?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THEME E · NUCLEAR AND QUANTUM PHYSICS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E.3 · SL + HL EXTENSION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SL + HL EXTENSION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Measured count rate falls from 520 to 155 counts min^-1 in 10 h. Background is 20 counts min^-1. Determine half-life.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corrected rates: 500 and 135 counts min^-1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135/500 = (1/2)^(10/T)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10/T = ln(0.27)/ln(0.5) = 1.888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T = 5.30 h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Individual decay is?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Activity unit?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Background should be?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Half-life relation?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E.3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random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Bq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subtracted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ln2/lambda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Define activity.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is half-life?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How do alpha, beta and gamma differ?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Model random decay and radiation interactions.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Use half-life and activity safely.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HL: apply exponential decay and linearized data.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SL: decay is spontaneous and random for a nucleus.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SL: half-life is constant for a radionuclide.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HL: activity and number follow the same exponential constant lambda.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SL: A = decays/time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HL: N = N_0 e^(-lambda t)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HL: T_1/2 = ln2/lambda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8A6200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 extension.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4DEAA-791A-690F-8A4B-EC1E33C84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E3F6C965-BC1F-AAFD-F004-323C64D87C41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E3AFE672-8A8F-29F3-CD37-F7DDCA442414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CBE69CEE-A446-8F00-1A7A-DF21F1BBEECC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C3ADEFBD-495F-1F3A-E839-77CCEB9489C4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E.3 · SL + HL EXTENSION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9589785-EF2A-BC76-8DBA-99624F2E3D6A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177F3801-C7BC-2606-0ACE-6121B714663E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ED85875B-D017-325F-DE62-A5A0B1736FC0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Radioactive decay is an unstable nucleus rearranging itself by throwing out a particle or a photon; exactly when any one nucleus does it is pure chance, yet a large enough sample halves on a perfectly reliable schedule.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B3BFB9B-2497-312D-8B9E-C85AC7EA5238}"/>
              </a:ext>
            </a:extLst>
          </p:cNvPr>
          <p:cNvSpPr/>
          <p:nvPr/>
        </p:nvSpPr>
        <p:spPr>
          <a:xfrm>
            <a:off x="914400" y="4707467"/>
            <a:ext cx="482600" cy="554096"/>
          </a:xfrm>
          <a:prstGeom prst="ellipse">
            <a:avLst/>
          </a:prstGeom>
          <a:solidFill>
            <a:srgbClr val="EF5C3E"/>
          </a:solidFill>
          <a:ln w="19050">
            <a:solidFill>
              <a:srgbClr val="EF5C3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DEEC8-51B0-F399-308B-73CBE5A24D2B}"/>
              </a:ext>
            </a:extLst>
          </p:cNvPr>
          <p:cNvSpPr txBox="1"/>
          <p:nvPr/>
        </p:nvSpPr>
        <p:spPr>
          <a:xfrm>
            <a:off x="660400" y="5319889"/>
            <a:ext cx="889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EF5C3E"/>
                </a:solidFill>
              </a:rPr>
              <a:t>source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E18E5F7-6BC1-E028-C5D9-F5A495E63D44}"/>
              </a:ext>
            </a:extLst>
          </p:cNvPr>
          <p:cNvCxnSpPr/>
          <p:nvPr/>
        </p:nvCxnSpPr>
        <p:spPr>
          <a:xfrm flipV="1">
            <a:off x="1473200" y="4095045"/>
            <a:ext cx="2336800" cy="670747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FF51428-FB01-F632-A2B2-478A14512509}"/>
              </a:ext>
            </a:extLst>
          </p:cNvPr>
          <p:cNvCxnSpPr/>
          <p:nvPr/>
        </p:nvCxnSpPr>
        <p:spPr>
          <a:xfrm>
            <a:off x="1473200" y="4984515"/>
            <a:ext cx="4622800" cy="0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3617257-BF51-CB23-63F7-36F3DF7FC37C}"/>
              </a:ext>
            </a:extLst>
          </p:cNvPr>
          <p:cNvCxnSpPr/>
          <p:nvPr/>
        </p:nvCxnSpPr>
        <p:spPr>
          <a:xfrm>
            <a:off x="1473200" y="5203237"/>
            <a:ext cx="8686800" cy="670748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2389974-7FB5-EC47-9358-C373D395997B}"/>
              </a:ext>
            </a:extLst>
          </p:cNvPr>
          <p:cNvSpPr txBox="1"/>
          <p:nvPr/>
        </p:nvSpPr>
        <p:spPr>
          <a:xfrm>
            <a:off x="2413000" y="4124208"/>
            <a:ext cx="3048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l-GR" sz="1600" b="1">
                <a:solidFill>
                  <a:srgbClr val="102E29"/>
                </a:solidFill>
              </a:rPr>
              <a:t>α</a:t>
            </a:r>
            <a:endParaRPr lang="en-US" sz="1600" b="1">
              <a:solidFill>
                <a:srgbClr val="102E29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9C591E4-00C5-63D8-E18F-0233247D5B51}"/>
              </a:ext>
            </a:extLst>
          </p:cNvPr>
          <p:cNvSpPr txBox="1"/>
          <p:nvPr/>
        </p:nvSpPr>
        <p:spPr>
          <a:xfrm>
            <a:off x="4318000" y="4649141"/>
            <a:ext cx="3048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l-GR" sz="1600" b="1">
                <a:solidFill>
                  <a:srgbClr val="102E29"/>
                </a:solidFill>
              </a:rPr>
              <a:t>β</a:t>
            </a:r>
            <a:endParaRPr lang="en-US" sz="1600" b="1">
              <a:solidFill>
                <a:srgbClr val="102E29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2C437EC-26ED-14C5-72C9-E4F040DF319A}"/>
              </a:ext>
            </a:extLst>
          </p:cNvPr>
          <p:cNvSpPr txBox="1"/>
          <p:nvPr/>
        </p:nvSpPr>
        <p:spPr>
          <a:xfrm>
            <a:off x="5016500" y="5144911"/>
            <a:ext cx="3048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l-GR" sz="1600" b="1">
                <a:solidFill>
                  <a:srgbClr val="102E29"/>
                </a:solidFill>
              </a:rPr>
              <a:t>γ</a:t>
            </a:r>
            <a:endParaRPr lang="en-US" sz="1600" b="1">
              <a:solidFill>
                <a:srgbClr val="102E29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EF1ABAF-52BC-28BB-EB18-F04027387054}"/>
              </a:ext>
            </a:extLst>
          </p:cNvPr>
          <p:cNvSpPr/>
          <p:nvPr/>
        </p:nvSpPr>
        <p:spPr>
          <a:xfrm>
            <a:off x="3810000" y="3745089"/>
            <a:ext cx="203200" cy="874889"/>
          </a:xfrm>
          <a:prstGeom prst="rect">
            <a:avLst/>
          </a:prstGeom>
          <a:solidFill>
            <a:srgbClr val="6B7F7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5272D29-913D-0E24-1ABA-DB4A5886C2A4}"/>
              </a:ext>
            </a:extLst>
          </p:cNvPr>
          <p:cNvSpPr txBox="1"/>
          <p:nvPr/>
        </p:nvSpPr>
        <p:spPr>
          <a:xfrm>
            <a:off x="4114800" y="3745089"/>
            <a:ext cx="381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paper stops α: a helium nucleus, A down 4, Z down 2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D5E49CD-D83F-AB0D-DFF3-03F355816442}"/>
              </a:ext>
            </a:extLst>
          </p:cNvPr>
          <p:cNvSpPr/>
          <p:nvPr/>
        </p:nvSpPr>
        <p:spPr>
          <a:xfrm>
            <a:off x="6096000" y="4619978"/>
            <a:ext cx="203200" cy="699911"/>
          </a:xfrm>
          <a:prstGeom prst="rect">
            <a:avLst/>
          </a:prstGeom>
          <a:solidFill>
            <a:srgbClr val="6B7F7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AF5CAC0-58BF-A53C-C950-5FCEE42AF6E3}"/>
              </a:ext>
            </a:extLst>
          </p:cNvPr>
          <p:cNvSpPr txBox="1"/>
          <p:nvPr/>
        </p:nvSpPr>
        <p:spPr>
          <a:xfrm>
            <a:off x="6451600" y="4649141"/>
            <a:ext cx="317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a few mm of aluminium stops β: an electron, Z up 1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5914E8E-0788-697A-FC02-30C0B1B1E0D8}"/>
              </a:ext>
            </a:extLst>
          </p:cNvPr>
          <p:cNvSpPr/>
          <p:nvPr/>
        </p:nvSpPr>
        <p:spPr>
          <a:xfrm>
            <a:off x="10160000" y="5319889"/>
            <a:ext cx="254000" cy="641585"/>
          </a:xfrm>
          <a:prstGeom prst="rect">
            <a:avLst/>
          </a:prstGeom>
          <a:solidFill>
            <a:srgbClr val="6B7F7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9F4A0D8-EF52-C3CB-7B28-3123B73F7C89}"/>
              </a:ext>
            </a:extLst>
          </p:cNvPr>
          <p:cNvSpPr txBox="1"/>
          <p:nvPr/>
        </p:nvSpPr>
        <p:spPr>
          <a:xfrm>
            <a:off x="10515600" y="5319889"/>
            <a:ext cx="9652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l-GR" sz="1600">
                <a:solidFill>
                  <a:srgbClr val="102E29"/>
                </a:solidFill>
              </a:rPr>
              <a:t>γ </a:t>
            </a:r>
            <a:r>
              <a:rPr lang="en-US" sz="1600">
                <a:solidFill>
                  <a:srgbClr val="102E29"/>
                </a:solidFill>
              </a:rPr>
              <a:t>needs thick lead</a:t>
            </a:r>
          </a:p>
        </p:txBody>
      </p:sp>
      <p:sp>
        <p:nvSpPr>
          <p:cNvPr id="36" name="diagram-caption">
            <a:extLst>
              <a:ext uri="{FF2B5EF4-FFF2-40B4-BE49-F238E27FC236}">
                <a16:creationId xmlns:a16="http://schemas.microsoft.com/office/drawing/2014/main" id="{A2481C10-6410-1BCD-195C-57AEDC0FDD5D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Three emissions, three stopping distances: the ones that ionise most travel least.</a:t>
            </a:r>
          </a:p>
        </p:txBody>
      </p:sp>
    </p:spTree>
    <p:extLst>
      <p:ext uri="{BB962C8B-B14F-4D97-AF65-F5344CB8AC3E}">
        <p14:creationId xmlns:p14="http://schemas.microsoft.com/office/powerpoint/2010/main" val="3203190170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Activity follows an exponential decay curve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 → 80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 → 56.6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4 → 40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6 → 28.3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8 → 20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10 → 14.1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8A6200"/>
                </a:solidFill>
              </a:defRPr>
            </a:pPr>
            <a:r>
              <a:rPr sz="1725" b="1" i="0">
                <a:solidFill>
                  <a:srgbClr val="8A6200"/>
                </a:solidFill>
              </a:rPr>
              <a:t>Read the graph: Activity halves every 4 h; ln A against time would be linear.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SL + HL EXTENSION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source has activity 960 Bq and half-life 6.0 h. Find activity after 18 h.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18 h is three half-lives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A = 960(1/2)^3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A = 960/8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A = 120 Bq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SL + HL EXTENSION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HL: A nuclide has half-life 12 days. Find decay constant in s^-1.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lambda = ln2/T_half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T_half = 12(86400) s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lambda = 0.693/1.0368e6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lambda = 6.69e-7 s^-1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E.3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Estimate half-life from count data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Subtract background, graph corrected count rate and fit an exponential or semilog line.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Use simulation or approved school data; never handle an unapproved source. Preserve background and all count intervals.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6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E.3 · SL + HL EXTENSION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“After one half-life, every nucleus has decayed halfway.”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About half the population remains; each nucleus either has decayed or has not.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A nucleus does not submit a 50% completed decay form.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5060</Words>
  <Application>Microsoft Office PowerPoint</Application>
  <DocSecurity>0</DocSecurity>
  <PresentationFormat>Widescreen</PresentationFormat>
  <Paragraphs>382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2026-08-15T16:01:48Z</dcterms:modified>
</cp:coreProperties>
</file>