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:p14="http://schemas.microsoft.com/office/powerpoint/2010/main" xmlns="" val="0"/>
    </p:ext>
    <p:ext uri="{00000000-0000-4000-8000-000000000002}">
      <p14:defaultImageDpi xmlns:p14="http://schemas.microsoft.com/office/powerpoint/2010/main" xmlns="" val="32767"/>
    </p:ext>
    <p:ext uri="{00000000-0000-4000-8000-000000000003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00000000-0000-4000-8000-0000000000C3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Stopping potential</c:v>
          </c:tx>
          <c:spPr>
            <a:ln w="28575">
              <a:solidFill>
                <a:srgbClr val="8A620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A6200"/>
              </a:solidFill>
            </c:spPr>
          </c:marker>
          <c:xVal>
            <c:numLit>
              <c:formatCode>General</c:formatCode>
              <c:ptCount val="5"/>
              <c:pt idx="0">
                <c:v>5</c:v>
              </c:pt>
              <c:pt idx="1">
                <c:v>6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</c:numLit>
          </c:xVal>
          <c:yVal>
            <c:numLit>
              <c:formatCode>0.0#</c:formatCode>
              <c:ptCount val="5"/>
              <c:pt idx="0">
                <c:v>0</c:v>
              </c:pt>
              <c:pt idx="1">
                <c:v>0.41</c:v>
              </c:pt>
              <c:pt idx="2">
                <c:v>0.83</c:v>
              </c:pt>
              <c:pt idx="3">
                <c:v>1.24</c:v>
              </c:pt>
              <c:pt idx="4">
                <c:v>1.65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0FBE-4BA1-AC2F-81546A430E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Stopping potential / V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Frequency / 10^14 Hz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https://giophysics.com/chapter-47/photoelectric-effect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E.2 Quantum physics, with one inquiry question and the HL only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Each photon must exceed the work function; intensity changes photon count, not photon energy.</a:t>
            </a:r>
          </a:p>
          <a:p>
            <a:r>
              <a:t>[SL/HL boundary]</a:t>
            </a:r>
          </a:p>
          <a:p>
            <a:r>
              <a:t>E.2 Quantum physics: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Show raw fit residuals and uncertainty; do not delete points only to improve the accepted value.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https://giophysics.com/chapter-47/photoelectric-effect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4-mark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E.2 Quantum physics: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Show raw fit residuals and uncertainty; do not delete points only to improve the accepted value.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https://giophysics.com/chapter-47/photoelectric-effect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E.2 Quantum physics: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Show raw fit residuals and uncertainty; do not delete points only to improve the accepted value.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[Answer] gradient = h/e, so h = e(4.10e-15) h = 6.56e-34 J s phi/e = gradient x f_0 phi = 2.26 eV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https://giophysics.com/chapter-47/photoelectric-effect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E.2 Quantum physics: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Show raw fit residuals and uncertainty; do not delete points only to improve the accepted value.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https://giophysics.com/chapter-47/photoelectric-effect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E.2 Quantum physics: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Show raw fit residuals and uncertainty; do not delete points only to improve the accepted value.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[Quiz answers] 1. frequency 2. none 3. photon rate 4. h/p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https://giophysics.com/chapter-47/photoelectric-effect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E.2 Quantum physics: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Show raw fit residuals and uncertainty; do not delete points only to improve the accepted value.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https://giophysics.com/chapter-47/photoelectric-effect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E.2 Quantum physics: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Show raw fit residuals and uncertainty; do not delete points only to improve the accepted value.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E12B6-B11D-FDE8-8F27-D0750DB15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088C7A-EFD1-843C-166D-C000EFC953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B327E0-8DB5-EE52-C8B8-F54D9AA963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https://giophysics.com/chapter-47/photoelectric-effect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metal, work function φ, the metal has a threshold frequency, red photon: h f is less than φ, nothing comes out, however bright, ultraviolet: h f is more than φ, one photon frees one electron, greatest KE = h f - φ. A caption reads: A one-photon-one-electron deal: below the threshold, more photons still change nothing.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E.2 Quantum physics: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Show raw fit residuals and uncertainty; do not delete points only to improve the accepted value.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F7ECB6-9001-7C99-5930-A188FF1F1DA8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1631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https://giophysics.com/chapter-47/photoelectric-effect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Stopping potential / V against Frequency / 10^14 Hz.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E.2 Quantum physics: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Show raw fit residuals and uncertainty; do not delete points only to improve the accepted value.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[Quantitative visual] Values: (5, 0), (6, 0.41), (7, 0.83), (8, 1.24), (9, 1.65). Axes: Frequency / 10^14 Hz; Stopping potential / V.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https://giophysics.com/chapter-47/photoelectric-effect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E.2 Quantum physics: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Show raw fit residuals and uncertainty; do not delete points only to improve the accepted value.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[Worked problem] Steps: 1) Photon E = hc/lambda = 1240/400 2) Photon E = 3.10 eV 3) K_max = 3.10-2.20 Answer: K_max = 0.90 eV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https://giophysics.com/chapter-47/photoelectric-effect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E.2 Quantum physics: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Show raw fit residuals and uncertainty; do not delete points only to improve the accepted value.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[Worked problem] Steps: 1) lambda = h/p 2) lambda = 6.63e-34/3.0e-24 3) Convert to nanometres Answer: lambda = 2.21e-10 m = 0.221 nm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https://giophysics.com/chapter-47/photoelectric-effect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E.2 Quantum physics: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Show raw fit residuals and uncertainty; do not delete points only to improve the accepted value.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[Inquiry] Fit stopping potential against frequency; use gradient and intercept with uncertainty.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Show raw fit residuals and uncertainty; do not delete points only to improve the accepted value.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https://giophysics.com/chapter-47/photoelectric-effect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E.2 Quantum physics: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Show raw fit residuals and uncertainty; do not delete points only to improve the accepted value.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[Humor] A bigger crowd does not make each ticket more expensive.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:a16="http://schemas.microsoft.com/office/drawing/2014/main" xmlns="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:a16="http://schemas.microsoft.com/office/drawing/2014/main" xmlns="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IB DP PHYSICS · FIRST ASSESSMENT 2025 · E.2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:a16="http://schemas.microsoft.com/office/drawing/2014/main" xmlns="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Quantum physics</a:t>
            </a:r>
          </a:p>
        </p:txBody>
      </p:sp>
      <p:sp>
        <p:nvSpPr>
          <p:cNvPr id="4" name="level">
            <a:extLst>
              <a:ext uri="{00000000-0000-4000-8000-000000000004}">
                <a16:creationId xmlns:a16="http://schemas.microsoft.com/office/drawing/2014/main" xmlns="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3C75A"/>
                </a:solidFill>
              </a:defRPr>
            </a:pPr>
            <a:r>
              <a:rPr sz="1800" b="1" i="0">
                <a:solidFill>
                  <a:srgbClr val="F3C75A"/>
                </a:solidFill>
              </a:rPr>
              <a:t>HL ONLY</a:t>
            </a:r>
          </a:p>
        </p:txBody>
      </p:sp>
      <p:sp>
        <p:nvSpPr>
          <p:cNvPr id="5" name="hook">
            <a:extLst>
              <a:ext uri="{00000000-0000-4000-8000-000000000004}">
                <a16:creationId xmlns:a16="http://schemas.microsoft.com/office/drawing/2014/main" xmlns="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Why does brighter red light fail to eject electrons when faint ultraviolet light succeeds?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:a16="http://schemas.microsoft.com/office/drawing/2014/main" xmlns="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:a16="http://schemas.microsoft.com/office/drawing/2014/main" xmlns="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:a16="http://schemas.microsoft.com/office/drawing/2014/main" xmlns="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:a16="http://schemas.microsoft.com/office/drawing/2014/main" xmlns="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THEME E · NUCLEAR AND QUANTUM PHYSICS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:a16="http://schemas.microsoft.com/office/drawing/2014/main" xmlns="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:a16="http://schemas.microsoft.com/office/drawing/2014/main" xmlns="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:a16="http://schemas.microsoft.com/office/drawing/2014/main" xmlns="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E.2 · HL ONLY</a:t>
            </a:r>
          </a:p>
        </p:txBody>
      </p:sp>
    </p:spTree>
    <p:extLst>
      <p:ext uri="{00000000-0000-4000-8000-000000000011}">
        <p14:creationId xmlns:p14="http://schemas.microsoft.com/office/powerpoint/2010/main" xmlns="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E.2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:a16="http://schemas.microsoft.com/office/drawing/2014/main" xmlns="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HL ONLY · 4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:a16="http://schemas.microsoft.com/office/drawing/2014/main" xmlns="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:a16="http://schemas.microsoft.com/office/drawing/2014/main" xmlns="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stopping-potential graph has gradient 4.10e-15 V s and x-intercept 5.5e14 Hz. Determine h and the work function in eV.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:a16="http://schemas.microsoft.com/office/drawing/2014/main" xmlns="" id="{00000000-0000-4000-8000-0000000000C0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:a16="http://schemas.microsoft.com/office/drawing/2014/main" xmlns="" id="{00000000-0000-4000-8000-0000000000C1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:a16="http://schemas.microsoft.com/office/drawing/2014/main" xmlns="" id="{00000000-0000-4000-8000-0000000000C2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00000000-0000-4000-8000-000000000004}">
                <a16:creationId xmlns:a16="http://schemas.microsoft.com/office/drawing/2014/main" xmlns="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E.2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:a16="http://schemas.microsoft.com/office/drawing/2014/main" xmlns="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:a16="http://schemas.microsoft.com/office/drawing/2014/main" xmlns="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:a16="http://schemas.microsoft.com/office/drawing/2014/main" xmlns="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gradient = h/e, so h = e(4.10e-15)</a:t>
            </a:r>
          </a:p>
        </p:txBody>
      </p:sp>
      <p:sp>
        <p:nvSpPr>
          <p:cNvPr id="10" name="mark-2">
            <a:extLst>
              <a:ext uri="{00000000-0000-4000-8000-000000000004}">
                <a16:creationId xmlns:a16="http://schemas.microsoft.com/office/drawing/2014/main" xmlns="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:a16="http://schemas.microsoft.com/office/drawing/2014/main" xmlns="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:a16="http://schemas.microsoft.com/office/drawing/2014/main" xmlns="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h = 6.56e-34 J s</a:t>
            </a:r>
          </a:p>
        </p:txBody>
      </p:sp>
      <p:sp>
        <p:nvSpPr>
          <p:cNvPr id="13" name="mark-3">
            <a:extLst>
              <a:ext uri="{00000000-0000-4000-8000-000000000004}">
                <a16:creationId xmlns:a16="http://schemas.microsoft.com/office/drawing/2014/main" xmlns="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:a16="http://schemas.microsoft.com/office/drawing/2014/main" xmlns="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:a16="http://schemas.microsoft.com/office/drawing/2014/main" xmlns="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phi/e = gradient x f_0</a:t>
            </a:r>
          </a:p>
        </p:txBody>
      </p:sp>
      <p:sp>
        <p:nvSpPr>
          <p:cNvPr id="16" name="mark-4">
            <a:extLst>
              <a:ext uri="{00000000-0000-4000-8000-000000000004}">
                <a16:creationId xmlns:a16="http://schemas.microsoft.com/office/drawing/2014/main" xmlns="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7" name="mark-number-4">
            <a:extLst>
              <a:ext uri="{00000000-0000-4000-8000-000000000004}">
                <a16:creationId xmlns:a16="http://schemas.microsoft.com/office/drawing/2014/main" xmlns="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61912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</a:t>
            </a:r>
          </a:p>
        </p:txBody>
      </p:sp>
      <p:sp>
        <p:nvSpPr>
          <p:cNvPr id="18" name="mark-text-4">
            <a:extLst>
              <a:ext uri="{00000000-0000-4000-8000-000000000004}">
                <a16:creationId xmlns:a16="http://schemas.microsoft.com/office/drawing/2014/main" xmlns="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8580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phi = 2.26 eV</a:t>
            </a:r>
          </a:p>
        </p:txBody>
      </p:sp>
      <p:sp>
        <p:nvSpPr>
          <p:cNvPr id="19" name="evaluation-band">
            <a:extLst>
              <a:ext uri="{00000000-0000-4000-8000-000000000004}">
                <a16:creationId xmlns:a16="http://schemas.microsoft.com/office/drawing/2014/main" xmlns="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0" name="evaluation">
            <a:extLst>
              <a:ext uri="{00000000-0000-4000-8000-000000000004}">
                <a16:creationId xmlns:a16="http://schemas.microsoft.com/office/drawing/2014/main" xmlns="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E.2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:a16="http://schemas.microsoft.com/office/drawing/2014/main" xmlns="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:a16="http://schemas.microsoft.com/office/drawing/2014/main" xmlns="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Photon energy depends on?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:a16="http://schemas.microsoft.com/office/drawing/2014/main" xmlns="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:a16="http://schemas.microsoft.com/office/drawing/2014/main" xmlns="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:a16="http://schemas.microsoft.com/office/drawing/2014/main" xmlns="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Below threshold emission?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:a16="http://schemas.microsoft.com/office/drawing/2014/main" xmlns="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:a16="http://schemas.microsoft.com/office/drawing/2014/main" xmlns="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:a16="http://schemas.microsoft.com/office/drawing/2014/main" xmlns="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Intensity at fixed f changes?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:a16="http://schemas.microsoft.com/office/drawing/2014/main" xmlns="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:a16="http://schemas.microsoft.com/office/drawing/2014/main" xmlns="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:a16="http://schemas.microsoft.com/office/drawing/2014/main" xmlns="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Matter wavelength?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:a16="http://schemas.microsoft.com/office/drawing/2014/main" xmlns="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:p14="http://schemas.microsoft.com/office/powerpoint/2010/main" xmlns="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:a16="http://schemas.microsoft.com/office/drawing/2014/main" xmlns="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E.2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:a16="http://schemas.microsoft.com/office/drawing/2014/main" xmlns="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:a16="http://schemas.microsoft.com/office/drawing/2014/main" xmlns="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:a16="http://schemas.microsoft.com/office/drawing/2014/main" xmlns="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frequency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:a16="http://schemas.microsoft.com/office/drawing/2014/main" xmlns="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:a16="http://schemas.microsoft.com/office/drawing/2014/main" xmlns="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:a16="http://schemas.microsoft.com/office/drawing/2014/main" xmlns="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:a16="http://schemas.microsoft.com/office/drawing/2014/main" xmlns="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none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:a16="http://schemas.microsoft.com/office/drawing/2014/main" xmlns="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:a16="http://schemas.microsoft.com/office/drawing/2014/main" xmlns="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:a16="http://schemas.microsoft.com/office/drawing/2014/main" xmlns="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:a16="http://schemas.microsoft.com/office/drawing/2014/main" xmlns="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photon rate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:a16="http://schemas.microsoft.com/office/drawing/2014/main" xmlns="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:a16="http://schemas.microsoft.com/office/drawing/2014/main" xmlns="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:a16="http://schemas.microsoft.com/office/drawing/2014/main" xmlns="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:a16="http://schemas.microsoft.com/office/drawing/2014/main" xmlns="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h/p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:a16="http://schemas.microsoft.com/office/drawing/2014/main" xmlns="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:a16="http://schemas.microsoft.com/office/drawing/2014/main" xmlns="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:p14="http://schemas.microsoft.com/office/powerpoint/2010/main" xmlns="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E.2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:a16="http://schemas.microsoft.com/office/drawing/2014/main" xmlns="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:a16="http://schemas.microsoft.com/office/drawing/2014/main" xmlns="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:a16="http://schemas.microsoft.com/office/drawing/2014/main" xmlns="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Define a photon.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:a16="http://schemas.microsoft.com/office/drawing/2014/main" xmlns="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:a16="http://schemas.microsoft.com/office/drawing/2014/main" xmlns="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:a16="http://schemas.microsoft.com/office/drawing/2014/main" xmlns="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is work function?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:a16="http://schemas.microsoft.com/office/drawing/2014/main" xmlns="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:a16="http://schemas.microsoft.com/office/drawing/2014/main" xmlns="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:a16="http://schemas.microsoft.com/office/drawing/2014/main" xmlns="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State de Broglie's relation.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Analyse photoelectric data.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Use wave-particle duality for photons and matter.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Evaluate models using threshold and diffraction evidence.</a:t>
            </a:r>
          </a:p>
        </p:txBody>
      </p:sp>
    </p:spTree>
    <p:extLst>
      <p:ext uri="{00000000-0000-4000-8000-000000000011}">
        <p14:creationId xmlns:p14="http://schemas.microsoft.com/office/powerpoint/2010/main" xmlns="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E.2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Photon energy depends on frequency.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:a16="http://schemas.microsoft.com/office/drawing/2014/main" xmlns="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One photon transfers energy to one electron in the basic photoelectric model.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:a16="http://schemas.microsoft.com/office/drawing/2014/main" xmlns="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:a16="http://schemas.microsoft.com/office/drawing/2014/main" xmlns="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Matter wavelength decreases as momentum increases.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:a16="http://schemas.microsoft.com/office/drawing/2014/main" xmlns="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:a16="http://schemas.microsoft.com/office/drawing/2014/main" xmlns="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:a16="http://schemas.microsoft.com/office/drawing/2014/main" xmlns="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E = hf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:a16="http://schemas.microsoft.com/office/drawing/2014/main" xmlns="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K_max = hf - phi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:a16="http://schemas.microsoft.com/office/drawing/2014/main" xmlns="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lambda = h/p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:a16="http://schemas.microsoft.com/office/drawing/2014/main" xmlns="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8A6200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:a16="http://schemas.microsoft.com/office/drawing/2014/main" xmlns="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HL only.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B91552-5890-799F-5EBE-8088CA082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14E4F4DA-F1F5-E83F-3C5B-196ECDB43308}"/>
              </a:ex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9C07C4D8-978D-69AF-4572-B14F3DE18DEB}"/>
              </a:ex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F4E36F3B-1918-57E7-B624-5863907713CE}"/>
              </a:ex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DED4A8FC-5244-E714-FB01-5D13D457872D}"/>
              </a:ex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E.2 · HL ONLY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AECD032F-12F2-483C-0EB3-6A35B44C58C4}"/>
              </a:ex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3D34DB51-C4B1-E25E-31C3-CC2ACD307EAC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0AE21AAE-4A95-C61E-A9C9-5883842FF9BE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Quantum physics is the discovery that light arrives in indivisible lumps whose energy is set by frequency alone, and that matter in turn behaves like a wave - so brightness counts photons, not energy per photon.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87F3A79-879C-5291-FAE6-CF1EE07796E8}"/>
              </a:ext>
            </a:extLst>
          </p:cNvPr>
          <p:cNvSpPr/>
          <p:nvPr/>
        </p:nvSpPr>
        <p:spPr>
          <a:xfrm>
            <a:off x="4826000" y="4182533"/>
            <a:ext cx="2286000" cy="1603963"/>
          </a:xfrm>
          <a:prstGeom prst="rect">
            <a:avLst/>
          </a:prstGeom>
          <a:solidFill>
            <a:srgbClr val="6B7F7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b="1">
                <a:solidFill>
                  <a:srgbClr val="F3EFDF"/>
                </a:solidFill>
              </a:rPr>
              <a:t>metal, work function </a:t>
            </a:r>
            <a:r>
              <a:rPr lang="el-GR" sz="1600" b="1">
                <a:solidFill>
                  <a:srgbClr val="F3EFDF"/>
                </a:solidFill>
              </a:rPr>
              <a:t>φ</a:t>
            </a:r>
            <a:endParaRPr lang="en-US" sz="1600" b="1">
              <a:solidFill>
                <a:srgbClr val="F3EFDF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326CB40-ABEA-4508-3043-94F15CE4EF32}"/>
              </a:ext>
            </a:extLst>
          </p:cNvPr>
          <p:cNvSpPr txBox="1"/>
          <p:nvPr/>
        </p:nvSpPr>
        <p:spPr>
          <a:xfrm>
            <a:off x="1397000" y="3657600"/>
            <a:ext cx="330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the metal has a threshold frequency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8D10EC4-A5E4-1561-2F20-92B52D09F033}"/>
              </a:ext>
            </a:extLst>
          </p:cNvPr>
          <p:cNvSpPr txBox="1"/>
          <p:nvPr/>
        </p:nvSpPr>
        <p:spPr>
          <a:xfrm>
            <a:off x="1397000" y="4036718"/>
            <a:ext cx="330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red photon: h f is less than φ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031CF22-B1B8-2BF8-4439-BF150A688AA1}"/>
              </a:ext>
            </a:extLst>
          </p:cNvPr>
          <p:cNvCxnSpPr/>
          <p:nvPr/>
        </p:nvCxnSpPr>
        <p:spPr>
          <a:xfrm>
            <a:off x="1524000" y="4561652"/>
            <a:ext cx="3251200" cy="0"/>
          </a:xfrm>
          <a:prstGeom prst="line">
            <a:avLst/>
          </a:prstGeom>
          <a:ln w="25400">
            <a:solidFill>
              <a:srgbClr val="6B7F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17F88823-578E-4918-608F-327CE1E0EE1B}"/>
              </a:ext>
            </a:extLst>
          </p:cNvPr>
          <p:cNvSpPr txBox="1"/>
          <p:nvPr/>
        </p:nvSpPr>
        <p:spPr>
          <a:xfrm>
            <a:off x="1397000" y="4707467"/>
            <a:ext cx="330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nothing comes out, however bright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7361FD4-9357-8CB8-154D-836224CCED35}"/>
              </a:ext>
            </a:extLst>
          </p:cNvPr>
          <p:cNvSpPr txBox="1"/>
          <p:nvPr/>
        </p:nvSpPr>
        <p:spPr>
          <a:xfrm>
            <a:off x="1397000" y="5203237"/>
            <a:ext cx="330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ultraviolet: h f is more than φ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A76AACA-F818-2F06-808C-70D97C22F289}"/>
              </a:ext>
            </a:extLst>
          </p:cNvPr>
          <p:cNvCxnSpPr/>
          <p:nvPr/>
        </p:nvCxnSpPr>
        <p:spPr>
          <a:xfrm>
            <a:off x="1524000" y="5699008"/>
            <a:ext cx="3251200" cy="0"/>
          </a:xfrm>
          <a:prstGeom prst="line">
            <a:avLst/>
          </a:prstGeom>
          <a:ln w="381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4130593E-3FBC-DDAC-0F62-E31716791E2D}"/>
              </a:ext>
            </a:extLst>
          </p:cNvPr>
          <p:cNvSpPr/>
          <p:nvPr/>
        </p:nvSpPr>
        <p:spPr>
          <a:xfrm>
            <a:off x="7289800" y="5290726"/>
            <a:ext cx="228600" cy="262466"/>
          </a:xfrm>
          <a:prstGeom prst="ellipse">
            <a:avLst/>
          </a:prstGeom>
          <a:solidFill>
            <a:srgbClr val="EF5C3E"/>
          </a:solidFill>
          <a:ln w="19050">
            <a:solidFill>
              <a:srgbClr val="EF5C3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E288938-569F-8874-4DC7-8FE212F0C286}"/>
              </a:ext>
            </a:extLst>
          </p:cNvPr>
          <p:cNvCxnSpPr/>
          <p:nvPr/>
        </p:nvCxnSpPr>
        <p:spPr>
          <a:xfrm>
            <a:off x="7594600" y="5421959"/>
            <a:ext cx="2057400" cy="0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70067F1D-B12B-EC59-6689-321BF86D420E}"/>
              </a:ext>
            </a:extLst>
          </p:cNvPr>
          <p:cNvSpPr txBox="1"/>
          <p:nvPr/>
        </p:nvSpPr>
        <p:spPr>
          <a:xfrm>
            <a:off x="7620000" y="4182533"/>
            <a:ext cx="381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so below threshold, brightness changes nothing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26A730D-ED4F-8DBE-AC8C-85F13CA8AE73}"/>
              </a:ext>
            </a:extLst>
          </p:cNvPr>
          <p:cNvSpPr txBox="1"/>
          <p:nvPr/>
        </p:nvSpPr>
        <p:spPr>
          <a:xfrm>
            <a:off x="7620000" y="4882445"/>
            <a:ext cx="381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one photon frees one electron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666382C-D95D-4FA2-8612-97FE83F33305}"/>
              </a:ext>
            </a:extLst>
          </p:cNvPr>
          <p:cNvSpPr txBox="1"/>
          <p:nvPr/>
        </p:nvSpPr>
        <p:spPr>
          <a:xfrm>
            <a:off x="7620000" y="5524029"/>
            <a:ext cx="381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greatest KE = h f - φ</a:t>
            </a:r>
          </a:p>
        </p:txBody>
      </p:sp>
      <p:sp>
        <p:nvSpPr>
          <p:cNvPr id="34" name="diagram-caption">
            <a:extLst>
              <a:ext uri="{FF2B5EF4-FFF2-40B4-BE49-F238E27FC236}">
                <a16:creationId xmlns:a16="http://schemas.microsoft.com/office/drawing/2014/main" id="{86AD554F-6C4F-27FD-AAA0-C32D45A6676A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A one-photon-one-electron deal: below the threshold, more photons still change nothing.</a:t>
            </a:r>
          </a:p>
        </p:txBody>
      </p:sp>
    </p:spTree>
    <p:extLst>
      <p:ext uri="{BB962C8B-B14F-4D97-AF65-F5344CB8AC3E}">
        <p14:creationId xmlns:p14="http://schemas.microsoft.com/office/powerpoint/2010/main" val="2428157862"/>
      </p:ex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E.2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Stopping potential is linear above threshold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:a16="http://schemas.microsoft.com/office/drawing/2014/main" xmlns="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:a16="http://schemas.microsoft.com/office/drawing/2014/main" xmlns="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:a16="http://schemas.microsoft.com/office/drawing/2014/main" xmlns="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:a16="http://schemas.microsoft.com/office/drawing/2014/main" xmlns="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5 → 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6 → 0.41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7 → 0.83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8 → 1.24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9 → 1.65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:a16="http://schemas.microsoft.com/office/drawing/2014/main" xmlns="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8A6200"/>
                </a:solidFill>
              </a:defRPr>
            </a:pPr>
            <a:r>
              <a:rPr sz="1725" b="1" i="0">
                <a:solidFill>
                  <a:srgbClr val="8A6200"/>
                </a:solidFill>
              </a:rPr>
              <a:t>Read the graph: Gradient relates to h/e; x-intercept gives threshold frequency.</a:t>
            </a:r>
          </a:p>
        </p:txBody>
      </p:sp>
    </p:spTree>
    <p:extLst>
      <p:ext uri="{00000000-0000-4000-8000-000000000011}">
        <p14:creationId xmlns:p14="http://schemas.microsoft.com/office/powerpoint/2010/main" xmlns="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E.2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HL ONLY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metal has work function 2.2 eV and receives 400 nm light. Use hc = 1240 eV nm. Find maximum electron kinetic energy.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Photon E = hc/lambda = 1240/400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Photon E = 3.10 eV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K_max = 3.10-2.20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K_max = 0.90 eV</a:t>
            </a:r>
          </a:p>
        </p:txBody>
      </p:sp>
    </p:spTree>
    <p:extLst>
      <p:ext uri="{00000000-0000-4000-8000-000000000011}">
        <p14:creationId xmlns:p14="http://schemas.microsoft.com/office/powerpoint/2010/main" xmlns="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E.2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HL ONLY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An electron has momentum 3.0e-24 kg m s^-1. Find de Broglie wavelength. Use h = 6.63e-34 J s.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lambda = h/p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lambda = 6.63e-34/3.0e-24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Convert to nanometres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lambda = 2.21e-10 m = 0.221 nm</a:t>
            </a:r>
          </a:p>
        </p:txBody>
      </p:sp>
    </p:spTree>
    <p:extLst>
      <p:ext uri="{00000000-0000-4000-8000-000000000011}">
        <p14:creationId xmlns:p14="http://schemas.microsoft.com/office/powerpoint/2010/main" xmlns="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:a16="http://schemas.microsoft.com/office/drawing/2014/main" xmlns="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E.2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Extract h/e from stopping-potential data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:a16="http://schemas.microsoft.com/office/drawing/2014/main" xmlns="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:a16="http://schemas.microsoft.com/office/drawing/2014/main" xmlns="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Fit stopping potential against frequency; use gradient and intercept with uncertainty.</a:t>
            </a:r>
          </a:p>
        </p:txBody>
      </p:sp>
      <p:sp>
        <p:nvSpPr>
          <p:cNvPr id="8" name="move-1">
            <a:extLst>
              <a:ext uri="{00000000-0000-4000-8000-000000000004}">
                <a16:creationId xmlns:a16="http://schemas.microsoft.com/office/drawing/2014/main" xmlns="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:a16="http://schemas.microsoft.com/office/drawing/2014/main" xmlns="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:a16="http://schemas.microsoft.com/office/drawing/2014/main" xmlns="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:a16="http://schemas.microsoft.com/office/drawing/2014/main" xmlns="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:a16="http://schemas.microsoft.com/office/drawing/2014/main" xmlns="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Show raw fit residuals and uncertainty; do not delete points only to improve the accepted value.</a:t>
            </a:r>
          </a:p>
        </p:txBody>
      </p:sp>
    </p:spTree>
    <p:extLst>
      <p:ext uri="{00000000-0000-4000-8000-000000000011}">
        <p14:creationId xmlns:p14="http://schemas.microsoft.com/office/powerpoint/2010/main" xmlns="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6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:a16="http://schemas.microsoft.com/office/drawing/2014/main" xmlns="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E.2 · HL ONLY</a:t>
            </a:r>
          </a:p>
        </p:txBody>
      </p:sp>
      <p:sp>
        <p:nvSpPr>
          <p:cNvPr id="5" name="label">
            <a:extLst>
              <a:ext uri="{00000000-0000-4000-8000-000000000004}">
                <a16:creationId xmlns:a16="http://schemas.microsoft.com/office/drawing/2014/main" xmlns="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:a16="http://schemas.microsoft.com/office/drawing/2014/main" xmlns="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“Brighter light gives each photon more energy.”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:a16="http://schemas.microsoft.com/office/drawing/2014/main" xmlns="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:a16="http://schemas.microsoft.com/office/drawing/2014/main" xmlns="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At fixed frequency, brighter light means more photons per second.</a:t>
            </a:r>
          </a:p>
        </p:txBody>
      </p:sp>
      <p:sp>
        <p:nvSpPr>
          <p:cNvPr id="9" name="humor">
            <a:extLst>
              <a:ext uri="{00000000-0000-4000-8000-000000000004}">
                <a16:creationId xmlns:a16="http://schemas.microsoft.com/office/drawing/2014/main" xmlns="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A bigger crowd does not make each ticket more expensive.</a:t>
            </a:r>
          </a:p>
        </p:txBody>
      </p:sp>
      <p:sp>
        <p:nvSpPr>
          <p:cNvPr id="10" name="check">
            <a:extLst>
              <a:ext uri="{00000000-0000-4000-8000-000000000004}">
                <a16:creationId xmlns:a16="http://schemas.microsoft.com/office/drawing/2014/main" xmlns="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4956</Words>
  <Application>Microsoft Office PowerPoint</Application>
  <DocSecurity>0</DocSecurity>
  <PresentationFormat>Widescreen</PresentationFormat>
  <Paragraphs>382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2026-01-01T00:00:00Z</dcterms:created>
  <dcterms:modified xsi:type="dcterms:W3CDTF">2026-08-15T16:01:47Z</dcterms:modified>
</cp:coreProperties>
</file>