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256" r:id="rId2"/>
    <p:sldId id="257" r:id="rId3"/>
    <p:sldId id="258" r:id="rId4"/>
    <p:sldId id="268" r:id="rId5"/>
    <p:sldId id="259" r:id="rId6"/>
    <p:sldId id="260" r:id="rId7"/>
    <p:sldId id="261" r:id="rId8"/>
    <p:sldId id="262" r:id="rId9"/>
    <p:sldId id="263" r:id="rId10"/>
    <p:sldId id="264" r:id="rId11"/>
    <p:sldId id="265" r:id="rId12"/>
    <p:sldId id="266" r:id="rId13"/>
    <p:sldId id="26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1"/>
  <c:style val="2"/>
  <c:chart>
    <c:autoTitleDeleted val="1"/>
    <c:plotArea>
      <c:layout/>
      <c:scatterChart>
        <c:scatterStyle val="lineMarker"/>
        <c:varyColors val="1"/>
        <c:ser>
          <c:idx val="0"/>
          <c:order val="0"/>
          <c:tx>
            <c:v>Card length</c:v>
          </c:tx>
          <c:spPr>
            <a:ln w="28575">
              <a:solidFill>
                <a:srgbClr val="F45B43"/>
              </a:solidFill>
              <a:prstDash val="solid"/>
            </a:ln>
          </c:spPr>
          <c:marker>
            <c:symbol val="circle"/>
            <c:size val="7"/>
            <c:spPr>
              <a:solidFill>
                <a:srgbClr val="F45B43"/>
              </a:solidFill>
            </c:spPr>
          </c:marker>
          <c:xVal>
            <c:numLit>
              <c:formatCode>General</c:formatCode>
              <c:ptCount val="5"/>
              <c:pt idx="0">
                <c:v>1</c:v>
              </c:pt>
              <c:pt idx="1">
                <c:v>2</c:v>
              </c:pt>
              <c:pt idx="2">
                <c:v>3</c:v>
              </c:pt>
              <c:pt idx="3">
                <c:v>4</c:v>
              </c:pt>
              <c:pt idx="4">
                <c:v>5</c:v>
              </c:pt>
            </c:numLit>
          </c:xVal>
          <c:yVal>
            <c:numLit>
              <c:formatCode>General</c:formatCode>
              <c:ptCount val="5"/>
              <c:pt idx="0">
                <c:v>14.2</c:v>
              </c:pt>
              <c:pt idx="1">
                <c:v>14.3</c:v>
              </c:pt>
              <c:pt idx="2">
                <c:v>16.100000000000001</c:v>
              </c:pt>
              <c:pt idx="3">
                <c:v>14.2</c:v>
              </c:pt>
              <c:pt idx="4">
                <c:v>14.3</c:v>
              </c:pt>
            </c:numLit>
          </c:yVal>
          <c:smooth val="0"/>
          <c:extLst>
            <c:ext xmlns:c16="http://schemas.microsoft.com/office/drawing/2014/chart" uri="{C3380CC4-5D6E-409C-BE32-E72D297353CC}">
              <c16:uniqueId val="{00000000-C0AF-44E0-BB0D-4540F18447A5}"/>
            </c:ext>
          </c:extLst>
        </c:ser>
        <c:dLbls>
          <c:showLegendKey val="0"/>
          <c:showVal val="0"/>
          <c:showCatName val="0"/>
          <c:showSerName val="0"/>
          <c:showPercent val="0"/>
          <c:showBubbleSize val="0"/>
        </c:dLbls>
        <c:axId val="48650112"/>
        <c:axId val="48672768"/>
      </c:scatterChart>
      <c:valAx>
        <c:axId val="48672768"/>
        <c:scaling>
          <c:orientation val="minMax"/>
        </c:scaling>
        <c:delete val="0"/>
        <c:axPos val="l"/>
        <c:majorGridlines>
          <c:spPr>
            <a:ln w="9525">
              <a:solidFill>
                <a:srgbClr val="D6DED8"/>
              </a:solidFill>
              <a:prstDash val="solid"/>
            </a:ln>
          </c:spPr>
        </c:majorGridlines>
        <c:title>
          <c:tx>
            <c:rich>
              <a:bodyPr/>
              <a:lstStyle/>
              <a:p>
                <a:r>
                  <a:t>Measured length / cm</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275">
                <a:solidFill>
                  <a:srgbClr val="48635E"/>
                </a:solidFill>
              </a:defRPr>
            </a:pPr>
            <a:endParaRPr lang="en-US"/>
          </a:p>
        </c:txPr>
        <c:crossAx val="48650112"/>
        <c:crosses val="autoZero"/>
        <c:crossBetween val="midCat"/>
        <c:majorUnit val="1"/>
      </c:valAx>
      <c:valAx>
        <c:axId val="48650112"/>
        <c:scaling>
          <c:orientation val="minMax"/>
        </c:scaling>
        <c:delete val="0"/>
        <c:axPos val="b"/>
        <c:title>
          <c:tx>
            <c:rich>
              <a:bodyPr/>
              <a:lstStyle/>
              <a:p>
                <a:r>
                  <a:t>Trial number / trial</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275">
                <a:solidFill>
                  <a:srgbClr val="48635E"/>
                </a:solidFill>
              </a:defRPr>
            </a:pPr>
            <a:endParaRPr lang="en-US"/>
          </a:p>
        </c:txPr>
        <c:crossAx val="48672768"/>
        <c:crosses val="autoZero"/>
        <c:crossBetween val="midCat"/>
        <c:majorUnit val="1"/>
      </c:valAx>
      <c:spPr>
        <a:solidFill>
          <a:srgbClr val="FCFAF1"/>
        </a:solidFill>
        <a:ln w="0">
          <a:noFill/>
          <a:prstDash val="solid"/>
        </a:ln>
      </c:spPr>
    </c:plotArea>
    <c:plotVisOnly val="1"/>
    <c:dispBlanksAs val="zero"/>
    <c:showDLblsOverMax val="1"/>
  </c:chart>
  <c:spPr>
    <a:solidFill>
      <a:srgbClr val="FCFAF1"/>
    </a:solidFill>
    <a:ln w="0">
      <a:noFill/>
      <a:prstDash val="solid"/>
    </a:ln>
  </c:spPr>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https://giophysics.com/chapter-1/units</a:t>
            </a:r>
          </a:p>
          <a:p>
            <a:r>
              <a:t>This deck uses original GioPhysics worked examples and questions; it is not a Cambridge past paper.</a:t>
            </a:r>
          </a:p>
          <a:p>
            <a:r>
              <a:t>[Visual description]</a:t>
            </a:r>
          </a:p>
          <a:p>
            <a:r>
              <a:t>A dark-green opening slide with the exact topic title “Physical quantities and measurement techniques”, an accent ring for group 1, and a single hook question.</a:t>
            </a:r>
          </a:p>
          <a:p>
            <a:r>
              <a:t>[Teacher cue]</a:t>
            </a:r>
          </a:p>
          <a:p>
            <a:r>
              <a:t>Ask the hook question before revealing any explanation. Listen for the vocabulary students already use, then connect their answers to syllabus section 1.1.</a:t>
            </a:r>
          </a:p>
          <a:p>
            <a:r>
              <a:t>[Syllabus coverage]</a:t>
            </a:r>
          </a:p>
          <a:p>
            <a:r>
              <a:t>Use SI quantities, symbols, units and suitable prefixes; convert consistently.; Choose and use instruments for length, volume and time, including small dimensions and displacement volume.; Improve reliability through repeated readings, means and justified treatment of anomalies; avoid parallax.; Distinguish scalar from vector quantities and determine a perpendicular resultant graphically or by calculation (Supplement).</a:t>
            </a:r>
          </a:p>
          <a:p>
            <a:r>
              <a:t>[Safety]</a:t>
            </a:r>
          </a:p>
          <a:p>
            <a:r>
              <a:t>No special hazard: keep routes clear and use teacher-controlled classroom equipment.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https://giophysics.com/chapter-1/units</a:t>
            </a:r>
          </a:p>
          <a:p>
            <a:r>
              <a:t>This deck uses original GioPhysics worked examples and questions; it is not a Cambridge past paper.</a:t>
            </a:r>
          </a:p>
          <a:p>
            <a:r>
              <a:t>[Visual description]</a:t>
            </a:r>
          </a:p>
          <a:p>
            <a:r>
              <a:t>An original 4-mark exam-style question occupies the main page, with a dark solve–pair–compare–justify sequence beside it.</a:t>
            </a:r>
          </a:p>
          <a:p>
            <a:r>
              <a:t>[Teacher cue]</a:t>
            </a:r>
          </a:p>
          <a:p>
            <a:r>
              <a:t>Give independent thinking time, then ask pairs to compare methods before answers. Listen for each command word: describe, calculate. Do not reveal the mark scheme until slide 11.</a:t>
            </a:r>
          </a:p>
          <a:p>
            <a:r>
              <a:t>[Syllabus coverage]</a:t>
            </a:r>
          </a:p>
          <a:p>
            <a:r>
              <a:t>Use SI quantities, symbols, units and suitable prefixes; convert consistently.; Choose and use instruments for length, volume and time, including small dimensions and displacement volume.; Improve reliability through repeated readings, means and justified treatment of anomalies; avoid parallax.; Distinguish scalar from vector quantities and determine a perpendicular resultant graphically or by calculation (Supplement).</a:t>
            </a:r>
          </a:p>
          <a:p>
            <a:r>
              <a:t>[Safety]</a:t>
            </a:r>
          </a:p>
          <a:p>
            <a:r>
              <a:t>No special hazard: keep routes clear and use teacher-controlled classroom equipment.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https://giophysics.com/chapter-1/units</a:t>
            </a:r>
          </a:p>
          <a:p>
            <a:r>
              <a:t>This deck uses original GioPhysics worked examples and questions; it is not a Cambridge past paper.</a:t>
            </a:r>
          </a:p>
          <a:p>
            <a:r>
              <a:t>[Visual description]</a:t>
            </a:r>
          </a:p>
          <a:p>
            <a:r>
              <a:t>Four numbered mark-scheme ideas are arranged in two readable columns, followed by a dark pair-improvement challenge.</a:t>
            </a:r>
          </a:p>
          <a:p>
            <a:r>
              <a:t>[Teacher cue]</a:t>
            </a:r>
          </a:p>
          <a:p>
            <a:r>
              <a:t>Reveal one numbered marking point at a time. Ask students to locate matching evidence in their own answer, explain missing reasoning and improve one line before counting marks.</a:t>
            </a:r>
          </a:p>
          <a:p>
            <a:r>
              <a:t>[Syllabus coverage]</a:t>
            </a:r>
          </a:p>
          <a:p>
            <a:r>
              <a:t>Use SI quantities, symbols, units and suitable prefixes; convert consistently.; Choose and use instruments for length, volume and time, including small dimensions and displacement volume.; Improve reliability through repeated readings, means and justified treatment of anomalies; avoid parallax.; Distinguish scalar from vector quantities and determine a perpendicular resultant graphically or by calculation (Supplement).</a:t>
            </a:r>
          </a:p>
          <a:p>
            <a:r>
              <a:t>[Safety]</a:t>
            </a:r>
          </a:p>
          <a:p>
            <a:r>
              <a:t>No special hazard: keep routes clear and use teacher-controlled classroom equipment.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https://giophysics.com/chapter-1/units</a:t>
            </a:r>
          </a:p>
          <a:p>
            <a:r>
              <a:t>This deck uses original GioPhysics worked examples and questions; it is not a Cambridge past paper.</a:t>
            </a:r>
          </a:p>
          <a:p>
            <a:r>
              <a:t>[Visual description]</a:t>
            </a:r>
          </a:p>
          <a:p>
            <a:r>
              <a:t>A four-question final quiz is presented in two columns. Each question has four editable answer choices and space for independent reasoning.</a:t>
            </a:r>
          </a:p>
          <a:p>
            <a:r>
              <a:t>[Teacher cue]</a:t>
            </a:r>
          </a:p>
          <a:p>
            <a:r>
              <a:t>Run the quiz independently first. Ask students to commit to all four answers, then compare only the question they found hardest. Do not reveal solutions until slide 13.</a:t>
            </a:r>
          </a:p>
          <a:p>
            <a:r>
              <a:t>[Syllabus coverage]</a:t>
            </a:r>
          </a:p>
          <a:p>
            <a:r>
              <a:t>Use SI quantities, symbols, units and suitable prefixes; convert consistently.; Choose and use instruments for length, volume and time, including small dimensions and displacement volume.; Improve reliability through repeated readings, means and justified treatment of anomalies; avoid parallax.; Distinguish scalar from vector quantities and determine a perpendicular resultant graphically or by calculation (Supplement).</a:t>
            </a:r>
          </a:p>
          <a:p>
            <a:r>
              <a:t>[Safety]</a:t>
            </a:r>
          </a:p>
          <a:p>
            <a:r>
              <a:t>No special hazard: keep routes clear and use teacher-controlled classroom equipment.</a:t>
            </a:r>
          </a:p>
          <a:p>
            <a:r>
              <a:t>[Final quiz] Four original retrieval and application questions. Require at least one spoken or written justification before the answer reveal.</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https://giophysics.com/chapter-1/units</a:t>
            </a:r>
          </a:p>
          <a:p>
            <a:r>
              <a:t>This deck uses original GioPhysics worked examples and questions; it is not a Cambridge past paper.</a:t>
            </a:r>
          </a:p>
          <a:p>
            <a:r>
              <a:t>[Visual description]</a:t>
            </a:r>
          </a:p>
          <a:p>
            <a:r>
              <a:t>Four numbered quiz answers appear as horizontal rows on a dark background, each pairing the correct answer with a concise reason and ending with an exit ticket.</a:t>
            </a:r>
          </a:p>
          <a:p>
            <a:r>
              <a:t>[Teacher cue]</a:t>
            </a:r>
          </a:p>
          <a:p>
            <a:r>
              <a:t>Reveal answers one at a time. Ask for the reason before reading it, then invite students to correct in a different colour and complete the one-sentence exit ticket.</a:t>
            </a:r>
          </a:p>
          <a:p>
            <a:r>
              <a:t>[Syllabus coverage]</a:t>
            </a:r>
          </a:p>
          <a:p>
            <a:r>
              <a:t>Use SI quantities, symbols, units and suitable prefixes; convert consistently.; Choose and use instruments for length, volume and time, including small dimensions and displacement volume.; Improve reliability through repeated readings, means and justified treatment of anomalies; avoid parallax.; Distinguish scalar from vector quantities and determine a perpendicular resultant graphically or by calculation (Supplement).</a:t>
            </a:r>
          </a:p>
          <a:p>
            <a:r>
              <a:t>[Safety]</a:t>
            </a:r>
          </a:p>
          <a:p>
            <a:r>
              <a:t>No special hazard: keep routes clear and use teacher-controlled classroom equipment.</a:t>
            </a:r>
          </a:p>
          <a:p>
            <a:r>
              <a:t>[Quiz answers] 1. resolution — Resolution is the smallest readable increment. 2. kg — The kilogram is the SI base unit of mass. 3. repeat and average — Repeated readings reveal spread and improve the estimate. 4. 10 N — √(6² + 8²) = 10.</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https://giophysics.com/chapter-1/units</a:t>
            </a:r>
          </a:p>
          <a:p>
            <a:r>
              <a:t>This deck uses original GioPhysics worked examples and questions; it is not a Cambridge past paper.</a:t>
            </a:r>
          </a:p>
          <a:p>
            <a:r>
              <a:t>[Visual description]</a:t>
            </a:r>
          </a:p>
          <a:p>
            <a:r>
              <a:t>Three large numbered retrieval questions run down the slide, followed by a mini-whiteboard challenge. No answers are visible on this slide.</a:t>
            </a:r>
          </a:p>
          <a:p>
            <a:r>
              <a:t>[Teacher cue]</a:t>
            </a:r>
          </a:p>
          <a:p>
            <a:r>
              <a:t>Allow silent think time first. Ask for answers without confirming immediately; invite a partner to explain or challenge each response before the reveal later in the lesson.</a:t>
            </a:r>
          </a:p>
          <a:p>
            <a:r>
              <a:t>[Syllabus coverage]</a:t>
            </a:r>
          </a:p>
          <a:p>
            <a:r>
              <a:t>Use SI quantities, symbols, units and suitable prefixes; convert consistently.; Choose and use instruments for length, volume and time, including small dimensions and displacement volume.; Improve reliability through repeated readings, means and justified treatment of anomalies; avoid parallax.; Distinguish scalar from vector quantities and determine a perpendicular resultant graphically or by calculation (Supplement).</a:t>
            </a:r>
          </a:p>
          <a:p>
            <a:r>
              <a:t>[Safety]</a:t>
            </a:r>
          </a:p>
          <a:p>
            <a:r>
              <a:t>No special hazard: keep routes clear and use teacher-controlled classroom equipment.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https://giophysics.com/chapter-1/units</a:t>
            </a:r>
          </a:p>
          <a:p>
            <a:r>
              <a:t>This deck uses original GioPhysics worked examples and questions; it is not a Cambridge past paper.</a:t>
            </a:r>
          </a:p>
          <a:p>
            <a:r>
              <a:t>[Visual description]</a:t>
            </a:r>
          </a:p>
          <a:p>
            <a:r>
              <a:t>Four concise syllabus ideas form a vertical sequence on the left. An editable dark equation panel and vocabulary rail sit on the right.</a:t>
            </a:r>
          </a:p>
          <a:p>
            <a:r>
              <a:t>[Teacher cue]</a:t>
            </a:r>
          </a:p>
          <a:p>
            <a:r>
              <a:t>Explain one core idea at a time. Ask students to restate each idea using one vocabulary word, then reveal the relevant equation only after its variables are named.</a:t>
            </a:r>
          </a:p>
          <a:p>
            <a:r>
              <a:t>[Syllabus coverage]</a:t>
            </a:r>
          </a:p>
          <a:p>
            <a:r>
              <a:t>Use SI quantities, symbols, units and suitable prefixes; convert consistently.; Choose and use instruments for length, volume and time, including small dimensions and displacement volume.; Improve reliability through repeated readings, means and justified treatment of anomalies; avoid parallax.; Distinguish scalar from vector quantities and determine a perpendicular resultant graphically or by calculation (Supplement).</a:t>
            </a:r>
          </a:p>
          <a:p>
            <a:r>
              <a:t>[Safety]</a:t>
            </a:r>
          </a:p>
          <a:p>
            <a:r>
              <a:t>No special hazard: keep routes clear and use teacher-controlled classroom equipment.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9DF4C8-6E93-1CAF-CAFE-ADCE302236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F12EF9-1326-53B5-391F-91075C0BA4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CCB502-8BE4-0ED8-8A02-97ACE62F6F82}"/>
              </a:ext>
            </a:extLst>
          </p:cNvPr>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https://giophysics.com/chapter-1/units</a:t>
            </a:r>
          </a:p>
          <a:p>
            <a:r>
              <a:t>This deck uses original GioPhysics worked examples and questions; it is not a Cambridge past paper.</a:t>
            </a:r>
          </a:p>
          <a:p>
            <a:r>
              <a:t>[Visual description]</a:t>
            </a:r>
          </a:p>
          <a:p>
            <a:r>
              <a:t>The simple definition is stated in one sentence across the top of the slide. Below it a drawn diagram is labelled card, 0 1 2 3 4 5 6 7 8 cm, eye, resolution 1 mm, so report 4.5 cm, object being measured. A caption reads: Both eyes look at the same card edge; only the perpendicular line of sight gives a reading the scale can justify.</a:t>
            </a:r>
          </a:p>
          <a:p>
            <a:r>
              <a:t>[Teacher cue]</a:t>
            </a:r>
          </a:p>
          <a:p>
            <a:r>
              <a:t>Explain one core idea at a time. Ask students to restate each idea using one vocabulary word, then reveal the relevant equation only after its variables are named.</a:t>
            </a:r>
          </a:p>
          <a:p>
            <a:r>
              <a:t>[Syllabus coverage]</a:t>
            </a:r>
          </a:p>
          <a:p>
            <a:r>
              <a:t>Use SI quantities, symbols, units and suitable prefixes; convert consistently.; Choose and use instruments for length, volume and time, including small dimensions and displacement volume.; Improve reliability through repeated readings, means and justified treatment of anomalies; avoid parallax.; Distinguish scalar from vector quantities and determine a perpendicular resultant graphically or by calculation (Supplement).</a:t>
            </a:r>
          </a:p>
          <a:p>
            <a:r>
              <a:t>[Safety]</a:t>
            </a:r>
          </a:p>
          <a:p>
            <a:r>
              <a:t>No special hazard: keep routes clear and use teacher-controlled classroom equipment.</a:t>
            </a:r>
          </a:p>
        </p:txBody>
      </p:sp>
      <p:sp>
        <p:nvSpPr>
          <p:cNvPr id="4" name="Slide Number Placeholder 3">
            <a:extLst>
              <a:ext uri="{FF2B5EF4-FFF2-40B4-BE49-F238E27FC236}">
                <a16:creationId xmlns:a16="http://schemas.microsoft.com/office/drawing/2014/main" id="{50B1EA75-8A6E-DB4E-EB42-16F17B734226}"/>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15045777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https://giophysics.com/chapter-1/units</a:t>
            </a:r>
          </a:p>
          <a:p>
            <a:r>
              <a:t>This deck uses original GioPhysics worked examples and questions; it is not a Cambridge past paper.</a:t>
            </a:r>
          </a:p>
          <a:p>
            <a:r>
              <a:t>[Visual description]</a:t>
            </a:r>
          </a:p>
          <a:p>
            <a:r>
              <a:t>An editable scatter chart plots Measured length in cm against Trial number in trial; Trial number remains in trial; Measured length remains in cm. The left rail states the original data and scale so the graph remains accessible without colour.</a:t>
            </a:r>
          </a:p>
          <a:p>
            <a:r>
              <a:t>[Teacher cue]</a:t>
            </a:r>
          </a:p>
          <a:p>
            <a:r>
              <a:t>Ask for a silent prediction before showing the plotted relationship. Then select the native chart, edit one data value and ask which physical quantity and conclusion must change. Illustrative class data. Do not teach that a distant point is automatically removable; require a reason such as a recording or method error.</a:t>
            </a:r>
          </a:p>
          <a:p>
            <a:r>
              <a:t>[Syllabus coverage]</a:t>
            </a:r>
          </a:p>
          <a:p>
            <a:r>
              <a:t>Use SI quantities, symbols, units and suitable prefixes; convert consistently.; Choose and use instruments for length, volume and time, including small dimensions and displacement volume.; Improve reliability through repeated readings, means and justified treatment of anomalies; avoid parallax.; Distinguish scalar from vector quantities and determine a perpendicular resultant graphically or by calculation (Supplement).</a:t>
            </a:r>
          </a:p>
          <a:p>
            <a:r>
              <a:t>[Safety]</a:t>
            </a:r>
          </a:p>
          <a:p>
            <a:r>
              <a:t>No special hazard: keep routes clear and use teacher-controlled classroom equipment.</a:t>
            </a:r>
          </a:p>
          <a:p>
            <a:r>
              <a:t>[Quantitative visual] Values: Card length: (1, 14.2), (2, 14.3), (3, 16.1), (4, 14.2), (5, 14.3). Data: illustrative lesson data. Scale: 14.2 to 16.1 cm.</a:t>
            </a:r>
          </a:p>
          <a:p>
            <a:r>
              <a:t>Units: x uses trial; y uses cm.</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https://giophysics.com/chapter-1/units</a:t>
            </a:r>
          </a:p>
          <a:p>
            <a:r>
              <a:t>This deck uses original GioPhysics worked examples and questions; it is not a Cambridge past paper.</a:t>
            </a:r>
          </a:p>
          <a:p>
            <a:r>
              <a:t>[Visual description]</a:t>
            </a:r>
          </a:p>
          <a:p>
            <a:r>
              <a:t>A large problem statement is followed by three editable Step 1–3 reasoning lines and a high-contrast answer band.</a:t>
            </a:r>
          </a:p>
          <a:p>
            <a:r>
              <a:t>[Teacher cue]</a:t>
            </a:r>
          </a:p>
          <a:p>
            <a:r>
              <a:t>Model the reasoning aloud, then ask students to explain why each operation is valid. Pause before the answer and listen for unit or substitution errors.</a:t>
            </a:r>
          </a:p>
          <a:p>
            <a:r>
              <a:t>[Syllabus coverage]</a:t>
            </a:r>
          </a:p>
          <a:p>
            <a:r>
              <a:t>Use SI quantities, symbols, units and suitable prefixes; convert consistently.; Choose and use instruments for length, volume and time, including small dimensions and displacement volume.; Improve reliability through repeated readings, means and justified treatment of anomalies; avoid parallax.; Distinguish scalar from vector quantities and determine a perpendicular resultant graphically or by calculation (Supplement).</a:t>
            </a:r>
          </a:p>
          <a:p>
            <a:r>
              <a:t>[Safety]</a:t>
            </a:r>
          </a:p>
          <a:p>
            <a:r>
              <a:t>No special hazard: keep routes clear and use teacher-controlled classroom equipment.</a:t>
            </a:r>
          </a:p>
          <a:p>
            <a:r>
              <a:t>[Worked problem] Steps: 1) Exclude 12.8 mm only because the method error is known. 2) Sum valid readings: 8.2 + 8.1 + 8.3 + 8.2 = 32.8 mm. 3) Divide by 4: 32.8 / 4 = 8.2 mm. Answer: Mean diameter = 8.2 mm.</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https://giophysics.com/chapter-1/units</a:t>
            </a:r>
          </a:p>
          <a:p>
            <a:r>
              <a:t>This deck uses original GioPhysics worked examples and questions; it is not a Cambridge past paper.</a:t>
            </a:r>
          </a:p>
          <a:p>
            <a:r>
              <a:t>[Visual description]</a:t>
            </a:r>
          </a:p>
          <a:p>
            <a:r>
              <a:t>A large problem statement is followed by three editable Step 1–3 reasoning lines and a high-contrast answer band.</a:t>
            </a:r>
          </a:p>
          <a:p>
            <a:r>
              <a:t>[Teacher cue]</a:t>
            </a:r>
          </a:p>
          <a:p>
            <a:r>
              <a:t>Ask students to solve each line on mini-whiteboards before you explain and reveal the next step. Compare units and methods, not only final numbers.</a:t>
            </a:r>
          </a:p>
          <a:p>
            <a:r>
              <a:t>[Syllabus coverage]</a:t>
            </a:r>
          </a:p>
          <a:p>
            <a:r>
              <a:t>Use SI quantities, symbols, units and suitable prefixes; convert consistently.; Choose and use instruments for length, volume and time, including small dimensions and displacement volume.; Improve reliability through repeated readings, means and justified treatment of anomalies; avoid parallax.; Distinguish scalar from vector quantities and determine a perpendicular resultant graphically or by calculation (Supplement).</a:t>
            </a:r>
          </a:p>
          <a:p>
            <a:r>
              <a:t>[Safety]</a:t>
            </a:r>
          </a:p>
          <a:p>
            <a:r>
              <a:t>No special hazard: keep routes clear and use teacher-controlled classroom equipment.</a:t>
            </a:r>
          </a:p>
          <a:p>
            <a:r>
              <a:t>[Worked problem] Steps: 1) R = √(3.0² + 4.0²) 2) R = √25 3) Check the direction, significant figures and physical meaning of the result. Answer: Resultant speed = 5.0 m/s.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https://giophysics.com/chapter-1/units</a:t>
            </a:r>
          </a:p>
          <a:p>
            <a:r>
              <a:t>This deck uses original GioPhysics worked examples and questions; it is not a Cambridge past paper.</a:t>
            </a:r>
          </a:p>
          <a:p>
            <a:r>
              <a:t>[Visual description]</a:t>
            </a:r>
          </a:p>
          <a:p>
            <a:r>
              <a:t>A dark activity slide shows required materials on the left, three large numbered instructions on the right and a success criterion at the bottom.</a:t>
            </a:r>
          </a:p>
          <a:p>
            <a:r>
              <a:t>[Teacher cue]</a:t>
            </a:r>
          </a:p>
          <a:p>
            <a:r>
              <a:t>Explain the success check before starting. Circulate, listen for misconceptions and ask pairs to compare evidence. Stop the activity with enough time for one group to model a strong answer.</a:t>
            </a:r>
          </a:p>
          <a:p>
            <a:r>
              <a:t>[Syllabus coverage]</a:t>
            </a:r>
          </a:p>
          <a:p>
            <a:r>
              <a:t>Use SI quantities, symbols, units and suitable prefixes; convert consistently.; Choose and use instruments for length, volume and time, including small dimensions and displacement volume.; Improve reliability through repeated readings, means and justified treatment of anomalies; avoid parallax.; Distinguish scalar from vector quantities and determine a perpendicular resultant graphically or by calculation (Supplement).</a:t>
            </a:r>
          </a:p>
          <a:p>
            <a:r>
              <a:t>[Safety]</a:t>
            </a:r>
          </a:p>
          <a:p>
            <a:r>
              <a:t>No special hazard: keep routes clear and use teacher-controlled classroom equipment.</a:t>
            </a:r>
          </a:p>
          <a:p>
            <a:r>
              <a:t>[Safety] No special hazard: keep routes clear and use teacher-controlled classroom equipment.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https://giophysics.com/chapter-1/units</a:t>
            </a:r>
          </a:p>
          <a:p>
            <a:r>
              <a:t>This deck uses original GioPhysics worked examples and questions; it is not a Cambridge past paper.</a:t>
            </a:r>
          </a:p>
          <a:p>
            <a:r>
              <a:t>[Visual description]</a:t>
            </a:r>
          </a:p>
          <a:p>
            <a:r>
              <a:t>A full accent-colour slide contrasts one large misconception with a dark correction band, a classroom-safe joke and a mini-whiteboard check.</a:t>
            </a:r>
          </a:p>
          <a:p>
            <a:r>
              <a:t>[Teacher cue]</a:t>
            </a:r>
          </a:p>
          <a:p>
            <a:r>
              <a:t>Ask students to vote true or false before reading the correction. Invite one pair to explain the trap, then use the humorous line as a memory cue rather than as the scientific explanation.</a:t>
            </a:r>
          </a:p>
          <a:p>
            <a:r>
              <a:t>[Syllabus coverage]</a:t>
            </a:r>
          </a:p>
          <a:p>
            <a:r>
              <a:t>Use SI quantities, symbols, units and suitable prefixes; convert consistently.; Choose and use instruments for length, volume and time, including small dimensions and displacement volume.; Improve reliability through repeated readings, means and justified treatment of anomalies; avoid parallax.; Distinguish scalar from vector quantities and determine a perpendicular resultant graphically or by calculation (Supplement).</a:t>
            </a:r>
          </a:p>
          <a:p>
            <a:r>
              <a:t>[Safety]</a:t>
            </a:r>
          </a:p>
          <a:p>
            <a:r>
              <a:t>No special hazard: keep routes clear and use teacher-controlled classroom equipment.</a:t>
            </a:r>
          </a:p>
          <a:p>
            <a:r>
              <a:t>[Humor] Writing 12.000000 cm with a classroom ruler is confidence wearing a lab coat.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13" name="accent-rail">
            <a:extLst>
              <a:ext uri="{FF2B5EF4-FFF2-40B4-BE49-F238E27FC236}">
                <a16:creationId xmlns:a16="http://schemas.microsoft.com/office/drawing/2014/main" id="{2C2E0796-16C0-42AC-B3F5-A702DD8BF468}"/>
              </a:ext>
            </a:extLst>
          </p:cNvPr>
          <p:cNvSpPr>
            <a:spLocks noGrp="1"/>
          </p:cNvSpPr>
          <p:nvPr/>
        </p:nvSpPr>
        <p:spPr>
          <a:xfrm>
            <a:off x="0" y="0"/>
            <a:ext cx="171450" cy="6858000"/>
          </a:xfrm>
          <a:prstGeom prst="rect">
            <a:avLst/>
          </a:prstGeom>
          <a:solidFill>
            <a:srgbClr val="F45B43"/>
          </a:solidFill>
          <a:ln w="0">
            <a:noFill/>
            <a:prstDash val="solid"/>
          </a:ln>
        </p:spPr>
      </p:sp>
      <p:sp>
        <p:nvSpPr>
          <p:cNvPr id="2" name="title-eyebrow">
            <a:extLst>
              <a:ext uri="{FF2B5EF4-FFF2-40B4-BE49-F238E27FC236}">
                <a16:creationId xmlns:a16="http://schemas.microsoft.com/office/drawing/2014/main" id="{2FEB8B22-2DD5-4880-9A04-BC9ECE8D64F3}"/>
              </a:ext>
            </a:extLst>
          </p:cNvPr>
          <p:cNvSpPr>
            <a:spLocks noGrp="1"/>
          </p:cNvSpPr>
          <p:nvPr/>
        </p:nvSpPr>
        <p:spPr>
          <a:xfrm>
            <a:off x="666750" y="523875"/>
            <a:ext cx="8096250" cy="36195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CAMBRIDGE IGCSE PHYSICS 0625 · SYLLABUS 1.1</a:t>
            </a:r>
          </a:p>
        </p:txBody>
      </p:sp>
      <p:sp>
        <p:nvSpPr>
          <p:cNvPr id="3" name="topic-title">
            <a:extLst>
              <a:ext uri="{FF2B5EF4-FFF2-40B4-BE49-F238E27FC236}">
                <a16:creationId xmlns:a16="http://schemas.microsoft.com/office/drawing/2014/main" id="{74DED4BB-5609-467C-90B0-248A5206A787}"/>
              </a:ext>
            </a:extLst>
          </p:cNvPr>
          <p:cNvSpPr>
            <a:spLocks noGrp="1"/>
          </p:cNvSpPr>
          <p:nvPr/>
        </p:nvSpPr>
        <p:spPr>
          <a:xfrm>
            <a:off x="666750" y="1143000"/>
            <a:ext cx="8001000" cy="2190750"/>
          </a:xfrm>
          <a:prstGeom prst="rect">
            <a:avLst/>
          </a:prstGeom>
          <a:noFill/>
          <a:ln w="0">
            <a:noFill/>
            <a:prstDash val="solid"/>
          </a:ln>
        </p:spPr>
        <p:txBody>
          <a:bodyPr/>
          <a:lstStyle/>
          <a:p>
            <a:pPr algn="l">
              <a:defRPr sz="5400" b="1" i="0">
                <a:solidFill>
                  <a:srgbClr val="F4F0E2"/>
                </a:solidFill>
              </a:defRPr>
            </a:pPr>
            <a:r>
              <a:rPr sz="5400" b="1" i="0">
                <a:solidFill>
                  <a:srgbClr val="F4F0E2"/>
                </a:solidFill>
              </a:rPr>
              <a:t>Physical quantities and measurement techniques</a:t>
            </a:r>
          </a:p>
        </p:txBody>
      </p:sp>
      <p:sp>
        <p:nvSpPr>
          <p:cNvPr id="4" name="lesson-title">
            <a:extLst>
              <a:ext uri="{FF2B5EF4-FFF2-40B4-BE49-F238E27FC236}">
                <a16:creationId xmlns:a16="http://schemas.microsoft.com/office/drawing/2014/main" id="{6C4281AA-FBE7-40EA-8B6C-D93D883C79E6}"/>
              </a:ext>
            </a:extLst>
          </p:cNvPr>
          <p:cNvSpPr>
            <a:spLocks noGrp="1"/>
          </p:cNvSpPr>
          <p:nvPr/>
        </p:nvSpPr>
        <p:spPr>
          <a:xfrm>
            <a:off x="666750" y="3571875"/>
            <a:ext cx="8001000" cy="495300"/>
          </a:xfrm>
          <a:prstGeom prst="rect">
            <a:avLst/>
          </a:prstGeom>
          <a:noFill/>
          <a:ln w="0">
            <a:noFill/>
            <a:prstDash val="solid"/>
          </a:ln>
        </p:spPr>
        <p:txBody>
          <a:bodyPr/>
          <a:lstStyle/>
          <a:p>
            <a:pPr algn="l">
              <a:defRPr sz="2850" b="1" i="0">
                <a:solidFill>
                  <a:srgbClr val="F45B43"/>
                </a:solidFill>
              </a:defRPr>
            </a:pPr>
            <a:r>
              <a:rPr sz="2850" b="1" i="0">
                <a:solidFill>
                  <a:srgbClr val="F45B43"/>
                </a:solidFill>
              </a:rPr>
              <a:t>Measurement Detectives</a:t>
            </a:r>
          </a:p>
        </p:txBody>
      </p:sp>
      <p:sp>
        <p:nvSpPr>
          <p:cNvPr id="5" name="lesson-hook">
            <a:extLst>
              <a:ext uri="{FF2B5EF4-FFF2-40B4-BE49-F238E27FC236}">
                <a16:creationId xmlns:a16="http://schemas.microsoft.com/office/drawing/2014/main" id="{69A7451D-4E8D-4A0A-BB99-BA7A6A27295F}"/>
              </a:ext>
            </a:extLst>
          </p:cNvPr>
          <p:cNvSpPr>
            <a:spLocks noGrp="1"/>
          </p:cNvSpPr>
          <p:nvPr/>
        </p:nvSpPr>
        <p:spPr>
          <a:xfrm>
            <a:off x="666750" y="4333875"/>
            <a:ext cx="8096250" cy="1047750"/>
          </a:xfrm>
          <a:prstGeom prst="rect">
            <a:avLst/>
          </a:prstGeom>
          <a:noFill/>
          <a:ln w="0">
            <a:noFill/>
            <a:prstDash val="solid"/>
          </a:ln>
        </p:spPr>
        <p:txBody>
          <a:bodyPr/>
          <a:lstStyle/>
          <a:p>
            <a:pPr algn="l">
              <a:defRPr sz="2100" b="0" i="0">
                <a:solidFill>
                  <a:srgbClr val="F4F0E2"/>
                </a:solidFill>
              </a:defRPr>
            </a:pPr>
            <a:r>
              <a:rPr sz="2100" b="0" i="0">
                <a:solidFill>
                  <a:srgbClr val="F4F0E2"/>
                </a:solidFill>
              </a:rPr>
              <a:t>Three groups measure the same card as 14.2 cm, 14.20 cm and 142 mm. Did they agree?</a:t>
            </a:r>
          </a:p>
        </p:txBody>
      </p:sp>
      <p:sp>
        <p:nvSpPr>
          <p:cNvPr id="6" name="topic-ring">
            <a:extLst>
              <a:ext uri="{FF2B5EF4-FFF2-40B4-BE49-F238E27FC236}">
                <a16:creationId xmlns:a16="http://schemas.microsoft.com/office/drawing/2014/main" id="{C66F7DE3-92A6-4887-AAAF-706A28F073B9}"/>
              </a:ext>
            </a:extLst>
          </p:cNvPr>
          <p:cNvSpPr>
            <a:spLocks noGrp="1"/>
          </p:cNvSpPr>
          <p:nvPr/>
        </p:nvSpPr>
        <p:spPr>
          <a:xfrm>
            <a:off x="9477375" y="1190625"/>
            <a:ext cx="1952625" cy="1952625"/>
          </a:xfrm>
          <a:prstGeom prst="ellipse">
            <a:avLst/>
          </a:prstGeom>
          <a:solidFill>
            <a:srgbClr val="F45B43"/>
          </a:solidFill>
          <a:ln w="0">
            <a:noFill/>
            <a:prstDash val="solid"/>
          </a:ln>
        </p:spPr>
      </p:sp>
      <p:sp>
        <p:nvSpPr>
          <p:cNvPr id="7" name="topic-ring-center">
            <a:extLst>
              <a:ext uri="{FF2B5EF4-FFF2-40B4-BE49-F238E27FC236}">
                <a16:creationId xmlns:a16="http://schemas.microsoft.com/office/drawing/2014/main" id="{811D9269-CFA4-48F8-A2EF-D07113F538C0}"/>
              </a:ext>
            </a:extLst>
          </p:cNvPr>
          <p:cNvSpPr>
            <a:spLocks noGrp="1"/>
          </p:cNvSpPr>
          <p:nvPr/>
        </p:nvSpPr>
        <p:spPr>
          <a:xfrm>
            <a:off x="10067925" y="1781175"/>
            <a:ext cx="771525" cy="771525"/>
          </a:xfrm>
          <a:prstGeom prst="ellipse">
            <a:avLst/>
          </a:prstGeom>
          <a:solidFill>
            <a:srgbClr val="0B342E"/>
          </a:solidFill>
          <a:ln w="0">
            <a:noFill/>
            <a:prstDash val="solid"/>
          </a:ln>
        </p:spPr>
      </p:sp>
      <p:sp>
        <p:nvSpPr>
          <p:cNvPr id="8" name="lesson-format">
            <a:extLst>
              <a:ext uri="{FF2B5EF4-FFF2-40B4-BE49-F238E27FC236}">
                <a16:creationId xmlns:a16="http://schemas.microsoft.com/office/drawing/2014/main" id="{CB0781E7-D21E-495E-97C2-9928B54B4BFD}"/>
              </a:ext>
            </a:extLst>
          </p:cNvPr>
          <p:cNvSpPr>
            <a:spLocks noGrp="1"/>
          </p:cNvSpPr>
          <p:nvPr/>
        </p:nvSpPr>
        <p:spPr>
          <a:xfrm>
            <a:off x="666750" y="5810250"/>
            <a:ext cx="885825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EDITABLE · 45-MINUTE CLASSROOM LESSON · CORE + SUPPLEMENT</a:t>
            </a:r>
          </a:p>
        </p:txBody>
      </p:sp>
      <p:sp>
        <p:nvSpPr>
          <p:cNvPr id="9" name="group-label">
            <a:extLst>
              <a:ext uri="{FF2B5EF4-FFF2-40B4-BE49-F238E27FC236}">
                <a16:creationId xmlns:a16="http://schemas.microsoft.com/office/drawing/2014/main" id="{C4FD6073-7800-4A08-B560-B50A2C44A9BC}"/>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10" name="page-number">
            <a:extLst>
              <a:ext uri="{FF2B5EF4-FFF2-40B4-BE49-F238E27FC236}">
                <a16:creationId xmlns:a16="http://schemas.microsoft.com/office/drawing/2014/main" id="{39E92061-6130-46CE-A572-1FC278D5240A}"/>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01 / 13</a:t>
            </a:r>
            <a:endParaRPr sz="1650" b="1" i="0">
              <a:solidFill>
                <a:srgbClr val="F4F0E2"/>
              </a:solidFill>
            </a:endParaRPr>
          </a:p>
        </p:txBody>
      </p:sp>
      <p:sp>
        <p:nvSpPr>
          <p:cNvPr id="11" name="rule-70-666">
            <a:extLst>
              <a:ext uri="{FF2B5EF4-FFF2-40B4-BE49-F238E27FC236}">
                <a16:creationId xmlns:a16="http://schemas.microsoft.com/office/drawing/2014/main" id="{EEDE3998-4A12-419E-982F-6099E5104083}"/>
              </a:ext>
            </a:extLst>
          </p:cNvPr>
          <p:cNvSpPr>
            <a:spLocks noGrp="1"/>
          </p:cNvSpPr>
          <p:nvPr/>
        </p:nvSpPr>
        <p:spPr>
          <a:xfrm>
            <a:off x="666750" y="6343650"/>
            <a:ext cx="10858500" cy="9525"/>
          </a:xfrm>
          <a:prstGeom prst="rect">
            <a:avLst/>
          </a:prstGeom>
          <a:solidFill>
            <a:srgbClr val="47716A"/>
          </a:solidFill>
          <a:ln w="0">
            <a:noFill/>
            <a:prstDash val="solid"/>
          </a:ln>
        </p:spPr>
      </p:sp>
      <p:sp>
        <p:nvSpPr>
          <p:cNvPr id="12" name="course-footer">
            <a:extLst>
              <a:ext uri="{FF2B5EF4-FFF2-40B4-BE49-F238E27FC236}">
                <a16:creationId xmlns:a16="http://schemas.microsoft.com/office/drawing/2014/main" id="{9EAC24A8-1ECE-40D7-AB21-9826423031EA}"/>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CAMBRIDGE IGCSE PHYSICS 0625 · 1.1</a:t>
            </a:r>
          </a:p>
        </p:txBody>
      </p:sp>
    </p:spTree>
    <p:extLst>
      <p:ext uri="{BB962C8B-B14F-4D97-AF65-F5344CB8AC3E}">
        <p14:creationId xmlns:p14="http://schemas.microsoft.com/office/powerpoint/2010/main" val="15449860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B01CD2AD-CA01-4625-9700-9D2B58CD9CE2}"/>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FFC1595E-2CBF-4E28-A044-46DF66345C5A}"/>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10 / 13</a:t>
            </a:r>
            <a:endParaRPr sz="1650" b="1" i="0">
              <a:solidFill>
                <a:srgbClr val="0A332E"/>
              </a:solidFill>
            </a:endParaRPr>
          </a:p>
        </p:txBody>
      </p:sp>
      <p:sp>
        <p:nvSpPr>
          <p:cNvPr id="3" name="rule-70-666">
            <a:extLst>
              <a:ext uri="{FF2B5EF4-FFF2-40B4-BE49-F238E27FC236}">
                <a16:creationId xmlns:a16="http://schemas.microsoft.com/office/drawing/2014/main" id="{4DC490C2-28AE-4A48-9495-2C7EDD61DF53}"/>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72BE2755-416B-42CE-9DE4-852A1C1CBA3B}"/>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1.1</a:t>
            </a:r>
          </a:p>
        </p:txBody>
      </p:sp>
      <p:sp>
        <p:nvSpPr>
          <p:cNvPr id="5" name="slide-title">
            <a:extLst>
              <a:ext uri="{FF2B5EF4-FFF2-40B4-BE49-F238E27FC236}">
                <a16:creationId xmlns:a16="http://schemas.microsoft.com/office/drawing/2014/main" id="{C240B6D6-E999-44FD-9FD8-F46F8C73876C}"/>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Original exam-style: pendulum timing</a:t>
            </a:r>
          </a:p>
        </p:txBody>
      </p:sp>
      <p:sp>
        <p:nvSpPr>
          <p:cNvPr id="6" name="exam-meta">
            <a:extLst>
              <a:ext uri="{FF2B5EF4-FFF2-40B4-BE49-F238E27FC236}">
                <a16:creationId xmlns:a16="http://schemas.microsoft.com/office/drawing/2014/main" id="{CC02D3AE-EB7E-4A7F-9BFE-402541B99123}"/>
              </a:ext>
            </a:extLst>
          </p:cNvPr>
          <p:cNvSpPr>
            <a:spLocks noGrp="1"/>
          </p:cNvSpPr>
          <p:nvPr/>
        </p:nvSpPr>
        <p:spPr>
          <a:xfrm>
            <a:off x="666750" y="1600200"/>
            <a:ext cx="8572500" cy="3429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Core · 4 MARKS · DESCRIBE · CALCULATE</a:t>
            </a:r>
          </a:p>
        </p:txBody>
      </p:sp>
      <p:sp>
        <p:nvSpPr>
          <p:cNvPr id="7" name="exam-question-frame">
            <a:extLst>
              <a:ext uri="{FF2B5EF4-FFF2-40B4-BE49-F238E27FC236}">
                <a16:creationId xmlns:a16="http://schemas.microsoft.com/office/drawing/2014/main" id="{1B283DEE-EAB4-4D60-BABF-094CD1200B85}"/>
              </a:ext>
            </a:extLst>
          </p:cNvPr>
          <p:cNvSpPr>
            <a:spLocks noGrp="1"/>
          </p:cNvSpPr>
          <p:nvPr/>
        </p:nvSpPr>
        <p:spPr>
          <a:xfrm>
            <a:off x="666750" y="2143125"/>
            <a:ext cx="8096250" cy="2952750"/>
          </a:xfrm>
          <a:prstGeom prst="roundRect">
            <a:avLst>
              <a:gd name="adj" fmla="val 3871"/>
            </a:avLst>
          </a:prstGeom>
          <a:solidFill>
            <a:srgbClr val="F4F0E2"/>
          </a:solidFill>
          <a:ln w="9525">
            <a:solidFill>
              <a:srgbClr val="A9BBB4"/>
            </a:solidFill>
            <a:prstDash val="solid"/>
          </a:ln>
        </p:spPr>
      </p:sp>
      <p:sp>
        <p:nvSpPr>
          <p:cNvPr id="8" name="exam-question">
            <a:extLst>
              <a:ext uri="{FF2B5EF4-FFF2-40B4-BE49-F238E27FC236}">
                <a16:creationId xmlns:a16="http://schemas.microsoft.com/office/drawing/2014/main" id="{CFB7608B-5B54-4DE7-B487-50ED08A493A5}"/>
              </a:ext>
            </a:extLst>
          </p:cNvPr>
          <p:cNvSpPr>
            <a:spLocks noGrp="1"/>
          </p:cNvSpPr>
          <p:nvPr/>
        </p:nvSpPr>
        <p:spPr>
          <a:xfrm>
            <a:off x="952500" y="2428875"/>
            <a:ext cx="7524750" cy="2381250"/>
          </a:xfrm>
          <a:prstGeom prst="rect">
            <a:avLst/>
          </a:prstGeom>
          <a:noFill/>
          <a:ln w="0">
            <a:noFill/>
            <a:prstDash val="solid"/>
          </a:ln>
        </p:spPr>
        <p:txBody>
          <a:bodyPr/>
          <a:lstStyle/>
          <a:p>
            <a:pPr algn="l">
              <a:defRPr sz="2025" b="1" i="0">
                <a:solidFill>
                  <a:srgbClr val="0A332E"/>
                </a:solidFill>
              </a:defRPr>
            </a:pPr>
            <a:r>
              <a:rPr sz="2025" b="1" i="0">
                <a:solidFill>
                  <a:srgbClr val="0A332E"/>
                </a:solidFill>
              </a:rPr>
              <a:t>A student times 20 oscillations as 31.8 s, 32.2 s and 32.0 s. Describe two ways the method reduces uncertainty, then calculate the mean period of one oscillation.</a:t>
            </a:r>
          </a:p>
        </p:txBody>
      </p:sp>
      <p:sp>
        <p:nvSpPr>
          <p:cNvPr id="9" name="exam-method-frame">
            <a:extLst>
              <a:ext uri="{FF2B5EF4-FFF2-40B4-BE49-F238E27FC236}">
                <a16:creationId xmlns:a16="http://schemas.microsoft.com/office/drawing/2014/main" id="{3EC47BF2-DA18-4352-B3DB-3301857E7BC4}"/>
              </a:ext>
            </a:extLst>
          </p:cNvPr>
          <p:cNvSpPr>
            <a:spLocks noGrp="1"/>
          </p:cNvSpPr>
          <p:nvPr/>
        </p:nvSpPr>
        <p:spPr>
          <a:xfrm>
            <a:off x="9144000" y="2143125"/>
            <a:ext cx="2381250" cy="2952750"/>
          </a:xfrm>
          <a:prstGeom prst="roundRect">
            <a:avLst>
              <a:gd name="adj" fmla="val 4800"/>
            </a:avLst>
          </a:prstGeom>
          <a:solidFill>
            <a:srgbClr val="0B342E"/>
          </a:solidFill>
          <a:ln w="0">
            <a:noFill/>
            <a:prstDash val="solid"/>
          </a:ln>
        </p:spPr>
      </p:sp>
      <p:sp>
        <p:nvSpPr>
          <p:cNvPr id="10" name="exam-method">
            <a:extLst>
              <a:ext uri="{FF2B5EF4-FFF2-40B4-BE49-F238E27FC236}">
                <a16:creationId xmlns:a16="http://schemas.microsoft.com/office/drawing/2014/main" id="{D89D3120-86DD-409C-B290-F2EBCA0B6A19}"/>
              </a:ext>
            </a:extLst>
          </p:cNvPr>
          <p:cNvSpPr>
            <a:spLocks noGrp="1"/>
          </p:cNvSpPr>
          <p:nvPr/>
        </p:nvSpPr>
        <p:spPr>
          <a:xfrm>
            <a:off x="9429750" y="2524125"/>
            <a:ext cx="1809750" cy="2238375"/>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SOLVE PAIR COMPARE JUSTIFY</a:t>
            </a:r>
          </a:p>
        </p:txBody>
      </p:sp>
      <p:sp>
        <p:nvSpPr>
          <p:cNvPr id="11" name="exam-original-note">
            <a:extLst>
              <a:ext uri="{FF2B5EF4-FFF2-40B4-BE49-F238E27FC236}">
                <a16:creationId xmlns:a16="http://schemas.microsoft.com/office/drawing/2014/main" id="{F84E16A4-F7F7-4989-833A-C418592581E5}"/>
              </a:ext>
            </a:extLst>
          </p:cNvPr>
          <p:cNvSpPr>
            <a:spLocks noGrp="1"/>
          </p:cNvSpPr>
          <p:nvPr/>
        </p:nvSpPr>
        <p:spPr>
          <a:xfrm>
            <a:off x="666750" y="5429250"/>
            <a:ext cx="10382250" cy="4000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Original GioPhysics exam-style question · not a Cambridge past-paper question.</a:t>
            </a:r>
          </a:p>
        </p:txBody>
      </p:sp>
    </p:spTree>
    <p:extLst>
      <p:ext uri="{BB962C8B-B14F-4D97-AF65-F5344CB8AC3E}">
        <p14:creationId xmlns:p14="http://schemas.microsoft.com/office/powerpoint/2010/main" val="19533241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21" name="group-label">
            <a:extLst>
              <a:ext uri="{FF2B5EF4-FFF2-40B4-BE49-F238E27FC236}">
                <a16:creationId xmlns:a16="http://schemas.microsoft.com/office/drawing/2014/main" id="{4297591C-B6E9-4CBD-A497-49FE5E9B3694}"/>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4DCCE2F6-0C3E-4B54-B748-8A784E7C0AE5}"/>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11 / 13</a:t>
            </a:r>
            <a:endParaRPr sz="1650" b="1" i="0">
              <a:solidFill>
                <a:srgbClr val="0A332E"/>
              </a:solidFill>
            </a:endParaRPr>
          </a:p>
        </p:txBody>
      </p:sp>
      <p:sp>
        <p:nvSpPr>
          <p:cNvPr id="3" name="rule-70-666">
            <a:extLst>
              <a:ext uri="{FF2B5EF4-FFF2-40B4-BE49-F238E27FC236}">
                <a16:creationId xmlns:a16="http://schemas.microsoft.com/office/drawing/2014/main" id="{75C80E31-16B7-4A11-A7ED-9DC73F56D831}"/>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D0C4D140-64B9-445A-B56E-F96A6C831F90}"/>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1.1</a:t>
            </a:r>
          </a:p>
        </p:txBody>
      </p:sp>
      <p:sp>
        <p:nvSpPr>
          <p:cNvPr id="5" name="slide-title">
            <a:extLst>
              <a:ext uri="{FF2B5EF4-FFF2-40B4-BE49-F238E27FC236}">
                <a16:creationId xmlns:a16="http://schemas.microsoft.com/office/drawing/2014/main" id="{098684E1-29A7-4090-B61D-4414E64F28CE}"/>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Mark it like an examiner</a:t>
            </a:r>
          </a:p>
        </p:txBody>
      </p:sp>
      <p:sp>
        <p:nvSpPr>
          <p:cNvPr id="6" name="marking-instruction">
            <a:extLst>
              <a:ext uri="{FF2B5EF4-FFF2-40B4-BE49-F238E27FC236}">
                <a16:creationId xmlns:a16="http://schemas.microsoft.com/office/drawing/2014/main" id="{16FD73BC-2DCE-412E-8302-577E076BC3C7}"/>
              </a:ext>
            </a:extLst>
          </p:cNvPr>
          <p:cNvSpPr>
            <a:spLocks noGrp="1"/>
          </p:cNvSpPr>
          <p:nvPr/>
        </p:nvSpPr>
        <p:spPr>
          <a:xfrm>
            <a:off x="666750" y="1581150"/>
            <a:ext cx="9906000" cy="381000"/>
          </a:xfrm>
          <a:prstGeom prst="rect">
            <a:avLst/>
          </a:prstGeom>
          <a:noFill/>
          <a:ln w="0">
            <a:noFill/>
            <a:prstDash val="solid"/>
          </a:ln>
        </p:spPr>
        <p:txBody>
          <a:bodyPr/>
          <a:lstStyle/>
          <a:p>
            <a:pPr algn="l">
              <a:defRPr sz="1875" b="0" i="0">
                <a:solidFill>
                  <a:srgbClr val="48635E"/>
                </a:solidFill>
              </a:defRPr>
            </a:pPr>
            <a:r>
              <a:rPr sz="1875" b="0" i="0">
                <a:solidFill>
                  <a:srgbClr val="48635E"/>
                </a:solidFill>
              </a:rPr>
              <a:t>Compare evidence, award one idea at a time, then improve one line.</a:t>
            </a:r>
          </a:p>
        </p:txBody>
      </p:sp>
      <p:sp>
        <p:nvSpPr>
          <p:cNvPr id="7" name="mark-number-1">
            <a:extLst>
              <a:ext uri="{FF2B5EF4-FFF2-40B4-BE49-F238E27FC236}">
                <a16:creationId xmlns:a16="http://schemas.microsoft.com/office/drawing/2014/main" id="{F3111815-BD7E-45B2-AEF2-034FC9DC6036}"/>
              </a:ext>
            </a:extLst>
          </p:cNvPr>
          <p:cNvSpPr>
            <a:spLocks noGrp="1"/>
          </p:cNvSpPr>
          <p:nvPr/>
        </p:nvSpPr>
        <p:spPr>
          <a:xfrm>
            <a:off x="666750" y="2266950"/>
            <a:ext cx="457200" cy="457200"/>
          </a:xfrm>
          <a:prstGeom prst="ellipse">
            <a:avLst/>
          </a:prstGeom>
          <a:solidFill>
            <a:srgbClr val="F45B43"/>
          </a:solidFill>
          <a:ln w="0">
            <a:noFill/>
            <a:prstDash val="solid"/>
          </a:ln>
        </p:spPr>
      </p:sp>
      <p:sp>
        <p:nvSpPr>
          <p:cNvPr id="8" name="mark-number-text-1">
            <a:extLst>
              <a:ext uri="{FF2B5EF4-FFF2-40B4-BE49-F238E27FC236}">
                <a16:creationId xmlns:a16="http://schemas.microsoft.com/office/drawing/2014/main" id="{0BBECDFD-A20D-48A9-8B96-6D61C8C526E0}"/>
              </a:ext>
            </a:extLst>
          </p:cNvPr>
          <p:cNvSpPr>
            <a:spLocks noGrp="1"/>
          </p:cNvSpPr>
          <p:nvPr/>
        </p:nvSpPr>
        <p:spPr>
          <a:xfrm>
            <a:off x="666750" y="23241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1</a:t>
            </a:r>
          </a:p>
        </p:txBody>
      </p:sp>
      <p:sp>
        <p:nvSpPr>
          <p:cNvPr id="9" name="mark-point-1">
            <a:extLst>
              <a:ext uri="{FF2B5EF4-FFF2-40B4-BE49-F238E27FC236}">
                <a16:creationId xmlns:a16="http://schemas.microsoft.com/office/drawing/2014/main" id="{DDA2FA1D-168F-484A-A04E-921CAA362A27}"/>
              </a:ext>
            </a:extLst>
          </p:cNvPr>
          <p:cNvSpPr>
            <a:spLocks noGrp="1"/>
          </p:cNvSpPr>
          <p:nvPr/>
        </p:nvSpPr>
        <p:spPr>
          <a:xfrm>
            <a:off x="1333500" y="22288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Times many oscillations rather than one.</a:t>
            </a:r>
          </a:p>
        </p:txBody>
      </p:sp>
      <p:sp>
        <p:nvSpPr>
          <p:cNvPr id="10" name="mark-number-2">
            <a:extLst>
              <a:ext uri="{FF2B5EF4-FFF2-40B4-BE49-F238E27FC236}">
                <a16:creationId xmlns:a16="http://schemas.microsoft.com/office/drawing/2014/main" id="{B65288A0-F444-4061-B1B0-C27F8C94D15F}"/>
              </a:ext>
            </a:extLst>
          </p:cNvPr>
          <p:cNvSpPr>
            <a:spLocks noGrp="1"/>
          </p:cNvSpPr>
          <p:nvPr/>
        </p:nvSpPr>
        <p:spPr>
          <a:xfrm>
            <a:off x="666750" y="3333750"/>
            <a:ext cx="457200" cy="457200"/>
          </a:xfrm>
          <a:prstGeom prst="ellipse">
            <a:avLst/>
          </a:prstGeom>
          <a:solidFill>
            <a:srgbClr val="F45B43"/>
          </a:solidFill>
          <a:ln w="0">
            <a:noFill/>
            <a:prstDash val="solid"/>
          </a:ln>
        </p:spPr>
      </p:sp>
      <p:sp>
        <p:nvSpPr>
          <p:cNvPr id="11" name="mark-number-text-2">
            <a:extLst>
              <a:ext uri="{FF2B5EF4-FFF2-40B4-BE49-F238E27FC236}">
                <a16:creationId xmlns:a16="http://schemas.microsoft.com/office/drawing/2014/main" id="{015E6830-73D8-47E5-BD0D-762EC6971B25}"/>
              </a:ext>
            </a:extLst>
          </p:cNvPr>
          <p:cNvSpPr>
            <a:spLocks noGrp="1"/>
          </p:cNvSpPr>
          <p:nvPr/>
        </p:nvSpPr>
        <p:spPr>
          <a:xfrm>
            <a:off x="666750" y="33909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2</a:t>
            </a:r>
          </a:p>
        </p:txBody>
      </p:sp>
      <p:sp>
        <p:nvSpPr>
          <p:cNvPr id="12" name="mark-point-2">
            <a:extLst>
              <a:ext uri="{FF2B5EF4-FFF2-40B4-BE49-F238E27FC236}">
                <a16:creationId xmlns:a16="http://schemas.microsoft.com/office/drawing/2014/main" id="{270C352D-1265-4527-8304-3C82DC622B9F}"/>
              </a:ext>
            </a:extLst>
          </p:cNvPr>
          <p:cNvSpPr>
            <a:spLocks noGrp="1"/>
          </p:cNvSpPr>
          <p:nvPr/>
        </p:nvSpPr>
        <p:spPr>
          <a:xfrm>
            <a:off x="1333500" y="32956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Repeats the timing and averages.</a:t>
            </a:r>
          </a:p>
        </p:txBody>
      </p:sp>
      <p:sp>
        <p:nvSpPr>
          <p:cNvPr id="13" name="mark-number-3">
            <a:extLst>
              <a:ext uri="{FF2B5EF4-FFF2-40B4-BE49-F238E27FC236}">
                <a16:creationId xmlns:a16="http://schemas.microsoft.com/office/drawing/2014/main" id="{E480A5DC-46A7-490B-829E-A1B8C5A9F246}"/>
              </a:ext>
            </a:extLst>
          </p:cNvPr>
          <p:cNvSpPr>
            <a:spLocks noGrp="1"/>
          </p:cNvSpPr>
          <p:nvPr/>
        </p:nvSpPr>
        <p:spPr>
          <a:xfrm>
            <a:off x="666750" y="4400550"/>
            <a:ext cx="457200" cy="457200"/>
          </a:xfrm>
          <a:prstGeom prst="ellipse">
            <a:avLst/>
          </a:prstGeom>
          <a:solidFill>
            <a:srgbClr val="F45B43"/>
          </a:solidFill>
          <a:ln w="0">
            <a:noFill/>
            <a:prstDash val="solid"/>
          </a:ln>
        </p:spPr>
      </p:sp>
      <p:sp>
        <p:nvSpPr>
          <p:cNvPr id="14" name="mark-number-text-3">
            <a:extLst>
              <a:ext uri="{FF2B5EF4-FFF2-40B4-BE49-F238E27FC236}">
                <a16:creationId xmlns:a16="http://schemas.microsoft.com/office/drawing/2014/main" id="{1B689FBF-305C-4D82-AAA6-8981B19309F6}"/>
              </a:ext>
            </a:extLst>
          </p:cNvPr>
          <p:cNvSpPr>
            <a:spLocks noGrp="1"/>
          </p:cNvSpPr>
          <p:nvPr/>
        </p:nvSpPr>
        <p:spPr>
          <a:xfrm>
            <a:off x="666750" y="44577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3</a:t>
            </a:r>
          </a:p>
        </p:txBody>
      </p:sp>
      <p:sp>
        <p:nvSpPr>
          <p:cNvPr id="15" name="mark-point-3">
            <a:extLst>
              <a:ext uri="{FF2B5EF4-FFF2-40B4-BE49-F238E27FC236}">
                <a16:creationId xmlns:a16="http://schemas.microsoft.com/office/drawing/2014/main" id="{F05DBAF7-BA8B-4651-BAA1-B605A3D4173F}"/>
              </a:ext>
            </a:extLst>
          </p:cNvPr>
          <p:cNvSpPr>
            <a:spLocks noGrp="1"/>
          </p:cNvSpPr>
          <p:nvPr/>
        </p:nvSpPr>
        <p:spPr>
          <a:xfrm>
            <a:off x="1333500" y="43624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Mean for 20 = 32.0 s.</a:t>
            </a:r>
          </a:p>
        </p:txBody>
      </p:sp>
      <p:sp>
        <p:nvSpPr>
          <p:cNvPr id="16" name="mark-number-4">
            <a:extLst>
              <a:ext uri="{FF2B5EF4-FFF2-40B4-BE49-F238E27FC236}">
                <a16:creationId xmlns:a16="http://schemas.microsoft.com/office/drawing/2014/main" id="{B561B155-4DEA-498E-B5EC-F7FDE520C06B}"/>
              </a:ext>
            </a:extLst>
          </p:cNvPr>
          <p:cNvSpPr>
            <a:spLocks noGrp="1"/>
          </p:cNvSpPr>
          <p:nvPr/>
        </p:nvSpPr>
        <p:spPr>
          <a:xfrm>
            <a:off x="6191250" y="2266950"/>
            <a:ext cx="457200" cy="457200"/>
          </a:xfrm>
          <a:prstGeom prst="ellipse">
            <a:avLst/>
          </a:prstGeom>
          <a:solidFill>
            <a:srgbClr val="F45B43"/>
          </a:solidFill>
          <a:ln w="0">
            <a:noFill/>
            <a:prstDash val="solid"/>
          </a:ln>
        </p:spPr>
      </p:sp>
      <p:sp>
        <p:nvSpPr>
          <p:cNvPr id="17" name="mark-number-text-4">
            <a:extLst>
              <a:ext uri="{FF2B5EF4-FFF2-40B4-BE49-F238E27FC236}">
                <a16:creationId xmlns:a16="http://schemas.microsoft.com/office/drawing/2014/main" id="{2A0C0358-D3AD-4315-9575-B81F67858653}"/>
              </a:ext>
            </a:extLst>
          </p:cNvPr>
          <p:cNvSpPr>
            <a:spLocks noGrp="1"/>
          </p:cNvSpPr>
          <p:nvPr/>
        </p:nvSpPr>
        <p:spPr>
          <a:xfrm>
            <a:off x="6191250" y="23241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4</a:t>
            </a:r>
          </a:p>
        </p:txBody>
      </p:sp>
      <p:sp>
        <p:nvSpPr>
          <p:cNvPr id="18" name="mark-point-4">
            <a:extLst>
              <a:ext uri="{FF2B5EF4-FFF2-40B4-BE49-F238E27FC236}">
                <a16:creationId xmlns:a16="http://schemas.microsoft.com/office/drawing/2014/main" id="{96D50525-F73E-41AE-A08C-7656E823F346}"/>
              </a:ext>
            </a:extLst>
          </p:cNvPr>
          <p:cNvSpPr>
            <a:spLocks noGrp="1"/>
          </p:cNvSpPr>
          <p:nvPr/>
        </p:nvSpPr>
        <p:spPr>
          <a:xfrm>
            <a:off x="6858000" y="22288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Period = 32.0/20 = 1.60 s.</a:t>
            </a:r>
          </a:p>
        </p:txBody>
      </p:sp>
      <p:sp>
        <p:nvSpPr>
          <p:cNvPr id="19" name="improvement-band">
            <a:extLst>
              <a:ext uri="{FF2B5EF4-FFF2-40B4-BE49-F238E27FC236}">
                <a16:creationId xmlns:a16="http://schemas.microsoft.com/office/drawing/2014/main" id="{0DD3AA6D-46AE-4B6E-9692-5D36E7DEC8B4}"/>
              </a:ext>
            </a:extLst>
          </p:cNvPr>
          <p:cNvSpPr>
            <a:spLocks noGrp="1"/>
          </p:cNvSpPr>
          <p:nvPr/>
        </p:nvSpPr>
        <p:spPr>
          <a:xfrm>
            <a:off x="666750" y="5524500"/>
            <a:ext cx="10858500" cy="552450"/>
          </a:xfrm>
          <a:prstGeom prst="roundRect">
            <a:avLst>
              <a:gd name="adj" fmla="val 20690"/>
            </a:avLst>
          </a:prstGeom>
          <a:solidFill>
            <a:srgbClr val="0B342E"/>
          </a:solidFill>
          <a:ln w="0">
            <a:noFill/>
            <a:prstDash val="solid"/>
          </a:ln>
        </p:spPr>
      </p:sp>
      <p:sp>
        <p:nvSpPr>
          <p:cNvPr id="20" name="improvement-prompt">
            <a:extLst>
              <a:ext uri="{FF2B5EF4-FFF2-40B4-BE49-F238E27FC236}">
                <a16:creationId xmlns:a16="http://schemas.microsoft.com/office/drawing/2014/main" id="{51F639FD-61F3-44B0-A8C8-0DC6F454A068}"/>
              </a:ext>
            </a:extLst>
          </p:cNvPr>
          <p:cNvSpPr>
            <a:spLocks noGrp="1"/>
          </p:cNvSpPr>
          <p:nvPr/>
        </p:nvSpPr>
        <p:spPr>
          <a:xfrm>
            <a:off x="904875" y="5657850"/>
            <a:ext cx="10382250" cy="32385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Add one missing physics term and one unit to your response, then explain the hardest mark to a partner.</a:t>
            </a:r>
          </a:p>
        </p:txBody>
      </p:sp>
    </p:spTree>
    <p:extLst>
      <p:ext uri="{BB962C8B-B14F-4D97-AF65-F5344CB8AC3E}">
        <p14:creationId xmlns:p14="http://schemas.microsoft.com/office/powerpoint/2010/main" val="289922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3" name="group-label">
            <a:extLst>
              <a:ext uri="{FF2B5EF4-FFF2-40B4-BE49-F238E27FC236}">
                <a16:creationId xmlns:a16="http://schemas.microsoft.com/office/drawing/2014/main" id="{1016BE24-0F57-4B07-BC5F-1CA2706B07DC}"/>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95DAE1FB-86E1-497B-94EA-DF4069623665}"/>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12 / 13</a:t>
            </a:r>
            <a:endParaRPr sz="1650" b="1" i="0">
              <a:solidFill>
                <a:srgbClr val="0A332E"/>
              </a:solidFill>
            </a:endParaRPr>
          </a:p>
        </p:txBody>
      </p:sp>
      <p:sp>
        <p:nvSpPr>
          <p:cNvPr id="3" name="rule-70-666">
            <a:extLst>
              <a:ext uri="{FF2B5EF4-FFF2-40B4-BE49-F238E27FC236}">
                <a16:creationId xmlns:a16="http://schemas.microsoft.com/office/drawing/2014/main" id="{88C49117-4399-4A7A-9AEC-515D75AC429A}"/>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02693678-B81A-43FC-871A-106CA4395433}"/>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1.1</a:t>
            </a:r>
          </a:p>
        </p:txBody>
      </p:sp>
      <p:sp>
        <p:nvSpPr>
          <p:cNvPr id="5" name="slide-title">
            <a:extLst>
              <a:ext uri="{FF2B5EF4-FFF2-40B4-BE49-F238E27FC236}">
                <a16:creationId xmlns:a16="http://schemas.microsoft.com/office/drawing/2014/main" id="{E84B66F3-F915-41DB-B7CE-92D773674736}"/>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Final quiz: four questions, one calm brain</a:t>
            </a:r>
          </a:p>
        </p:txBody>
      </p:sp>
      <p:sp>
        <p:nvSpPr>
          <p:cNvPr id="6" name="quiz-instruction">
            <a:extLst>
              <a:ext uri="{FF2B5EF4-FFF2-40B4-BE49-F238E27FC236}">
                <a16:creationId xmlns:a16="http://schemas.microsoft.com/office/drawing/2014/main" id="{9C2716CC-8D8A-40F8-8F4F-14D63181F9C4}"/>
              </a:ext>
            </a:extLst>
          </p:cNvPr>
          <p:cNvSpPr>
            <a:spLocks noGrp="1"/>
          </p:cNvSpPr>
          <p:nvPr/>
        </p:nvSpPr>
        <p:spPr>
          <a:xfrm>
            <a:off x="666750" y="1543050"/>
            <a:ext cx="10001250" cy="381000"/>
          </a:xfrm>
          <a:prstGeom prst="rect">
            <a:avLst/>
          </a:prstGeom>
          <a:noFill/>
          <a:ln w="0">
            <a:noFill/>
            <a:prstDash val="solid"/>
          </a:ln>
        </p:spPr>
        <p:txBody>
          <a:bodyPr/>
          <a:lstStyle/>
          <a:p>
            <a:pPr algn="l">
              <a:defRPr sz="1800" b="0" i="0">
                <a:solidFill>
                  <a:srgbClr val="48635E"/>
                </a:solidFill>
              </a:defRPr>
            </a:pPr>
            <a:r>
              <a:rPr sz="1800" b="0" i="0">
                <a:solidFill>
                  <a:srgbClr val="48635E"/>
                </a:solidFill>
              </a:rPr>
              <a:t>Answer all four. Add one reason to the question you found hardest.</a:t>
            </a:r>
          </a:p>
        </p:txBody>
      </p:sp>
      <p:sp>
        <p:nvSpPr>
          <p:cNvPr id="7" name="quiz-question-label-1">
            <a:extLst>
              <a:ext uri="{FF2B5EF4-FFF2-40B4-BE49-F238E27FC236}">
                <a16:creationId xmlns:a16="http://schemas.microsoft.com/office/drawing/2014/main" id="{23C23295-AB14-42E8-8EF7-8F18B42E0DDA}"/>
              </a:ext>
            </a:extLst>
          </p:cNvPr>
          <p:cNvSpPr>
            <a:spLocks noGrp="1"/>
          </p:cNvSpPr>
          <p:nvPr/>
        </p:nvSpPr>
        <p:spPr>
          <a:xfrm>
            <a:off x="666750" y="2143125"/>
            <a:ext cx="2095500" cy="2667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Q1</a:t>
            </a:r>
          </a:p>
        </p:txBody>
      </p:sp>
      <p:sp>
        <p:nvSpPr>
          <p:cNvPr id="8" name="quiz-question-1">
            <a:extLst>
              <a:ext uri="{FF2B5EF4-FFF2-40B4-BE49-F238E27FC236}">
                <a16:creationId xmlns:a16="http://schemas.microsoft.com/office/drawing/2014/main" id="{588EFE1E-8A25-43C2-815B-AA4BD8E9267B}"/>
              </a:ext>
            </a:extLst>
          </p:cNvPr>
          <p:cNvSpPr>
            <a:spLocks noGrp="1"/>
          </p:cNvSpPr>
          <p:nvPr/>
        </p:nvSpPr>
        <p:spPr>
          <a:xfrm>
            <a:off x="6667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Smallest change an instrument shows?</a:t>
            </a:r>
          </a:p>
        </p:txBody>
      </p:sp>
      <p:sp>
        <p:nvSpPr>
          <p:cNvPr id="9" name="quiz-choices-1">
            <a:extLst>
              <a:ext uri="{FF2B5EF4-FFF2-40B4-BE49-F238E27FC236}">
                <a16:creationId xmlns:a16="http://schemas.microsoft.com/office/drawing/2014/main" id="{4233C666-840A-454D-84CA-57326EFB054A}"/>
              </a:ext>
            </a:extLst>
          </p:cNvPr>
          <p:cNvSpPr>
            <a:spLocks noGrp="1"/>
          </p:cNvSpPr>
          <p:nvPr/>
        </p:nvSpPr>
        <p:spPr>
          <a:xfrm>
            <a:off x="666750" y="3190875"/>
            <a:ext cx="5143500" cy="5143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range · B resolution · C mean · D vector</a:t>
            </a:r>
          </a:p>
        </p:txBody>
      </p:sp>
      <p:sp>
        <p:nvSpPr>
          <p:cNvPr id="10" name="rule-70-401">
            <a:extLst>
              <a:ext uri="{FF2B5EF4-FFF2-40B4-BE49-F238E27FC236}">
                <a16:creationId xmlns:a16="http://schemas.microsoft.com/office/drawing/2014/main" id="{AEA01EA3-DF7C-4E92-A7C5-324EC0B1F08B}"/>
              </a:ext>
            </a:extLst>
          </p:cNvPr>
          <p:cNvSpPr>
            <a:spLocks noGrp="1"/>
          </p:cNvSpPr>
          <p:nvPr/>
        </p:nvSpPr>
        <p:spPr>
          <a:xfrm>
            <a:off x="666750" y="3819525"/>
            <a:ext cx="5143500" cy="9525"/>
          </a:xfrm>
          <a:prstGeom prst="rect">
            <a:avLst/>
          </a:prstGeom>
          <a:solidFill>
            <a:srgbClr val="A9BBB4"/>
          </a:solidFill>
          <a:ln w="0">
            <a:noFill/>
            <a:prstDash val="solid"/>
          </a:ln>
        </p:spPr>
      </p:sp>
      <p:sp>
        <p:nvSpPr>
          <p:cNvPr id="11" name="quiz-question-label-2">
            <a:extLst>
              <a:ext uri="{FF2B5EF4-FFF2-40B4-BE49-F238E27FC236}">
                <a16:creationId xmlns:a16="http://schemas.microsoft.com/office/drawing/2014/main" id="{03807890-4129-4B2D-8AEB-4BF515A8EE8F}"/>
              </a:ext>
            </a:extLst>
          </p:cNvPr>
          <p:cNvSpPr>
            <a:spLocks noGrp="1"/>
          </p:cNvSpPr>
          <p:nvPr/>
        </p:nvSpPr>
        <p:spPr>
          <a:xfrm>
            <a:off x="6191250" y="2143125"/>
            <a:ext cx="2095500" cy="2667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Q2</a:t>
            </a:r>
          </a:p>
        </p:txBody>
      </p:sp>
      <p:sp>
        <p:nvSpPr>
          <p:cNvPr id="12" name="quiz-question-2">
            <a:extLst>
              <a:ext uri="{FF2B5EF4-FFF2-40B4-BE49-F238E27FC236}">
                <a16:creationId xmlns:a16="http://schemas.microsoft.com/office/drawing/2014/main" id="{8D58E0D4-0DC1-4C22-A9F5-D3F5BF8FB39F}"/>
              </a:ext>
            </a:extLst>
          </p:cNvPr>
          <p:cNvSpPr>
            <a:spLocks noGrp="1"/>
          </p:cNvSpPr>
          <p:nvPr/>
        </p:nvSpPr>
        <p:spPr>
          <a:xfrm>
            <a:off x="61912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SI unit of mass?</a:t>
            </a:r>
          </a:p>
        </p:txBody>
      </p:sp>
      <p:sp>
        <p:nvSpPr>
          <p:cNvPr id="13" name="quiz-choices-2">
            <a:extLst>
              <a:ext uri="{FF2B5EF4-FFF2-40B4-BE49-F238E27FC236}">
                <a16:creationId xmlns:a16="http://schemas.microsoft.com/office/drawing/2014/main" id="{7CDD2A5C-589F-499F-B5E8-42178D6777B9}"/>
              </a:ext>
            </a:extLst>
          </p:cNvPr>
          <p:cNvSpPr>
            <a:spLocks noGrp="1"/>
          </p:cNvSpPr>
          <p:nvPr/>
        </p:nvSpPr>
        <p:spPr>
          <a:xfrm>
            <a:off x="6191250" y="3190875"/>
            <a:ext cx="5143500" cy="5143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g · B kg · C N · D m</a:t>
            </a:r>
          </a:p>
        </p:txBody>
      </p:sp>
      <p:sp>
        <p:nvSpPr>
          <p:cNvPr id="14" name="rule-650-401">
            <a:extLst>
              <a:ext uri="{FF2B5EF4-FFF2-40B4-BE49-F238E27FC236}">
                <a16:creationId xmlns:a16="http://schemas.microsoft.com/office/drawing/2014/main" id="{8C573F12-B32B-44EC-BA03-A279F8BEE6ED}"/>
              </a:ext>
            </a:extLst>
          </p:cNvPr>
          <p:cNvSpPr>
            <a:spLocks noGrp="1"/>
          </p:cNvSpPr>
          <p:nvPr/>
        </p:nvSpPr>
        <p:spPr>
          <a:xfrm>
            <a:off x="6191250" y="3819525"/>
            <a:ext cx="5143500" cy="9525"/>
          </a:xfrm>
          <a:prstGeom prst="rect">
            <a:avLst/>
          </a:prstGeom>
          <a:solidFill>
            <a:srgbClr val="A9BBB4"/>
          </a:solidFill>
          <a:ln w="0">
            <a:noFill/>
            <a:prstDash val="solid"/>
          </a:ln>
        </p:spPr>
      </p:sp>
      <p:sp>
        <p:nvSpPr>
          <p:cNvPr id="15" name="quiz-question-label-3">
            <a:extLst>
              <a:ext uri="{FF2B5EF4-FFF2-40B4-BE49-F238E27FC236}">
                <a16:creationId xmlns:a16="http://schemas.microsoft.com/office/drawing/2014/main" id="{6AE438B2-E977-4DC5-AB6A-B99543B5DEBC}"/>
              </a:ext>
            </a:extLst>
          </p:cNvPr>
          <p:cNvSpPr>
            <a:spLocks noGrp="1"/>
          </p:cNvSpPr>
          <p:nvPr/>
        </p:nvSpPr>
        <p:spPr>
          <a:xfrm>
            <a:off x="666750" y="4048125"/>
            <a:ext cx="2095500" cy="2667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Q3</a:t>
            </a:r>
          </a:p>
        </p:txBody>
      </p:sp>
      <p:sp>
        <p:nvSpPr>
          <p:cNvPr id="16" name="quiz-question-3">
            <a:extLst>
              <a:ext uri="{FF2B5EF4-FFF2-40B4-BE49-F238E27FC236}">
                <a16:creationId xmlns:a16="http://schemas.microsoft.com/office/drawing/2014/main" id="{FED1B715-C120-4641-8CDF-B97908066AC6}"/>
              </a:ext>
            </a:extLst>
          </p:cNvPr>
          <p:cNvSpPr>
            <a:spLocks noGrp="1"/>
          </p:cNvSpPr>
          <p:nvPr/>
        </p:nvSpPr>
        <p:spPr>
          <a:xfrm>
            <a:off x="666750" y="4371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Best way to reduce random timing variation?</a:t>
            </a:r>
          </a:p>
        </p:txBody>
      </p:sp>
      <p:sp>
        <p:nvSpPr>
          <p:cNvPr id="17" name="quiz-choices-3">
            <a:extLst>
              <a:ext uri="{FF2B5EF4-FFF2-40B4-BE49-F238E27FC236}">
                <a16:creationId xmlns:a16="http://schemas.microsoft.com/office/drawing/2014/main" id="{DC590976-5BDC-4EE5-A4B9-8971ABD04B33}"/>
              </a:ext>
            </a:extLst>
          </p:cNvPr>
          <p:cNvSpPr>
            <a:spLocks noGrp="1"/>
          </p:cNvSpPr>
          <p:nvPr/>
        </p:nvSpPr>
        <p:spPr>
          <a:xfrm>
            <a:off x="666750" y="5095875"/>
            <a:ext cx="5143500" cy="5143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one faster reading · B repeat and average · C add decimals · D change unit</a:t>
            </a:r>
          </a:p>
        </p:txBody>
      </p:sp>
      <p:sp>
        <p:nvSpPr>
          <p:cNvPr id="18" name="rule-70-601">
            <a:extLst>
              <a:ext uri="{FF2B5EF4-FFF2-40B4-BE49-F238E27FC236}">
                <a16:creationId xmlns:a16="http://schemas.microsoft.com/office/drawing/2014/main" id="{ACE55B57-BB40-4A97-904F-C974BD0959D0}"/>
              </a:ext>
            </a:extLst>
          </p:cNvPr>
          <p:cNvSpPr>
            <a:spLocks noGrp="1"/>
          </p:cNvSpPr>
          <p:nvPr/>
        </p:nvSpPr>
        <p:spPr>
          <a:xfrm>
            <a:off x="666750" y="5724525"/>
            <a:ext cx="5143500" cy="9525"/>
          </a:xfrm>
          <a:prstGeom prst="rect">
            <a:avLst/>
          </a:prstGeom>
          <a:solidFill>
            <a:srgbClr val="A9BBB4"/>
          </a:solidFill>
          <a:ln w="0">
            <a:noFill/>
            <a:prstDash val="solid"/>
          </a:ln>
        </p:spPr>
      </p:sp>
      <p:sp>
        <p:nvSpPr>
          <p:cNvPr id="19" name="quiz-question-label-4">
            <a:extLst>
              <a:ext uri="{FF2B5EF4-FFF2-40B4-BE49-F238E27FC236}">
                <a16:creationId xmlns:a16="http://schemas.microsoft.com/office/drawing/2014/main" id="{4F0DA8E3-D78E-4E4C-B12D-EDF0BDD8E5AC}"/>
              </a:ext>
            </a:extLst>
          </p:cNvPr>
          <p:cNvSpPr>
            <a:spLocks noGrp="1"/>
          </p:cNvSpPr>
          <p:nvPr/>
        </p:nvSpPr>
        <p:spPr>
          <a:xfrm>
            <a:off x="6191250" y="4048125"/>
            <a:ext cx="2095500" cy="2667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Q4 · SUPPLEMENT</a:t>
            </a:r>
          </a:p>
        </p:txBody>
      </p:sp>
      <p:sp>
        <p:nvSpPr>
          <p:cNvPr id="20" name="quiz-question-4">
            <a:extLst>
              <a:ext uri="{FF2B5EF4-FFF2-40B4-BE49-F238E27FC236}">
                <a16:creationId xmlns:a16="http://schemas.microsoft.com/office/drawing/2014/main" id="{FD724B31-0605-4F30-B3F3-E613738002B0}"/>
              </a:ext>
            </a:extLst>
          </p:cNvPr>
          <p:cNvSpPr>
            <a:spLocks noGrp="1"/>
          </p:cNvSpPr>
          <p:nvPr/>
        </p:nvSpPr>
        <p:spPr>
          <a:xfrm>
            <a:off x="6191250" y="4371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Perpendicular components 6 N and 8 N give?</a:t>
            </a:r>
          </a:p>
        </p:txBody>
      </p:sp>
      <p:sp>
        <p:nvSpPr>
          <p:cNvPr id="21" name="quiz-choices-4">
            <a:extLst>
              <a:ext uri="{FF2B5EF4-FFF2-40B4-BE49-F238E27FC236}">
                <a16:creationId xmlns:a16="http://schemas.microsoft.com/office/drawing/2014/main" id="{F9F03453-C447-445A-8D52-9A7B4E5AEB0E}"/>
              </a:ext>
            </a:extLst>
          </p:cNvPr>
          <p:cNvSpPr>
            <a:spLocks noGrp="1"/>
          </p:cNvSpPr>
          <p:nvPr/>
        </p:nvSpPr>
        <p:spPr>
          <a:xfrm>
            <a:off x="6191250" y="5095875"/>
            <a:ext cx="5143500" cy="5143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2 N · B 7 N · C 10 N · D 14 N</a:t>
            </a:r>
          </a:p>
        </p:txBody>
      </p:sp>
      <p:sp>
        <p:nvSpPr>
          <p:cNvPr id="22" name="rule-650-601">
            <a:extLst>
              <a:ext uri="{FF2B5EF4-FFF2-40B4-BE49-F238E27FC236}">
                <a16:creationId xmlns:a16="http://schemas.microsoft.com/office/drawing/2014/main" id="{D80F1BA1-AAC4-4550-A37E-D0A6DBBAAF7C}"/>
              </a:ext>
            </a:extLst>
          </p:cNvPr>
          <p:cNvSpPr>
            <a:spLocks noGrp="1"/>
          </p:cNvSpPr>
          <p:nvPr/>
        </p:nvSpPr>
        <p:spPr>
          <a:xfrm>
            <a:off x="6191250" y="5724525"/>
            <a:ext cx="5143500" cy="9525"/>
          </a:xfrm>
          <a:prstGeom prst="rect">
            <a:avLst/>
          </a:prstGeom>
          <a:solidFill>
            <a:srgbClr val="A9BBB4"/>
          </a:solidFill>
          <a:ln w="0">
            <a:noFill/>
            <a:prstDash val="solid"/>
          </a:ln>
        </p:spPr>
      </p:sp>
    </p:spTree>
    <p:extLst>
      <p:ext uri="{BB962C8B-B14F-4D97-AF65-F5344CB8AC3E}">
        <p14:creationId xmlns:p14="http://schemas.microsoft.com/office/powerpoint/2010/main" val="11219236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6" name="group-label">
            <a:extLst>
              <a:ext uri="{FF2B5EF4-FFF2-40B4-BE49-F238E27FC236}">
                <a16:creationId xmlns:a16="http://schemas.microsoft.com/office/drawing/2014/main" id="{CC92F74F-965F-4956-A9F6-41FAA6287F05}"/>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B3642BAB-5CE5-423F-BCDC-48E9F29EAD4C}"/>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13 / 13</a:t>
            </a:r>
            <a:endParaRPr sz="1650" b="1" i="0">
              <a:solidFill>
                <a:srgbClr val="F4F0E2"/>
              </a:solidFill>
            </a:endParaRPr>
          </a:p>
        </p:txBody>
      </p:sp>
      <p:sp>
        <p:nvSpPr>
          <p:cNvPr id="3" name="rule-70-666">
            <a:extLst>
              <a:ext uri="{FF2B5EF4-FFF2-40B4-BE49-F238E27FC236}">
                <a16:creationId xmlns:a16="http://schemas.microsoft.com/office/drawing/2014/main" id="{1C77A4E5-8F20-4918-A3B2-7F794CCA4F2C}"/>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1900C425-4AC9-4DA1-ADBF-80BD0446B273}"/>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CAMBRIDGE IGCSE PHYSICS 0625 · 1.1</a:t>
            </a:r>
          </a:p>
        </p:txBody>
      </p:sp>
      <p:sp>
        <p:nvSpPr>
          <p:cNvPr id="5" name="slide-title">
            <a:extLst>
              <a:ext uri="{FF2B5EF4-FFF2-40B4-BE49-F238E27FC236}">
                <a16:creationId xmlns:a16="http://schemas.microsoft.com/office/drawing/2014/main" id="{0A6E45A1-639E-4448-AFBB-71C5E83B13A4}"/>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F4F0E2"/>
                </a:solidFill>
              </a:defRPr>
            </a:pPr>
            <a:r>
              <a:rPr sz="3600" b="1" i="0">
                <a:solidFill>
                  <a:srgbClr val="F4F0E2"/>
                </a:solidFill>
              </a:rPr>
              <a:t>Quiz answers: correct, explain, improve</a:t>
            </a:r>
          </a:p>
        </p:txBody>
      </p:sp>
      <p:sp>
        <p:nvSpPr>
          <p:cNvPr id="6" name="answer-number-1">
            <a:extLst>
              <a:ext uri="{FF2B5EF4-FFF2-40B4-BE49-F238E27FC236}">
                <a16:creationId xmlns:a16="http://schemas.microsoft.com/office/drawing/2014/main" id="{4D0F08A8-5FB8-48BA-B2E0-FCAFE2CFE666}"/>
              </a:ext>
            </a:extLst>
          </p:cNvPr>
          <p:cNvSpPr>
            <a:spLocks noGrp="1"/>
          </p:cNvSpPr>
          <p:nvPr/>
        </p:nvSpPr>
        <p:spPr>
          <a:xfrm>
            <a:off x="714375" y="1714500"/>
            <a:ext cx="476250" cy="476250"/>
          </a:xfrm>
          <a:prstGeom prst="ellipse">
            <a:avLst/>
          </a:prstGeom>
          <a:solidFill>
            <a:srgbClr val="F45B43"/>
          </a:solidFill>
          <a:ln w="0">
            <a:noFill/>
            <a:prstDash val="solid"/>
          </a:ln>
        </p:spPr>
      </p:sp>
      <p:sp>
        <p:nvSpPr>
          <p:cNvPr id="7" name="answer-number-text-1">
            <a:extLst>
              <a:ext uri="{FF2B5EF4-FFF2-40B4-BE49-F238E27FC236}">
                <a16:creationId xmlns:a16="http://schemas.microsoft.com/office/drawing/2014/main" id="{2BC2A285-1BB9-4BFF-8361-2C6D4E631DA8}"/>
              </a:ext>
            </a:extLst>
          </p:cNvPr>
          <p:cNvSpPr>
            <a:spLocks noGrp="1"/>
          </p:cNvSpPr>
          <p:nvPr/>
        </p:nvSpPr>
        <p:spPr>
          <a:xfrm>
            <a:off x="714375" y="178117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1.</a:t>
            </a:r>
          </a:p>
        </p:txBody>
      </p:sp>
      <p:sp>
        <p:nvSpPr>
          <p:cNvPr id="8" name="answer-value-1">
            <a:extLst>
              <a:ext uri="{FF2B5EF4-FFF2-40B4-BE49-F238E27FC236}">
                <a16:creationId xmlns:a16="http://schemas.microsoft.com/office/drawing/2014/main" id="{17E2783A-5DD5-4645-82B7-CE8EBE603C16}"/>
              </a:ext>
            </a:extLst>
          </p:cNvPr>
          <p:cNvSpPr>
            <a:spLocks noGrp="1"/>
          </p:cNvSpPr>
          <p:nvPr/>
        </p:nvSpPr>
        <p:spPr>
          <a:xfrm>
            <a:off x="1476375" y="1685925"/>
            <a:ext cx="3524250" cy="428625"/>
          </a:xfrm>
          <a:prstGeom prst="rect">
            <a:avLst/>
          </a:prstGeom>
          <a:noFill/>
          <a:ln w="0">
            <a:noFill/>
            <a:prstDash val="solid"/>
          </a:ln>
        </p:spPr>
        <p:txBody>
          <a:bodyPr/>
          <a:lstStyle/>
          <a:p>
            <a:pPr algn="l">
              <a:defRPr sz="1950" b="1" i="0">
                <a:solidFill>
                  <a:srgbClr val="F45B43"/>
                </a:solidFill>
              </a:defRPr>
            </a:pPr>
            <a:r>
              <a:rPr sz="1950" b="1" i="0">
                <a:solidFill>
                  <a:srgbClr val="F45B43"/>
                </a:solidFill>
              </a:rPr>
              <a:t>Answer: resolution</a:t>
            </a:r>
          </a:p>
        </p:txBody>
      </p:sp>
      <p:sp>
        <p:nvSpPr>
          <p:cNvPr id="9" name="answer-reason-1">
            <a:extLst>
              <a:ext uri="{FF2B5EF4-FFF2-40B4-BE49-F238E27FC236}">
                <a16:creationId xmlns:a16="http://schemas.microsoft.com/office/drawing/2014/main" id="{860E8447-54FA-4A09-9457-9FB6A6208D82}"/>
              </a:ext>
            </a:extLst>
          </p:cNvPr>
          <p:cNvSpPr>
            <a:spLocks noGrp="1"/>
          </p:cNvSpPr>
          <p:nvPr/>
        </p:nvSpPr>
        <p:spPr>
          <a:xfrm>
            <a:off x="5191125" y="1695450"/>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Resolution is the smallest readable increment.</a:t>
            </a:r>
          </a:p>
        </p:txBody>
      </p:sp>
      <p:sp>
        <p:nvSpPr>
          <p:cNvPr id="10" name="rule-155-262">
            <a:extLst>
              <a:ext uri="{FF2B5EF4-FFF2-40B4-BE49-F238E27FC236}">
                <a16:creationId xmlns:a16="http://schemas.microsoft.com/office/drawing/2014/main" id="{9BFEF869-40E0-4C2B-8AB4-F291ACD9700D}"/>
              </a:ext>
            </a:extLst>
          </p:cNvPr>
          <p:cNvSpPr>
            <a:spLocks noGrp="1"/>
          </p:cNvSpPr>
          <p:nvPr/>
        </p:nvSpPr>
        <p:spPr>
          <a:xfrm>
            <a:off x="1476375" y="2495550"/>
            <a:ext cx="9667875" cy="9525"/>
          </a:xfrm>
          <a:prstGeom prst="rect">
            <a:avLst/>
          </a:prstGeom>
          <a:solidFill>
            <a:srgbClr val="47716A"/>
          </a:solidFill>
          <a:ln w="0">
            <a:noFill/>
            <a:prstDash val="solid"/>
          </a:ln>
        </p:spPr>
      </p:sp>
      <p:sp>
        <p:nvSpPr>
          <p:cNvPr id="11" name="answer-number-2">
            <a:extLst>
              <a:ext uri="{FF2B5EF4-FFF2-40B4-BE49-F238E27FC236}">
                <a16:creationId xmlns:a16="http://schemas.microsoft.com/office/drawing/2014/main" id="{E197DF5F-36A5-4A5D-A1B6-6A8D8D6BD474}"/>
              </a:ext>
            </a:extLst>
          </p:cNvPr>
          <p:cNvSpPr>
            <a:spLocks noGrp="1"/>
          </p:cNvSpPr>
          <p:nvPr/>
        </p:nvSpPr>
        <p:spPr>
          <a:xfrm>
            <a:off x="714375" y="2695575"/>
            <a:ext cx="476250" cy="476250"/>
          </a:xfrm>
          <a:prstGeom prst="ellipse">
            <a:avLst/>
          </a:prstGeom>
          <a:solidFill>
            <a:srgbClr val="F45B43"/>
          </a:solidFill>
          <a:ln w="0">
            <a:noFill/>
            <a:prstDash val="solid"/>
          </a:ln>
        </p:spPr>
      </p:sp>
      <p:sp>
        <p:nvSpPr>
          <p:cNvPr id="12" name="answer-number-text-2">
            <a:extLst>
              <a:ext uri="{FF2B5EF4-FFF2-40B4-BE49-F238E27FC236}">
                <a16:creationId xmlns:a16="http://schemas.microsoft.com/office/drawing/2014/main" id="{991E322A-48D3-4334-9D32-56793901E756}"/>
              </a:ext>
            </a:extLst>
          </p:cNvPr>
          <p:cNvSpPr>
            <a:spLocks noGrp="1"/>
          </p:cNvSpPr>
          <p:nvPr/>
        </p:nvSpPr>
        <p:spPr>
          <a:xfrm>
            <a:off x="714375" y="276225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2.</a:t>
            </a:r>
          </a:p>
        </p:txBody>
      </p:sp>
      <p:sp>
        <p:nvSpPr>
          <p:cNvPr id="13" name="answer-value-2">
            <a:extLst>
              <a:ext uri="{FF2B5EF4-FFF2-40B4-BE49-F238E27FC236}">
                <a16:creationId xmlns:a16="http://schemas.microsoft.com/office/drawing/2014/main" id="{8045EA36-92C2-4C44-8A22-C5BCFDF416B9}"/>
              </a:ext>
            </a:extLst>
          </p:cNvPr>
          <p:cNvSpPr>
            <a:spLocks noGrp="1"/>
          </p:cNvSpPr>
          <p:nvPr/>
        </p:nvSpPr>
        <p:spPr>
          <a:xfrm>
            <a:off x="1476375" y="2667000"/>
            <a:ext cx="3524250" cy="428625"/>
          </a:xfrm>
          <a:prstGeom prst="rect">
            <a:avLst/>
          </a:prstGeom>
          <a:noFill/>
          <a:ln w="0">
            <a:noFill/>
            <a:prstDash val="solid"/>
          </a:ln>
        </p:spPr>
        <p:txBody>
          <a:bodyPr/>
          <a:lstStyle/>
          <a:p>
            <a:pPr algn="l">
              <a:defRPr sz="1950" b="1" i="0">
                <a:solidFill>
                  <a:srgbClr val="F45B43"/>
                </a:solidFill>
              </a:defRPr>
            </a:pPr>
            <a:r>
              <a:rPr sz="1950" b="1" i="0">
                <a:solidFill>
                  <a:srgbClr val="F45B43"/>
                </a:solidFill>
              </a:rPr>
              <a:t>Answer: kg</a:t>
            </a:r>
          </a:p>
        </p:txBody>
      </p:sp>
      <p:sp>
        <p:nvSpPr>
          <p:cNvPr id="14" name="answer-reason-2">
            <a:extLst>
              <a:ext uri="{FF2B5EF4-FFF2-40B4-BE49-F238E27FC236}">
                <a16:creationId xmlns:a16="http://schemas.microsoft.com/office/drawing/2014/main" id="{6C25244A-204F-4EDC-9D7D-52D3C3B13A39}"/>
              </a:ext>
            </a:extLst>
          </p:cNvPr>
          <p:cNvSpPr>
            <a:spLocks noGrp="1"/>
          </p:cNvSpPr>
          <p:nvPr/>
        </p:nvSpPr>
        <p:spPr>
          <a:xfrm>
            <a:off x="5191125" y="2676525"/>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The kilogram is the SI base unit of mass.</a:t>
            </a:r>
          </a:p>
        </p:txBody>
      </p:sp>
      <p:sp>
        <p:nvSpPr>
          <p:cNvPr id="15" name="rule-155-365">
            <a:extLst>
              <a:ext uri="{FF2B5EF4-FFF2-40B4-BE49-F238E27FC236}">
                <a16:creationId xmlns:a16="http://schemas.microsoft.com/office/drawing/2014/main" id="{EAFD5A09-6FAF-48B9-9297-5800F6E9B025}"/>
              </a:ext>
            </a:extLst>
          </p:cNvPr>
          <p:cNvSpPr>
            <a:spLocks noGrp="1"/>
          </p:cNvSpPr>
          <p:nvPr/>
        </p:nvSpPr>
        <p:spPr>
          <a:xfrm>
            <a:off x="1476375" y="3476625"/>
            <a:ext cx="9667875" cy="9525"/>
          </a:xfrm>
          <a:prstGeom prst="rect">
            <a:avLst/>
          </a:prstGeom>
          <a:solidFill>
            <a:srgbClr val="47716A"/>
          </a:solidFill>
          <a:ln w="0">
            <a:noFill/>
            <a:prstDash val="solid"/>
          </a:ln>
        </p:spPr>
      </p:sp>
      <p:sp>
        <p:nvSpPr>
          <p:cNvPr id="16" name="answer-number-3">
            <a:extLst>
              <a:ext uri="{FF2B5EF4-FFF2-40B4-BE49-F238E27FC236}">
                <a16:creationId xmlns:a16="http://schemas.microsoft.com/office/drawing/2014/main" id="{7E5084D1-E605-4040-B19C-4868578A9DC6}"/>
              </a:ext>
            </a:extLst>
          </p:cNvPr>
          <p:cNvSpPr>
            <a:spLocks noGrp="1"/>
          </p:cNvSpPr>
          <p:nvPr/>
        </p:nvSpPr>
        <p:spPr>
          <a:xfrm>
            <a:off x="714375" y="3676650"/>
            <a:ext cx="476250" cy="476250"/>
          </a:xfrm>
          <a:prstGeom prst="ellipse">
            <a:avLst/>
          </a:prstGeom>
          <a:solidFill>
            <a:srgbClr val="F45B43"/>
          </a:solidFill>
          <a:ln w="0">
            <a:noFill/>
            <a:prstDash val="solid"/>
          </a:ln>
        </p:spPr>
      </p:sp>
      <p:sp>
        <p:nvSpPr>
          <p:cNvPr id="17" name="answer-number-text-3">
            <a:extLst>
              <a:ext uri="{FF2B5EF4-FFF2-40B4-BE49-F238E27FC236}">
                <a16:creationId xmlns:a16="http://schemas.microsoft.com/office/drawing/2014/main" id="{680341A9-E70F-487A-9DA8-7EAAA86B92DF}"/>
              </a:ext>
            </a:extLst>
          </p:cNvPr>
          <p:cNvSpPr>
            <a:spLocks noGrp="1"/>
          </p:cNvSpPr>
          <p:nvPr/>
        </p:nvSpPr>
        <p:spPr>
          <a:xfrm>
            <a:off x="714375" y="374332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3.</a:t>
            </a:r>
          </a:p>
        </p:txBody>
      </p:sp>
      <p:sp>
        <p:nvSpPr>
          <p:cNvPr id="18" name="answer-value-3">
            <a:extLst>
              <a:ext uri="{FF2B5EF4-FFF2-40B4-BE49-F238E27FC236}">
                <a16:creationId xmlns:a16="http://schemas.microsoft.com/office/drawing/2014/main" id="{0CCC2926-C03B-4A64-BC3D-559C5746592B}"/>
              </a:ext>
            </a:extLst>
          </p:cNvPr>
          <p:cNvSpPr>
            <a:spLocks noGrp="1"/>
          </p:cNvSpPr>
          <p:nvPr/>
        </p:nvSpPr>
        <p:spPr>
          <a:xfrm>
            <a:off x="1476375" y="3648075"/>
            <a:ext cx="3524250" cy="428625"/>
          </a:xfrm>
          <a:prstGeom prst="rect">
            <a:avLst/>
          </a:prstGeom>
          <a:noFill/>
          <a:ln w="0">
            <a:noFill/>
            <a:prstDash val="solid"/>
          </a:ln>
        </p:spPr>
        <p:txBody>
          <a:bodyPr/>
          <a:lstStyle/>
          <a:p>
            <a:pPr algn="l">
              <a:defRPr sz="1950" b="1" i="0">
                <a:solidFill>
                  <a:srgbClr val="F45B43"/>
                </a:solidFill>
              </a:defRPr>
            </a:pPr>
            <a:r>
              <a:rPr sz="1950" b="1" i="0">
                <a:solidFill>
                  <a:srgbClr val="F45B43"/>
                </a:solidFill>
              </a:rPr>
              <a:t>Answer: repeat and average</a:t>
            </a:r>
          </a:p>
        </p:txBody>
      </p:sp>
      <p:sp>
        <p:nvSpPr>
          <p:cNvPr id="19" name="answer-reason-3">
            <a:extLst>
              <a:ext uri="{FF2B5EF4-FFF2-40B4-BE49-F238E27FC236}">
                <a16:creationId xmlns:a16="http://schemas.microsoft.com/office/drawing/2014/main" id="{987D6721-3935-4D50-ABE8-D7CEAA8A4EC1}"/>
              </a:ext>
            </a:extLst>
          </p:cNvPr>
          <p:cNvSpPr>
            <a:spLocks noGrp="1"/>
          </p:cNvSpPr>
          <p:nvPr/>
        </p:nvSpPr>
        <p:spPr>
          <a:xfrm>
            <a:off x="5191125" y="3657600"/>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Repeated readings reveal spread and improve the estimate.</a:t>
            </a:r>
          </a:p>
        </p:txBody>
      </p:sp>
      <p:sp>
        <p:nvSpPr>
          <p:cNvPr id="20" name="rule-155-468">
            <a:extLst>
              <a:ext uri="{FF2B5EF4-FFF2-40B4-BE49-F238E27FC236}">
                <a16:creationId xmlns:a16="http://schemas.microsoft.com/office/drawing/2014/main" id="{1EE45B8C-71EF-4B67-B31C-C775ECBD2D80}"/>
              </a:ext>
            </a:extLst>
          </p:cNvPr>
          <p:cNvSpPr>
            <a:spLocks noGrp="1"/>
          </p:cNvSpPr>
          <p:nvPr/>
        </p:nvSpPr>
        <p:spPr>
          <a:xfrm>
            <a:off x="1476375" y="4457700"/>
            <a:ext cx="9667875" cy="9525"/>
          </a:xfrm>
          <a:prstGeom prst="rect">
            <a:avLst/>
          </a:prstGeom>
          <a:solidFill>
            <a:srgbClr val="47716A"/>
          </a:solidFill>
          <a:ln w="0">
            <a:noFill/>
            <a:prstDash val="solid"/>
          </a:ln>
        </p:spPr>
      </p:sp>
      <p:sp>
        <p:nvSpPr>
          <p:cNvPr id="21" name="answer-number-4">
            <a:extLst>
              <a:ext uri="{FF2B5EF4-FFF2-40B4-BE49-F238E27FC236}">
                <a16:creationId xmlns:a16="http://schemas.microsoft.com/office/drawing/2014/main" id="{83CDE50D-3787-4F23-AE1C-04ADDE1999C5}"/>
              </a:ext>
            </a:extLst>
          </p:cNvPr>
          <p:cNvSpPr>
            <a:spLocks noGrp="1"/>
          </p:cNvSpPr>
          <p:nvPr/>
        </p:nvSpPr>
        <p:spPr>
          <a:xfrm>
            <a:off x="714375" y="4657725"/>
            <a:ext cx="476250" cy="476250"/>
          </a:xfrm>
          <a:prstGeom prst="ellipse">
            <a:avLst/>
          </a:prstGeom>
          <a:solidFill>
            <a:srgbClr val="F45B43"/>
          </a:solidFill>
          <a:ln w="0">
            <a:noFill/>
            <a:prstDash val="solid"/>
          </a:ln>
        </p:spPr>
      </p:sp>
      <p:sp>
        <p:nvSpPr>
          <p:cNvPr id="22" name="answer-number-text-4">
            <a:extLst>
              <a:ext uri="{FF2B5EF4-FFF2-40B4-BE49-F238E27FC236}">
                <a16:creationId xmlns:a16="http://schemas.microsoft.com/office/drawing/2014/main" id="{8A09D888-799E-480C-96F0-8620178395BC}"/>
              </a:ext>
            </a:extLst>
          </p:cNvPr>
          <p:cNvSpPr>
            <a:spLocks noGrp="1"/>
          </p:cNvSpPr>
          <p:nvPr/>
        </p:nvSpPr>
        <p:spPr>
          <a:xfrm>
            <a:off x="714375" y="472440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4.</a:t>
            </a:r>
          </a:p>
        </p:txBody>
      </p:sp>
      <p:sp>
        <p:nvSpPr>
          <p:cNvPr id="23" name="answer-value-4">
            <a:extLst>
              <a:ext uri="{FF2B5EF4-FFF2-40B4-BE49-F238E27FC236}">
                <a16:creationId xmlns:a16="http://schemas.microsoft.com/office/drawing/2014/main" id="{15491244-E1B5-4918-9A8D-F058126FDDBB}"/>
              </a:ext>
            </a:extLst>
          </p:cNvPr>
          <p:cNvSpPr>
            <a:spLocks noGrp="1"/>
          </p:cNvSpPr>
          <p:nvPr/>
        </p:nvSpPr>
        <p:spPr>
          <a:xfrm>
            <a:off x="1476375" y="4629150"/>
            <a:ext cx="3524250" cy="428625"/>
          </a:xfrm>
          <a:prstGeom prst="rect">
            <a:avLst/>
          </a:prstGeom>
          <a:noFill/>
          <a:ln w="0">
            <a:noFill/>
            <a:prstDash val="solid"/>
          </a:ln>
        </p:spPr>
        <p:txBody>
          <a:bodyPr/>
          <a:lstStyle/>
          <a:p>
            <a:pPr algn="l">
              <a:defRPr sz="1950" b="1" i="0">
                <a:solidFill>
                  <a:srgbClr val="F45B43"/>
                </a:solidFill>
              </a:defRPr>
            </a:pPr>
            <a:r>
              <a:rPr sz="1950" b="1" i="0">
                <a:solidFill>
                  <a:srgbClr val="F45B43"/>
                </a:solidFill>
              </a:rPr>
              <a:t>SUPPLEMENT · Answer: 10 N</a:t>
            </a:r>
          </a:p>
        </p:txBody>
      </p:sp>
      <p:sp>
        <p:nvSpPr>
          <p:cNvPr id="24" name="answer-reason-4">
            <a:extLst>
              <a:ext uri="{FF2B5EF4-FFF2-40B4-BE49-F238E27FC236}">
                <a16:creationId xmlns:a16="http://schemas.microsoft.com/office/drawing/2014/main" id="{13CEBF79-AFD0-403C-81D0-B4FF5842C783}"/>
              </a:ext>
            </a:extLst>
          </p:cNvPr>
          <p:cNvSpPr>
            <a:spLocks noGrp="1"/>
          </p:cNvSpPr>
          <p:nvPr/>
        </p:nvSpPr>
        <p:spPr>
          <a:xfrm>
            <a:off x="5191125" y="4638675"/>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√(6² + 8²) = 10.</a:t>
            </a:r>
          </a:p>
        </p:txBody>
      </p:sp>
      <p:sp>
        <p:nvSpPr>
          <p:cNvPr id="25" name="exit-ticket">
            <a:extLst>
              <a:ext uri="{FF2B5EF4-FFF2-40B4-BE49-F238E27FC236}">
                <a16:creationId xmlns:a16="http://schemas.microsoft.com/office/drawing/2014/main" id="{255877D3-6FA9-4A7A-8000-590324314D83}"/>
              </a:ext>
            </a:extLst>
          </p:cNvPr>
          <p:cNvSpPr>
            <a:spLocks noGrp="1"/>
          </p:cNvSpPr>
          <p:nvPr/>
        </p:nvSpPr>
        <p:spPr>
          <a:xfrm>
            <a:off x="1047750" y="5743575"/>
            <a:ext cx="10096500" cy="400050"/>
          </a:xfrm>
          <a:prstGeom prst="rect">
            <a:avLst/>
          </a:prstGeom>
          <a:noFill/>
          <a:ln w="0">
            <a:noFill/>
            <a:prstDash val="solid"/>
          </a:ln>
        </p:spPr>
        <p:txBody>
          <a:bodyPr/>
          <a:lstStyle/>
          <a:p>
            <a:pPr algn="ctr">
              <a:defRPr sz="1875" b="1" i="0">
                <a:solidFill>
                  <a:srgbClr val="F45B43"/>
                </a:solidFill>
              </a:defRPr>
            </a:pPr>
            <a:r>
              <a:rPr sz="1875" b="1" i="0">
                <a:solidFill>
                  <a:srgbClr val="F45B43"/>
                </a:solidFill>
              </a:rPr>
              <a:t>Next move: Correct one response, name the governing physics idea, and write one question you can now answer that you could not answer at the start.</a:t>
            </a:r>
          </a:p>
        </p:txBody>
      </p:sp>
    </p:spTree>
    <p:extLst>
      <p:ext uri="{BB962C8B-B14F-4D97-AF65-F5344CB8AC3E}">
        <p14:creationId xmlns:p14="http://schemas.microsoft.com/office/powerpoint/2010/main" val="17507666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7" name="group-label">
            <a:extLst>
              <a:ext uri="{FF2B5EF4-FFF2-40B4-BE49-F238E27FC236}">
                <a16:creationId xmlns:a16="http://schemas.microsoft.com/office/drawing/2014/main" id="{880C9F75-555E-43B4-A4F7-2659358001FA}"/>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9C80EA36-87B5-45A8-89FD-7FDD24E68C3F}"/>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02 / 13</a:t>
            </a:r>
            <a:endParaRPr sz="1650" b="1" i="0">
              <a:solidFill>
                <a:srgbClr val="0A332E"/>
              </a:solidFill>
            </a:endParaRPr>
          </a:p>
        </p:txBody>
      </p:sp>
      <p:sp>
        <p:nvSpPr>
          <p:cNvPr id="3" name="rule-70-666">
            <a:extLst>
              <a:ext uri="{FF2B5EF4-FFF2-40B4-BE49-F238E27FC236}">
                <a16:creationId xmlns:a16="http://schemas.microsoft.com/office/drawing/2014/main" id="{7D110F86-CF69-40D0-9DAA-76E84B3194EF}"/>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96868CAF-FD7D-4AD6-B576-E8DE16BBD9FD}"/>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1.1</a:t>
            </a:r>
          </a:p>
        </p:txBody>
      </p:sp>
      <p:sp>
        <p:nvSpPr>
          <p:cNvPr id="5" name="slide-title">
            <a:extLst>
              <a:ext uri="{FF2B5EF4-FFF2-40B4-BE49-F238E27FC236}">
                <a16:creationId xmlns:a16="http://schemas.microsoft.com/office/drawing/2014/main" id="{CA680776-3494-4B98-B072-E05FBD903A7C}"/>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Three ideas to wake up</a:t>
            </a:r>
          </a:p>
        </p:txBody>
      </p:sp>
      <p:sp>
        <p:nvSpPr>
          <p:cNvPr id="6" name="retrieval-instruction">
            <a:extLst>
              <a:ext uri="{FF2B5EF4-FFF2-40B4-BE49-F238E27FC236}">
                <a16:creationId xmlns:a16="http://schemas.microsoft.com/office/drawing/2014/main" id="{1CEBCB63-FEDA-4E21-8EE1-818C78A2D4DB}"/>
              </a:ext>
            </a:extLst>
          </p:cNvPr>
          <p:cNvSpPr>
            <a:spLocks noGrp="1"/>
          </p:cNvSpPr>
          <p:nvPr/>
        </p:nvSpPr>
        <p:spPr>
          <a:xfrm>
            <a:off x="666750" y="1524000"/>
            <a:ext cx="9906000" cy="419100"/>
          </a:xfrm>
          <a:prstGeom prst="rect">
            <a:avLst/>
          </a:prstGeom>
          <a:noFill/>
          <a:ln w="0">
            <a:noFill/>
            <a:prstDash val="solid"/>
          </a:ln>
        </p:spPr>
        <p:txBody>
          <a:bodyPr/>
          <a:lstStyle/>
          <a:p>
            <a:pPr algn="l">
              <a:defRPr sz="1950" b="0" i="0">
                <a:solidFill>
                  <a:srgbClr val="48635E"/>
                </a:solidFill>
              </a:defRPr>
            </a:pPr>
            <a:r>
              <a:rPr sz="1950" b="0" i="0">
                <a:solidFill>
                  <a:srgbClr val="48635E"/>
                </a:solidFill>
              </a:rPr>
              <a:t>Think alone → compare with a partner → vote with one reason.</a:t>
            </a:r>
          </a:p>
        </p:txBody>
      </p:sp>
      <p:sp>
        <p:nvSpPr>
          <p:cNvPr id="7" name="retrieval-number-1">
            <a:extLst>
              <a:ext uri="{FF2B5EF4-FFF2-40B4-BE49-F238E27FC236}">
                <a16:creationId xmlns:a16="http://schemas.microsoft.com/office/drawing/2014/main" id="{D1303C71-A841-44AE-B5EE-D2990B5452E0}"/>
              </a:ext>
            </a:extLst>
          </p:cNvPr>
          <p:cNvSpPr>
            <a:spLocks noGrp="1"/>
          </p:cNvSpPr>
          <p:nvPr/>
        </p:nvSpPr>
        <p:spPr>
          <a:xfrm>
            <a:off x="723900" y="2209800"/>
            <a:ext cx="495300" cy="495300"/>
          </a:xfrm>
          <a:prstGeom prst="ellipse">
            <a:avLst/>
          </a:prstGeom>
          <a:solidFill>
            <a:srgbClr val="F45B43"/>
          </a:solidFill>
          <a:ln w="0">
            <a:noFill/>
            <a:prstDash val="solid"/>
          </a:ln>
        </p:spPr>
      </p:sp>
      <p:sp>
        <p:nvSpPr>
          <p:cNvPr id="8" name="retrieval-number-text-1">
            <a:extLst>
              <a:ext uri="{FF2B5EF4-FFF2-40B4-BE49-F238E27FC236}">
                <a16:creationId xmlns:a16="http://schemas.microsoft.com/office/drawing/2014/main" id="{ADFE8616-7525-49FF-A2FC-0B6369B9DB58}"/>
              </a:ext>
            </a:extLst>
          </p:cNvPr>
          <p:cNvSpPr>
            <a:spLocks noGrp="1"/>
          </p:cNvSpPr>
          <p:nvPr/>
        </p:nvSpPr>
        <p:spPr>
          <a:xfrm>
            <a:off x="723900" y="2276475"/>
            <a:ext cx="495300" cy="333375"/>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1</a:t>
            </a:r>
          </a:p>
        </p:txBody>
      </p:sp>
      <p:sp>
        <p:nvSpPr>
          <p:cNvPr id="9" name="retrieval-question-1">
            <a:extLst>
              <a:ext uri="{FF2B5EF4-FFF2-40B4-BE49-F238E27FC236}">
                <a16:creationId xmlns:a16="http://schemas.microsoft.com/office/drawing/2014/main" id="{AEC09EA3-E0F3-4611-9B77-1D22FA430E93}"/>
              </a:ext>
            </a:extLst>
          </p:cNvPr>
          <p:cNvSpPr>
            <a:spLocks noGrp="1"/>
          </p:cNvSpPr>
          <p:nvPr/>
        </p:nvSpPr>
        <p:spPr>
          <a:xfrm>
            <a:off x="1524000" y="21717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What is the SI unit of length?</a:t>
            </a:r>
          </a:p>
        </p:txBody>
      </p:sp>
      <p:sp>
        <p:nvSpPr>
          <p:cNvPr id="10" name="retrieval-number-2">
            <a:extLst>
              <a:ext uri="{FF2B5EF4-FFF2-40B4-BE49-F238E27FC236}">
                <a16:creationId xmlns:a16="http://schemas.microsoft.com/office/drawing/2014/main" id="{AE5FA751-F80D-423B-994C-3BFA9935F1E4}"/>
              </a:ext>
            </a:extLst>
          </p:cNvPr>
          <p:cNvSpPr>
            <a:spLocks noGrp="1"/>
          </p:cNvSpPr>
          <p:nvPr/>
        </p:nvSpPr>
        <p:spPr>
          <a:xfrm>
            <a:off x="723900" y="3276600"/>
            <a:ext cx="495300" cy="495300"/>
          </a:xfrm>
          <a:prstGeom prst="ellipse">
            <a:avLst/>
          </a:prstGeom>
          <a:solidFill>
            <a:srgbClr val="F45B43"/>
          </a:solidFill>
          <a:ln w="0">
            <a:noFill/>
            <a:prstDash val="solid"/>
          </a:ln>
        </p:spPr>
      </p:sp>
      <p:sp>
        <p:nvSpPr>
          <p:cNvPr id="11" name="retrieval-number-text-2">
            <a:extLst>
              <a:ext uri="{FF2B5EF4-FFF2-40B4-BE49-F238E27FC236}">
                <a16:creationId xmlns:a16="http://schemas.microsoft.com/office/drawing/2014/main" id="{61A6E77E-1CA9-4193-B891-17B488B2D9B6}"/>
              </a:ext>
            </a:extLst>
          </p:cNvPr>
          <p:cNvSpPr>
            <a:spLocks noGrp="1"/>
          </p:cNvSpPr>
          <p:nvPr/>
        </p:nvSpPr>
        <p:spPr>
          <a:xfrm>
            <a:off x="723900" y="3343275"/>
            <a:ext cx="495300" cy="333375"/>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2</a:t>
            </a:r>
          </a:p>
        </p:txBody>
      </p:sp>
      <p:sp>
        <p:nvSpPr>
          <p:cNvPr id="12" name="retrieval-question-2">
            <a:extLst>
              <a:ext uri="{FF2B5EF4-FFF2-40B4-BE49-F238E27FC236}">
                <a16:creationId xmlns:a16="http://schemas.microsoft.com/office/drawing/2014/main" id="{04D736E2-634E-4048-AF28-6A6D9C27B6DF}"/>
              </a:ext>
            </a:extLst>
          </p:cNvPr>
          <p:cNvSpPr>
            <a:spLocks noGrp="1"/>
          </p:cNvSpPr>
          <p:nvPr/>
        </p:nvSpPr>
        <p:spPr>
          <a:xfrm>
            <a:off x="1524000" y="32385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Which instrument suits a 0.45 mm wire diameter?</a:t>
            </a:r>
          </a:p>
        </p:txBody>
      </p:sp>
      <p:sp>
        <p:nvSpPr>
          <p:cNvPr id="13" name="retrieval-number-3">
            <a:extLst>
              <a:ext uri="{FF2B5EF4-FFF2-40B4-BE49-F238E27FC236}">
                <a16:creationId xmlns:a16="http://schemas.microsoft.com/office/drawing/2014/main" id="{03C13965-103B-4CEA-8B8B-16732C3DB396}"/>
              </a:ext>
            </a:extLst>
          </p:cNvPr>
          <p:cNvSpPr>
            <a:spLocks noGrp="1"/>
          </p:cNvSpPr>
          <p:nvPr/>
        </p:nvSpPr>
        <p:spPr>
          <a:xfrm>
            <a:off x="723900" y="4343400"/>
            <a:ext cx="495300" cy="495300"/>
          </a:xfrm>
          <a:prstGeom prst="ellipse">
            <a:avLst/>
          </a:prstGeom>
          <a:solidFill>
            <a:srgbClr val="F45B43"/>
          </a:solidFill>
          <a:ln w="0">
            <a:noFill/>
            <a:prstDash val="solid"/>
          </a:ln>
        </p:spPr>
      </p:sp>
      <p:sp>
        <p:nvSpPr>
          <p:cNvPr id="14" name="retrieval-number-text-3">
            <a:extLst>
              <a:ext uri="{FF2B5EF4-FFF2-40B4-BE49-F238E27FC236}">
                <a16:creationId xmlns:a16="http://schemas.microsoft.com/office/drawing/2014/main" id="{F5051287-1C8E-4F95-8007-9F9FFDC9439C}"/>
              </a:ext>
            </a:extLst>
          </p:cNvPr>
          <p:cNvSpPr>
            <a:spLocks noGrp="1"/>
          </p:cNvSpPr>
          <p:nvPr/>
        </p:nvSpPr>
        <p:spPr>
          <a:xfrm>
            <a:off x="723900" y="4410075"/>
            <a:ext cx="495300" cy="333375"/>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3</a:t>
            </a:r>
          </a:p>
        </p:txBody>
      </p:sp>
      <p:sp>
        <p:nvSpPr>
          <p:cNvPr id="15" name="retrieval-question-3">
            <a:extLst>
              <a:ext uri="{FF2B5EF4-FFF2-40B4-BE49-F238E27FC236}">
                <a16:creationId xmlns:a16="http://schemas.microsoft.com/office/drawing/2014/main" id="{66B95161-A376-4913-81FE-BD4096FBF0BE}"/>
              </a:ext>
            </a:extLst>
          </p:cNvPr>
          <p:cNvSpPr>
            <a:spLocks noGrp="1"/>
          </p:cNvSpPr>
          <p:nvPr/>
        </p:nvSpPr>
        <p:spPr>
          <a:xfrm>
            <a:off x="1524000" y="43053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Why repeat a measurement?</a:t>
            </a:r>
          </a:p>
        </p:txBody>
      </p:sp>
      <p:sp>
        <p:nvSpPr>
          <p:cNvPr id="16" name="retrieval-close">
            <a:extLst>
              <a:ext uri="{FF2B5EF4-FFF2-40B4-BE49-F238E27FC236}">
                <a16:creationId xmlns:a16="http://schemas.microsoft.com/office/drawing/2014/main" id="{69A226CB-EDE0-472B-8B70-C8BF78C88AD3}"/>
              </a:ext>
            </a:extLst>
          </p:cNvPr>
          <p:cNvSpPr>
            <a:spLocks noGrp="1"/>
          </p:cNvSpPr>
          <p:nvPr/>
        </p:nvSpPr>
        <p:spPr>
          <a:xfrm>
            <a:off x="666750" y="5600700"/>
            <a:ext cx="10668000" cy="45720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Mini-whiteboard challenge: sketch or calculate one idea you expect to use today.</a:t>
            </a:r>
          </a:p>
        </p:txBody>
      </p:sp>
    </p:spTree>
    <p:extLst>
      <p:ext uri="{BB962C8B-B14F-4D97-AF65-F5344CB8AC3E}">
        <p14:creationId xmlns:p14="http://schemas.microsoft.com/office/powerpoint/2010/main" val="11895737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2" name="group-label">
            <a:extLst>
              <a:ext uri="{FF2B5EF4-FFF2-40B4-BE49-F238E27FC236}">
                <a16:creationId xmlns:a16="http://schemas.microsoft.com/office/drawing/2014/main" id="{BD7E76F7-68DE-4E0A-82A8-B839CE4A67BD}"/>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D1E69840-B4C2-4B80-B837-CD0FC2A651BC}"/>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03 / 13</a:t>
            </a:r>
            <a:endParaRPr sz="1650" b="1" i="0">
              <a:solidFill>
                <a:srgbClr val="0A332E"/>
              </a:solidFill>
            </a:endParaRPr>
          </a:p>
        </p:txBody>
      </p:sp>
      <p:sp>
        <p:nvSpPr>
          <p:cNvPr id="3" name="rule-70-666">
            <a:extLst>
              <a:ext uri="{FF2B5EF4-FFF2-40B4-BE49-F238E27FC236}">
                <a16:creationId xmlns:a16="http://schemas.microsoft.com/office/drawing/2014/main" id="{A26E54A7-9A34-4EE0-B2BF-B39601D62D43}"/>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78CC40BD-E832-4C24-A234-7FB90719F1BD}"/>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1.1</a:t>
            </a:r>
          </a:p>
        </p:txBody>
      </p:sp>
      <p:sp>
        <p:nvSpPr>
          <p:cNvPr id="5" name="slide-title">
            <a:extLst>
              <a:ext uri="{FF2B5EF4-FFF2-40B4-BE49-F238E27FC236}">
                <a16:creationId xmlns:a16="http://schemas.microsoft.com/office/drawing/2014/main" id="{47F20F83-7EC0-4BCA-A36B-3480F745C176}"/>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A measurement is a value, a unit and a method</a:t>
            </a:r>
          </a:p>
        </p:txBody>
      </p:sp>
      <p:sp>
        <p:nvSpPr>
          <p:cNvPr id="6" name="core-index-1">
            <a:extLst>
              <a:ext uri="{FF2B5EF4-FFF2-40B4-BE49-F238E27FC236}">
                <a16:creationId xmlns:a16="http://schemas.microsoft.com/office/drawing/2014/main" id="{1DDA2287-B73D-4619-AC72-70BE17C47E28}"/>
              </a:ext>
            </a:extLst>
          </p:cNvPr>
          <p:cNvSpPr>
            <a:spLocks noGrp="1"/>
          </p:cNvSpPr>
          <p:nvPr/>
        </p:nvSpPr>
        <p:spPr>
          <a:xfrm>
            <a:off x="685800" y="1809750"/>
            <a:ext cx="457200" cy="3048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01</a:t>
            </a:r>
          </a:p>
        </p:txBody>
      </p:sp>
      <p:sp>
        <p:nvSpPr>
          <p:cNvPr id="7" name="core-point-1">
            <a:extLst>
              <a:ext uri="{FF2B5EF4-FFF2-40B4-BE49-F238E27FC236}">
                <a16:creationId xmlns:a16="http://schemas.microsoft.com/office/drawing/2014/main" id="{CD0039B9-41BE-45C0-ADC5-EDE6AE818D4D}"/>
              </a:ext>
            </a:extLst>
          </p:cNvPr>
          <p:cNvSpPr>
            <a:spLocks noGrp="1"/>
          </p:cNvSpPr>
          <p:nvPr/>
        </p:nvSpPr>
        <p:spPr>
          <a:xfrm>
            <a:off x="1257300" y="17811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Core: Read scales at eye level to avoid parallax.</a:t>
            </a:r>
          </a:p>
        </p:txBody>
      </p:sp>
      <p:sp>
        <p:nvSpPr>
          <p:cNvPr id="8" name="core-index-2">
            <a:extLst>
              <a:ext uri="{FF2B5EF4-FFF2-40B4-BE49-F238E27FC236}">
                <a16:creationId xmlns:a16="http://schemas.microsoft.com/office/drawing/2014/main" id="{150CB500-2F3F-4C5E-AEC1-4A66F1BF0C84}"/>
              </a:ext>
            </a:extLst>
          </p:cNvPr>
          <p:cNvSpPr>
            <a:spLocks noGrp="1"/>
          </p:cNvSpPr>
          <p:nvPr/>
        </p:nvSpPr>
        <p:spPr>
          <a:xfrm>
            <a:off x="685800" y="2590800"/>
            <a:ext cx="457200" cy="3048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02</a:t>
            </a:r>
          </a:p>
        </p:txBody>
      </p:sp>
      <p:sp>
        <p:nvSpPr>
          <p:cNvPr id="9" name="core-point-2">
            <a:extLst>
              <a:ext uri="{FF2B5EF4-FFF2-40B4-BE49-F238E27FC236}">
                <a16:creationId xmlns:a16="http://schemas.microsoft.com/office/drawing/2014/main" id="{C953A27B-7188-48BC-AE3D-EAF2E4DAF3F1}"/>
              </a:ext>
            </a:extLst>
          </p:cNvPr>
          <p:cNvSpPr>
            <a:spLocks noGrp="1"/>
          </p:cNvSpPr>
          <p:nvPr/>
        </p:nvSpPr>
        <p:spPr>
          <a:xfrm>
            <a:off x="1257300" y="25622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Core: Resolution is the smallest scale change the instrument can show.</a:t>
            </a:r>
          </a:p>
        </p:txBody>
      </p:sp>
      <p:sp>
        <p:nvSpPr>
          <p:cNvPr id="10" name="core-index-3">
            <a:extLst>
              <a:ext uri="{FF2B5EF4-FFF2-40B4-BE49-F238E27FC236}">
                <a16:creationId xmlns:a16="http://schemas.microsoft.com/office/drawing/2014/main" id="{1708014B-A489-4CF0-854C-AB9AF8F7E86D}"/>
              </a:ext>
            </a:extLst>
          </p:cNvPr>
          <p:cNvSpPr>
            <a:spLocks noGrp="1"/>
          </p:cNvSpPr>
          <p:nvPr/>
        </p:nvSpPr>
        <p:spPr>
          <a:xfrm>
            <a:off x="685800" y="3371850"/>
            <a:ext cx="457200" cy="3048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03</a:t>
            </a:r>
          </a:p>
        </p:txBody>
      </p:sp>
      <p:sp>
        <p:nvSpPr>
          <p:cNvPr id="11" name="core-point-3">
            <a:extLst>
              <a:ext uri="{FF2B5EF4-FFF2-40B4-BE49-F238E27FC236}">
                <a16:creationId xmlns:a16="http://schemas.microsoft.com/office/drawing/2014/main" id="{954549E5-58B4-4596-BAEC-6D45416A99D0}"/>
              </a:ext>
            </a:extLst>
          </p:cNvPr>
          <p:cNvSpPr>
            <a:spLocks noGrp="1"/>
          </p:cNvSpPr>
          <p:nvPr/>
        </p:nvSpPr>
        <p:spPr>
          <a:xfrm>
            <a:off x="1257300" y="33432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Core: Repeat, inspect spread, justify anomalies, then average valid readings.</a:t>
            </a:r>
          </a:p>
        </p:txBody>
      </p:sp>
      <p:sp>
        <p:nvSpPr>
          <p:cNvPr id="12" name="core-index-4">
            <a:extLst>
              <a:ext uri="{FF2B5EF4-FFF2-40B4-BE49-F238E27FC236}">
                <a16:creationId xmlns:a16="http://schemas.microsoft.com/office/drawing/2014/main" id="{E44D5B91-9716-4CB3-9EEE-A612BBFE7F80}"/>
              </a:ext>
            </a:extLst>
          </p:cNvPr>
          <p:cNvSpPr>
            <a:spLocks noGrp="1"/>
          </p:cNvSpPr>
          <p:nvPr/>
        </p:nvSpPr>
        <p:spPr>
          <a:xfrm>
            <a:off x="685800" y="4152900"/>
            <a:ext cx="457200" cy="3048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04</a:t>
            </a:r>
          </a:p>
        </p:txBody>
      </p:sp>
      <p:sp>
        <p:nvSpPr>
          <p:cNvPr id="13" name="core-point-4">
            <a:extLst>
              <a:ext uri="{FF2B5EF4-FFF2-40B4-BE49-F238E27FC236}">
                <a16:creationId xmlns:a16="http://schemas.microsoft.com/office/drawing/2014/main" id="{5AE5242E-D01B-4A73-8085-BF37313667BF}"/>
              </a:ext>
            </a:extLst>
          </p:cNvPr>
          <p:cNvSpPr>
            <a:spLocks noGrp="1"/>
          </p:cNvSpPr>
          <p:nvPr/>
        </p:nvSpPr>
        <p:spPr>
          <a:xfrm>
            <a:off x="1257300" y="41243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Supplement: For perpendicular force or velocity components, the resultant is the diagonal of the vector rectangle.</a:t>
            </a:r>
          </a:p>
        </p:txBody>
      </p:sp>
      <p:sp>
        <p:nvSpPr>
          <p:cNvPr id="14" name="equation-panel">
            <a:extLst>
              <a:ext uri="{FF2B5EF4-FFF2-40B4-BE49-F238E27FC236}">
                <a16:creationId xmlns:a16="http://schemas.microsoft.com/office/drawing/2014/main" id="{B087842B-E1A7-4591-BB60-E22F1CC6D96C}"/>
              </a:ext>
            </a:extLst>
          </p:cNvPr>
          <p:cNvSpPr>
            <a:spLocks noGrp="1"/>
          </p:cNvSpPr>
          <p:nvPr/>
        </p:nvSpPr>
        <p:spPr>
          <a:xfrm>
            <a:off x="7858125" y="1809750"/>
            <a:ext cx="3667125" cy="2952750"/>
          </a:xfrm>
          <a:prstGeom prst="roundRect">
            <a:avLst>
              <a:gd name="adj" fmla="val 3871"/>
            </a:avLst>
          </a:prstGeom>
          <a:solidFill>
            <a:srgbClr val="0B342E"/>
          </a:solidFill>
          <a:ln w="0">
            <a:noFill/>
            <a:prstDash val="solid"/>
          </a:ln>
        </p:spPr>
      </p:sp>
      <p:sp>
        <p:nvSpPr>
          <p:cNvPr id="15" name="equation-label">
            <a:extLst>
              <a:ext uri="{FF2B5EF4-FFF2-40B4-BE49-F238E27FC236}">
                <a16:creationId xmlns:a16="http://schemas.microsoft.com/office/drawing/2014/main" id="{BA2DA5BB-87E9-40C9-B6A9-127CCBFA4129}"/>
              </a:ext>
            </a:extLst>
          </p:cNvPr>
          <p:cNvSpPr>
            <a:spLocks noGrp="1"/>
          </p:cNvSpPr>
          <p:nvPr/>
        </p:nvSpPr>
        <p:spPr>
          <a:xfrm>
            <a:off x="8143875" y="2095500"/>
            <a:ext cx="3095625" cy="3238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EQUATIONS TO OWN</a:t>
            </a:r>
          </a:p>
        </p:txBody>
      </p:sp>
      <p:sp>
        <p:nvSpPr>
          <p:cNvPr id="16" name="equation-expression-1">
            <a:extLst>
              <a:ext uri="{FF2B5EF4-FFF2-40B4-BE49-F238E27FC236}">
                <a16:creationId xmlns:a16="http://schemas.microsoft.com/office/drawing/2014/main" id="{B0B862ED-35AD-4879-90AB-5883BEB8AC44}"/>
              </a:ext>
            </a:extLst>
          </p:cNvPr>
          <p:cNvSpPr>
            <a:spLocks noGrp="1"/>
          </p:cNvSpPr>
          <p:nvPr/>
        </p:nvSpPr>
        <p:spPr>
          <a:xfrm>
            <a:off x="8143875" y="2552700"/>
            <a:ext cx="3095625" cy="6858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CORE · mean = sum of valid readings / number of valid readings</a:t>
            </a:r>
          </a:p>
        </p:txBody>
      </p:sp>
      <p:sp>
        <p:nvSpPr>
          <p:cNvPr id="17" name="equation-units-1">
            <a:extLst>
              <a:ext uri="{FF2B5EF4-FFF2-40B4-BE49-F238E27FC236}">
                <a16:creationId xmlns:a16="http://schemas.microsoft.com/office/drawing/2014/main" id="{8F908D32-B203-45B1-9816-68D2E2F2EF0D}"/>
              </a:ext>
            </a:extLst>
          </p:cNvPr>
          <p:cNvSpPr>
            <a:spLocks noGrp="1"/>
          </p:cNvSpPr>
          <p:nvPr/>
        </p:nvSpPr>
        <p:spPr>
          <a:xfrm>
            <a:off x="8143875" y="3276600"/>
            <a:ext cx="3095625" cy="3619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same unit as each reading</a:t>
            </a:r>
          </a:p>
        </p:txBody>
      </p:sp>
      <p:sp>
        <p:nvSpPr>
          <p:cNvPr id="18" name="equation-expression-2">
            <a:extLst>
              <a:ext uri="{FF2B5EF4-FFF2-40B4-BE49-F238E27FC236}">
                <a16:creationId xmlns:a16="http://schemas.microsoft.com/office/drawing/2014/main" id="{AEEF22BE-FF2C-4EA7-9DD4-DDF7BA770560}"/>
              </a:ext>
            </a:extLst>
          </p:cNvPr>
          <p:cNvSpPr>
            <a:spLocks noGrp="1"/>
          </p:cNvSpPr>
          <p:nvPr/>
        </p:nvSpPr>
        <p:spPr>
          <a:xfrm>
            <a:off x="8143875" y="3714750"/>
            <a:ext cx="3095625" cy="51435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SUPPLEMENT · R = √(x² + y²)</a:t>
            </a:r>
          </a:p>
        </p:txBody>
      </p:sp>
      <p:sp>
        <p:nvSpPr>
          <p:cNvPr id="19" name="equation-units-2">
            <a:extLst>
              <a:ext uri="{FF2B5EF4-FFF2-40B4-BE49-F238E27FC236}">
                <a16:creationId xmlns:a16="http://schemas.microsoft.com/office/drawing/2014/main" id="{0D208172-EF1B-42BB-8126-BCB4509E2731}"/>
              </a:ext>
            </a:extLst>
          </p:cNvPr>
          <p:cNvSpPr>
            <a:spLocks noGrp="1"/>
          </p:cNvSpPr>
          <p:nvPr/>
        </p:nvSpPr>
        <p:spPr>
          <a:xfrm>
            <a:off x="8143875" y="4267200"/>
            <a:ext cx="3095625" cy="3619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same unit as x and y</a:t>
            </a:r>
          </a:p>
        </p:txBody>
      </p:sp>
      <p:sp>
        <p:nvSpPr>
          <p:cNvPr id="20" name="vocabulary-label">
            <a:extLst>
              <a:ext uri="{FF2B5EF4-FFF2-40B4-BE49-F238E27FC236}">
                <a16:creationId xmlns:a16="http://schemas.microsoft.com/office/drawing/2014/main" id="{A5FD6501-4898-43FA-A0AB-141ED4CFFF56}"/>
              </a:ext>
            </a:extLst>
          </p:cNvPr>
          <p:cNvSpPr>
            <a:spLocks noGrp="1"/>
          </p:cNvSpPr>
          <p:nvPr/>
        </p:nvSpPr>
        <p:spPr>
          <a:xfrm>
            <a:off x="7858125" y="4895850"/>
            <a:ext cx="3667125"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SAY IT PRECISELY</a:t>
            </a:r>
          </a:p>
        </p:txBody>
      </p:sp>
      <p:sp>
        <p:nvSpPr>
          <p:cNvPr id="21" name="vocabulary">
            <a:extLst>
              <a:ext uri="{FF2B5EF4-FFF2-40B4-BE49-F238E27FC236}">
                <a16:creationId xmlns:a16="http://schemas.microsoft.com/office/drawing/2014/main" id="{FD5ED288-BB55-464C-B889-91664544B2C9}"/>
              </a:ext>
            </a:extLst>
          </p:cNvPr>
          <p:cNvSpPr>
            <a:spLocks noGrp="1"/>
          </p:cNvSpPr>
          <p:nvPr/>
        </p:nvSpPr>
        <p:spPr>
          <a:xfrm>
            <a:off x="7858125" y="5257800"/>
            <a:ext cx="3667125" cy="904875"/>
          </a:xfrm>
          <a:prstGeom prst="rect">
            <a:avLst/>
          </a:prstGeom>
          <a:noFill/>
          <a:ln w="0">
            <a:noFill/>
            <a:prstDash val="solid"/>
          </a:ln>
        </p:spPr>
        <p:txBody>
          <a:bodyPr/>
          <a:lstStyle/>
          <a:p>
            <a:pPr algn="l">
              <a:defRPr sz="1800" b="1" i="0">
                <a:solidFill>
                  <a:srgbClr val="0A332E"/>
                </a:solidFill>
              </a:defRPr>
            </a:pPr>
            <a:r>
              <a:rPr sz="1800" b="1" i="0">
                <a:solidFill>
                  <a:srgbClr val="0A332E"/>
                </a:solidFill>
              </a:rPr>
              <a:t>range · resolution · repeat · anomaly · mean · parallax</a:t>
            </a:r>
          </a:p>
        </p:txBody>
      </p:sp>
    </p:spTree>
    <p:extLst>
      <p:ext uri="{BB962C8B-B14F-4D97-AF65-F5344CB8AC3E}">
        <p14:creationId xmlns:p14="http://schemas.microsoft.com/office/powerpoint/2010/main" val="19957495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B84B72-11A9-4231-3257-CA8B11AFAC8C}"/>
            </a:ext>
          </a:extLst>
        </p:cNvPr>
        <p:cNvGrpSpPr/>
        <p:nvPr/>
      </p:nvGrpSpPr>
      <p:grpSpPr>
        <a:xfrm>
          <a:off x="0" y="0"/>
          <a:ext cx="0" cy="0"/>
          <a:chOff x="0" y="0"/>
          <a:chExt cx="0" cy="0"/>
        </a:xfrm>
      </p:grpSpPr>
      <p:sp>
        <p:nvSpPr>
          <p:cNvPr id="22" name="group-label">
            <a:extLst>
              <a:ext uri="{FF2B5EF4-FFF2-40B4-BE49-F238E27FC236}">
                <a16:creationId xmlns:a16="http://schemas.microsoft.com/office/drawing/2014/main" id="{094A04E3-18FE-A5CD-A956-617690A4BC17}"/>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55B6C204-F573-D5CE-B652-5BCA9D282397}"/>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04 / 13</a:t>
            </a:r>
            <a:endParaRPr sz="1650" b="1" i="0">
              <a:solidFill>
                <a:srgbClr val="0A332E"/>
              </a:solidFill>
            </a:endParaRPr>
          </a:p>
        </p:txBody>
      </p:sp>
      <p:sp>
        <p:nvSpPr>
          <p:cNvPr id="3" name="rule-70-666">
            <a:extLst>
              <a:ext uri="{FF2B5EF4-FFF2-40B4-BE49-F238E27FC236}">
                <a16:creationId xmlns:a16="http://schemas.microsoft.com/office/drawing/2014/main" id="{89D77F88-6046-6195-402E-4A76A78E4B83}"/>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6722D0EE-7C63-F69B-5515-DB948D24C1B5}"/>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1.1</a:t>
            </a:r>
          </a:p>
        </p:txBody>
      </p:sp>
      <p:sp>
        <p:nvSpPr>
          <p:cNvPr id="5" name="slide-title">
            <a:extLst>
              <a:ext uri="{FF2B5EF4-FFF2-40B4-BE49-F238E27FC236}">
                <a16:creationId xmlns:a16="http://schemas.microsoft.com/office/drawing/2014/main" id="{4FDE929A-32FD-8A1E-B1A6-C3E7E68A1CA3}"/>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lang="en-US" sz="3600" b="1" i="0">
                <a:solidFill>
                  <a:srgbClr val="0A332E"/>
                </a:solidFill>
              </a:rPr>
              <a:t>In one sentence: measurement</a:t>
            </a:r>
            <a:endParaRPr sz="3600" b="1" i="0">
              <a:solidFill>
                <a:srgbClr val="0A332E"/>
              </a:solidFill>
            </a:endParaRPr>
          </a:p>
        </p:txBody>
      </p:sp>
      <p:sp>
        <p:nvSpPr>
          <p:cNvPr id="23" name="simple-definition-label">
            <a:extLst>
              <a:ext uri="{FF2B5EF4-FFF2-40B4-BE49-F238E27FC236}">
                <a16:creationId xmlns:a16="http://schemas.microsoft.com/office/drawing/2014/main" id="{66826D34-DED4-DDEA-2025-B76178DDEBA3}"/>
              </a:ext>
            </a:extLst>
          </p:cNvPr>
          <p:cNvSpPr txBox="1"/>
          <p:nvPr/>
        </p:nvSpPr>
        <p:spPr>
          <a:xfrm>
            <a:off x="660400" y="1524000"/>
            <a:ext cx="10858500" cy="276999"/>
          </a:xfrm>
          <a:prstGeom prst="rect">
            <a:avLst/>
          </a:prstGeom>
          <a:noFill/>
        </p:spPr>
        <p:txBody>
          <a:bodyPr vert="horz" lIns="0" tIns="0" bIns="0" rtlCol="0">
            <a:noAutofit/>
          </a:bodyPr>
          <a:lstStyle/>
          <a:p>
            <a:r>
              <a:rPr lang="en-US" sz="1600" b="1">
                <a:solidFill>
                  <a:srgbClr val="EF5C3E"/>
                </a:solidFill>
              </a:rPr>
              <a:t>SIMPLE DEFINITION</a:t>
            </a:r>
          </a:p>
        </p:txBody>
      </p:sp>
      <p:sp>
        <p:nvSpPr>
          <p:cNvPr id="24" name="simple-definition">
            <a:extLst>
              <a:ext uri="{FF2B5EF4-FFF2-40B4-BE49-F238E27FC236}">
                <a16:creationId xmlns:a16="http://schemas.microsoft.com/office/drawing/2014/main" id="{17914B12-B1D6-1F89-8109-82464CC0B403}"/>
              </a:ext>
            </a:extLst>
          </p:cNvPr>
          <p:cNvSpPr txBox="1"/>
          <p:nvPr/>
        </p:nvSpPr>
        <p:spPr>
          <a:xfrm>
            <a:off x="660400" y="1879600"/>
            <a:ext cx="10858500" cy="323165"/>
          </a:xfrm>
          <a:prstGeom prst="rect">
            <a:avLst/>
          </a:prstGeom>
          <a:noFill/>
        </p:spPr>
        <p:txBody>
          <a:bodyPr vert="horz" wrap="square" lIns="0" tIns="0" rtlCol="0">
            <a:noAutofit/>
          </a:bodyPr>
          <a:lstStyle/>
          <a:p>
            <a:r>
              <a:rPr lang="en-US" sz="2600">
                <a:solidFill>
                  <a:srgbClr val="102E29"/>
                </a:solidFill>
              </a:rPr>
              <a:t>Measurement is the craft of turning something physical into a number you can defend — choosing an instrument that suits the quantity, reading it honestly, repeating it, and reporting the value with a unit and only the precision the instrument actually gave you.</a:t>
            </a:r>
          </a:p>
        </p:txBody>
      </p:sp>
      <p:sp>
        <p:nvSpPr>
          <p:cNvPr id="25" name="Rectangle 24">
            <a:extLst>
              <a:ext uri="{FF2B5EF4-FFF2-40B4-BE49-F238E27FC236}">
                <a16:creationId xmlns:a16="http://schemas.microsoft.com/office/drawing/2014/main" id="{C136884B-EA49-2A88-43AB-5A7A03DF5CAE}"/>
              </a:ext>
            </a:extLst>
          </p:cNvPr>
          <p:cNvSpPr/>
          <p:nvPr/>
        </p:nvSpPr>
        <p:spPr>
          <a:xfrm>
            <a:off x="3302000" y="4590815"/>
            <a:ext cx="2692400" cy="466607"/>
          </a:xfrm>
          <a:prstGeom prst="rect">
            <a:avLst/>
          </a:prstGeom>
          <a:solidFill>
            <a:srgbClr val="102E29"/>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a:solidFill>
                  <a:srgbClr val="F3EFDF"/>
                </a:solidFill>
              </a:rPr>
              <a:t>card</a:t>
            </a:r>
          </a:p>
        </p:txBody>
      </p:sp>
      <p:sp>
        <p:nvSpPr>
          <p:cNvPr id="26" name="Rectangle 25">
            <a:extLst>
              <a:ext uri="{FF2B5EF4-FFF2-40B4-BE49-F238E27FC236}">
                <a16:creationId xmlns:a16="http://schemas.microsoft.com/office/drawing/2014/main" id="{6BD41799-AA77-81D0-D3A0-933917636CED}"/>
              </a:ext>
            </a:extLst>
          </p:cNvPr>
          <p:cNvSpPr/>
          <p:nvPr/>
        </p:nvSpPr>
        <p:spPr>
          <a:xfrm>
            <a:off x="3302000" y="5115748"/>
            <a:ext cx="4826000" cy="495771"/>
          </a:xfrm>
          <a:prstGeom prst="rect">
            <a:avLst/>
          </a:prstGeom>
          <a:solidFill>
            <a:srgbClr val="F3EFDF"/>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a:solidFill>
                  <a:srgbClr val="102E29"/>
                </a:solidFill>
              </a:rPr>
              <a:t>0    1    2    3    4    5    6    7    8   cm</a:t>
            </a:r>
          </a:p>
        </p:txBody>
      </p:sp>
      <p:sp>
        <p:nvSpPr>
          <p:cNvPr id="27" name="Oval 26">
            <a:extLst>
              <a:ext uri="{FF2B5EF4-FFF2-40B4-BE49-F238E27FC236}">
                <a16:creationId xmlns:a16="http://schemas.microsoft.com/office/drawing/2014/main" id="{CE88E2CB-181D-1452-644F-F4A997E24C27}"/>
              </a:ext>
            </a:extLst>
          </p:cNvPr>
          <p:cNvSpPr/>
          <p:nvPr/>
        </p:nvSpPr>
        <p:spPr>
          <a:xfrm>
            <a:off x="5740400" y="3657600"/>
            <a:ext cx="558800" cy="408281"/>
          </a:xfrm>
          <a:prstGeom prst="ellipse">
            <a:avLst/>
          </a:prstGeom>
          <a:noFill/>
          <a:ln w="19050">
            <a:solidFill>
              <a:srgbClr val="EF5C3E"/>
            </a:solid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a:solidFill>
                  <a:srgbClr val="102E29"/>
                </a:solidFill>
              </a:rPr>
              <a:t>eye</a:t>
            </a:r>
          </a:p>
        </p:txBody>
      </p:sp>
      <p:cxnSp>
        <p:nvCxnSpPr>
          <p:cNvPr id="28" name="Straight Connector 27">
            <a:extLst>
              <a:ext uri="{FF2B5EF4-FFF2-40B4-BE49-F238E27FC236}">
                <a16:creationId xmlns:a16="http://schemas.microsoft.com/office/drawing/2014/main" id="{388F92D8-57D3-C4F4-6CB5-740F39F12CD1}"/>
              </a:ext>
            </a:extLst>
          </p:cNvPr>
          <p:cNvCxnSpPr/>
          <p:nvPr/>
        </p:nvCxnSpPr>
        <p:spPr>
          <a:xfrm>
            <a:off x="6019800" y="4095045"/>
            <a:ext cx="0" cy="991540"/>
          </a:xfrm>
          <a:prstGeom prst="line">
            <a:avLst/>
          </a:prstGeom>
          <a:ln w="25400">
            <a:solidFill>
              <a:srgbClr val="EF5C3E"/>
            </a:solidFill>
            <a:tailEnd type="arrow"/>
          </a:ln>
        </p:spPr>
        <p:style>
          <a:lnRef idx="1">
            <a:schemeClr val="accent1"/>
          </a:lnRef>
          <a:fillRef idx="0">
            <a:schemeClr val="accent1"/>
          </a:fillRef>
          <a:effectRef idx="0">
            <a:schemeClr val="accent1"/>
          </a:effectRef>
          <a:fontRef idx="minor">
            <a:schemeClr val="tx1"/>
          </a:fontRef>
        </p:style>
      </p:cxnSp>
      <p:sp>
        <p:nvSpPr>
          <p:cNvPr id="29" name="Oval 28">
            <a:extLst>
              <a:ext uri="{FF2B5EF4-FFF2-40B4-BE49-F238E27FC236}">
                <a16:creationId xmlns:a16="http://schemas.microsoft.com/office/drawing/2014/main" id="{D33293FE-85E8-CCCC-4E82-8C94185CA7E9}"/>
              </a:ext>
            </a:extLst>
          </p:cNvPr>
          <p:cNvSpPr/>
          <p:nvPr/>
        </p:nvSpPr>
        <p:spPr>
          <a:xfrm>
            <a:off x="7213600" y="3657600"/>
            <a:ext cx="558800" cy="408281"/>
          </a:xfrm>
          <a:prstGeom prst="ellipse">
            <a:avLst/>
          </a:prstGeom>
          <a:noFill/>
          <a:ln w="19050">
            <a:solidFill>
              <a:srgbClr val="6B7F79"/>
            </a:solid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a:solidFill>
                  <a:srgbClr val="102E29"/>
                </a:solidFill>
              </a:rPr>
              <a:t>eye</a:t>
            </a:r>
          </a:p>
        </p:txBody>
      </p:sp>
      <p:cxnSp>
        <p:nvCxnSpPr>
          <p:cNvPr id="30" name="Straight Connector 29">
            <a:extLst>
              <a:ext uri="{FF2B5EF4-FFF2-40B4-BE49-F238E27FC236}">
                <a16:creationId xmlns:a16="http://schemas.microsoft.com/office/drawing/2014/main" id="{F16E67D7-8F99-E5F0-0014-0D40EB8932F8}"/>
              </a:ext>
            </a:extLst>
          </p:cNvPr>
          <p:cNvCxnSpPr/>
          <p:nvPr/>
        </p:nvCxnSpPr>
        <p:spPr>
          <a:xfrm flipH="1">
            <a:off x="6045200" y="4095045"/>
            <a:ext cx="1447800" cy="991540"/>
          </a:xfrm>
          <a:prstGeom prst="line">
            <a:avLst/>
          </a:prstGeom>
          <a:ln w="25400">
            <a:solidFill>
              <a:srgbClr val="6B7F79"/>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AADE3294-D41E-8ACD-14CE-CD14DEF833B7}"/>
              </a:ext>
            </a:extLst>
          </p:cNvPr>
          <p:cNvSpPr txBox="1"/>
          <p:nvPr/>
        </p:nvSpPr>
        <p:spPr>
          <a:xfrm>
            <a:off x="8229600" y="4940771"/>
            <a:ext cx="3175000" cy="276999"/>
          </a:xfrm>
          <a:prstGeom prst="rect">
            <a:avLst/>
          </a:prstGeom>
          <a:noFill/>
        </p:spPr>
        <p:txBody>
          <a:bodyPr vert="horz" wrap="square" lIns="0" tIns="0" bIns="0" rtlCol="0">
            <a:noAutofit/>
          </a:bodyPr>
          <a:lstStyle/>
          <a:p>
            <a:r>
              <a:rPr lang="en-US" sz="1600">
                <a:solidFill>
                  <a:srgbClr val="6B7F79"/>
                </a:solidFill>
              </a:rPr>
              <a:t>parallax: a tilted sight line invents error the scale never made</a:t>
            </a:r>
          </a:p>
        </p:txBody>
      </p:sp>
      <p:sp>
        <p:nvSpPr>
          <p:cNvPr id="32" name="TextBox 31">
            <a:extLst>
              <a:ext uri="{FF2B5EF4-FFF2-40B4-BE49-F238E27FC236}">
                <a16:creationId xmlns:a16="http://schemas.microsoft.com/office/drawing/2014/main" id="{54E7825D-7001-2DFE-65B3-CAD09106A244}"/>
              </a:ext>
            </a:extLst>
          </p:cNvPr>
          <p:cNvSpPr txBox="1"/>
          <p:nvPr/>
        </p:nvSpPr>
        <p:spPr>
          <a:xfrm>
            <a:off x="3302000" y="5699008"/>
            <a:ext cx="4191000" cy="276999"/>
          </a:xfrm>
          <a:prstGeom prst="rect">
            <a:avLst/>
          </a:prstGeom>
          <a:noFill/>
        </p:spPr>
        <p:txBody>
          <a:bodyPr vert="horz" wrap="square" lIns="0" tIns="0" bIns="0" rtlCol="0">
            <a:noAutofit/>
          </a:bodyPr>
          <a:lstStyle/>
          <a:p>
            <a:r>
              <a:rPr lang="en-US" sz="1600" b="1">
                <a:solidFill>
                  <a:srgbClr val="EF5C3E"/>
                </a:solidFill>
              </a:rPr>
              <a:t>resolution 1 mm, so report 4.5 cm</a:t>
            </a:r>
          </a:p>
        </p:txBody>
      </p:sp>
      <p:sp>
        <p:nvSpPr>
          <p:cNvPr id="33" name="TextBox 32">
            <a:extLst>
              <a:ext uri="{FF2B5EF4-FFF2-40B4-BE49-F238E27FC236}">
                <a16:creationId xmlns:a16="http://schemas.microsoft.com/office/drawing/2014/main" id="{79C07262-7608-4386-9DF6-8E0913D29568}"/>
              </a:ext>
            </a:extLst>
          </p:cNvPr>
          <p:cNvSpPr txBox="1"/>
          <p:nvPr/>
        </p:nvSpPr>
        <p:spPr>
          <a:xfrm>
            <a:off x="762000" y="4590815"/>
            <a:ext cx="2413000" cy="276999"/>
          </a:xfrm>
          <a:prstGeom prst="rect">
            <a:avLst/>
          </a:prstGeom>
          <a:noFill/>
        </p:spPr>
        <p:txBody>
          <a:bodyPr vert="horz" wrap="square" lIns="0" tIns="0" bIns="0" rtlCol="0">
            <a:noAutofit/>
          </a:bodyPr>
          <a:lstStyle/>
          <a:p>
            <a:pPr algn="r"/>
            <a:r>
              <a:rPr lang="en-US" sz="1600">
                <a:solidFill>
                  <a:srgbClr val="102E29"/>
                </a:solidFill>
              </a:rPr>
              <a:t>object being measured</a:t>
            </a:r>
          </a:p>
        </p:txBody>
      </p:sp>
      <p:sp>
        <p:nvSpPr>
          <p:cNvPr id="34" name="diagram-caption">
            <a:extLst>
              <a:ext uri="{FF2B5EF4-FFF2-40B4-BE49-F238E27FC236}">
                <a16:creationId xmlns:a16="http://schemas.microsoft.com/office/drawing/2014/main" id="{13492C29-DD8A-09EB-3105-0C42473F4184}"/>
              </a:ext>
            </a:extLst>
          </p:cNvPr>
          <p:cNvSpPr txBox="1"/>
          <p:nvPr/>
        </p:nvSpPr>
        <p:spPr>
          <a:xfrm>
            <a:off x="660400" y="6070600"/>
            <a:ext cx="10858500" cy="323165"/>
          </a:xfrm>
          <a:prstGeom prst="rect">
            <a:avLst/>
          </a:prstGeom>
          <a:noFill/>
        </p:spPr>
        <p:txBody>
          <a:bodyPr vert="horz" lIns="0" tIns="0" rtlCol="0">
            <a:noAutofit/>
          </a:bodyPr>
          <a:lstStyle/>
          <a:p>
            <a:r>
              <a:rPr lang="en-US" sz="1600" i="1">
                <a:solidFill>
                  <a:srgbClr val="6B7F79"/>
                </a:solidFill>
              </a:rPr>
              <a:t>Both eyes look at the same card edge; only the perpendicular line of sight gives a reading the scale can justify.</a:t>
            </a:r>
          </a:p>
        </p:txBody>
      </p:sp>
    </p:spTree>
    <p:extLst>
      <p:ext uri="{BB962C8B-B14F-4D97-AF65-F5344CB8AC3E}">
        <p14:creationId xmlns:p14="http://schemas.microsoft.com/office/powerpoint/2010/main" val="25897161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9B2ECF3E-9FE3-423A-8357-C3EC00B984D7}"/>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6A922DCC-8FAA-452C-B073-341A6AE73C91}"/>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05 / 13</a:t>
            </a:r>
            <a:endParaRPr sz="1650" b="1" i="0">
              <a:solidFill>
                <a:srgbClr val="0A332E"/>
              </a:solidFill>
            </a:endParaRPr>
          </a:p>
        </p:txBody>
      </p:sp>
      <p:sp>
        <p:nvSpPr>
          <p:cNvPr id="3" name="rule-70-666">
            <a:extLst>
              <a:ext uri="{FF2B5EF4-FFF2-40B4-BE49-F238E27FC236}">
                <a16:creationId xmlns:a16="http://schemas.microsoft.com/office/drawing/2014/main" id="{D7E3153A-49F7-4E15-9B93-933B8CB6F679}"/>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8BAE4458-13BE-4510-9D87-9AA89C988ED5}"/>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1.1</a:t>
            </a:r>
          </a:p>
        </p:txBody>
      </p:sp>
      <p:sp>
        <p:nvSpPr>
          <p:cNvPr id="5" name="slide-title">
            <a:extLst>
              <a:ext uri="{FF2B5EF4-FFF2-40B4-BE49-F238E27FC236}">
                <a16:creationId xmlns:a16="http://schemas.microsoft.com/office/drawing/2014/main" id="{CEB96FAD-55D1-4777-974F-13C6CD2982F1}"/>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Repeated length readings reveal the odd one out</a:t>
            </a:r>
          </a:p>
        </p:txBody>
      </p:sp>
      <p:sp>
        <p:nvSpPr>
          <p:cNvPr id="6" name="graph-mode">
            <a:extLst>
              <a:ext uri="{FF2B5EF4-FFF2-40B4-BE49-F238E27FC236}">
                <a16:creationId xmlns:a16="http://schemas.microsoft.com/office/drawing/2014/main" id="{99566F2B-3D57-4240-AAFF-3964D66DE16A}"/>
              </a:ext>
            </a:extLst>
          </p:cNvPr>
          <p:cNvSpPr>
            <a:spLocks noGrp="1"/>
          </p:cNvSpPr>
          <p:nvPr/>
        </p:nvSpPr>
        <p:spPr>
          <a:xfrm>
            <a:off x="666750" y="1657350"/>
            <a:ext cx="3429000" cy="53340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INTERACTIVE GRAPH · PREDICT → EDIT → EXPLAIN</a:t>
            </a:r>
          </a:p>
        </p:txBody>
      </p:sp>
      <p:sp>
        <p:nvSpPr>
          <p:cNvPr id="7" name="graph-prompt">
            <a:extLst>
              <a:ext uri="{FF2B5EF4-FFF2-40B4-BE49-F238E27FC236}">
                <a16:creationId xmlns:a16="http://schemas.microsoft.com/office/drawing/2014/main" id="{8E91F820-974F-4A3F-A6C5-E0456E7F2CAC}"/>
              </a:ext>
            </a:extLst>
          </p:cNvPr>
          <p:cNvSpPr>
            <a:spLocks noGrp="1"/>
          </p:cNvSpPr>
          <p:nvPr/>
        </p:nvSpPr>
        <p:spPr>
          <a:xfrm>
            <a:off x="666750" y="2362200"/>
            <a:ext cx="3143250" cy="1314450"/>
          </a:xfrm>
          <a:prstGeom prst="rect">
            <a:avLst/>
          </a:prstGeom>
          <a:noFill/>
          <a:ln w="0">
            <a:noFill/>
            <a:prstDash val="solid"/>
          </a:ln>
        </p:spPr>
        <p:txBody>
          <a:bodyPr/>
          <a:lstStyle/>
          <a:p>
            <a:pPr algn="l">
              <a:defRPr sz="1950" b="1" i="0">
                <a:solidFill>
                  <a:srgbClr val="0A332E"/>
                </a:solidFill>
              </a:defRPr>
            </a:pPr>
            <a:r>
              <a:rPr sz="1950" b="1" i="0">
                <a:solidFill>
                  <a:srgbClr val="0A332E"/>
                </a:solidFill>
              </a:rPr>
              <a:t>Predict the shape first. Then click the native chart in PowerPoint, change one value and explain what physics changed.</a:t>
            </a:r>
          </a:p>
        </p:txBody>
      </p:sp>
      <p:sp>
        <p:nvSpPr>
          <p:cNvPr id="8" name="graph-data">
            <a:extLst>
              <a:ext uri="{FF2B5EF4-FFF2-40B4-BE49-F238E27FC236}">
                <a16:creationId xmlns:a16="http://schemas.microsoft.com/office/drawing/2014/main" id="{B5C58636-2020-4335-8757-32F1656E0CDB}"/>
              </a:ext>
            </a:extLst>
          </p:cNvPr>
          <p:cNvSpPr>
            <a:spLocks noGrp="1"/>
          </p:cNvSpPr>
          <p:nvPr/>
        </p:nvSpPr>
        <p:spPr>
          <a:xfrm>
            <a:off x="666750" y="4000500"/>
            <a:ext cx="3143250" cy="8763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Data: Card length: (1, 14.2), (2, 14.3), …, (4, 14.2), (5, 14.3).</a:t>
            </a:r>
          </a:p>
        </p:txBody>
      </p:sp>
      <p:sp>
        <p:nvSpPr>
          <p:cNvPr id="9" name="graph-scale">
            <a:extLst>
              <a:ext uri="{FF2B5EF4-FFF2-40B4-BE49-F238E27FC236}">
                <a16:creationId xmlns:a16="http://schemas.microsoft.com/office/drawing/2014/main" id="{8A6BD933-7744-4C83-8E5E-A9D87E4FB400}"/>
              </a:ext>
            </a:extLst>
          </p:cNvPr>
          <p:cNvSpPr>
            <a:spLocks noGrp="1"/>
          </p:cNvSpPr>
          <p:nvPr/>
        </p:nvSpPr>
        <p:spPr>
          <a:xfrm>
            <a:off x="666750" y="4953000"/>
            <a:ext cx="3143250" cy="10287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Scale: 14.2–16.1 cm. Axes: Trial number / trial; Measured length / cm.</a:t>
            </a:r>
          </a:p>
        </p:txBody>
      </p:sp>
      <p:sp>
        <p:nvSpPr>
          <p:cNvPr id="10" name="chart-frame">
            <a:extLst>
              <a:ext uri="{FF2B5EF4-FFF2-40B4-BE49-F238E27FC236}">
                <a16:creationId xmlns:a16="http://schemas.microsoft.com/office/drawing/2014/main" id="{4D081529-0A00-4250-9604-675727BCECCF}"/>
              </a:ext>
            </a:extLst>
          </p:cNvPr>
          <p:cNvSpPr>
            <a:spLocks noGrp="1"/>
          </p:cNvSpPr>
          <p:nvPr/>
        </p:nvSpPr>
        <p:spPr>
          <a:xfrm>
            <a:off x="4143375" y="1790700"/>
            <a:ext cx="7381875" cy="4191000"/>
          </a:xfrm>
          <a:prstGeom prst="roundRect">
            <a:avLst>
              <a:gd name="adj" fmla="val 2727"/>
            </a:avLst>
          </a:prstGeom>
          <a:solidFill>
            <a:srgbClr val="FCFAF1"/>
          </a:solidFill>
          <a:ln w="9525">
            <a:solidFill>
              <a:srgbClr val="A9BBB4"/>
            </a:solidFill>
            <a:prstDash val="solid"/>
          </a:ln>
        </p:spPr>
      </p:sp>
      <p:graphicFrame>
        <p:nvGraphicFramePr>
          <p:cNvPr id="22" name="Chart"/>
          <p:cNvGraphicFramePr/>
          <p:nvPr/>
        </p:nvGraphicFramePr>
        <p:xfrm>
          <a:off x="4429125" y="2076450"/>
          <a:ext cx="6810375" cy="36195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671033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5745A3F0-3664-4F7C-8412-9E7CE256B9E2}"/>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2716E393-267A-45BE-B868-4168B664F527}"/>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06 / 13</a:t>
            </a:r>
            <a:endParaRPr sz="1650" b="1" i="0">
              <a:solidFill>
                <a:srgbClr val="0A332E"/>
              </a:solidFill>
            </a:endParaRPr>
          </a:p>
        </p:txBody>
      </p:sp>
      <p:sp>
        <p:nvSpPr>
          <p:cNvPr id="3" name="rule-70-666">
            <a:extLst>
              <a:ext uri="{FF2B5EF4-FFF2-40B4-BE49-F238E27FC236}">
                <a16:creationId xmlns:a16="http://schemas.microsoft.com/office/drawing/2014/main" id="{695630E0-4074-47DD-BAE9-04E7A4858D30}"/>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E5CCFD56-383E-45F2-9920-ECCB78BF3874}"/>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1.1</a:t>
            </a:r>
          </a:p>
        </p:txBody>
      </p:sp>
      <p:sp>
        <p:nvSpPr>
          <p:cNvPr id="5" name="slide-title">
            <a:extLst>
              <a:ext uri="{FF2B5EF4-FFF2-40B4-BE49-F238E27FC236}">
                <a16:creationId xmlns:a16="http://schemas.microsoft.com/office/drawing/2014/main" id="{4F41B824-7117-40D1-B4DD-05954CFAEBD9}"/>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Worked example: a defensible mean</a:t>
            </a:r>
          </a:p>
        </p:txBody>
      </p:sp>
      <p:sp>
        <p:nvSpPr>
          <p:cNvPr id="6" name="worked-label">
            <a:extLst>
              <a:ext uri="{FF2B5EF4-FFF2-40B4-BE49-F238E27FC236}">
                <a16:creationId xmlns:a16="http://schemas.microsoft.com/office/drawing/2014/main" id="{5FA6E583-331A-48AC-A271-0FBAD2716929}"/>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F45B43"/>
                </a:solidFill>
              </a:defRPr>
            </a:pPr>
            <a:r>
              <a:rPr sz="1650" b="1" i="0">
                <a:solidFill>
                  <a:srgbClr val="F45B43"/>
                </a:solidFill>
              </a:rPr>
              <a:t>CORE · FULLY WORKED PROBLEM · SHOW THE METHOD</a:t>
            </a:r>
          </a:p>
        </p:txBody>
      </p:sp>
      <p:sp>
        <p:nvSpPr>
          <p:cNvPr id="7" name="problem-frame">
            <a:extLst>
              <a:ext uri="{FF2B5EF4-FFF2-40B4-BE49-F238E27FC236}">
                <a16:creationId xmlns:a16="http://schemas.microsoft.com/office/drawing/2014/main" id="{0205F0E6-1D44-4A98-A125-AFB516AEAD45}"/>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EDA0F823-4983-4EDC-BBE3-6C490F58E060}"/>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Five diameter readings are 8.2, 8.1, 12.8, 8.3 and 8.2 mm. Trial 3 is traced to the wrong scale. Find the mean of the valid readings.</a:t>
            </a:r>
          </a:p>
        </p:txBody>
      </p:sp>
      <p:sp>
        <p:nvSpPr>
          <p:cNvPr id="9" name="step-label-1">
            <a:extLst>
              <a:ext uri="{FF2B5EF4-FFF2-40B4-BE49-F238E27FC236}">
                <a16:creationId xmlns:a16="http://schemas.microsoft.com/office/drawing/2014/main" id="{F08EB623-8074-4C2F-A26E-75C353D8D2B8}"/>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Step 1</a:t>
            </a:r>
          </a:p>
        </p:txBody>
      </p:sp>
      <p:sp>
        <p:nvSpPr>
          <p:cNvPr id="10" name="rule-190-358">
            <a:extLst>
              <a:ext uri="{FF2B5EF4-FFF2-40B4-BE49-F238E27FC236}">
                <a16:creationId xmlns:a16="http://schemas.microsoft.com/office/drawing/2014/main" id="{38A32606-4659-4834-B524-C0F169147449}"/>
              </a:ext>
            </a:extLst>
          </p:cNvPr>
          <p:cNvSpPr>
            <a:spLocks noGrp="1"/>
          </p:cNvSpPr>
          <p:nvPr/>
        </p:nvSpPr>
        <p:spPr>
          <a:xfrm>
            <a:off x="1809750" y="3409950"/>
            <a:ext cx="381000" cy="19050"/>
          </a:xfrm>
          <a:prstGeom prst="rect">
            <a:avLst/>
          </a:prstGeom>
          <a:solidFill>
            <a:srgbClr val="F45B43"/>
          </a:solidFill>
          <a:ln w="0">
            <a:noFill/>
            <a:prstDash val="solid"/>
          </a:ln>
        </p:spPr>
      </p:sp>
      <p:sp>
        <p:nvSpPr>
          <p:cNvPr id="11" name="step-text-1">
            <a:extLst>
              <a:ext uri="{FF2B5EF4-FFF2-40B4-BE49-F238E27FC236}">
                <a16:creationId xmlns:a16="http://schemas.microsoft.com/office/drawing/2014/main" id="{E351873E-D876-45B5-8B74-2F9542BE8F7F}"/>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Exclude 12.8 mm only because the method error is known.</a:t>
            </a:r>
          </a:p>
        </p:txBody>
      </p:sp>
      <p:sp>
        <p:nvSpPr>
          <p:cNvPr id="12" name="step-label-2">
            <a:extLst>
              <a:ext uri="{FF2B5EF4-FFF2-40B4-BE49-F238E27FC236}">
                <a16:creationId xmlns:a16="http://schemas.microsoft.com/office/drawing/2014/main" id="{00C45C2A-5A9C-4DDF-9A56-ED8A382D007B}"/>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Step 2</a:t>
            </a:r>
          </a:p>
        </p:txBody>
      </p:sp>
      <p:sp>
        <p:nvSpPr>
          <p:cNvPr id="13" name="rule-190-430">
            <a:extLst>
              <a:ext uri="{FF2B5EF4-FFF2-40B4-BE49-F238E27FC236}">
                <a16:creationId xmlns:a16="http://schemas.microsoft.com/office/drawing/2014/main" id="{B980E9D8-434D-4188-941E-C2144C7F42B9}"/>
              </a:ext>
            </a:extLst>
          </p:cNvPr>
          <p:cNvSpPr>
            <a:spLocks noGrp="1"/>
          </p:cNvSpPr>
          <p:nvPr/>
        </p:nvSpPr>
        <p:spPr>
          <a:xfrm>
            <a:off x="1809750" y="4095750"/>
            <a:ext cx="381000" cy="19050"/>
          </a:xfrm>
          <a:prstGeom prst="rect">
            <a:avLst/>
          </a:prstGeom>
          <a:solidFill>
            <a:srgbClr val="F45B43"/>
          </a:solidFill>
          <a:ln w="0">
            <a:noFill/>
            <a:prstDash val="solid"/>
          </a:ln>
        </p:spPr>
      </p:sp>
      <p:sp>
        <p:nvSpPr>
          <p:cNvPr id="14" name="step-text-2">
            <a:extLst>
              <a:ext uri="{FF2B5EF4-FFF2-40B4-BE49-F238E27FC236}">
                <a16:creationId xmlns:a16="http://schemas.microsoft.com/office/drawing/2014/main" id="{20BD308C-3DC9-4CE7-B785-53CDDC0EA7A7}"/>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Sum valid readings: 8.2 + 8.1 + 8.3 + 8.2 = 32.8 mm.</a:t>
            </a:r>
          </a:p>
        </p:txBody>
      </p:sp>
      <p:sp>
        <p:nvSpPr>
          <p:cNvPr id="15" name="step-label-3">
            <a:extLst>
              <a:ext uri="{FF2B5EF4-FFF2-40B4-BE49-F238E27FC236}">
                <a16:creationId xmlns:a16="http://schemas.microsoft.com/office/drawing/2014/main" id="{4281380D-C310-4705-B550-82363A563A3E}"/>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Step 3</a:t>
            </a:r>
          </a:p>
        </p:txBody>
      </p:sp>
      <p:sp>
        <p:nvSpPr>
          <p:cNvPr id="16" name="rule-190-502">
            <a:extLst>
              <a:ext uri="{FF2B5EF4-FFF2-40B4-BE49-F238E27FC236}">
                <a16:creationId xmlns:a16="http://schemas.microsoft.com/office/drawing/2014/main" id="{B6ED4E8C-9806-47ED-817F-E522EC3BB91D}"/>
              </a:ext>
            </a:extLst>
          </p:cNvPr>
          <p:cNvSpPr>
            <a:spLocks noGrp="1"/>
          </p:cNvSpPr>
          <p:nvPr/>
        </p:nvSpPr>
        <p:spPr>
          <a:xfrm>
            <a:off x="1809750" y="4781550"/>
            <a:ext cx="381000" cy="19050"/>
          </a:xfrm>
          <a:prstGeom prst="rect">
            <a:avLst/>
          </a:prstGeom>
          <a:solidFill>
            <a:srgbClr val="F45B43"/>
          </a:solidFill>
          <a:ln w="0">
            <a:noFill/>
            <a:prstDash val="solid"/>
          </a:ln>
        </p:spPr>
      </p:sp>
      <p:sp>
        <p:nvSpPr>
          <p:cNvPr id="17" name="step-text-3">
            <a:extLst>
              <a:ext uri="{FF2B5EF4-FFF2-40B4-BE49-F238E27FC236}">
                <a16:creationId xmlns:a16="http://schemas.microsoft.com/office/drawing/2014/main" id="{05672627-5396-45FF-8479-BBC099DE75C8}"/>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Divide by 4: 32.8 / 4 = 8.2 mm.</a:t>
            </a:r>
          </a:p>
        </p:txBody>
      </p:sp>
      <p:sp>
        <p:nvSpPr>
          <p:cNvPr id="18" name="answer-frame">
            <a:extLst>
              <a:ext uri="{FF2B5EF4-FFF2-40B4-BE49-F238E27FC236}">
                <a16:creationId xmlns:a16="http://schemas.microsoft.com/office/drawing/2014/main" id="{D484AD76-2A70-4A71-805B-E8F2E2F19CB2}"/>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9569F8E5-0C3C-4FBA-A90E-63EC16CAEA81}"/>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Mean diameter = 8.2 mm.</a:t>
            </a:r>
          </a:p>
        </p:txBody>
      </p:sp>
    </p:spTree>
    <p:extLst>
      <p:ext uri="{BB962C8B-B14F-4D97-AF65-F5344CB8AC3E}">
        <p14:creationId xmlns:p14="http://schemas.microsoft.com/office/powerpoint/2010/main" val="18768713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12B8C2DD-72FD-403A-8BFE-4CA159A0843D}"/>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E13D7332-20A7-49A9-8EDC-49E8B388D122}"/>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07 / 13</a:t>
            </a:r>
            <a:endParaRPr sz="1650" b="1" i="0">
              <a:solidFill>
                <a:srgbClr val="0A332E"/>
              </a:solidFill>
            </a:endParaRPr>
          </a:p>
        </p:txBody>
      </p:sp>
      <p:sp>
        <p:nvSpPr>
          <p:cNvPr id="3" name="rule-70-666">
            <a:extLst>
              <a:ext uri="{FF2B5EF4-FFF2-40B4-BE49-F238E27FC236}">
                <a16:creationId xmlns:a16="http://schemas.microsoft.com/office/drawing/2014/main" id="{22684F8D-AA69-4A29-9E8D-B7FB7C7D3BA6}"/>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A19A351F-0E19-4610-BD87-7D4DD41BE84C}"/>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1.1</a:t>
            </a:r>
          </a:p>
        </p:txBody>
      </p:sp>
      <p:sp>
        <p:nvSpPr>
          <p:cNvPr id="5" name="slide-title">
            <a:extLst>
              <a:ext uri="{FF2B5EF4-FFF2-40B4-BE49-F238E27FC236}">
                <a16:creationId xmlns:a16="http://schemas.microsoft.com/office/drawing/2014/main" id="{22EE0551-5073-489C-AE0A-5E0E9420D4AD}"/>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Your turn: resultant velocity</a:t>
            </a:r>
          </a:p>
        </p:txBody>
      </p:sp>
      <p:sp>
        <p:nvSpPr>
          <p:cNvPr id="6" name="worked-label">
            <a:extLst>
              <a:ext uri="{FF2B5EF4-FFF2-40B4-BE49-F238E27FC236}">
                <a16:creationId xmlns:a16="http://schemas.microsoft.com/office/drawing/2014/main" id="{1D1263B8-EEF3-4A72-9F49-07EBED86353D}"/>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F45B43"/>
                </a:solidFill>
              </a:defRPr>
            </a:pPr>
            <a:r>
              <a:rPr sz="1650" b="1" i="0">
                <a:solidFill>
                  <a:srgbClr val="F45B43"/>
                </a:solidFill>
              </a:rPr>
              <a:t>SUPPLEMENT / EXTENDED · GUIDED WORKED PROBLEM · TRY EACH STEP BEFORE READING ON</a:t>
            </a:r>
          </a:p>
        </p:txBody>
      </p:sp>
      <p:sp>
        <p:nvSpPr>
          <p:cNvPr id="7" name="problem-frame">
            <a:extLst>
              <a:ext uri="{FF2B5EF4-FFF2-40B4-BE49-F238E27FC236}">
                <a16:creationId xmlns:a16="http://schemas.microsoft.com/office/drawing/2014/main" id="{60659053-01D3-433D-ADB1-212325EFC502}"/>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B7FA59F7-ED3B-40F2-BEE5-47FC43E38EC7}"/>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A swimmer moves 3.0 m/s east while the current moves 4.0 m/s north. Find the resultant speed.</a:t>
            </a:r>
          </a:p>
        </p:txBody>
      </p:sp>
      <p:sp>
        <p:nvSpPr>
          <p:cNvPr id="9" name="step-label-1">
            <a:extLst>
              <a:ext uri="{FF2B5EF4-FFF2-40B4-BE49-F238E27FC236}">
                <a16:creationId xmlns:a16="http://schemas.microsoft.com/office/drawing/2014/main" id="{4E32F436-45E2-4180-A077-A9D7351D30A3}"/>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Step 1</a:t>
            </a:r>
          </a:p>
        </p:txBody>
      </p:sp>
      <p:sp>
        <p:nvSpPr>
          <p:cNvPr id="10" name="rule-190-358">
            <a:extLst>
              <a:ext uri="{FF2B5EF4-FFF2-40B4-BE49-F238E27FC236}">
                <a16:creationId xmlns:a16="http://schemas.microsoft.com/office/drawing/2014/main" id="{1AD1E77E-3538-4E5F-90CB-12E960D80BDF}"/>
              </a:ext>
            </a:extLst>
          </p:cNvPr>
          <p:cNvSpPr>
            <a:spLocks noGrp="1"/>
          </p:cNvSpPr>
          <p:nvPr/>
        </p:nvSpPr>
        <p:spPr>
          <a:xfrm>
            <a:off x="1809750" y="3409950"/>
            <a:ext cx="381000" cy="19050"/>
          </a:xfrm>
          <a:prstGeom prst="rect">
            <a:avLst/>
          </a:prstGeom>
          <a:solidFill>
            <a:srgbClr val="F45B43"/>
          </a:solidFill>
          <a:ln w="0">
            <a:noFill/>
            <a:prstDash val="solid"/>
          </a:ln>
        </p:spPr>
      </p:sp>
      <p:sp>
        <p:nvSpPr>
          <p:cNvPr id="11" name="step-text-1">
            <a:extLst>
              <a:ext uri="{FF2B5EF4-FFF2-40B4-BE49-F238E27FC236}">
                <a16:creationId xmlns:a16="http://schemas.microsoft.com/office/drawing/2014/main" id="{43D4E849-B8D0-47E1-B322-C17A5C80ED0B}"/>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R = √(3.0² + 4.0²)</a:t>
            </a:r>
          </a:p>
        </p:txBody>
      </p:sp>
      <p:sp>
        <p:nvSpPr>
          <p:cNvPr id="12" name="step-label-2">
            <a:extLst>
              <a:ext uri="{FF2B5EF4-FFF2-40B4-BE49-F238E27FC236}">
                <a16:creationId xmlns:a16="http://schemas.microsoft.com/office/drawing/2014/main" id="{850926A8-4F52-4929-9981-C69D08DEBC95}"/>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Step 2</a:t>
            </a:r>
          </a:p>
        </p:txBody>
      </p:sp>
      <p:sp>
        <p:nvSpPr>
          <p:cNvPr id="13" name="rule-190-430">
            <a:extLst>
              <a:ext uri="{FF2B5EF4-FFF2-40B4-BE49-F238E27FC236}">
                <a16:creationId xmlns:a16="http://schemas.microsoft.com/office/drawing/2014/main" id="{813193CE-C8A0-4790-8DC7-FC9DDED69454}"/>
              </a:ext>
            </a:extLst>
          </p:cNvPr>
          <p:cNvSpPr>
            <a:spLocks noGrp="1"/>
          </p:cNvSpPr>
          <p:nvPr/>
        </p:nvSpPr>
        <p:spPr>
          <a:xfrm>
            <a:off x="1809750" y="4095750"/>
            <a:ext cx="381000" cy="19050"/>
          </a:xfrm>
          <a:prstGeom prst="rect">
            <a:avLst/>
          </a:prstGeom>
          <a:solidFill>
            <a:srgbClr val="F45B43"/>
          </a:solidFill>
          <a:ln w="0">
            <a:noFill/>
            <a:prstDash val="solid"/>
          </a:ln>
        </p:spPr>
      </p:sp>
      <p:sp>
        <p:nvSpPr>
          <p:cNvPr id="14" name="step-text-2">
            <a:extLst>
              <a:ext uri="{FF2B5EF4-FFF2-40B4-BE49-F238E27FC236}">
                <a16:creationId xmlns:a16="http://schemas.microsoft.com/office/drawing/2014/main" id="{D9973C54-A076-4C39-A4B7-B10342F84613}"/>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R = √25</a:t>
            </a:r>
          </a:p>
        </p:txBody>
      </p:sp>
      <p:sp>
        <p:nvSpPr>
          <p:cNvPr id="15" name="step-label-3">
            <a:extLst>
              <a:ext uri="{FF2B5EF4-FFF2-40B4-BE49-F238E27FC236}">
                <a16:creationId xmlns:a16="http://schemas.microsoft.com/office/drawing/2014/main" id="{49A26B5A-B0F4-4B07-AD07-EA5780A5303A}"/>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F45B43"/>
                </a:solidFill>
              </a:defRPr>
            </a:pPr>
            <a:r>
              <a:rPr sz="1800" b="1" i="0">
                <a:solidFill>
                  <a:srgbClr val="F45B43"/>
                </a:solidFill>
              </a:rPr>
              <a:t>Step 3</a:t>
            </a:r>
          </a:p>
        </p:txBody>
      </p:sp>
      <p:sp>
        <p:nvSpPr>
          <p:cNvPr id="16" name="rule-190-502">
            <a:extLst>
              <a:ext uri="{FF2B5EF4-FFF2-40B4-BE49-F238E27FC236}">
                <a16:creationId xmlns:a16="http://schemas.microsoft.com/office/drawing/2014/main" id="{31F3ABF3-19F0-46CD-9936-DA3849702888}"/>
              </a:ext>
            </a:extLst>
          </p:cNvPr>
          <p:cNvSpPr>
            <a:spLocks noGrp="1"/>
          </p:cNvSpPr>
          <p:nvPr/>
        </p:nvSpPr>
        <p:spPr>
          <a:xfrm>
            <a:off x="1809750" y="4781550"/>
            <a:ext cx="381000" cy="19050"/>
          </a:xfrm>
          <a:prstGeom prst="rect">
            <a:avLst/>
          </a:prstGeom>
          <a:solidFill>
            <a:srgbClr val="F45B43"/>
          </a:solidFill>
          <a:ln w="0">
            <a:noFill/>
            <a:prstDash val="solid"/>
          </a:ln>
        </p:spPr>
      </p:sp>
      <p:sp>
        <p:nvSpPr>
          <p:cNvPr id="17" name="step-text-3">
            <a:extLst>
              <a:ext uri="{FF2B5EF4-FFF2-40B4-BE49-F238E27FC236}">
                <a16:creationId xmlns:a16="http://schemas.microsoft.com/office/drawing/2014/main" id="{9544E4F1-F7C5-48A2-BFF0-672673AAB538}"/>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Check the direction, significant figures and physical meaning of the result.</a:t>
            </a:r>
          </a:p>
        </p:txBody>
      </p:sp>
      <p:sp>
        <p:nvSpPr>
          <p:cNvPr id="18" name="answer-frame">
            <a:extLst>
              <a:ext uri="{FF2B5EF4-FFF2-40B4-BE49-F238E27FC236}">
                <a16:creationId xmlns:a16="http://schemas.microsoft.com/office/drawing/2014/main" id="{13C254A3-3907-43FE-97FA-B06A3D3C607F}"/>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F2399C20-AD2F-472C-86F6-2636D7FFE511}"/>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Resultant speed = 5.0 m/s.</a:t>
            </a:r>
          </a:p>
        </p:txBody>
      </p:sp>
    </p:spTree>
    <p:extLst>
      <p:ext uri="{BB962C8B-B14F-4D97-AF65-F5344CB8AC3E}">
        <p14:creationId xmlns:p14="http://schemas.microsoft.com/office/powerpoint/2010/main" val="283878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744F6AD7-664A-4F12-A3E6-C4E0AC1A5651}"/>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GROUP 1 · MOTION, FORCES AND ENERGY</a:t>
            </a:r>
          </a:p>
        </p:txBody>
      </p:sp>
      <p:sp>
        <p:nvSpPr>
          <p:cNvPr id="2" name="page-number">
            <a:extLst>
              <a:ext uri="{FF2B5EF4-FFF2-40B4-BE49-F238E27FC236}">
                <a16:creationId xmlns:a16="http://schemas.microsoft.com/office/drawing/2014/main" id="{80942D79-125A-4848-A966-1A4909902885}"/>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08 / 13</a:t>
            </a:r>
            <a:endParaRPr sz="1650" b="1" i="0">
              <a:solidFill>
                <a:srgbClr val="F4F0E2"/>
              </a:solidFill>
            </a:endParaRPr>
          </a:p>
        </p:txBody>
      </p:sp>
      <p:sp>
        <p:nvSpPr>
          <p:cNvPr id="3" name="rule-70-666">
            <a:extLst>
              <a:ext uri="{FF2B5EF4-FFF2-40B4-BE49-F238E27FC236}">
                <a16:creationId xmlns:a16="http://schemas.microsoft.com/office/drawing/2014/main" id="{6B93494B-0159-4EFD-8DDF-CE624709C048}"/>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333648AF-7E19-41F4-91BB-1F4D7E4F6CBB}"/>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CAMBRIDGE IGCSE PHYSICS 0625 · 1.1</a:t>
            </a:r>
          </a:p>
        </p:txBody>
      </p:sp>
      <p:sp>
        <p:nvSpPr>
          <p:cNvPr id="5" name="slide-title">
            <a:extLst>
              <a:ext uri="{FF2B5EF4-FFF2-40B4-BE49-F238E27FC236}">
                <a16:creationId xmlns:a16="http://schemas.microsoft.com/office/drawing/2014/main" id="{22A60DAA-0CD3-4E30-93B3-46CB8C459216}"/>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F4F0E2"/>
                </a:solidFill>
              </a:defRPr>
            </a:pPr>
            <a:r>
              <a:rPr sz="3600" b="1" i="0">
                <a:solidFill>
                  <a:srgbClr val="F4F0E2"/>
                </a:solidFill>
              </a:rPr>
              <a:t>Instrument speed-dating—without the awkward chat</a:t>
            </a:r>
          </a:p>
        </p:txBody>
      </p:sp>
      <p:sp>
        <p:nvSpPr>
          <p:cNvPr id="6" name="activity-format">
            <a:extLst>
              <a:ext uri="{FF2B5EF4-FFF2-40B4-BE49-F238E27FC236}">
                <a16:creationId xmlns:a16="http://schemas.microsoft.com/office/drawing/2014/main" id="{7DD10B02-4E3F-4923-B433-40A096275907}"/>
              </a:ext>
            </a:extLst>
          </p:cNvPr>
          <p:cNvSpPr>
            <a:spLocks noGrp="1"/>
          </p:cNvSpPr>
          <p:nvPr/>
        </p:nvSpPr>
        <p:spPr>
          <a:xfrm>
            <a:off x="666750" y="1600200"/>
            <a:ext cx="6667500" cy="3238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CLASS ACTIVITY · CARD-SORT</a:t>
            </a:r>
          </a:p>
        </p:txBody>
      </p:sp>
      <p:sp>
        <p:nvSpPr>
          <p:cNvPr id="7" name="materials-label">
            <a:extLst>
              <a:ext uri="{FF2B5EF4-FFF2-40B4-BE49-F238E27FC236}">
                <a16:creationId xmlns:a16="http://schemas.microsoft.com/office/drawing/2014/main" id="{DE6493E7-D0CB-426D-AC60-73E27B1A6AEA}"/>
              </a:ext>
            </a:extLst>
          </p:cNvPr>
          <p:cNvSpPr>
            <a:spLocks noGrp="1"/>
          </p:cNvSpPr>
          <p:nvPr/>
        </p:nvSpPr>
        <p:spPr>
          <a:xfrm>
            <a:off x="666750" y="2190750"/>
            <a:ext cx="2571750" cy="323850"/>
          </a:xfrm>
          <a:prstGeom prst="rect">
            <a:avLst/>
          </a:prstGeom>
          <a:noFill/>
          <a:ln w="0">
            <a:noFill/>
            <a:prstDash val="solid"/>
          </a:ln>
        </p:spPr>
        <p:txBody>
          <a:bodyPr/>
          <a:lstStyle/>
          <a:p>
            <a:pPr algn="l">
              <a:defRPr sz="1650" b="1" i="0">
                <a:solidFill>
                  <a:srgbClr val="F45B43"/>
                </a:solidFill>
              </a:defRPr>
            </a:pPr>
            <a:r>
              <a:rPr sz="1650" b="1" i="0">
                <a:solidFill>
                  <a:srgbClr val="F45B43"/>
                </a:solidFill>
              </a:rPr>
              <a:t>YOU NEED</a:t>
            </a:r>
          </a:p>
        </p:txBody>
      </p:sp>
      <p:sp>
        <p:nvSpPr>
          <p:cNvPr id="8" name="materials">
            <a:extLst>
              <a:ext uri="{FF2B5EF4-FFF2-40B4-BE49-F238E27FC236}">
                <a16:creationId xmlns:a16="http://schemas.microsoft.com/office/drawing/2014/main" id="{82889318-D613-447C-A6FA-8A13A15F2226}"/>
              </a:ext>
            </a:extLst>
          </p:cNvPr>
          <p:cNvSpPr>
            <a:spLocks noGrp="1"/>
          </p:cNvSpPr>
          <p:nvPr/>
        </p:nvSpPr>
        <p:spPr>
          <a:xfrm>
            <a:off x="666750" y="2667000"/>
            <a:ext cx="3429000" cy="1809750"/>
          </a:xfrm>
          <a:prstGeom prst="rect">
            <a:avLst/>
          </a:prstGeom>
          <a:noFill/>
          <a:ln w="0">
            <a:noFill/>
            <a:prstDash val="solid"/>
          </a:ln>
        </p:spPr>
        <p:txBody>
          <a:bodyPr/>
          <a:lstStyle/>
          <a:p>
            <a:pPr algn="l">
              <a:defRPr sz="1875" b="0" i="0">
                <a:solidFill>
                  <a:srgbClr val="F4F0E2"/>
                </a:solidFill>
              </a:defRPr>
            </a:pPr>
            <a:r>
              <a:rPr sz="1875" b="0" i="0">
                <a:solidFill>
                  <a:srgbClr val="F4F0E2"/>
                </a:solidFill>
              </a:rPr>
              <a:t>• quantity cards • instrument cards • unit cards</a:t>
            </a:r>
          </a:p>
        </p:txBody>
      </p:sp>
      <p:sp>
        <p:nvSpPr>
          <p:cNvPr id="9" name="activity-step-1">
            <a:extLst>
              <a:ext uri="{FF2B5EF4-FFF2-40B4-BE49-F238E27FC236}">
                <a16:creationId xmlns:a16="http://schemas.microsoft.com/office/drawing/2014/main" id="{B0F298AD-0A63-4171-B9AD-A45A77A72F8C}"/>
              </a:ext>
            </a:extLst>
          </p:cNvPr>
          <p:cNvSpPr>
            <a:spLocks noGrp="1"/>
          </p:cNvSpPr>
          <p:nvPr/>
        </p:nvSpPr>
        <p:spPr>
          <a:xfrm>
            <a:off x="4905375" y="2143125"/>
            <a:ext cx="514350" cy="514350"/>
          </a:xfrm>
          <a:prstGeom prst="ellipse">
            <a:avLst/>
          </a:prstGeom>
          <a:solidFill>
            <a:srgbClr val="F45B43"/>
          </a:solidFill>
          <a:ln w="0">
            <a:noFill/>
            <a:prstDash val="solid"/>
          </a:ln>
        </p:spPr>
      </p:sp>
      <p:sp>
        <p:nvSpPr>
          <p:cNvPr id="10" name="activity-step-number-1">
            <a:extLst>
              <a:ext uri="{FF2B5EF4-FFF2-40B4-BE49-F238E27FC236}">
                <a16:creationId xmlns:a16="http://schemas.microsoft.com/office/drawing/2014/main" id="{8BA6FA92-083B-45E2-9691-918634B093EF}"/>
              </a:ext>
            </a:extLst>
          </p:cNvPr>
          <p:cNvSpPr>
            <a:spLocks noGrp="1"/>
          </p:cNvSpPr>
          <p:nvPr/>
        </p:nvSpPr>
        <p:spPr>
          <a:xfrm>
            <a:off x="4905375" y="22098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1</a:t>
            </a:r>
          </a:p>
        </p:txBody>
      </p:sp>
      <p:sp>
        <p:nvSpPr>
          <p:cNvPr id="11" name="activity-step-text-1">
            <a:extLst>
              <a:ext uri="{FF2B5EF4-FFF2-40B4-BE49-F238E27FC236}">
                <a16:creationId xmlns:a16="http://schemas.microsoft.com/office/drawing/2014/main" id="{669C8EEE-40CD-44E4-851B-B73E19116833}"/>
              </a:ext>
            </a:extLst>
          </p:cNvPr>
          <p:cNvSpPr>
            <a:spLocks noGrp="1"/>
          </p:cNvSpPr>
          <p:nvPr/>
        </p:nvSpPr>
        <p:spPr>
          <a:xfrm>
            <a:off x="5715000" y="20955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Match each quantity to an instrument and unit.</a:t>
            </a:r>
          </a:p>
        </p:txBody>
      </p:sp>
      <p:sp>
        <p:nvSpPr>
          <p:cNvPr id="12" name="activity-step-2">
            <a:extLst>
              <a:ext uri="{FF2B5EF4-FFF2-40B4-BE49-F238E27FC236}">
                <a16:creationId xmlns:a16="http://schemas.microsoft.com/office/drawing/2014/main" id="{5018178E-694B-431D-B730-651C3A065CC7}"/>
              </a:ext>
            </a:extLst>
          </p:cNvPr>
          <p:cNvSpPr>
            <a:spLocks noGrp="1"/>
          </p:cNvSpPr>
          <p:nvPr/>
        </p:nvSpPr>
        <p:spPr>
          <a:xfrm>
            <a:off x="4905375" y="3209925"/>
            <a:ext cx="514350" cy="514350"/>
          </a:xfrm>
          <a:prstGeom prst="ellipse">
            <a:avLst/>
          </a:prstGeom>
          <a:solidFill>
            <a:srgbClr val="F45B43"/>
          </a:solidFill>
          <a:ln w="0">
            <a:noFill/>
            <a:prstDash val="solid"/>
          </a:ln>
        </p:spPr>
      </p:sp>
      <p:sp>
        <p:nvSpPr>
          <p:cNvPr id="13" name="activity-step-number-2">
            <a:extLst>
              <a:ext uri="{FF2B5EF4-FFF2-40B4-BE49-F238E27FC236}">
                <a16:creationId xmlns:a16="http://schemas.microsoft.com/office/drawing/2014/main" id="{F802E2D9-E55E-470B-A3D5-81DE1FB52955}"/>
              </a:ext>
            </a:extLst>
          </p:cNvPr>
          <p:cNvSpPr>
            <a:spLocks noGrp="1"/>
          </p:cNvSpPr>
          <p:nvPr/>
        </p:nvSpPr>
        <p:spPr>
          <a:xfrm>
            <a:off x="4905375" y="32766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2</a:t>
            </a:r>
          </a:p>
        </p:txBody>
      </p:sp>
      <p:sp>
        <p:nvSpPr>
          <p:cNvPr id="14" name="activity-step-text-2">
            <a:extLst>
              <a:ext uri="{FF2B5EF4-FFF2-40B4-BE49-F238E27FC236}">
                <a16:creationId xmlns:a16="http://schemas.microsoft.com/office/drawing/2014/main" id="{DC26D7F3-A5E4-4E39-8990-45B890C6999A}"/>
              </a:ext>
            </a:extLst>
          </p:cNvPr>
          <p:cNvSpPr>
            <a:spLocks noGrp="1"/>
          </p:cNvSpPr>
          <p:nvPr/>
        </p:nvSpPr>
        <p:spPr>
          <a:xfrm>
            <a:off x="5715000" y="31623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Add one reason based on range or resolution.</a:t>
            </a:r>
          </a:p>
        </p:txBody>
      </p:sp>
      <p:sp>
        <p:nvSpPr>
          <p:cNvPr id="15" name="activity-step-3">
            <a:extLst>
              <a:ext uri="{FF2B5EF4-FFF2-40B4-BE49-F238E27FC236}">
                <a16:creationId xmlns:a16="http://schemas.microsoft.com/office/drawing/2014/main" id="{77919F8B-CCF2-4FEA-B494-A72491E69C6F}"/>
              </a:ext>
            </a:extLst>
          </p:cNvPr>
          <p:cNvSpPr>
            <a:spLocks noGrp="1"/>
          </p:cNvSpPr>
          <p:nvPr/>
        </p:nvSpPr>
        <p:spPr>
          <a:xfrm>
            <a:off x="4905375" y="4276725"/>
            <a:ext cx="514350" cy="514350"/>
          </a:xfrm>
          <a:prstGeom prst="ellipse">
            <a:avLst/>
          </a:prstGeom>
          <a:solidFill>
            <a:srgbClr val="F45B43"/>
          </a:solidFill>
          <a:ln w="0">
            <a:noFill/>
            <a:prstDash val="solid"/>
          </a:ln>
        </p:spPr>
      </p:sp>
      <p:sp>
        <p:nvSpPr>
          <p:cNvPr id="16" name="activity-step-number-3">
            <a:extLst>
              <a:ext uri="{FF2B5EF4-FFF2-40B4-BE49-F238E27FC236}">
                <a16:creationId xmlns:a16="http://schemas.microsoft.com/office/drawing/2014/main" id="{8901EBEF-1967-4598-8AA7-CFDDC09AEA9D}"/>
              </a:ext>
            </a:extLst>
          </p:cNvPr>
          <p:cNvSpPr>
            <a:spLocks noGrp="1"/>
          </p:cNvSpPr>
          <p:nvPr/>
        </p:nvSpPr>
        <p:spPr>
          <a:xfrm>
            <a:off x="4905375" y="43434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3</a:t>
            </a:r>
          </a:p>
        </p:txBody>
      </p:sp>
      <p:sp>
        <p:nvSpPr>
          <p:cNvPr id="17" name="activity-step-text-3">
            <a:extLst>
              <a:ext uri="{FF2B5EF4-FFF2-40B4-BE49-F238E27FC236}">
                <a16:creationId xmlns:a16="http://schemas.microsoft.com/office/drawing/2014/main" id="{621732A3-F7B4-4879-A46B-5816D0B57186}"/>
              </a:ext>
            </a:extLst>
          </p:cNvPr>
          <p:cNvSpPr>
            <a:spLocks noGrp="1"/>
          </p:cNvSpPr>
          <p:nvPr/>
        </p:nvSpPr>
        <p:spPr>
          <a:xfrm>
            <a:off x="5715000" y="42291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Challenge one match politely with evidence.</a:t>
            </a:r>
          </a:p>
        </p:txBody>
      </p:sp>
      <p:sp>
        <p:nvSpPr>
          <p:cNvPr id="18" name="rule-70-518">
            <a:extLst>
              <a:ext uri="{FF2B5EF4-FFF2-40B4-BE49-F238E27FC236}">
                <a16:creationId xmlns:a16="http://schemas.microsoft.com/office/drawing/2014/main" id="{59536F04-80BA-4AAF-8279-15A33540BB7E}"/>
              </a:ext>
            </a:extLst>
          </p:cNvPr>
          <p:cNvSpPr>
            <a:spLocks noGrp="1"/>
          </p:cNvSpPr>
          <p:nvPr/>
        </p:nvSpPr>
        <p:spPr>
          <a:xfrm>
            <a:off x="666750" y="4933950"/>
            <a:ext cx="10477500" cy="9525"/>
          </a:xfrm>
          <a:prstGeom prst="rect">
            <a:avLst/>
          </a:prstGeom>
          <a:solidFill>
            <a:srgbClr val="47716A"/>
          </a:solidFill>
          <a:ln w="0">
            <a:noFill/>
            <a:prstDash val="solid"/>
          </a:ln>
        </p:spPr>
      </p:sp>
      <p:sp>
        <p:nvSpPr>
          <p:cNvPr id="19" name="success-check">
            <a:extLst>
              <a:ext uri="{FF2B5EF4-FFF2-40B4-BE49-F238E27FC236}">
                <a16:creationId xmlns:a16="http://schemas.microsoft.com/office/drawing/2014/main" id="{E931E569-6C9D-4064-830A-4F5CD5F97839}"/>
              </a:ext>
            </a:extLst>
          </p:cNvPr>
          <p:cNvSpPr>
            <a:spLocks noGrp="1"/>
          </p:cNvSpPr>
          <p:nvPr/>
        </p:nvSpPr>
        <p:spPr>
          <a:xfrm>
            <a:off x="666750" y="5219700"/>
            <a:ext cx="10572750" cy="647700"/>
          </a:xfrm>
          <a:prstGeom prst="rect">
            <a:avLst/>
          </a:prstGeom>
          <a:noFill/>
          <a:ln w="0">
            <a:noFill/>
            <a:prstDash val="solid"/>
          </a:ln>
        </p:spPr>
        <p:txBody>
          <a:bodyPr/>
          <a:lstStyle/>
          <a:p>
            <a:pPr algn="l">
              <a:defRPr sz="1875" b="1" i="0">
                <a:solidFill>
                  <a:srgbClr val="F45B43"/>
                </a:solidFill>
              </a:defRPr>
            </a:pPr>
            <a:r>
              <a:rPr sz="1875" b="1" i="0">
                <a:solidFill>
                  <a:srgbClr val="F45B43"/>
                </a:solidFill>
              </a:rPr>
              <a:t>Success check: Every match states quantity, instrument, unit and one reason.</a:t>
            </a:r>
          </a:p>
        </p:txBody>
      </p:sp>
    </p:spTree>
    <p:extLst>
      <p:ext uri="{BB962C8B-B14F-4D97-AF65-F5344CB8AC3E}">
        <p14:creationId xmlns:p14="http://schemas.microsoft.com/office/powerpoint/2010/main" val="10510972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45B43"/>
        </a:solidFill>
        <a:effectLst/>
      </p:bgPr>
    </p:bg>
    <p:spTree>
      <p:nvGrpSpPr>
        <p:cNvPr id="1" name=""/>
        <p:cNvGrpSpPr/>
        <p:nvPr/>
      </p:nvGrpSpPr>
      <p:grpSpPr>
        <a:xfrm>
          <a:off x="0" y="0"/>
          <a:ext cx="0" cy="0"/>
          <a:chOff x="0" y="0"/>
          <a:chExt cx="0" cy="0"/>
        </a:xfrm>
      </p:grpSpPr>
      <p:sp>
        <p:nvSpPr>
          <p:cNvPr id="11" name="group-label">
            <a:extLst>
              <a:ext uri="{FF2B5EF4-FFF2-40B4-BE49-F238E27FC236}">
                <a16:creationId xmlns:a16="http://schemas.microsoft.com/office/drawing/2014/main" id="{CF44194A-3D8C-41FC-8DE6-66820EE38436}"/>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GROUP 1 · MOTION, FORCES AND ENERGY</a:t>
            </a:r>
          </a:p>
        </p:txBody>
      </p:sp>
      <p:sp>
        <p:nvSpPr>
          <p:cNvPr id="2" name="page-number">
            <a:extLst>
              <a:ext uri="{FF2B5EF4-FFF2-40B4-BE49-F238E27FC236}">
                <a16:creationId xmlns:a16="http://schemas.microsoft.com/office/drawing/2014/main" id="{87D76C55-FA23-40BE-B96E-6FEEFEE74A87}"/>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B342E"/>
                </a:solidFill>
              </a:defRPr>
            </a:pPr>
            <a:r>
              <a:rPr lang="en-US" sz="1650" b="1" i="0">
                <a:solidFill>
                  <a:srgbClr val="0B342E"/>
                </a:solidFill>
              </a:rPr>
              <a:t>09 / 13</a:t>
            </a:r>
            <a:endParaRPr sz="1650" b="1" i="0">
              <a:solidFill>
                <a:srgbClr val="0B342E"/>
              </a:solidFill>
            </a:endParaRPr>
          </a:p>
        </p:txBody>
      </p:sp>
      <p:sp>
        <p:nvSpPr>
          <p:cNvPr id="3" name="rule-70-666">
            <a:extLst>
              <a:ext uri="{FF2B5EF4-FFF2-40B4-BE49-F238E27FC236}">
                <a16:creationId xmlns:a16="http://schemas.microsoft.com/office/drawing/2014/main" id="{82A2B97B-89FB-42E5-88BB-0ADE27921B66}"/>
              </a:ext>
            </a:extLst>
          </p:cNvPr>
          <p:cNvSpPr>
            <a:spLocks noGrp="1"/>
          </p:cNvSpPr>
          <p:nvPr/>
        </p:nvSpPr>
        <p:spPr>
          <a:xfrm>
            <a:off x="666750" y="6343650"/>
            <a:ext cx="10858500" cy="9525"/>
          </a:xfrm>
          <a:prstGeom prst="rect">
            <a:avLst/>
          </a:prstGeom>
          <a:solidFill>
            <a:srgbClr val="0B342E"/>
          </a:solidFill>
          <a:ln w="0">
            <a:noFill/>
            <a:prstDash val="solid"/>
          </a:ln>
        </p:spPr>
      </p:sp>
      <p:sp>
        <p:nvSpPr>
          <p:cNvPr id="4" name="course-footer">
            <a:extLst>
              <a:ext uri="{FF2B5EF4-FFF2-40B4-BE49-F238E27FC236}">
                <a16:creationId xmlns:a16="http://schemas.microsoft.com/office/drawing/2014/main" id="{CD804622-2E66-4DE4-91C8-F99F6F134C30}"/>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GIOPHYSICS · CAMBRIDGE IGCSE PHYSICS 0625 · 1.1</a:t>
            </a:r>
          </a:p>
        </p:txBody>
      </p:sp>
      <p:sp>
        <p:nvSpPr>
          <p:cNvPr id="5" name="misconception-label">
            <a:extLst>
              <a:ext uri="{FF2B5EF4-FFF2-40B4-BE49-F238E27FC236}">
                <a16:creationId xmlns:a16="http://schemas.microsoft.com/office/drawing/2014/main" id="{8A4B9010-0576-4FA8-A462-42987A1FA026}"/>
              </a:ext>
            </a:extLst>
          </p:cNvPr>
          <p:cNvSpPr>
            <a:spLocks noGrp="1"/>
          </p:cNvSpPr>
          <p:nvPr/>
        </p:nvSpPr>
        <p:spPr>
          <a:xfrm>
            <a:off x="666750" y="666750"/>
            <a:ext cx="8096250" cy="3429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MISCONCEPTION SHOWDOWN · SPOT THE MISTAKE</a:t>
            </a:r>
          </a:p>
        </p:txBody>
      </p:sp>
      <p:sp>
        <p:nvSpPr>
          <p:cNvPr id="6" name="misconception-claim">
            <a:extLst>
              <a:ext uri="{FF2B5EF4-FFF2-40B4-BE49-F238E27FC236}">
                <a16:creationId xmlns:a16="http://schemas.microsoft.com/office/drawing/2014/main" id="{2993EC0E-DF24-4260-964C-C947902B8002}"/>
              </a:ext>
            </a:extLst>
          </p:cNvPr>
          <p:cNvSpPr>
            <a:spLocks noGrp="1"/>
          </p:cNvSpPr>
          <p:nvPr/>
        </p:nvSpPr>
        <p:spPr>
          <a:xfrm>
            <a:off x="666750" y="1285875"/>
            <a:ext cx="10668000" cy="1381125"/>
          </a:xfrm>
          <a:prstGeom prst="rect">
            <a:avLst/>
          </a:prstGeom>
          <a:noFill/>
          <a:ln w="0">
            <a:noFill/>
            <a:prstDash val="solid"/>
          </a:ln>
        </p:spPr>
        <p:txBody>
          <a:bodyPr/>
          <a:lstStyle/>
          <a:p>
            <a:pPr algn="l">
              <a:defRPr sz="3600" b="1" i="0">
                <a:solidFill>
                  <a:srgbClr val="0B342E"/>
                </a:solidFill>
              </a:defRPr>
            </a:pPr>
            <a:r>
              <a:rPr sz="3600" b="1" i="0">
                <a:solidFill>
                  <a:srgbClr val="0B342E"/>
                </a:solidFill>
              </a:rPr>
              <a:t>“More decimal places always make a result more accurate.”</a:t>
            </a:r>
          </a:p>
        </p:txBody>
      </p:sp>
      <p:sp>
        <p:nvSpPr>
          <p:cNvPr id="7" name="correction-frame">
            <a:extLst>
              <a:ext uri="{FF2B5EF4-FFF2-40B4-BE49-F238E27FC236}">
                <a16:creationId xmlns:a16="http://schemas.microsoft.com/office/drawing/2014/main" id="{63CF12F0-3DFF-46C2-BCB2-86CEEAE94B4E}"/>
              </a:ext>
            </a:extLst>
          </p:cNvPr>
          <p:cNvSpPr>
            <a:spLocks noGrp="1"/>
          </p:cNvSpPr>
          <p:nvPr/>
        </p:nvSpPr>
        <p:spPr>
          <a:xfrm>
            <a:off x="666750" y="3048000"/>
            <a:ext cx="10858500" cy="857250"/>
          </a:xfrm>
          <a:prstGeom prst="roundRect">
            <a:avLst>
              <a:gd name="adj" fmla="val 13333"/>
            </a:avLst>
          </a:prstGeom>
          <a:solidFill>
            <a:srgbClr val="0B342E"/>
          </a:solidFill>
          <a:ln w="0">
            <a:noFill/>
            <a:prstDash val="solid"/>
          </a:ln>
        </p:spPr>
      </p:sp>
      <p:sp>
        <p:nvSpPr>
          <p:cNvPr id="8" name="correction">
            <a:extLst>
              <a:ext uri="{FF2B5EF4-FFF2-40B4-BE49-F238E27FC236}">
                <a16:creationId xmlns:a16="http://schemas.microsoft.com/office/drawing/2014/main" id="{C8AC1529-631D-4F6B-B44E-D946C894CC85}"/>
              </a:ext>
            </a:extLst>
          </p:cNvPr>
          <p:cNvSpPr>
            <a:spLocks noGrp="1"/>
          </p:cNvSpPr>
          <p:nvPr/>
        </p:nvSpPr>
        <p:spPr>
          <a:xfrm>
            <a:off x="952500" y="3238500"/>
            <a:ext cx="10287000" cy="552450"/>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Digits cannot create information the instrument never measured. Precision should match resolution.</a:t>
            </a:r>
          </a:p>
        </p:txBody>
      </p:sp>
      <p:sp>
        <p:nvSpPr>
          <p:cNvPr id="9" name="humor-line">
            <a:extLst>
              <a:ext uri="{FF2B5EF4-FFF2-40B4-BE49-F238E27FC236}">
                <a16:creationId xmlns:a16="http://schemas.microsoft.com/office/drawing/2014/main" id="{55A375F3-2F71-4C14-8027-CC24CDACF7AF}"/>
              </a:ext>
            </a:extLst>
          </p:cNvPr>
          <p:cNvSpPr>
            <a:spLocks noGrp="1"/>
          </p:cNvSpPr>
          <p:nvPr/>
        </p:nvSpPr>
        <p:spPr>
          <a:xfrm>
            <a:off x="1238250" y="4324350"/>
            <a:ext cx="9715500" cy="723900"/>
          </a:xfrm>
          <a:prstGeom prst="rect">
            <a:avLst/>
          </a:prstGeom>
          <a:noFill/>
          <a:ln w="0">
            <a:noFill/>
            <a:prstDash val="solid"/>
          </a:ln>
        </p:spPr>
        <p:txBody>
          <a:bodyPr/>
          <a:lstStyle/>
          <a:p>
            <a:pPr algn="ctr">
              <a:defRPr sz="1950" b="0" i="1">
                <a:solidFill>
                  <a:srgbClr val="0B342E"/>
                </a:solidFill>
              </a:defRPr>
            </a:pPr>
            <a:r>
              <a:rPr sz="1950" b="0" i="1">
                <a:solidFill>
                  <a:srgbClr val="0B342E"/>
                </a:solidFill>
              </a:rPr>
              <a:t>Writing 12.000000 cm with a classroom ruler is confidence wearing a lab coat.</a:t>
            </a:r>
          </a:p>
        </p:txBody>
      </p:sp>
      <p:sp>
        <p:nvSpPr>
          <p:cNvPr id="10" name="misconception-check">
            <a:extLst>
              <a:ext uri="{FF2B5EF4-FFF2-40B4-BE49-F238E27FC236}">
                <a16:creationId xmlns:a16="http://schemas.microsoft.com/office/drawing/2014/main" id="{1742485F-086F-4164-8680-BB267FC23B51}"/>
              </a:ext>
            </a:extLst>
          </p:cNvPr>
          <p:cNvSpPr>
            <a:spLocks noGrp="1"/>
          </p:cNvSpPr>
          <p:nvPr/>
        </p:nvSpPr>
        <p:spPr>
          <a:xfrm>
            <a:off x="952500" y="5286375"/>
            <a:ext cx="10287000" cy="609600"/>
          </a:xfrm>
          <a:prstGeom prst="rect">
            <a:avLst/>
          </a:prstGeom>
          <a:noFill/>
          <a:ln w="0">
            <a:noFill/>
            <a:prstDash val="solid"/>
          </a:ln>
        </p:spPr>
        <p:txBody>
          <a:bodyPr/>
          <a:lstStyle/>
          <a:p>
            <a:pPr algn="ctr">
              <a:defRPr sz="1875" b="1" i="0">
                <a:solidFill>
                  <a:srgbClr val="0B342E"/>
                </a:solidFill>
              </a:defRPr>
            </a:pPr>
            <a:r>
              <a:rPr sz="1875" b="1" i="0">
                <a:solidFill>
                  <a:srgbClr val="0B342E"/>
                </a:solidFill>
              </a:rPr>
              <a:t>Mini-whiteboard: A ruler reads to 1 mm. Which is more defensible: 12.3 cm or 12.3000 cm? Explain.</a:t>
            </a:r>
          </a:p>
        </p:txBody>
      </p:sp>
    </p:spTree>
    <p:extLst>
      <p:ext uri="{BB962C8B-B14F-4D97-AF65-F5344CB8AC3E}">
        <p14:creationId xmlns:p14="http://schemas.microsoft.com/office/powerpoint/2010/main" val="1619950014"/>
      </p:ext>
    </p:extLst>
  </p:cSld>
  <p:clrMapOvr>
    <a:masterClrMapping/>
  </p:clrMapOvr>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4286</Words>
  <Application>Microsoft Office PowerPoint</Application>
  <DocSecurity>0</DocSecurity>
  <PresentationFormat>Widescreen</PresentationFormat>
  <Paragraphs>331</Paragraphs>
  <Slides>13</Slides>
  <Notes>13</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13</vt:i4>
      </vt:variant>
    </vt:vector>
  </HeadingPairs>
  <TitlesOfParts>
    <vt:vector size="15" baseType="lpstr">
      <vt:lpstr>Calibri</vt:lpstr>
      <vt:lpstr>ChatGPT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Giovanni Alexander Rojas</cp:lastModifiedBy>
  <cp:revision>4</cp:revision>
  <dcterms:created xsi:type="dcterms:W3CDTF">2026-08-14T17:43:58Z</dcterms:created>
  <dcterms:modified xsi:type="dcterms:W3CDTF">2026-08-15T16:00:34Z</dcterms:modified>
</cp:coreProperties>
</file>