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scatterChart>
        <c:scatterStyle val="lineMarker"/>
        <c:varyColors val="1"/>
        <c:ser>
          <c:idx val="0"/>
          <c:order val="0"/>
          <c:tx>
            <c:v>Model world: g = 10 N/kg</c:v>
          </c:tx>
          <c:spPr>
            <a:ln w="28575">
              <a:solidFill>
                <a:srgbClr val="F45B43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F45B43"/>
              </a:solidFill>
            </c:spPr>
          </c:marker>
          <c:xVal>
            <c:numLit>
              <c:formatCode>General</c:formatCode>
              <c:ptCount val="6"/>
              <c:pt idx="0">
                <c:v>0</c:v>
              </c:pt>
              <c:pt idx="1">
                <c:v>1</c:v>
              </c:pt>
              <c:pt idx="2">
                <c:v>2</c:v>
              </c:pt>
              <c:pt idx="3">
                <c:v>3</c:v>
              </c:pt>
              <c:pt idx="4">
                <c:v>4</c:v>
              </c:pt>
              <c:pt idx="5">
                <c:v>5</c:v>
              </c:pt>
            </c:numLit>
          </c:xVal>
          <c:yVal>
            <c:numLit>
              <c:formatCode>General</c:formatCode>
              <c:ptCount val="6"/>
              <c:pt idx="0">
                <c:v>0</c:v>
              </c:pt>
              <c:pt idx="1">
                <c:v>10</c:v>
              </c:pt>
              <c:pt idx="2">
                <c:v>20</c:v>
              </c:pt>
              <c:pt idx="3">
                <c:v>30</c:v>
              </c:pt>
              <c:pt idx="4">
                <c:v>40</c:v>
              </c:pt>
              <c:pt idx="5">
                <c:v>50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9867-4FC9-8A48-8449CF2DFC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t>Weight / N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275">
                <a:solidFill>
                  <a:srgbClr val="48635E"/>
                </a:solidFill>
              </a:defRPr>
            </a:pPr>
            <a:endParaRPr lang="en-US"/>
          </a:p>
        </c:txPr>
        <c:crossAx val="48650112"/>
        <c:crosses val="autoZero"/>
        <c:crossBetween val="midCat"/>
        <c:majorUnit val="20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r>
                  <a:t>Mass / kg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275">
                <a:solidFill>
                  <a:srgbClr val="48635E"/>
                </a:solidFill>
              </a:defRPr>
            </a:pPr>
            <a:endParaRPr lang="en-US"/>
          </a:p>
        </c:txPr>
        <c:crossAx val="48672768"/>
        <c:crosses val="autoZero"/>
        <c:crossBetween val="midCat"/>
        <c:majorUnit val="2"/>
      </c:valAx>
      <c:spPr>
        <a:solidFill>
          <a:srgbClr val="FCFAF1"/>
        </a:solidFill>
        <a:ln w="0">
          <a:noFill/>
          <a:prstDash val="solid"/>
        </a:ln>
      </c:spPr>
    </c:plotArea>
    <c:plotVisOnly val="1"/>
    <c:dispBlanksAs val="zero"/>
    <c:showDLblsOverMax val="1"/>
  </c:chart>
  <c:spPr>
    <a:solidFill>
      <a:srgbClr val="FCFAF1"/>
    </a:solidFill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https://giophysics.com/chapter-3/applied-definitions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dark-green opening slide with the exact topic title “Mass and weight”, an accent ring for group 1, and a single hook question.</a:t>
            </a:r>
          </a:p>
          <a:p>
            <a:r>
              <a:t>[Teacher cue]</a:t>
            </a:r>
          </a:p>
          <a:p>
            <a:r>
              <a:t>Ask the hook question before revealing any explanation. Listen for the vocabulary students already use, then connect their answers to syllabus section 1.3.</a:t>
            </a:r>
          </a:p>
          <a:p>
            <a:r>
              <a:t>[Syllabus coverage]</a:t>
            </a:r>
          </a:p>
          <a:p>
            <a:r>
              <a:t>Describe mass as location-independent and associated with resistance to velocity change.; Describe weight as gravitational force and compare balance/newton-meter measurements.; Use g = W/m and recognise g as both field strength in N/kg and free-fall acceleration in m/s².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https://giophysics.com/chapter-3/applied-definitions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An original 4-mark exam-style question occupies the main page, with a dark solve–pair–compare–justify sequence beside it.</a:t>
            </a:r>
          </a:p>
          <a:p>
            <a:r>
              <a:t>[Teacher cue]</a:t>
            </a:r>
          </a:p>
          <a:p>
            <a:r>
              <a:t>Give independent thinking time, then ask pairs to compare methods before answers. Listen for each command word: calculate, explain. Do not reveal the mark scheme until slide 11.</a:t>
            </a:r>
          </a:p>
          <a:p>
            <a:r>
              <a:t>[Syllabus coverage]</a:t>
            </a:r>
          </a:p>
          <a:p>
            <a:r>
              <a:t>Describe mass as location-independent and associated with resistance to velocity change.; Describe weight as gravitational force and compare balance/newton-meter measurements.; Use g = W/m and recognise g as both field strength in N/kg and free-fall acceleration in m/s².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https://giophysics.com/chapter-3/applied-definitions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Four numbered mark-scheme ideas are arranged in two readable columns, followed by a dark pair-improvement challenge.</a:t>
            </a:r>
          </a:p>
          <a:p>
            <a:r>
              <a:t>[Teacher cue]</a:t>
            </a:r>
          </a:p>
          <a:p>
            <a:r>
              <a:t>Reveal one numbered marking point at a time. Ask students to locate matching evidence in their own answer, explain missing reasoning and improve one line before counting marks.</a:t>
            </a:r>
          </a:p>
          <a:p>
            <a:r>
              <a:t>[Syllabus coverage]</a:t>
            </a:r>
          </a:p>
          <a:p>
            <a:r>
              <a:t>Describe mass as location-independent and associated with resistance to velocity change.; Describe weight as gravitational force and compare balance/newton-meter measurements.; Use g = W/m and recognise g as both field strength in N/kg and free-fall acceleration in m/s².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https://giophysics.com/chapter-3/applied-definitions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four-question final quiz is presented in two columns. Each question has four editable answer choices and space for independent reasoning.</a:t>
            </a:r>
          </a:p>
          <a:p>
            <a:r>
              <a:t>[Teacher cue]</a:t>
            </a:r>
          </a:p>
          <a:p>
            <a:r>
              <a:t>Run the quiz independently first. Ask students to commit to all four answers, then compare only the question they found hardest. Do not reveal solutions until slide 13.</a:t>
            </a:r>
          </a:p>
          <a:p>
            <a:r>
              <a:t>[Syllabus coverage]</a:t>
            </a:r>
          </a:p>
          <a:p>
            <a:r>
              <a:t>Describe mass as location-independent and associated with resistance to velocity change.; Describe weight as gravitational force and compare balance/newton-meter measurements.; Use g = W/m and recognise g as both field strength in N/kg and free-fall acceleration in m/s².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  <a:p>
            <a:r>
              <a:t>[Final quiz] Four original retrieval and application questions. Require at least one spoken or written justification before the answer reveal.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https://giophysics.com/chapter-3/applied-definitions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Four numbered quiz answers appear as horizontal rows on a dark background, each pairing the correct answer with a concise reason and ending with an exit ticket.</a:t>
            </a:r>
          </a:p>
          <a:p>
            <a:r>
              <a:t>[Teacher cue]</a:t>
            </a:r>
          </a:p>
          <a:p>
            <a:r>
              <a:t>Reveal answers one at a time. Ask for the reason before reading it, then invite students to correct in a different colour and complete the one-sentence exit ticket.</a:t>
            </a:r>
          </a:p>
          <a:p>
            <a:r>
              <a:t>[Syllabus coverage]</a:t>
            </a:r>
          </a:p>
          <a:p>
            <a:r>
              <a:t>Describe mass as location-independent and associated with resistance to velocity change.; Describe weight as gravitational force and compare balance/newton-meter measurements.; Use g = W/m and recognise g as both field strength in N/kg and free-fall acceleration in m/s².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  <a:p>
            <a:r>
              <a:t>[Quiz answers] 1. N — Weight is a force. 2. 30 N — W = 3 × 10. 3. weight only — The object retains its mass. 4. g — W = gm.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https://giophysics.com/chapter-3/applied-definitions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Three large numbered retrieval questions run down the slide, followed by a mini-whiteboard challenge. No answers are visible on this slide.</a:t>
            </a:r>
          </a:p>
          <a:p>
            <a:r>
              <a:t>[Teacher cue]</a:t>
            </a:r>
          </a:p>
          <a:p>
            <a:r>
              <a:t>Allow silent think time first. Ask for answers without confirming immediately; invite a partner to explain or challenge each response before the reveal later in the lesson.</a:t>
            </a:r>
          </a:p>
          <a:p>
            <a:r>
              <a:t>[Syllabus coverage]</a:t>
            </a:r>
          </a:p>
          <a:p>
            <a:r>
              <a:t>Describe mass as location-independent and associated with resistance to velocity change.; Describe weight as gravitational force and compare balance/newton-meter measurements.; Use g = W/m and recognise g as both field strength in N/kg and free-fall acceleration in m/s².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https://giophysics.com/chapter-3/applied-definitions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Three concise syllabus ideas form a vertical sequence on the left. An editable dark equation panel and vocabulary rail sit on the right.</a:t>
            </a:r>
          </a:p>
          <a:p>
            <a:r>
              <a:t>[Teacher cue]</a:t>
            </a:r>
          </a:p>
          <a:p>
            <a:r>
              <a:t>Explain one core idea at a time. Ask students to restate each idea using one vocabulary word, then reveal the relevant equation only after its variables are named.</a:t>
            </a:r>
          </a:p>
          <a:p>
            <a:r>
              <a:t>[Syllabus coverage]</a:t>
            </a:r>
          </a:p>
          <a:p>
            <a:r>
              <a:t>Describe mass as location-independent and associated with resistance to velocity change.; Describe weight as gravitational force and compare balance/newton-meter measurements.; Use g = W/m and recognise g as both field strength in N/kg and free-fall acceleration in m/s².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0E7659-AE14-6E60-312D-7B9EECCE36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5AF08B-A158-24E2-8F95-06A604CCEF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19D587-2FCE-984C-D553-6C96D87C3A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https://giophysics.com/chapter-3/applied-definitions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The simple definition is stated in one sentence across the top of the slide. Below it a drawn diagram is labelled Earth: g = 9.8 N/kg, Moon: g = 1.6 N/kg, 2.0 kg, W = 20 N, W = 3.2 N. A caption reads: The block is identical in both places — only the length of the weight arrow, the gravitational pull, changes.</a:t>
            </a:r>
          </a:p>
          <a:p>
            <a:r>
              <a:t>[Teacher cue]</a:t>
            </a:r>
          </a:p>
          <a:p>
            <a:r>
              <a:t>Explain one core idea at a time. Ask students to restate each idea using one vocabulary word, then reveal the relevant equation only after its variables are named.</a:t>
            </a:r>
          </a:p>
          <a:p>
            <a:r>
              <a:t>[Syllabus coverage]</a:t>
            </a:r>
          </a:p>
          <a:p>
            <a:r>
              <a:t>Describe mass as location-independent and associated with resistance to velocity change.; Describe weight as gravitational force and compare balance/newton-meter measurements.; Use g = W/m and recognise g as both field strength in N/kg and free-fall acceleration in m/s².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FB14CB-E65C-C5CB-4801-542916F43210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076556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https://giophysics.com/chapter-3/applied-definitions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An editable line chart plots Weight in N against Mass in kg; Mass remains in kg; Weight remains in N. The left rail states the original data and scale so the graph remains accessible without colour.</a:t>
            </a:r>
          </a:p>
          <a:p>
            <a:r>
              <a:t>[Teacher cue]</a:t>
            </a:r>
          </a:p>
          <a:p>
            <a:r>
              <a:t>Ask for a silent prediction before showing the plotted relationship. Then select the native chart, edit one data value and ask which physical quantity and conclusion must change. The clean g = 10 N/kg dataset is an explicit classroom model; use any question-supplied value in assessment.</a:t>
            </a:r>
          </a:p>
          <a:p>
            <a:r>
              <a:t>[Syllabus coverage]</a:t>
            </a:r>
          </a:p>
          <a:p>
            <a:r>
              <a:t>Describe mass as location-independent and associated with resistance to velocity change.; Describe weight as gravitational force and compare balance/newton-meter measurements.; Use g = W/m and recognise g as both field strength in N/kg and free-fall acceleration in m/s².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  <a:p>
            <a:r>
              <a:t>[Quantitative visual] Values: Model world: g = 10 N/kg: (0, 0), (1, 10), (2, 20), (3, 30), (4, 40), (5, 50). Data: illustrative lesson data. Scale: 0 to 50 N.</a:t>
            </a:r>
          </a:p>
          <a:p>
            <a:r>
              <a:t>Units: x uses kg; y uses newtons.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https://giophysics.com/chapter-3/applied-definitions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large problem statement is followed by three editable Step 1–3 reasoning lines and a high-contrast answer band.</a:t>
            </a:r>
          </a:p>
          <a:p>
            <a:r>
              <a:t>[Teacher cue]</a:t>
            </a:r>
          </a:p>
          <a:p>
            <a:r>
              <a:t>Model the reasoning aloud, then ask students to explain why each operation is valid. Pause before the answer and listen for unit or substitution errors.</a:t>
            </a:r>
          </a:p>
          <a:p>
            <a:r>
              <a:t>[Syllabus coverage]</a:t>
            </a:r>
          </a:p>
          <a:p>
            <a:r>
              <a:t>Describe mass as location-independent and associated with resistance to velocity change.; Describe weight as gravitational force and compare balance/newton-meter measurements.; Use g = W/m and recognise g as both field strength in N/kg and free-fall acceleration in m/s².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  <a:p>
            <a:r>
              <a:t>[Worked problem] Steps: 1) Choose W = mg. 2) Substitute: W = 6.0 × 9.8. 3) Calculate and attach N. Answer: W = 58.8 N (59 N to 2 significant figures).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https://giophysics.com/chapter-3/applied-definitions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large problem statement is followed by three editable Step 1–3 reasoning lines and a high-contrast answer band.</a:t>
            </a:r>
          </a:p>
          <a:p>
            <a:r>
              <a:t>[Teacher cue]</a:t>
            </a:r>
          </a:p>
          <a:p>
            <a:r>
              <a:t>Ask students to solve each line on mini-whiteboards before you explain and reveal the next step. Compare units and methods, not only final numbers.</a:t>
            </a:r>
          </a:p>
          <a:p>
            <a:r>
              <a:t>[Syllabus coverage]</a:t>
            </a:r>
          </a:p>
          <a:p>
            <a:r>
              <a:t>Describe mass as location-independent and associated with resistance to velocity change.; Describe weight as gravitational force and compare balance/newton-meter measurements.; Use g = W/m and recognise g as both field strength in N/kg and free-fall acceleration in m/s².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  <a:p>
            <a:r>
              <a:t>[Worked problem] Steps: 1) m = 240/4.0 = 60 kg. 2) W = 60 × 10. 3) Check the direction, significant figures and physical meaning of the result. Answer: Mass = 60 kg; new weight = 600 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https://giophysics.com/chapter-3/applied-definitions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dark activity slide shows required materials on the left, three large numbered instructions on the right and a success criterion at the bottom.</a:t>
            </a:r>
          </a:p>
          <a:p>
            <a:r>
              <a:t>[Teacher cue]</a:t>
            </a:r>
          </a:p>
          <a:p>
            <a:r>
              <a:t>Explain the success check before starting. Circulate, listen for misconceptions and ask pairs to compare evidence. Stop the activity with enough time for one group to model a strong answer.</a:t>
            </a:r>
          </a:p>
          <a:p>
            <a:r>
              <a:t>[Syllabus coverage]</a:t>
            </a:r>
          </a:p>
          <a:p>
            <a:r>
              <a:t>Describe mass as location-independent and associated with resistance to velocity change.; Describe weight as gravitational force and compare balance/newton-meter measurements.; Use g = W/m and recognise g as both field strength in N/kg and free-fall acceleration in m/s².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  <a:p>
            <a:r>
              <a:t>[Safety] No special hazard: keep routes clear and use teacher-controlled classroom equipment.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https://giophysics.com/chapter-3/applied-definitions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full accent-colour slide contrasts one large misconception with a dark correction band, a classroom-safe joke and a mini-whiteboard check.</a:t>
            </a:r>
          </a:p>
          <a:p>
            <a:r>
              <a:t>[Teacher cue]</a:t>
            </a:r>
          </a:p>
          <a:p>
            <a:r>
              <a:t>Ask students to vote true or false before reading the correction. Invite one pair to explain the trap, then use the humorous line as a memory cue rather than as the scientific explanation.</a:t>
            </a:r>
          </a:p>
          <a:p>
            <a:r>
              <a:t>[Syllabus coverage]</a:t>
            </a:r>
          </a:p>
          <a:p>
            <a:r>
              <a:t>Describe mass as location-independent and associated with resistance to velocity change.; Describe weight as gravitational force and compare balance/newton-meter measurements.; Use g = W/m and recognise g as both field strength in N/kg and free-fall acceleration in m/s².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  <a:p>
            <a:r>
              <a:t>[Humor] The scale is doing physics backstage and showing kilograms at the front desk.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ccent-rail">
            <a:extLst>
              <a:ext uri="{FF2B5EF4-FFF2-40B4-BE49-F238E27FC236}">
                <a16:creationId xmlns:a16="http://schemas.microsoft.com/office/drawing/2014/main" id="{DDF12C9C-1448-47CA-B99D-150F0963D60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2" name="title-eyebrow">
            <a:extLst>
              <a:ext uri="{FF2B5EF4-FFF2-40B4-BE49-F238E27FC236}">
                <a16:creationId xmlns:a16="http://schemas.microsoft.com/office/drawing/2014/main" id="{46522A3C-2746-4A6D-BA8B-B959D25FE77D}"/>
              </a:ext>
            </a:extLst>
          </p:cNvPr>
          <p:cNvSpPr>
            <a:spLocks noGrp="1"/>
          </p:cNvSpPr>
          <p:nvPr/>
        </p:nvSpPr>
        <p:spPr>
          <a:xfrm>
            <a:off x="666750" y="523875"/>
            <a:ext cx="8096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CAMBRIDGE IGCSE PHYSICS 0625 · SYLLABUS 1.3</a:t>
            </a:r>
          </a:p>
        </p:txBody>
      </p:sp>
      <p:sp>
        <p:nvSpPr>
          <p:cNvPr id="3" name="topic-title">
            <a:extLst>
              <a:ext uri="{FF2B5EF4-FFF2-40B4-BE49-F238E27FC236}">
                <a16:creationId xmlns:a16="http://schemas.microsoft.com/office/drawing/2014/main" id="{950C5BF2-7ADF-409E-9B9F-A202426B273B}"/>
              </a:ext>
            </a:extLst>
          </p:cNvPr>
          <p:cNvSpPr>
            <a:spLocks noGrp="1"/>
          </p:cNvSpPr>
          <p:nvPr/>
        </p:nvSpPr>
        <p:spPr>
          <a:xfrm>
            <a:off x="666750" y="1143000"/>
            <a:ext cx="800100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400" b="1" i="0">
                <a:solidFill>
                  <a:srgbClr val="F4F0E2"/>
                </a:solidFill>
              </a:defRPr>
            </a:pPr>
            <a:r>
              <a:rPr sz="5400" b="1" i="0">
                <a:solidFill>
                  <a:srgbClr val="F4F0E2"/>
                </a:solidFill>
              </a:rPr>
              <a:t>Mass and weight</a:t>
            </a:r>
          </a:p>
        </p:txBody>
      </p:sp>
      <p:sp>
        <p:nvSpPr>
          <p:cNvPr id="4" name="lesson-title">
            <a:extLst>
              <a:ext uri="{FF2B5EF4-FFF2-40B4-BE49-F238E27FC236}">
                <a16:creationId xmlns:a16="http://schemas.microsoft.com/office/drawing/2014/main" id="{8073B333-CFFE-4AAE-95FA-F201FD9516B5}"/>
              </a:ext>
            </a:extLst>
          </p:cNvPr>
          <p:cNvSpPr>
            <a:spLocks noGrp="1"/>
          </p:cNvSpPr>
          <p:nvPr/>
        </p:nvSpPr>
        <p:spPr>
          <a:xfrm>
            <a:off x="666750" y="3571875"/>
            <a:ext cx="8001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 i="0">
                <a:solidFill>
                  <a:srgbClr val="F45B43"/>
                </a:solidFill>
              </a:defRPr>
            </a:pPr>
            <a:r>
              <a:rPr sz="2850" b="1" i="0">
                <a:solidFill>
                  <a:srgbClr val="F45B43"/>
                </a:solidFill>
              </a:rPr>
              <a:t>Mass Stays. Weight Travels.</a:t>
            </a:r>
          </a:p>
        </p:txBody>
      </p:sp>
      <p:sp>
        <p:nvSpPr>
          <p:cNvPr id="5" name="lesson-hook">
            <a:extLst>
              <a:ext uri="{FF2B5EF4-FFF2-40B4-BE49-F238E27FC236}">
                <a16:creationId xmlns:a16="http://schemas.microsoft.com/office/drawing/2014/main" id="{42937908-C9E3-4B15-913E-9FBE3DD03330}"/>
              </a:ext>
            </a:extLst>
          </p:cNvPr>
          <p:cNvSpPr>
            <a:spLocks noGrp="1"/>
          </p:cNvSpPr>
          <p:nvPr/>
        </p:nvSpPr>
        <p:spPr>
          <a:xfrm>
            <a:off x="666750" y="4333875"/>
            <a:ext cx="809625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0" i="0">
                <a:solidFill>
                  <a:srgbClr val="F4F0E2"/>
                </a:solidFill>
              </a:defRPr>
            </a:pPr>
            <a:r>
              <a:rPr sz="2100" b="0" i="0">
                <a:solidFill>
                  <a:srgbClr val="F4F0E2"/>
                </a:solidFill>
              </a:rPr>
              <a:t>An astronaut lands on the Moon. Did the astronaut lose mass, weight, both or neither?</a:t>
            </a:r>
          </a:p>
        </p:txBody>
      </p:sp>
      <p:sp>
        <p:nvSpPr>
          <p:cNvPr id="6" name="topic-ring">
            <a:extLst>
              <a:ext uri="{FF2B5EF4-FFF2-40B4-BE49-F238E27FC236}">
                <a16:creationId xmlns:a16="http://schemas.microsoft.com/office/drawing/2014/main" id="{8ECA5081-FA50-49A4-9BE6-2AF3D922FC5A}"/>
              </a:ext>
            </a:extLst>
          </p:cNvPr>
          <p:cNvSpPr>
            <a:spLocks noGrp="1"/>
          </p:cNvSpPr>
          <p:nvPr/>
        </p:nvSpPr>
        <p:spPr>
          <a:xfrm>
            <a:off x="9477375" y="1190625"/>
            <a:ext cx="1952625" cy="1952625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7" name="topic-ring-center">
            <a:extLst>
              <a:ext uri="{FF2B5EF4-FFF2-40B4-BE49-F238E27FC236}">
                <a16:creationId xmlns:a16="http://schemas.microsoft.com/office/drawing/2014/main" id="{701884FC-D859-46F7-9932-DD2F43034BF0}"/>
              </a:ext>
            </a:extLst>
          </p:cNvPr>
          <p:cNvSpPr>
            <a:spLocks noGrp="1"/>
          </p:cNvSpPr>
          <p:nvPr/>
        </p:nvSpPr>
        <p:spPr>
          <a:xfrm>
            <a:off x="10067925" y="1781175"/>
            <a:ext cx="771525" cy="771525"/>
          </a:xfrm>
          <a:prstGeom prst="ellipse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lesson-format">
            <a:extLst>
              <a:ext uri="{FF2B5EF4-FFF2-40B4-BE49-F238E27FC236}">
                <a16:creationId xmlns:a16="http://schemas.microsoft.com/office/drawing/2014/main" id="{4FAAD632-0EE2-449C-AB0C-6B919B6726F9}"/>
              </a:ext>
            </a:extLst>
          </p:cNvPr>
          <p:cNvSpPr>
            <a:spLocks noGrp="1"/>
          </p:cNvSpPr>
          <p:nvPr/>
        </p:nvSpPr>
        <p:spPr>
          <a:xfrm>
            <a:off x="666750" y="5810250"/>
            <a:ext cx="885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EDITABLE · 45-MINUTE CLASSROOM LESSON · CORE</a:t>
            </a:r>
          </a:p>
        </p:txBody>
      </p:sp>
      <p:sp>
        <p:nvSpPr>
          <p:cNvPr id="9" name="group-label">
            <a:extLst>
              <a:ext uri="{FF2B5EF4-FFF2-40B4-BE49-F238E27FC236}">
                <a16:creationId xmlns:a16="http://schemas.microsoft.com/office/drawing/2014/main" id="{29D3350C-09CD-4B58-AF7C-26FCAAD171EF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10" name="page-number">
            <a:extLst>
              <a:ext uri="{FF2B5EF4-FFF2-40B4-BE49-F238E27FC236}">
                <a16:creationId xmlns:a16="http://schemas.microsoft.com/office/drawing/2014/main" id="{A3C1C919-DF78-475D-B189-C3CFFEB1A8A4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01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11" name="rule-70-666">
            <a:extLst>
              <a:ext uri="{FF2B5EF4-FFF2-40B4-BE49-F238E27FC236}">
                <a16:creationId xmlns:a16="http://schemas.microsoft.com/office/drawing/2014/main" id="{CAD2B8FE-3F36-4E25-B95A-22E229FCFAE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2" name="course-footer">
            <a:extLst>
              <a:ext uri="{FF2B5EF4-FFF2-40B4-BE49-F238E27FC236}">
                <a16:creationId xmlns:a16="http://schemas.microsoft.com/office/drawing/2014/main" id="{B11948E9-FD1C-4C6F-8514-BF1C2CB99CF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CAMBRIDGE IGCSE PHYSICS 0625 · 1.3</a:t>
            </a:r>
          </a:p>
        </p:txBody>
      </p:sp>
    </p:spTree>
    <p:extLst>
      <p:ext uri="{BB962C8B-B14F-4D97-AF65-F5344CB8AC3E}">
        <p14:creationId xmlns:p14="http://schemas.microsoft.com/office/powerpoint/2010/main" val="21138184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FF2B5EF4-FFF2-40B4-BE49-F238E27FC236}">
                <a16:creationId xmlns:a16="http://schemas.microsoft.com/office/drawing/2014/main" id="{3B6A9000-A40C-46FF-A283-3CD89809E589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BC48FC70-7BBA-40E4-B5F0-7611B921E9CC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10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875FE451-9392-41CC-970D-1D7DA213CFFD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86AE3F65-9DD9-44C9-BFC9-84C624D976FD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1.3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8FA7BC08-F936-4F6F-9556-465A72695741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Original exam-style: sample return</a:t>
            </a:r>
          </a:p>
        </p:txBody>
      </p:sp>
      <p:sp>
        <p:nvSpPr>
          <p:cNvPr id="6" name="exam-meta">
            <a:extLst>
              <a:ext uri="{FF2B5EF4-FFF2-40B4-BE49-F238E27FC236}">
                <a16:creationId xmlns:a16="http://schemas.microsoft.com/office/drawing/2014/main" id="{1FAFE41D-E936-4D24-A915-8142F9C0D67B}"/>
              </a:ext>
            </a:extLst>
          </p:cNvPr>
          <p:cNvSpPr>
            <a:spLocks noGrp="1"/>
          </p:cNvSpPr>
          <p:nvPr/>
        </p:nvSpPr>
        <p:spPr>
          <a:xfrm>
            <a:off x="666750" y="1600200"/>
            <a:ext cx="8572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Core · 4 MARKS · CALCULATE · EXPLAIN</a:t>
            </a:r>
          </a:p>
        </p:txBody>
      </p:sp>
      <p:sp>
        <p:nvSpPr>
          <p:cNvPr id="7" name="exam-question-frame">
            <a:extLst>
              <a:ext uri="{FF2B5EF4-FFF2-40B4-BE49-F238E27FC236}">
                <a16:creationId xmlns:a16="http://schemas.microsoft.com/office/drawing/2014/main" id="{0A026667-FFE0-4A33-9759-ABB7229BACFE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8096250" cy="2952750"/>
          </a:xfrm>
          <a:prstGeom prst="roundRect">
            <a:avLst>
              <a:gd name="adj" fmla="val 3871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exam-question">
            <a:extLst>
              <a:ext uri="{FF2B5EF4-FFF2-40B4-BE49-F238E27FC236}">
                <a16:creationId xmlns:a16="http://schemas.microsoft.com/office/drawing/2014/main" id="{3A74A1B6-AF2F-4805-B9D3-1D7A7BFA0EA6}"/>
              </a:ext>
            </a:extLst>
          </p:cNvPr>
          <p:cNvSpPr>
            <a:spLocks noGrp="1"/>
          </p:cNvSpPr>
          <p:nvPr/>
        </p:nvSpPr>
        <p:spPr>
          <a:xfrm>
            <a:off x="952500" y="2428875"/>
            <a:ext cx="752475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A rock has mass 2.5 kg. On planet Q, g = 3.6 N/kg. Calculate its weight and explain what happens to its mass when it is returned to Earth.</a:t>
            </a:r>
          </a:p>
        </p:txBody>
      </p:sp>
      <p:sp>
        <p:nvSpPr>
          <p:cNvPr id="9" name="exam-method-frame">
            <a:extLst>
              <a:ext uri="{FF2B5EF4-FFF2-40B4-BE49-F238E27FC236}">
                <a16:creationId xmlns:a16="http://schemas.microsoft.com/office/drawing/2014/main" id="{86C0566F-7633-4CBD-9364-BDF51601A146}"/>
              </a:ext>
            </a:extLst>
          </p:cNvPr>
          <p:cNvSpPr>
            <a:spLocks noGrp="1"/>
          </p:cNvSpPr>
          <p:nvPr/>
        </p:nvSpPr>
        <p:spPr>
          <a:xfrm>
            <a:off x="9144000" y="2143125"/>
            <a:ext cx="2381250" cy="2952750"/>
          </a:xfrm>
          <a:prstGeom prst="roundRect">
            <a:avLst>
              <a:gd name="adj" fmla="val 48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0" name="exam-method">
            <a:extLst>
              <a:ext uri="{FF2B5EF4-FFF2-40B4-BE49-F238E27FC236}">
                <a16:creationId xmlns:a16="http://schemas.microsoft.com/office/drawing/2014/main" id="{6985008D-1AC1-48DD-ACFA-D42C0B4BF617}"/>
              </a:ext>
            </a:extLst>
          </p:cNvPr>
          <p:cNvSpPr>
            <a:spLocks noGrp="1"/>
          </p:cNvSpPr>
          <p:nvPr/>
        </p:nvSpPr>
        <p:spPr>
          <a:xfrm>
            <a:off x="9429750" y="2524125"/>
            <a:ext cx="1809750" cy="2238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F4F0E2"/>
                </a:solidFill>
              </a:defRPr>
            </a:pPr>
            <a:r>
              <a:rPr sz="2100" b="1" i="0">
                <a:solidFill>
                  <a:srgbClr val="F4F0E2"/>
                </a:solidFill>
              </a:rPr>
              <a:t>SOLVE PAIR COMPARE JUSTIFY</a:t>
            </a:r>
          </a:p>
        </p:txBody>
      </p:sp>
      <p:sp>
        <p:nvSpPr>
          <p:cNvPr id="11" name="exam-original-note">
            <a:extLst>
              <a:ext uri="{FF2B5EF4-FFF2-40B4-BE49-F238E27FC236}">
                <a16:creationId xmlns:a16="http://schemas.microsoft.com/office/drawing/2014/main" id="{28DBCC5A-BC2B-4684-9697-04B8098D751B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382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Original GioPhysics exam-style question · not a Cambridge past-paper question.</a:t>
            </a:r>
          </a:p>
        </p:txBody>
      </p:sp>
    </p:spTree>
    <p:extLst>
      <p:ext uri="{BB962C8B-B14F-4D97-AF65-F5344CB8AC3E}">
        <p14:creationId xmlns:p14="http://schemas.microsoft.com/office/powerpoint/2010/main" val="3647330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roup-label">
            <a:extLst>
              <a:ext uri="{FF2B5EF4-FFF2-40B4-BE49-F238E27FC236}">
                <a16:creationId xmlns:a16="http://schemas.microsoft.com/office/drawing/2014/main" id="{BD6CD9C6-853A-4EB8-A6EB-A5763E738C46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E3E93B3A-22FD-40BA-BA35-8FC6B28E72D5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11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D1CA48D9-A3A2-4216-8919-A6E282A365F1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60FF34A8-F5A7-41DA-A758-E6435F7413BD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1.3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05CF654E-8F37-42AF-8D9B-0CDFBC5B6F02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Mark it like an examiner</a:t>
            </a:r>
          </a:p>
        </p:txBody>
      </p:sp>
      <p:sp>
        <p:nvSpPr>
          <p:cNvPr id="6" name="marking-instruction">
            <a:extLst>
              <a:ext uri="{FF2B5EF4-FFF2-40B4-BE49-F238E27FC236}">
                <a16:creationId xmlns:a16="http://schemas.microsoft.com/office/drawing/2014/main" id="{B2E22C4E-61F2-40EA-8674-9B8DA71B36CB}"/>
              </a:ext>
            </a:extLst>
          </p:cNvPr>
          <p:cNvSpPr>
            <a:spLocks noGrp="1"/>
          </p:cNvSpPr>
          <p:nvPr/>
        </p:nvSpPr>
        <p:spPr>
          <a:xfrm>
            <a:off x="666750" y="1581150"/>
            <a:ext cx="9906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0" i="0">
                <a:solidFill>
                  <a:srgbClr val="48635E"/>
                </a:solidFill>
              </a:defRPr>
            </a:pPr>
            <a:r>
              <a:rPr sz="1875" b="0" i="0">
                <a:solidFill>
                  <a:srgbClr val="48635E"/>
                </a:solidFill>
              </a:rPr>
              <a:t>Compare evidence, award one idea at a time, then improve one line.</a:t>
            </a:r>
          </a:p>
        </p:txBody>
      </p:sp>
      <p:sp>
        <p:nvSpPr>
          <p:cNvPr id="7" name="mark-number-1">
            <a:extLst>
              <a:ext uri="{FF2B5EF4-FFF2-40B4-BE49-F238E27FC236}">
                <a16:creationId xmlns:a16="http://schemas.microsoft.com/office/drawing/2014/main" id="{CC06F88A-2BAA-427B-B016-32A72F96E720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457200" cy="4572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8" name="mark-number-text-1">
            <a:extLst>
              <a:ext uri="{FF2B5EF4-FFF2-40B4-BE49-F238E27FC236}">
                <a16:creationId xmlns:a16="http://schemas.microsoft.com/office/drawing/2014/main" id="{EB23E842-A5A4-4016-9430-039E9AD24C5E}"/>
              </a:ext>
            </a:extLst>
          </p:cNvPr>
          <p:cNvSpPr>
            <a:spLocks noGrp="1"/>
          </p:cNvSpPr>
          <p:nvPr/>
        </p:nvSpPr>
        <p:spPr>
          <a:xfrm>
            <a:off x="666750" y="23241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9" name="mark-point-1">
            <a:extLst>
              <a:ext uri="{FF2B5EF4-FFF2-40B4-BE49-F238E27FC236}">
                <a16:creationId xmlns:a16="http://schemas.microsoft.com/office/drawing/2014/main" id="{2079D5B9-D4A9-4F04-96BA-53701F4C2CCF}"/>
              </a:ext>
            </a:extLst>
          </p:cNvPr>
          <p:cNvSpPr>
            <a:spLocks noGrp="1"/>
          </p:cNvSpPr>
          <p:nvPr/>
        </p:nvSpPr>
        <p:spPr>
          <a:xfrm>
            <a:off x="1333500" y="22288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W = mg.</a:t>
            </a:r>
          </a:p>
        </p:txBody>
      </p:sp>
      <p:sp>
        <p:nvSpPr>
          <p:cNvPr id="10" name="mark-number-2">
            <a:extLst>
              <a:ext uri="{FF2B5EF4-FFF2-40B4-BE49-F238E27FC236}">
                <a16:creationId xmlns:a16="http://schemas.microsoft.com/office/drawing/2014/main" id="{8CA0D047-8712-4C11-9DE5-F7E08925E362}"/>
              </a:ext>
            </a:extLst>
          </p:cNvPr>
          <p:cNvSpPr>
            <a:spLocks noGrp="1"/>
          </p:cNvSpPr>
          <p:nvPr/>
        </p:nvSpPr>
        <p:spPr>
          <a:xfrm>
            <a:off x="666750" y="3333750"/>
            <a:ext cx="457200" cy="4572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1" name="mark-number-text-2">
            <a:extLst>
              <a:ext uri="{FF2B5EF4-FFF2-40B4-BE49-F238E27FC236}">
                <a16:creationId xmlns:a16="http://schemas.microsoft.com/office/drawing/2014/main" id="{B7A35A0A-05FB-447E-B82F-1ABA1BFAEFA6}"/>
              </a:ext>
            </a:extLst>
          </p:cNvPr>
          <p:cNvSpPr>
            <a:spLocks noGrp="1"/>
          </p:cNvSpPr>
          <p:nvPr/>
        </p:nvSpPr>
        <p:spPr>
          <a:xfrm>
            <a:off x="666750" y="33909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2" name="mark-point-2">
            <a:extLst>
              <a:ext uri="{FF2B5EF4-FFF2-40B4-BE49-F238E27FC236}">
                <a16:creationId xmlns:a16="http://schemas.microsoft.com/office/drawing/2014/main" id="{3A9BD80F-8246-4699-8854-FA104F02638D}"/>
              </a:ext>
            </a:extLst>
          </p:cNvPr>
          <p:cNvSpPr>
            <a:spLocks noGrp="1"/>
          </p:cNvSpPr>
          <p:nvPr/>
        </p:nvSpPr>
        <p:spPr>
          <a:xfrm>
            <a:off x="1333500" y="32956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W = 2.5 × 3.6 = 9.0 N.</a:t>
            </a:r>
          </a:p>
        </p:txBody>
      </p:sp>
      <p:sp>
        <p:nvSpPr>
          <p:cNvPr id="13" name="mark-number-3">
            <a:extLst>
              <a:ext uri="{FF2B5EF4-FFF2-40B4-BE49-F238E27FC236}">
                <a16:creationId xmlns:a16="http://schemas.microsoft.com/office/drawing/2014/main" id="{CA403CE8-B1D9-419F-8147-AD301C9C2731}"/>
              </a:ext>
            </a:extLst>
          </p:cNvPr>
          <p:cNvSpPr>
            <a:spLocks noGrp="1"/>
          </p:cNvSpPr>
          <p:nvPr/>
        </p:nvSpPr>
        <p:spPr>
          <a:xfrm>
            <a:off x="666750" y="4400550"/>
            <a:ext cx="457200" cy="4572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4" name="mark-number-text-3">
            <a:extLst>
              <a:ext uri="{FF2B5EF4-FFF2-40B4-BE49-F238E27FC236}">
                <a16:creationId xmlns:a16="http://schemas.microsoft.com/office/drawing/2014/main" id="{44EE217E-B733-44DC-83FA-34D904D226D4}"/>
              </a:ext>
            </a:extLst>
          </p:cNvPr>
          <p:cNvSpPr>
            <a:spLocks noGrp="1"/>
          </p:cNvSpPr>
          <p:nvPr/>
        </p:nvSpPr>
        <p:spPr>
          <a:xfrm>
            <a:off x="666750" y="44577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5" name="mark-point-3">
            <a:extLst>
              <a:ext uri="{FF2B5EF4-FFF2-40B4-BE49-F238E27FC236}">
                <a16:creationId xmlns:a16="http://schemas.microsoft.com/office/drawing/2014/main" id="{307BD4EC-184A-4D8C-BBF1-B5158A6351F7}"/>
              </a:ext>
            </a:extLst>
          </p:cNvPr>
          <p:cNvSpPr>
            <a:spLocks noGrp="1"/>
          </p:cNvSpPr>
          <p:nvPr/>
        </p:nvSpPr>
        <p:spPr>
          <a:xfrm>
            <a:off x="1333500" y="43624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Mass remains 2.5 kg.</a:t>
            </a:r>
          </a:p>
        </p:txBody>
      </p:sp>
      <p:sp>
        <p:nvSpPr>
          <p:cNvPr id="16" name="mark-number-4">
            <a:extLst>
              <a:ext uri="{FF2B5EF4-FFF2-40B4-BE49-F238E27FC236}">
                <a16:creationId xmlns:a16="http://schemas.microsoft.com/office/drawing/2014/main" id="{3C5AE0EF-7E77-496E-A119-3A887FFE5E16}"/>
              </a:ext>
            </a:extLst>
          </p:cNvPr>
          <p:cNvSpPr>
            <a:spLocks noGrp="1"/>
          </p:cNvSpPr>
          <p:nvPr/>
        </p:nvSpPr>
        <p:spPr>
          <a:xfrm>
            <a:off x="6191250" y="2266950"/>
            <a:ext cx="457200" cy="4572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7" name="mark-number-text-4">
            <a:extLst>
              <a:ext uri="{FF2B5EF4-FFF2-40B4-BE49-F238E27FC236}">
                <a16:creationId xmlns:a16="http://schemas.microsoft.com/office/drawing/2014/main" id="{6EA0549E-456D-4D4F-B420-8FEC0E44C669}"/>
              </a:ext>
            </a:extLst>
          </p:cNvPr>
          <p:cNvSpPr>
            <a:spLocks noGrp="1"/>
          </p:cNvSpPr>
          <p:nvPr/>
        </p:nvSpPr>
        <p:spPr>
          <a:xfrm>
            <a:off x="6191250" y="23241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</a:t>
            </a:r>
          </a:p>
        </p:txBody>
      </p:sp>
      <p:sp>
        <p:nvSpPr>
          <p:cNvPr id="18" name="mark-point-4">
            <a:extLst>
              <a:ext uri="{FF2B5EF4-FFF2-40B4-BE49-F238E27FC236}">
                <a16:creationId xmlns:a16="http://schemas.microsoft.com/office/drawing/2014/main" id="{17D7FB5F-7C8C-46F6-B524-54E41E9006C4}"/>
              </a:ext>
            </a:extLst>
          </p:cNvPr>
          <p:cNvSpPr>
            <a:spLocks noGrp="1"/>
          </p:cNvSpPr>
          <p:nvPr/>
        </p:nvSpPr>
        <p:spPr>
          <a:xfrm>
            <a:off x="6858000" y="22288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Mass is independent of gravitational field strength/location.</a:t>
            </a:r>
          </a:p>
        </p:txBody>
      </p:sp>
      <p:sp>
        <p:nvSpPr>
          <p:cNvPr id="19" name="improvement-band">
            <a:extLst>
              <a:ext uri="{FF2B5EF4-FFF2-40B4-BE49-F238E27FC236}">
                <a16:creationId xmlns:a16="http://schemas.microsoft.com/office/drawing/2014/main" id="{99329428-CE62-4AFC-88B2-23D722DC16E5}"/>
              </a:ext>
            </a:extLst>
          </p:cNvPr>
          <p:cNvSpPr>
            <a:spLocks noGrp="1"/>
          </p:cNvSpPr>
          <p:nvPr/>
        </p:nvSpPr>
        <p:spPr>
          <a:xfrm>
            <a:off x="666750" y="5524500"/>
            <a:ext cx="10858500" cy="552450"/>
          </a:xfrm>
          <a:prstGeom prst="roundRect">
            <a:avLst>
              <a:gd name="adj" fmla="val 2069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20" name="improvement-prompt">
            <a:extLst>
              <a:ext uri="{FF2B5EF4-FFF2-40B4-BE49-F238E27FC236}">
                <a16:creationId xmlns:a16="http://schemas.microsoft.com/office/drawing/2014/main" id="{DCED36CF-5E73-44D7-8F5F-DFB6ED43FF90}"/>
              </a:ext>
            </a:extLst>
          </p:cNvPr>
          <p:cNvSpPr>
            <a:spLocks noGrp="1"/>
          </p:cNvSpPr>
          <p:nvPr/>
        </p:nvSpPr>
        <p:spPr>
          <a:xfrm>
            <a:off x="904875" y="5657850"/>
            <a:ext cx="10382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Add one missing physics term and one unit to your response, then explain the hardest mark to a partner.</a:t>
            </a:r>
          </a:p>
        </p:txBody>
      </p:sp>
    </p:spTree>
    <p:extLst>
      <p:ext uri="{BB962C8B-B14F-4D97-AF65-F5344CB8AC3E}">
        <p14:creationId xmlns:p14="http://schemas.microsoft.com/office/powerpoint/2010/main" val="12605861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roup-label">
            <a:extLst>
              <a:ext uri="{FF2B5EF4-FFF2-40B4-BE49-F238E27FC236}">
                <a16:creationId xmlns:a16="http://schemas.microsoft.com/office/drawing/2014/main" id="{E79A6187-553B-4D98-AF5F-076D9B2497F6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B5F30DC8-C099-4525-B599-D3BC1475EA5F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031A13C4-A441-4EF2-9E89-10F29FAF8C97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E5D50F13-FDA6-423F-A285-439140AF24AF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1.3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81E7325F-A86C-403F-BA75-867583727DF2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Final quiz: four questions, one calm brain</a:t>
            </a:r>
          </a:p>
        </p:txBody>
      </p:sp>
      <p:sp>
        <p:nvSpPr>
          <p:cNvPr id="6" name="quiz-instruction">
            <a:extLst>
              <a:ext uri="{FF2B5EF4-FFF2-40B4-BE49-F238E27FC236}">
                <a16:creationId xmlns:a16="http://schemas.microsoft.com/office/drawing/2014/main" id="{D8C58722-2F5A-419D-9ACA-81277E1FC6BC}"/>
              </a:ext>
            </a:extLst>
          </p:cNvPr>
          <p:cNvSpPr>
            <a:spLocks noGrp="1"/>
          </p:cNvSpPr>
          <p:nvPr/>
        </p:nvSpPr>
        <p:spPr>
          <a:xfrm>
            <a:off x="666750" y="1543050"/>
            <a:ext cx="1000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48635E"/>
                </a:solidFill>
              </a:defRPr>
            </a:pPr>
            <a:r>
              <a:rPr sz="1800" b="0" i="0">
                <a:solidFill>
                  <a:srgbClr val="48635E"/>
                </a:solidFill>
              </a:rPr>
              <a:t>Answer all four. Add one reason to the question you found hardest.</a:t>
            </a:r>
          </a:p>
        </p:txBody>
      </p:sp>
      <p:sp>
        <p:nvSpPr>
          <p:cNvPr id="7" name="quiz-question-label-1">
            <a:extLst>
              <a:ext uri="{FF2B5EF4-FFF2-40B4-BE49-F238E27FC236}">
                <a16:creationId xmlns:a16="http://schemas.microsoft.com/office/drawing/2014/main" id="{6E0851C5-D240-4DD2-B848-D68BBDCC2B1A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5905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Q1</a:t>
            </a:r>
          </a:p>
        </p:txBody>
      </p:sp>
      <p:sp>
        <p:nvSpPr>
          <p:cNvPr id="8" name="quiz-question-1">
            <a:extLst>
              <a:ext uri="{FF2B5EF4-FFF2-40B4-BE49-F238E27FC236}">
                <a16:creationId xmlns:a16="http://schemas.microsoft.com/office/drawing/2014/main" id="{296C8EC0-7D1D-4522-B128-C02ED49C7E91}"/>
              </a:ext>
            </a:extLst>
          </p:cNvPr>
          <p:cNvSpPr>
            <a:spLocks noGrp="1"/>
          </p:cNvSpPr>
          <p:nvPr/>
        </p:nvSpPr>
        <p:spPr>
          <a:xfrm>
            <a:off x="1257300" y="2105025"/>
            <a:ext cx="4667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Unit of weight?</a:t>
            </a:r>
          </a:p>
        </p:txBody>
      </p:sp>
      <p:sp>
        <p:nvSpPr>
          <p:cNvPr id="9" name="quiz-choices-1">
            <a:extLst>
              <a:ext uri="{FF2B5EF4-FFF2-40B4-BE49-F238E27FC236}">
                <a16:creationId xmlns:a16="http://schemas.microsoft.com/office/drawing/2014/main" id="{B45C8024-3BE3-4AEC-A90F-4E2169A4C80B}"/>
              </a:ext>
            </a:extLst>
          </p:cNvPr>
          <p:cNvSpPr>
            <a:spLocks noGrp="1"/>
          </p:cNvSpPr>
          <p:nvPr/>
        </p:nvSpPr>
        <p:spPr>
          <a:xfrm>
            <a:off x="1257300" y="2886075"/>
            <a:ext cx="46672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kg · B N · C N/kg · D J</a:t>
            </a:r>
          </a:p>
        </p:txBody>
      </p:sp>
      <p:sp>
        <p:nvSpPr>
          <p:cNvPr id="10" name="rule-70-401">
            <a:extLst>
              <a:ext uri="{FF2B5EF4-FFF2-40B4-BE49-F238E27FC236}">
                <a16:creationId xmlns:a16="http://schemas.microsoft.com/office/drawing/2014/main" id="{FAF986E1-8D54-49CA-A32D-629396784F06}"/>
              </a:ext>
            </a:extLst>
          </p:cNvPr>
          <p:cNvSpPr>
            <a:spLocks noGrp="1"/>
          </p:cNvSpPr>
          <p:nvPr/>
        </p:nvSpPr>
        <p:spPr>
          <a:xfrm>
            <a:off x="666750" y="3819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1" name="quiz-question-label-2">
            <a:extLst>
              <a:ext uri="{FF2B5EF4-FFF2-40B4-BE49-F238E27FC236}">
                <a16:creationId xmlns:a16="http://schemas.microsoft.com/office/drawing/2014/main" id="{A98FB58E-35BF-4308-BC94-5209049F5EF2}"/>
              </a:ext>
            </a:extLst>
          </p:cNvPr>
          <p:cNvSpPr>
            <a:spLocks noGrp="1"/>
          </p:cNvSpPr>
          <p:nvPr/>
        </p:nvSpPr>
        <p:spPr>
          <a:xfrm>
            <a:off x="6191250" y="2143125"/>
            <a:ext cx="5905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Q2</a:t>
            </a:r>
          </a:p>
        </p:txBody>
      </p:sp>
      <p:sp>
        <p:nvSpPr>
          <p:cNvPr id="12" name="quiz-question-2">
            <a:extLst>
              <a:ext uri="{FF2B5EF4-FFF2-40B4-BE49-F238E27FC236}">
                <a16:creationId xmlns:a16="http://schemas.microsoft.com/office/drawing/2014/main" id="{C16593FC-2A5E-4908-8C0B-AA00FD7F4D94}"/>
              </a:ext>
            </a:extLst>
          </p:cNvPr>
          <p:cNvSpPr>
            <a:spLocks noGrp="1"/>
          </p:cNvSpPr>
          <p:nvPr/>
        </p:nvSpPr>
        <p:spPr>
          <a:xfrm>
            <a:off x="6781800" y="2105025"/>
            <a:ext cx="4667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Mass 3 kg at g = 10 N/kg weighs?</a:t>
            </a:r>
          </a:p>
        </p:txBody>
      </p:sp>
      <p:sp>
        <p:nvSpPr>
          <p:cNvPr id="13" name="quiz-choices-2">
            <a:extLst>
              <a:ext uri="{FF2B5EF4-FFF2-40B4-BE49-F238E27FC236}">
                <a16:creationId xmlns:a16="http://schemas.microsoft.com/office/drawing/2014/main" id="{4E8135C5-21D5-4E80-89ED-A0C88C2A7CB5}"/>
              </a:ext>
            </a:extLst>
          </p:cNvPr>
          <p:cNvSpPr>
            <a:spLocks noGrp="1"/>
          </p:cNvSpPr>
          <p:nvPr/>
        </p:nvSpPr>
        <p:spPr>
          <a:xfrm>
            <a:off x="6781800" y="2886075"/>
            <a:ext cx="46672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0.3 N · B 3 N · C 13 N · D 30 N</a:t>
            </a:r>
          </a:p>
        </p:txBody>
      </p:sp>
      <p:sp>
        <p:nvSpPr>
          <p:cNvPr id="14" name="rule-650-401">
            <a:extLst>
              <a:ext uri="{FF2B5EF4-FFF2-40B4-BE49-F238E27FC236}">
                <a16:creationId xmlns:a16="http://schemas.microsoft.com/office/drawing/2014/main" id="{C6A1D360-F6A0-4FF3-B741-83B07D4E1044}"/>
              </a:ext>
            </a:extLst>
          </p:cNvPr>
          <p:cNvSpPr>
            <a:spLocks noGrp="1"/>
          </p:cNvSpPr>
          <p:nvPr/>
        </p:nvSpPr>
        <p:spPr>
          <a:xfrm>
            <a:off x="6191250" y="3819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5" name="quiz-question-label-3">
            <a:extLst>
              <a:ext uri="{FF2B5EF4-FFF2-40B4-BE49-F238E27FC236}">
                <a16:creationId xmlns:a16="http://schemas.microsoft.com/office/drawing/2014/main" id="{C0574BD1-BCD4-4771-A853-9EFE7502B2B8}"/>
              </a:ext>
            </a:extLst>
          </p:cNvPr>
          <p:cNvSpPr>
            <a:spLocks noGrp="1"/>
          </p:cNvSpPr>
          <p:nvPr/>
        </p:nvSpPr>
        <p:spPr>
          <a:xfrm>
            <a:off x="666750" y="4048125"/>
            <a:ext cx="5905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Q3</a:t>
            </a:r>
          </a:p>
        </p:txBody>
      </p:sp>
      <p:sp>
        <p:nvSpPr>
          <p:cNvPr id="16" name="quiz-question-3">
            <a:extLst>
              <a:ext uri="{FF2B5EF4-FFF2-40B4-BE49-F238E27FC236}">
                <a16:creationId xmlns:a16="http://schemas.microsoft.com/office/drawing/2014/main" id="{5AA59244-9C6F-43C3-AFA4-56B96180F6CC}"/>
              </a:ext>
            </a:extLst>
          </p:cNvPr>
          <p:cNvSpPr>
            <a:spLocks noGrp="1"/>
          </p:cNvSpPr>
          <p:nvPr/>
        </p:nvSpPr>
        <p:spPr>
          <a:xfrm>
            <a:off x="1257300" y="4010025"/>
            <a:ext cx="4667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Moving to a weaker field changes?</a:t>
            </a:r>
          </a:p>
        </p:txBody>
      </p:sp>
      <p:sp>
        <p:nvSpPr>
          <p:cNvPr id="17" name="quiz-choices-3">
            <a:extLst>
              <a:ext uri="{FF2B5EF4-FFF2-40B4-BE49-F238E27FC236}">
                <a16:creationId xmlns:a16="http://schemas.microsoft.com/office/drawing/2014/main" id="{0DDCDB88-3C92-488A-87FE-D86123A5E147}"/>
              </a:ext>
            </a:extLst>
          </p:cNvPr>
          <p:cNvSpPr>
            <a:spLocks noGrp="1"/>
          </p:cNvSpPr>
          <p:nvPr/>
        </p:nvSpPr>
        <p:spPr>
          <a:xfrm>
            <a:off x="1257300" y="4791075"/>
            <a:ext cx="46672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mass only · B weight only · C both · D neither</a:t>
            </a:r>
          </a:p>
        </p:txBody>
      </p:sp>
      <p:sp>
        <p:nvSpPr>
          <p:cNvPr id="18" name="rule-70-601">
            <a:extLst>
              <a:ext uri="{FF2B5EF4-FFF2-40B4-BE49-F238E27FC236}">
                <a16:creationId xmlns:a16="http://schemas.microsoft.com/office/drawing/2014/main" id="{17346676-39F6-4F73-84A5-7373770D3B42}"/>
              </a:ext>
            </a:extLst>
          </p:cNvPr>
          <p:cNvSpPr>
            <a:spLocks noGrp="1"/>
          </p:cNvSpPr>
          <p:nvPr/>
        </p:nvSpPr>
        <p:spPr>
          <a:xfrm>
            <a:off x="666750" y="5724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9" name="quiz-question-label-4">
            <a:extLst>
              <a:ext uri="{FF2B5EF4-FFF2-40B4-BE49-F238E27FC236}">
                <a16:creationId xmlns:a16="http://schemas.microsoft.com/office/drawing/2014/main" id="{101E3150-2AF0-4763-8309-04FC7916B8A7}"/>
              </a:ext>
            </a:extLst>
          </p:cNvPr>
          <p:cNvSpPr>
            <a:spLocks noGrp="1"/>
          </p:cNvSpPr>
          <p:nvPr/>
        </p:nvSpPr>
        <p:spPr>
          <a:xfrm>
            <a:off x="6191250" y="4048125"/>
            <a:ext cx="5905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Q4</a:t>
            </a:r>
          </a:p>
        </p:txBody>
      </p:sp>
      <p:sp>
        <p:nvSpPr>
          <p:cNvPr id="20" name="quiz-question-4">
            <a:extLst>
              <a:ext uri="{FF2B5EF4-FFF2-40B4-BE49-F238E27FC236}">
                <a16:creationId xmlns:a16="http://schemas.microsoft.com/office/drawing/2014/main" id="{BD8B1E11-A549-47A2-A018-851BF11FCA49}"/>
              </a:ext>
            </a:extLst>
          </p:cNvPr>
          <p:cNvSpPr>
            <a:spLocks noGrp="1"/>
          </p:cNvSpPr>
          <p:nvPr/>
        </p:nvSpPr>
        <p:spPr>
          <a:xfrm>
            <a:off x="6781800" y="4010025"/>
            <a:ext cx="4667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Gradient of weight against mass?</a:t>
            </a:r>
          </a:p>
        </p:txBody>
      </p:sp>
      <p:sp>
        <p:nvSpPr>
          <p:cNvPr id="21" name="quiz-choices-4">
            <a:extLst>
              <a:ext uri="{FF2B5EF4-FFF2-40B4-BE49-F238E27FC236}">
                <a16:creationId xmlns:a16="http://schemas.microsoft.com/office/drawing/2014/main" id="{F69BE5CE-14F2-4A76-B293-2946665D7E5D}"/>
              </a:ext>
            </a:extLst>
          </p:cNvPr>
          <p:cNvSpPr>
            <a:spLocks noGrp="1"/>
          </p:cNvSpPr>
          <p:nvPr/>
        </p:nvSpPr>
        <p:spPr>
          <a:xfrm>
            <a:off x="6781800" y="4791075"/>
            <a:ext cx="46672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g · B 1/g · C W · D m</a:t>
            </a:r>
          </a:p>
        </p:txBody>
      </p:sp>
      <p:sp>
        <p:nvSpPr>
          <p:cNvPr id="22" name="rule-650-601">
            <a:extLst>
              <a:ext uri="{FF2B5EF4-FFF2-40B4-BE49-F238E27FC236}">
                <a16:creationId xmlns:a16="http://schemas.microsoft.com/office/drawing/2014/main" id="{1CC73905-5716-47E4-9C55-12C100D23E1B}"/>
              </a:ext>
            </a:extLst>
          </p:cNvPr>
          <p:cNvSpPr>
            <a:spLocks noGrp="1"/>
          </p:cNvSpPr>
          <p:nvPr/>
        </p:nvSpPr>
        <p:spPr>
          <a:xfrm>
            <a:off x="6191250" y="5724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2473085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roup-label">
            <a:extLst>
              <a:ext uri="{FF2B5EF4-FFF2-40B4-BE49-F238E27FC236}">
                <a16:creationId xmlns:a16="http://schemas.microsoft.com/office/drawing/2014/main" id="{C9BB8F13-D1D8-425F-8644-AF3B9181BDC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219AA1EB-2654-4FC4-A31F-A51938519F33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13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569D77CD-16D6-4484-90E7-32661E11680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D1E2A7EA-309A-4C2D-A881-1D6FB37C185F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CAMBRIDGE IGCSE PHYSICS 0625 · 1.3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95553690-C77A-42AE-A225-520B2F6B4C0B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F4F0E2"/>
                </a:solidFill>
              </a:defRPr>
            </a:pPr>
            <a:r>
              <a:rPr sz="3600" b="1" i="0">
                <a:solidFill>
                  <a:srgbClr val="F4F0E2"/>
                </a:solidFill>
              </a:rPr>
              <a:t>Quiz answers: correct, explain, improve</a:t>
            </a:r>
          </a:p>
        </p:txBody>
      </p:sp>
      <p:sp>
        <p:nvSpPr>
          <p:cNvPr id="6" name="answer-number-1">
            <a:extLst>
              <a:ext uri="{FF2B5EF4-FFF2-40B4-BE49-F238E27FC236}">
                <a16:creationId xmlns:a16="http://schemas.microsoft.com/office/drawing/2014/main" id="{A9493D13-CD2F-498E-AEE0-0C8D0E9C8FB4}"/>
              </a:ext>
            </a:extLst>
          </p:cNvPr>
          <p:cNvSpPr>
            <a:spLocks noGrp="1"/>
          </p:cNvSpPr>
          <p:nvPr/>
        </p:nvSpPr>
        <p:spPr>
          <a:xfrm>
            <a:off x="714375" y="1714500"/>
            <a:ext cx="476250" cy="4762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7" name="answer-number-text-1">
            <a:extLst>
              <a:ext uri="{FF2B5EF4-FFF2-40B4-BE49-F238E27FC236}">
                <a16:creationId xmlns:a16="http://schemas.microsoft.com/office/drawing/2014/main" id="{392CF3A0-97B9-4871-85B0-2EE8E3390855}"/>
              </a:ext>
            </a:extLst>
          </p:cNvPr>
          <p:cNvSpPr>
            <a:spLocks noGrp="1"/>
          </p:cNvSpPr>
          <p:nvPr/>
        </p:nvSpPr>
        <p:spPr>
          <a:xfrm>
            <a:off x="714375" y="1781175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1.</a:t>
            </a:r>
          </a:p>
        </p:txBody>
      </p:sp>
      <p:sp>
        <p:nvSpPr>
          <p:cNvPr id="8" name="answer-value-1">
            <a:extLst>
              <a:ext uri="{FF2B5EF4-FFF2-40B4-BE49-F238E27FC236}">
                <a16:creationId xmlns:a16="http://schemas.microsoft.com/office/drawing/2014/main" id="{DF841CCE-4901-43B2-AD04-F257D094612A}"/>
              </a:ext>
            </a:extLst>
          </p:cNvPr>
          <p:cNvSpPr>
            <a:spLocks noGrp="1"/>
          </p:cNvSpPr>
          <p:nvPr/>
        </p:nvSpPr>
        <p:spPr>
          <a:xfrm>
            <a:off x="1476375" y="1685925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F45B43"/>
                </a:solidFill>
              </a:defRPr>
            </a:pPr>
            <a:r>
              <a:rPr sz="1950" b="1" i="0">
                <a:solidFill>
                  <a:srgbClr val="F45B43"/>
                </a:solidFill>
              </a:rPr>
              <a:t>Answer: N</a:t>
            </a:r>
          </a:p>
        </p:txBody>
      </p:sp>
      <p:sp>
        <p:nvSpPr>
          <p:cNvPr id="9" name="answer-reason-1">
            <a:extLst>
              <a:ext uri="{FF2B5EF4-FFF2-40B4-BE49-F238E27FC236}">
                <a16:creationId xmlns:a16="http://schemas.microsoft.com/office/drawing/2014/main" id="{72D2A6E4-74FD-462E-9D1E-FBFC2E2DE795}"/>
              </a:ext>
            </a:extLst>
          </p:cNvPr>
          <p:cNvSpPr>
            <a:spLocks noGrp="1"/>
          </p:cNvSpPr>
          <p:nvPr/>
        </p:nvSpPr>
        <p:spPr>
          <a:xfrm>
            <a:off x="5191125" y="1695450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Weight is a force.</a:t>
            </a:r>
          </a:p>
        </p:txBody>
      </p:sp>
      <p:sp>
        <p:nvSpPr>
          <p:cNvPr id="10" name="rule-155-262">
            <a:extLst>
              <a:ext uri="{FF2B5EF4-FFF2-40B4-BE49-F238E27FC236}">
                <a16:creationId xmlns:a16="http://schemas.microsoft.com/office/drawing/2014/main" id="{C8A9818F-2584-43D7-B0D6-15DE136AB13C}"/>
              </a:ext>
            </a:extLst>
          </p:cNvPr>
          <p:cNvSpPr>
            <a:spLocks noGrp="1"/>
          </p:cNvSpPr>
          <p:nvPr/>
        </p:nvSpPr>
        <p:spPr>
          <a:xfrm>
            <a:off x="1476375" y="249555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1" name="answer-number-2">
            <a:extLst>
              <a:ext uri="{FF2B5EF4-FFF2-40B4-BE49-F238E27FC236}">
                <a16:creationId xmlns:a16="http://schemas.microsoft.com/office/drawing/2014/main" id="{1B5CBC9A-6CC6-4EB6-A71E-BA2BA834ECC6}"/>
              </a:ext>
            </a:extLst>
          </p:cNvPr>
          <p:cNvSpPr>
            <a:spLocks noGrp="1"/>
          </p:cNvSpPr>
          <p:nvPr/>
        </p:nvSpPr>
        <p:spPr>
          <a:xfrm>
            <a:off x="714375" y="2695575"/>
            <a:ext cx="476250" cy="4762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2" name="answer-number-text-2">
            <a:extLst>
              <a:ext uri="{FF2B5EF4-FFF2-40B4-BE49-F238E27FC236}">
                <a16:creationId xmlns:a16="http://schemas.microsoft.com/office/drawing/2014/main" id="{32A231B0-8D4D-475F-BC89-DD32D15282FC}"/>
              </a:ext>
            </a:extLst>
          </p:cNvPr>
          <p:cNvSpPr>
            <a:spLocks noGrp="1"/>
          </p:cNvSpPr>
          <p:nvPr/>
        </p:nvSpPr>
        <p:spPr>
          <a:xfrm>
            <a:off x="714375" y="27622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2.</a:t>
            </a:r>
          </a:p>
        </p:txBody>
      </p:sp>
      <p:sp>
        <p:nvSpPr>
          <p:cNvPr id="13" name="answer-value-2">
            <a:extLst>
              <a:ext uri="{FF2B5EF4-FFF2-40B4-BE49-F238E27FC236}">
                <a16:creationId xmlns:a16="http://schemas.microsoft.com/office/drawing/2014/main" id="{E1E926EF-2567-4680-89DD-98F3A1B527F0}"/>
              </a:ext>
            </a:extLst>
          </p:cNvPr>
          <p:cNvSpPr>
            <a:spLocks noGrp="1"/>
          </p:cNvSpPr>
          <p:nvPr/>
        </p:nvSpPr>
        <p:spPr>
          <a:xfrm>
            <a:off x="1476375" y="2667000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F45B43"/>
                </a:solidFill>
              </a:defRPr>
            </a:pPr>
            <a:r>
              <a:rPr sz="1950" b="1" i="0">
                <a:solidFill>
                  <a:srgbClr val="F45B43"/>
                </a:solidFill>
              </a:rPr>
              <a:t>Answer: 30 N</a:t>
            </a:r>
          </a:p>
        </p:txBody>
      </p:sp>
      <p:sp>
        <p:nvSpPr>
          <p:cNvPr id="14" name="answer-reason-2">
            <a:extLst>
              <a:ext uri="{FF2B5EF4-FFF2-40B4-BE49-F238E27FC236}">
                <a16:creationId xmlns:a16="http://schemas.microsoft.com/office/drawing/2014/main" id="{3B1BDAEB-72D1-442E-AAC6-8B0D3A70850E}"/>
              </a:ext>
            </a:extLst>
          </p:cNvPr>
          <p:cNvSpPr>
            <a:spLocks noGrp="1"/>
          </p:cNvSpPr>
          <p:nvPr/>
        </p:nvSpPr>
        <p:spPr>
          <a:xfrm>
            <a:off x="5191125" y="2676525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W = 3 × 10.</a:t>
            </a:r>
          </a:p>
        </p:txBody>
      </p:sp>
      <p:sp>
        <p:nvSpPr>
          <p:cNvPr id="15" name="rule-155-365">
            <a:extLst>
              <a:ext uri="{FF2B5EF4-FFF2-40B4-BE49-F238E27FC236}">
                <a16:creationId xmlns:a16="http://schemas.microsoft.com/office/drawing/2014/main" id="{4E8BF976-0AED-40CB-83F2-873E1B909809}"/>
              </a:ext>
            </a:extLst>
          </p:cNvPr>
          <p:cNvSpPr>
            <a:spLocks noGrp="1"/>
          </p:cNvSpPr>
          <p:nvPr/>
        </p:nvSpPr>
        <p:spPr>
          <a:xfrm>
            <a:off x="1476375" y="3476625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6" name="answer-number-3">
            <a:extLst>
              <a:ext uri="{FF2B5EF4-FFF2-40B4-BE49-F238E27FC236}">
                <a16:creationId xmlns:a16="http://schemas.microsoft.com/office/drawing/2014/main" id="{BF4327ED-DDCE-49FA-90F2-A15DED704579}"/>
              </a:ext>
            </a:extLst>
          </p:cNvPr>
          <p:cNvSpPr>
            <a:spLocks noGrp="1"/>
          </p:cNvSpPr>
          <p:nvPr/>
        </p:nvSpPr>
        <p:spPr>
          <a:xfrm>
            <a:off x="714375" y="3676650"/>
            <a:ext cx="476250" cy="4762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7" name="answer-number-text-3">
            <a:extLst>
              <a:ext uri="{FF2B5EF4-FFF2-40B4-BE49-F238E27FC236}">
                <a16:creationId xmlns:a16="http://schemas.microsoft.com/office/drawing/2014/main" id="{003D9C9C-3953-4D70-9AD9-AA80B8210907}"/>
              </a:ext>
            </a:extLst>
          </p:cNvPr>
          <p:cNvSpPr>
            <a:spLocks noGrp="1"/>
          </p:cNvSpPr>
          <p:nvPr/>
        </p:nvSpPr>
        <p:spPr>
          <a:xfrm>
            <a:off x="714375" y="3743325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3.</a:t>
            </a:r>
          </a:p>
        </p:txBody>
      </p:sp>
      <p:sp>
        <p:nvSpPr>
          <p:cNvPr id="18" name="answer-value-3">
            <a:extLst>
              <a:ext uri="{FF2B5EF4-FFF2-40B4-BE49-F238E27FC236}">
                <a16:creationId xmlns:a16="http://schemas.microsoft.com/office/drawing/2014/main" id="{88236EF1-FDB4-4ED9-AF72-EA138D5123ED}"/>
              </a:ext>
            </a:extLst>
          </p:cNvPr>
          <p:cNvSpPr>
            <a:spLocks noGrp="1"/>
          </p:cNvSpPr>
          <p:nvPr/>
        </p:nvSpPr>
        <p:spPr>
          <a:xfrm>
            <a:off x="1476375" y="3648075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F45B43"/>
                </a:solidFill>
              </a:defRPr>
            </a:pPr>
            <a:r>
              <a:rPr sz="1950" b="1" i="0">
                <a:solidFill>
                  <a:srgbClr val="F45B43"/>
                </a:solidFill>
              </a:rPr>
              <a:t>Answer: weight only</a:t>
            </a:r>
          </a:p>
        </p:txBody>
      </p:sp>
      <p:sp>
        <p:nvSpPr>
          <p:cNvPr id="19" name="answer-reason-3">
            <a:extLst>
              <a:ext uri="{FF2B5EF4-FFF2-40B4-BE49-F238E27FC236}">
                <a16:creationId xmlns:a16="http://schemas.microsoft.com/office/drawing/2014/main" id="{871C79FA-4D83-4438-B0EE-8FD2E72B6B35}"/>
              </a:ext>
            </a:extLst>
          </p:cNvPr>
          <p:cNvSpPr>
            <a:spLocks noGrp="1"/>
          </p:cNvSpPr>
          <p:nvPr/>
        </p:nvSpPr>
        <p:spPr>
          <a:xfrm>
            <a:off x="5191125" y="3657600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The object retains its mass.</a:t>
            </a:r>
          </a:p>
        </p:txBody>
      </p:sp>
      <p:sp>
        <p:nvSpPr>
          <p:cNvPr id="20" name="rule-155-468">
            <a:extLst>
              <a:ext uri="{FF2B5EF4-FFF2-40B4-BE49-F238E27FC236}">
                <a16:creationId xmlns:a16="http://schemas.microsoft.com/office/drawing/2014/main" id="{826BEB06-04C8-4838-8920-6E4834D9EEEB}"/>
              </a:ext>
            </a:extLst>
          </p:cNvPr>
          <p:cNvSpPr>
            <a:spLocks noGrp="1"/>
          </p:cNvSpPr>
          <p:nvPr/>
        </p:nvSpPr>
        <p:spPr>
          <a:xfrm>
            <a:off x="1476375" y="445770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21" name="answer-number-4">
            <a:extLst>
              <a:ext uri="{FF2B5EF4-FFF2-40B4-BE49-F238E27FC236}">
                <a16:creationId xmlns:a16="http://schemas.microsoft.com/office/drawing/2014/main" id="{598B7F80-15E6-4F88-8ACD-D5A6307198A1}"/>
              </a:ext>
            </a:extLst>
          </p:cNvPr>
          <p:cNvSpPr>
            <a:spLocks noGrp="1"/>
          </p:cNvSpPr>
          <p:nvPr/>
        </p:nvSpPr>
        <p:spPr>
          <a:xfrm>
            <a:off x="714375" y="4657725"/>
            <a:ext cx="476250" cy="4762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22" name="answer-number-text-4">
            <a:extLst>
              <a:ext uri="{FF2B5EF4-FFF2-40B4-BE49-F238E27FC236}">
                <a16:creationId xmlns:a16="http://schemas.microsoft.com/office/drawing/2014/main" id="{67CBA13D-182B-4B9B-87F8-E6674FEDF874}"/>
              </a:ext>
            </a:extLst>
          </p:cNvPr>
          <p:cNvSpPr>
            <a:spLocks noGrp="1"/>
          </p:cNvSpPr>
          <p:nvPr/>
        </p:nvSpPr>
        <p:spPr>
          <a:xfrm>
            <a:off x="714375" y="472440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4.</a:t>
            </a:r>
          </a:p>
        </p:txBody>
      </p:sp>
      <p:sp>
        <p:nvSpPr>
          <p:cNvPr id="23" name="answer-value-4">
            <a:extLst>
              <a:ext uri="{FF2B5EF4-FFF2-40B4-BE49-F238E27FC236}">
                <a16:creationId xmlns:a16="http://schemas.microsoft.com/office/drawing/2014/main" id="{781D59AE-8347-421A-AE2B-6E44B9BE49A4}"/>
              </a:ext>
            </a:extLst>
          </p:cNvPr>
          <p:cNvSpPr>
            <a:spLocks noGrp="1"/>
          </p:cNvSpPr>
          <p:nvPr/>
        </p:nvSpPr>
        <p:spPr>
          <a:xfrm>
            <a:off x="1476375" y="4629150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F45B43"/>
                </a:solidFill>
              </a:defRPr>
            </a:pPr>
            <a:r>
              <a:rPr sz="1950" b="1" i="0">
                <a:solidFill>
                  <a:srgbClr val="F45B43"/>
                </a:solidFill>
              </a:rPr>
              <a:t>Answer: g</a:t>
            </a:r>
          </a:p>
        </p:txBody>
      </p:sp>
      <p:sp>
        <p:nvSpPr>
          <p:cNvPr id="24" name="answer-reason-4">
            <a:extLst>
              <a:ext uri="{FF2B5EF4-FFF2-40B4-BE49-F238E27FC236}">
                <a16:creationId xmlns:a16="http://schemas.microsoft.com/office/drawing/2014/main" id="{78265A6B-12B1-4D61-8F24-DF9C5CA6E290}"/>
              </a:ext>
            </a:extLst>
          </p:cNvPr>
          <p:cNvSpPr>
            <a:spLocks noGrp="1"/>
          </p:cNvSpPr>
          <p:nvPr/>
        </p:nvSpPr>
        <p:spPr>
          <a:xfrm>
            <a:off x="5191125" y="4638675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W = gm.</a:t>
            </a:r>
          </a:p>
        </p:txBody>
      </p:sp>
      <p:sp>
        <p:nvSpPr>
          <p:cNvPr id="25" name="exit-ticket">
            <a:extLst>
              <a:ext uri="{FF2B5EF4-FFF2-40B4-BE49-F238E27FC236}">
                <a16:creationId xmlns:a16="http://schemas.microsoft.com/office/drawing/2014/main" id="{7D7B1E52-6EF3-4EA3-89F3-3FAB2D6FDB9B}"/>
              </a:ext>
            </a:extLst>
          </p:cNvPr>
          <p:cNvSpPr>
            <a:spLocks noGrp="1"/>
          </p:cNvSpPr>
          <p:nvPr/>
        </p:nvSpPr>
        <p:spPr>
          <a:xfrm>
            <a:off x="1047750" y="5743575"/>
            <a:ext cx="10096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F45B43"/>
                </a:solidFill>
              </a:defRPr>
            </a:pPr>
            <a:r>
              <a:rPr sz="1875" b="1" i="0">
                <a:solidFill>
                  <a:srgbClr val="F45B43"/>
                </a:solidFill>
              </a:rPr>
              <a:t>Next move: Correct one response, name the governing physics idea, and write one question you can now answer that you could not answer at the start.</a:t>
            </a:r>
          </a:p>
        </p:txBody>
      </p:sp>
    </p:spTree>
    <p:extLst>
      <p:ext uri="{BB962C8B-B14F-4D97-AF65-F5344CB8AC3E}">
        <p14:creationId xmlns:p14="http://schemas.microsoft.com/office/powerpoint/2010/main" val="134128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roup-label">
            <a:extLst>
              <a:ext uri="{FF2B5EF4-FFF2-40B4-BE49-F238E27FC236}">
                <a16:creationId xmlns:a16="http://schemas.microsoft.com/office/drawing/2014/main" id="{CDA4BEA6-FC28-4393-B7C3-215459955057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D939110D-708C-48C5-83C2-3F9F87C3E7DE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BDEB0942-37DF-4EF0-AD96-967665FA2E08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9F2877A0-FB12-44F6-9D0F-9EE1A171765C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1.3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B3A3454F-1210-4112-BE1D-E376CE9B9C8D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Three ideas to wake up</a:t>
            </a:r>
          </a:p>
        </p:txBody>
      </p:sp>
      <p:sp>
        <p:nvSpPr>
          <p:cNvPr id="6" name="retrieval-instruction">
            <a:extLst>
              <a:ext uri="{FF2B5EF4-FFF2-40B4-BE49-F238E27FC236}">
                <a16:creationId xmlns:a16="http://schemas.microsoft.com/office/drawing/2014/main" id="{FBA94096-C248-40F9-A7CA-1B9E44B5523D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9906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0" i="0">
                <a:solidFill>
                  <a:srgbClr val="48635E"/>
                </a:solidFill>
              </a:defRPr>
            </a:pPr>
            <a:r>
              <a:rPr sz="1950" b="0" i="0">
                <a:solidFill>
                  <a:srgbClr val="48635E"/>
                </a:solidFill>
              </a:rPr>
              <a:t>Think alone → compare with a partner → vote with one reason.</a:t>
            </a:r>
          </a:p>
        </p:txBody>
      </p:sp>
      <p:sp>
        <p:nvSpPr>
          <p:cNvPr id="7" name="retrieval-number-1">
            <a:extLst>
              <a:ext uri="{FF2B5EF4-FFF2-40B4-BE49-F238E27FC236}">
                <a16:creationId xmlns:a16="http://schemas.microsoft.com/office/drawing/2014/main" id="{05F457C1-2221-4DFD-911B-1D2B9BCE3914}"/>
              </a:ext>
            </a:extLst>
          </p:cNvPr>
          <p:cNvSpPr>
            <a:spLocks noGrp="1"/>
          </p:cNvSpPr>
          <p:nvPr/>
        </p:nvSpPr>
        <p:spPr>
          <a:xfrm>
            <a:off x="723900" y="2209800"/>
            <a:ext cx="495300" cy="4953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8" name="retrieval-number-text-1">
            <a:extLst>
              <a:ext uri="{FF2B5EF4-FFF2-40B4-BE49-F238E27FC236}">
                <a16:creationId xmlns:a16="http://schemas.microsoft.com/office/drawing/2014/main" id="{D9AE12D4-EFD9-4113-92E4-5B430ECB12DB}"/>
              </a:ext>
            </a:extLst>
          </p:cNvPr>
          <p:cNvSpPr>
            <a:spLocks noGrp="1"/>
          </p:cNvSpPr>
          <p:nvPr/>
        </p:nvSpPr>
        <p:spPr>
          <a:xfrm>
            <a:off x="723900" y="22764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9" name="retrieval-question-1">
            <a:extLst>
              <a:ext uri="{FF2B5EF4-FFF2-40B4-BE49-F238E27FC236}">
                <a16:creationId xmlns:a16="http://schemas.microsoft.com/office/drawing/2014/main" id="{8DCE73B9-BE89-479C-9619-07A1CC532DFE}"/>
              </a:ext>
            </a:extLst>
          </p:cNvPr>
          <p:cNvSpPr>
            <a:spLocks noGrp="1"/>
          </p:cNvSpPr>
          <p:nvPr/>
        </p:nvSpPr>
        <p:spPr>
          <a:xfrm>
            <a:off x="1524000" y="21717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What is the SI unit of mass?</a:t>
            </a:r>
          </a:p>
        </p:txBody>
      </p:sp>
      <p:sp>
        <p:nvSpPr>
          <p:cNvPr id="10" name="retrieval-number-2">
            <a:extLst>
              <a:ext uri="{FF2B5EF4-FFF2-40B4-BE49-F238E27FC236}">
                <a16:creationId xmlns:a16="http://schemas.microsoft.com/office/drawing/2014/main" id="{88AA505E-1487-46D9-8B54-C44DC560C224}"/>
              </a:ext>
            </a:extLst>
          </p:cNvPr>
          <p:cNvSpPr>
            <a:spLocks noGrp="1"/>
          </p:cNvSpPr>
          <p:nvPr/>
        </p:nvSpPr>
        <p:spPr>
          <a:xfrm>
            <a:off x="723900" y="3276600"/>
            <a:ext cx="495300" cy="4953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1" name="retrieval-number-text-2">
            <a:extLst>
              <a:ext uri="{FF2B5EF4-FFF2-40B4-BE49-F238E27FC236}">
                <a16:creationId xmlns:a16="http://schemas.microsoft.com/office/drawing/2014/main" id="{E2797AE2-722E-40D8-AD97-327A54F6EA25}"/>
              </a:ext>
            </a:extLst>
          </p:cNvPr>
          <p:cNvSpPr>
            <a:spLocks noGrp="1"/>
          </p:cNvSpPr>
          <p:nvPr/>
        </p:nvSpPr>
        <p:spPr>
          <a:xfrm>
            <a:off x="723900" y="33432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2" name="retrieval-question-2">
            <a:extLst>
              <a:ext uri="{FF2B5EF4-FFF2-40B4-BE49-F238E27FC236}">
                <a16:creationId xmlns:a16="http://schemas.microsoft.com/office/drawing/2014/main" id="{8F443CBB-380F-4E06-A508-D666F333DACA}"/>
              </a:ext>
            </a:extLst>
          </p:cNvPr>
          <p:cNvSpPr>
            <a:spLocks noGrp="1"/>
          </p:cNvSpPr>
          <p:nvPr/>
        </p:nvSpPr>
        <p:spPr>
          <a:xfrm>
            <a:off x="1524000" y="32385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What is the unit of force?</a:t>
            </a:r>
          </a:p>
        </p:txBody>
      </p:sp>
      <p:sp>
        <p:nvSpPr>
          <p:cNvPr id="13" name="retrieval-number-3">
            <a:extLst>
              <a:ext uri="{FF2B5EF4-FFF2-40B4-BE49-F238E27FC236}">
                <a16:creationId xmlns:a16="http://schemas.microsoft.com/office/drawing/2014/main" id="{86DFAE0D-BBB7-4FBB-9C6A-0778C4E9EEF3}"/>
              </a:ext>
            </a:extLst>
          </p:cNvPr>
          <p:cNvSpPr>
            <a:spLocks noGrp="1"/>
          </p:cNvSpPr>
          <p:nvPr/>
        </p:nvSpPr>
        <p:spPr>
          <a:xfrm>
            <a:off x="723900" y="4343400"/>
            <a:ext cx="495300" cy="4953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4" name="retrieval-number-text-3">
            <a:extLst>
              <a:ext uri="{FF2B5EF4-FFF2-40B4-BE49-F238E27FC236}">
                <a16:creationId xmlns:a16="http://schemas.microsoft.com/office/drawing/2014/main" id="{0F3CF8C3-E97E-4A76-88A0-CB886E88F388}"/>
              </a:ext>
            </a:extLst>
          </p:cNvPr>
          <p:cNvSpPr>
            <a:spLocks noGrp="1"/>
          </p:cNvSpPr>
          <p:nvPr/>
        </p:nvSpPr>
        <p:spPr>
          <a:xfrm>
            <a:off x="723900" y="44100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5" name="retrieval-question-3">
            <a:extLst>
              <a:ext uri="{FF2B5EF4-FFF2-40B4-BE49-F238E27FC236}">
                <a16:creationId xmlns:a16="http://schemas.microsoft.com/office/drawing/2014/main" id="{96356FEB-818A-4CCC-813F-C0F2ACBEA7D0}"/>
              </a:ext>
            </a:extLst>
          </p:cNvPr>
          <p:cNvSpPr>
            <a:spLocks noGrp="1"/>
          </p:cNvSpPr>
          <p:nvPr/>
        </p:nvSpPr>
        <p:spPr>
          <a:xfrm>
            <a:off x="1524000" y="43053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Which instrument compares mass?</a:t>
            </a:r>
          </a:p>
        </p:txBody>
      </p:sp>
      <p:sp>
        <p:nvSpPr>
          <p:cNvPr id="16" name="retrieval-close">
            <a:extLst>
              <a:ext uri="{FF2B5EF4-FFF2-40B4-BE49-F238E27FC236}">
                <a16:creationId xmlns:a16="http://schemas.microsoft.com/office/drawing/2014/main" id="{143A9F62-B3F0-4EC4-8A6B-FE7356C30BE0}"/>
              </a:ext>
            </a:extLst>
          </p:cNvPr>
          <p:cNvSpPr>
            <a:spLocks noGrp="1"/>
          </p:cNvSpPr>
          <p:nvPr/>
        </p:nvSpPr>
        <p:spPr>
          <a:xfrm>
            <a:off x="666750" y="560070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Mini-whiteboard challenge: sketch or calculate one idea you expect to use today.</a:t>
            </a:r>
          </a:p>
        </p:txBody>
      </p:sp>
    </p:spTree>
    <p:extLst>
      <p:ext uri="{BB962C8B-B14F-4D97-AF65-F5344CB8AC3E}">
        <p14:creationId xmlns:p14="http://schemas.microsoft.com/office/powerpoint/2010/main" val="1643358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roup-label">
            <a:extLst>
              <a:ext uri="{FF2B5EF4-FFF2-40B4-BE49-F238E27FC236}">
                <a16:creationId xmlns:a16="http://schemas.microsoft.com/office/drawing/2014/main" id="{0D657994-AD01-475D-A679-AB8DE6418C85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6BBA9224-D906-4C62-B847-15B35D38FE9B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03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2F9E9242-6A7D-4D4B-A660-B878A3990D7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C668C9D5-3BA2-4F48-9321-85051728196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1.3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9CAF414D-804F-4329-849D-3BC72063553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Mass belongs to the object; weight belongs to the interaction</a:t>
            </a:r>
          </a:p>
        </p:txBody>
      </p:sp>
      <p:sp>
        <p:nvSpPr>
          <p:cNvPr id="6" name="core-index-1">
            <a:extLst>
              <a:ext uri="{FF2B5EF4-FFF2-40B4-BE49-F238E27FC236}">
                <a16:creationId xmlns:a16="http://schemas.microsoft.com/office/drawing/2014/main" id="{657D771D-C95C-4FA3-9A75-725AA124C2F3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01</a:t>
            </a:r>
          </a:p>
        </p:txBody>
      </p:sp>
      <p:sp>
        <p:nvSpPr>
          <p:cNvPr id="7" name="core-point-1">
            <a:extLst>
              <a:ext uri="{FF2B5EF4-FFF2-40B4-BE49-F238E27FC236}">
                <a16:creationId xmlns:a16="http://schemas.microsoft.com/office/drawing/2014/main" id="{F592B6BA-2F5C-44E7-AB12-FCD66619889E}"/>
              </a:ext>
            </a:extLst>
          </p:cNvPr>
          <p:cNvSpPr>
            <a:spLocks noGrp="1"/>
          </p:cNvSpPr>
          <p:nvPr/>
        </p:nvSpPr>
        <p:spPr>
          <a:xfrm>
            <a:off x="1257300" y="17811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Core: Mass measures quantity of matter and inertia, in kg.</a:t>
            </a:r>
          </a:p>
        </p:txBody>
      </p:sp>
      <p:sp>
        <p:nvSpPr>
          <p:cNvPr id="8" name="core-index-2">
            <a:extLst>
              <a:ext uri="{FF2B5EF4-FFF2-40B4-BE49-F238E27FC236}">
                <a16:creationId xmlns:a16="http://schemas.microsoft.com/office/drawing/2014/main" id="{0744DBCB-2556-410B-AC94-0E5FC1081A79}"/>
              </a:ext>
            </a:extLst>
          </p:cNvPr>
          <p:cNvSpPr>
            <a:spLocks noGrp="1"/>
          </p:cNvSpPr>
          <p:nvPr/>
        </p:nvSpPr>
        <p:spPr>
          <a:xfrm>
            <a:off x="685800" y="259080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02</a:t>
            </a:r>
          </a:p>
        </p:txBody>
      </p:sp>
      <p:sp>
        <p:nvSpPr>
          <p:cNvPr id="9" name="core-point-2">
            <a:extLst>
              <a:ext uri="{FF2B5EF4-FFF2-40B4-BE49-F238E27FC236}">
                <a16:creationId xmlns:a16="http://schemas.microsoft.com/office/drawing/2014/main" id="{B8F59516-F76C-4CEA-9F12-2AD1AA985D9C}"/>
              </a:ext>
            </a:extLst>
          </p:cNvPr>
          <p:cNvSpPr>
            <a:spLocks noGrp="1"/>
          </p:cNvSpPr>
          <p:nvPr/>
        </p:nvSpPr>
        <p:spPr>
          <a:xfrm>
            <a:off x="1257300" y="256222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Core: Weight is gravitational force, in N.</a:t>
            </a:r>
          </a:p>
        </p:txBody>
      </p:sp>
      <p:sp>
        <p:nvSpPr>
          <p:cNvPr id="10" name="core-index-3">
            <a:extLst>
              <a:ext uri="{FF2B5EF4-FFF2-40B4-BE49-F238E27FC236}">
                <a16:creationId xmlns:a16="http://schemas.microsoft.com/office/drawing/2014/main" id="{277BBD72-28F3-4F0F-97FC-133A5A8167F8}"/>
              </a:ext>
            </a:extLst>
          </p:cNvPr>
          <p:cNvSpPr>
            <a:spLocks noGrp="1"/>
          </p:cNvSpPr>
          <p:nvPr/>
        </p:nvSpPr>
        <p:spPr>
          <a:xfrm>
            <a:off x="685800" y="33718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03</a:t>
            </a:r>
          </a:p>
        </p:txBody>
      </p:sp>
      <p:sp>
        <p:nvSpPr>
          <p:cNvPr id="11" name="core-point-3">
            <a:extLst>
              <a:ext uri="{FF2B5EF4-FFF2-40B4-BE49-F238E27FC236}">
                <a16:creationId xmlns:a16="http://schemas.microsoft.com/office/drawing/2014/main" id="{06A1CA29-BB7F-4BEE-8F86-BB23DCFEFB6D}"/>
              </a:ext>
            </a:extLst>
          </p:cNvPr>
          <p:cNvSpPr>
            <a:spLocks noGrp="1"/>
          </p:cNvSpPr>
          <p:nvPr/>
        </p:nvSpPr>
        <p:spPr>
          <a:xfrm>
            <a:off x="1257300" y="33432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Core: Gravitational field strength links them and depends on location.</a:t>
            </a:r>
          </a:p>
        </p:txBody>
      </p:sp>
      <p:sp>
        <p:nvSpPr>
          <p:cNvPr id="12" name="equation-panel">
            <a:extLst>
              <a:ext uri="{FF2B5EF4-FFF2-40B4-BE49-F238E27FC236}">
                <a16:creationId xmlns:a16="http://schemas.microsoft.com/office/drawing/2014/main" id="{1CCA721B-455E-4DE0-A8AE-A27DF8BCACCF}"/>
              </a:ext>
            </a:extLst>
          </p:cNvPr>
          <p:cNvSpPr>
            <a:spLocks noGrp="1"/>
          </p:cNvSpPr>
          <p:nvPr/>
        </p:nvSpPr>
        <p:spPr>
          <a:xfrm>
            <a:off x="7858125" y="1809750"/>
            <a:ext cx="3667125" cy="2952750"/>
          </a:xfrm>
          <a:prstGeom prst="roundRect">
            <a:avLst>
              <a:gd name="adj" fmla="val 3871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3" name="equation-label">
            <a:extLst>
              <a:ext uri="{FF2B5EF4-FFF2-40B4-BE49-F238E27FC236}">
                <a16:creationId xmlns:a16="http://schemas.microsoft.com/office/drawing/2014/main" id="{F3FF0899-FE0D-479A-AC74-5CA050C40C70}"/>
              </a:ext>
            </a:extLst>
          </p:cNvPr>
          <p:cNvSpPr>
            <a:spLocks noGrp="1"/>
          </p:cNvSpPr>
          <p:nvPr/>
        </p:nvSpPr>
        <p:spPr>
          <a:xfrm>
            <a:off x="8143875" y="2095500"/>
            <a:ext cx="30956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EQUATIONS TO OWN</a:t>
            </a:r>
          </a:p>
        </p:txBody>
      </p:sp>
      <p:sp>
        <p:nvSpPr>
          <p:cNvPr id="14" name="equation-expression-1">
            <a:extLst>
              <a:ext uri="{FF2B5EF4-FFF2-40B4-BE49-F238E27FC236}">
                <a16:creationId xmlns:a16="http://schemas.microsoft.com/office/drawing/2014/main" id="{1274563F-34DF-4BE0-8481-9BB3ED3A0843}"/>
              </a:ext>
            </a:extLst>
          </p:cNvPr>
          <p:cNvSpPr>
            <a:spLocks noGrp="1"/>
          </p:cNvSpPr>
          <p:nvPr/>
        </p:nvSpPr>
        <p:spPr>
          <a:xfrm>
            <a:off x="8143875" y="2686050"/>
            <a:ext cx="3095625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CORE · g = W/m, so W = mg</a:t>
            </a:r>
          </a:p>
        </p:txBody>
      </p:sp>
      <p:sp>
        <p:nvSpPr>
          <p:cNvPr id="15" name="equation-units-1">
            <a:extLst>
              <a:ext uri="{FF2B5EF4-FFF2-40B4-BE49-F238E27FC236}">
                <a16:creationId xmlns:a16="http://schemas.microsoft.com/office/drawing/2014/main" id="{F7B7D94A-892A-42D5-9DE2-1BBE8EB8D35A}"/>
              </a:ext>
            </a:extLst>
          </p:cNvPr>
          <p:cNvSpPr>
            <a:spLocks noGrp="1"/>
          </p:cNvSpPr>
          <p:nvPr/>
        </p:nvSpPr>
        <p:spPr>
          <a:xfrm>
            <a:off x="8143875" y="3543300"/>
            <a:ext cx="3095625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Units: g in N/kg, W in N, m in kg</a:t>
            </a:r>
          </a:p>
        </p:txBody>
      </p:sp>
      <p:sp>
        <p:nvSpPr>
          <p:cNvPr id="16" name="vocabulary-label">
            <a:extLst>
              <a:ext uri="{FF2B5EF4-FFF2-40B4-BE49-F238E27FC236}">
                <a16:creationId xmlns:a16="http://schemas.microsoft.com/office/drawing/2014/main" id="{D2BF2364-F88E-4070-A194-90587A2FBE8A}"/>
              </a:ext>
            </a:extLst>
          </p:cNvPr>
          <p:cNvSpPr>
            <a:spLocks noGrp="1"/>
          </p:cNvSpPr>
          <p:nvPr/>
        </p:nvSpPr>
        <p:spPr>
          <a:xfrm>
            <a:off x="7858125" y="4895850"/>
            <a:ext cx="36671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SAY IT PRECISELY</a:t>
            </a:r>
          </a:p>
        </p:txBody>
      </p:sp>
      <p:sp>
        <p:nvSpPr>
          <p:cNvPr id="17" name="vocabulary">
            <a:extLst>
              <a:ext uri="{FF2B5EF4-FFF2-40B4-BE49-F238E27FC236}">
                <a16:creationId xmlns:a16="http://schemas.microsoft.com/office/drawing/2014/main" id="{3C047278-7954-4C0C-B38E-630024951707}"/>
              </a:ext>
            </a:extLst>
          </p:cNvPr>
          <p:cNvSpPr>
            <a:spLocks noGrp="1"/>
          </p:cNvSpPr>
          <p:nvPr/>
        </p:nvSpPr>
        <p:spPr>
          <a:xfrm>
            <a:off x="7858125" y="5257800"/>
            <a:ext cx="3667125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mass · weight · gravitational field strength · balance · newton meter</a:t>
            </a:r>
          </a:p>
        </p:txBody>
      </p:sp>
    </p:spTree>
    <p:extLst>
      <p:ext uri="{BB962C8B-B14F-4D97-AF65-F5344CB8AC3E}">
        <p14:creationId xmlns:p14="http://schemas.microsoft.com/office/powerpoint/2010/main" val="1016480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564BC-AE01-056B-2542-A0627BE508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roup-label">
            <a:extLst>
              <a:ext uri="{FF2B5EF4-FFF2-40B4-BE49-F238E27FC236}">
                <a16:creationId xmlns:a16="http://schemas.microsoft.com/office/drawing/2014/main" id="{F83E37CA-A479-1596-7189-7B77DF712237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7F4C42D0-1A1B-4413-1130-A94474181C68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04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9BFFB494-7E9E-31E0-3014-3DE6FF71CEF9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FFA3C39E-61C6-DC48-11C3-A76776913B47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1.3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D0AF68B5-51C7-9073-7993-50F3A92FA2DD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lang="en-US" sz="3600" b="1" i="0">
                <a:solidFill>
                  <a:srgbClr val="0A332E"/>
                </a:solidFill>
              </a:rPr>
              <a:t>In one sentence: mass and weight</a:t>
            </a:r>
            <a:endParaRPr sz="3600" b="1" i="0">
              <a:solidFill>
                <a:srgbClr val="0A332E"/>
              </a:solidFill>
            </a:endParaRPr>
          </a:p>
        </p:txBody>
      </p:sp>
      <p:sp>
        <p:nvSpPr>
          <p:cNvPr id="19" name="simple-definition-label">
            <a:extLst>
              <a:ext uri="{FF2B5EF4-FFF2-40B4-BE49-F238E27FC236}">
                <a16:creationId xmlns:a16="http://schemas.microsoft.com/office/drawing/2014/main" id="{BB9E60C7-EE95-DFA4-04C5-CAFA71C216E3}"/>
              </a:ext>
            </a:extLst>
          </p:cNvPr>
          <p:cNvSpPr txBox="1"/>
          <p:nvPr/>
        </p:nvSpPr>
        <p:spPr>
          <a:xfrm>
            <a:off x="660400" y="1524000"/>
            <a:ext cx="10858500" cy="276999"/>
          </a:xfrm>
          <a:prstGeom prst="rect">
            <a:avLst/>
          </a:prstGeom>
          <a:noFill/>
        </p:spPr>
        <p:txBody>
          <a:bodyPr vert="horz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SIMPLE DEFINITION</a:t>
            </a:r>
          </a:p>
        </p:txBody>
      </p:sp>
      <p:sp>
        <p:nvSpPr>
          <p:cNvPr id="20" name="simple-definition">
            <a:extLst>
              <a:ext uri="{FF2B5EF4-FFF2-40B4-BE49-F238E27FC236}">
                <a16:creationId xmlns:a16="http://schemas.microsoft.com/office/drawing/2014/main" id="{748EFC57-5E4C-647F-0CE8-55816D764C0F}"/>
              </a:ext>
            </a:extLst>
          </p:cNvPr>
          <p:cNvSpPr txBox="1"/>
          <p:nvPr/>
        </p:nvSpPr>
        <p:spPr>
          <a:xfrm>
            <a:off x="660400" y="1879600"/>
            <a:ext cx="10858500" cy="323165"/>
          </a:xfrm>
          <a:prstGeom prst="rect">
            <a:avLst/>
          </a:prstGeom>
          <a:noFill/>
        </p:spPr>
        <p:txBody>
          <a:bodyPr vert="horz" wrap="square" lIns="0" tIns="0" rtlCol="0">
            <a:noAutofit/>
          </a:bodyPr>
          <a:lstStyle/>
          <a:p>
            <a:r>
              <a:rPr lang="en-US" sz="2600">
                <a:solidFill>
                  <a:srgbClr val="102E29"/>
                </a:solidFill>
              </a:rPr>
              <a:t>Mass is how much matter an object contains and how stubbornly it resists being speeded up; weight is the gravitational force pulling on that mass. Carry the object to another world and only the weight changes.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2998114-0DE7-9FD3-B681-31E7D36F4442}"/>
              </a:ext>
            </a:extLst>
          </p:cNvPr>
          <p:cNvSpPr txBox="1"/>
          <p:nvPr/>
        </p:nvSpPr>
        <p:spPr>
          <a:xfrm>
            <a:off x="1524000" y="3686763"/>
            <a:ext cx="3810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 b="1">
                <a:solidFill>
                  <a:srgbClr val="102E29"/>
                </a:solidFill>
              </a:rPr>
              <a:t>Earth: g = 9.8 N/kg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A4431D6-5E80-89B4-188C-CE064CCF8D74}"/>
              </a:ext>
            </a:extLst>
          </p:cNvPr>
          <p:cNvSpPr txBox="1"/>
          <p:nvPr/>
        </p:nvSpPr>
        <p:spPr>
          <a:xfrm>
            <a:off x="7112000" y="3686763"/>
            <a:ext cx="3810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nl-NL" sz="1600" b="1">
                <a:solidFill>
                  <a:srgbClr val="102E29"/>
                </a:solidFill>
              </a:rPr>
              <a:t>Moon: g = 1.6 N/kg</a:t>
            </a:r>
            <a:endParaRPr lang="en-US" sz="1600" b="1">
              <a:solidFill>
                <a:srgbClr val="102E29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7961E8D-1AD2-B97C-EE23-A6189B7CA7CD}"/>
              </a:ext>
            </a:extLst>
          </p:cNvPr>
          <p:cNvSpPr/>
          <p:nvPr/>
        </p:nvSpPr>
        <p:spPr>
          <a:xfrm>
            <a:off x="2730500" y="4182533"/>
            <a:ext cx="1397000" cy="699912"/>
          </a:xfrm>
          <a:prstGeom prst="rect">
            <a:avLst/>
          </a:prstGeom>
          <a:solidFill>
            <a:srgbClr val="F3EFDF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>
                <a:solidFill>
                  <a:srgbClr val="102E29"/>
                </a:solidFill>
              </a:rPr>
              <a:t>2.0 kg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655F0C6-EF2F-3AD2-941A-A7EE0B65265B}"/>
              </a:ext>
            </a:extLst>
          </p:cNvPr>
          <p:cNvCxnSpPr/>
          <p:nvPr/>
        </p:nvCxnSpPr>
        <p:spPr>
          <a:xfrm>
            <a:off x="3429000" y="4911608"/>
            <a:ext cx="0" cy="612421"/>
          </a:xfrm>
          <a:prstGeom prst="line">
            <a:avLst/>
          </a:prstGeom>
          <a:ln w="3810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E292F6D7-8CE9-1406-F736-D068EE38384A}"/>
              </a:ext>
            </a:extLst>
          </p:cNvPr>
          <p:cNvSpPr txBox="1"/>
          <p:nvPr/>
        </p:nvSpPr>
        <p:spPr>
          <a:xfrm>
            <a:off x="3581400" y="5057422"/>
            <a:ext cx="1905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EF5C3E"/>
                </a:solidFill>
              </a:rPr>
              <a:t>W = 20 N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314B446-B768-0DDE-0955-82619386951B}"/>
              </a:ext>
            </a:extLst>
          </p:cNvPr>
          <p:cNvSpPr/>
          <p:nvPr/>
        </p:nvSpPr>
        <p:spPr>
          <a:xfrm>
            <a:off x="8318500" y="4182533"/>
            <a:ext cx="1397000" cy="699912"/>
          </a:xfrm>
          <a:prstGeom prst="rect">
            <a:avLst/>
          </a:prstGeom>
          <a:solidFill>
            <a:srgbClr val="F3EFDF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>
                <a:solidFill>
                  <a:srgbClr val="102E29"/>
                </a:solidFill>
              </a:rPr>
              <a:t>2.0 kg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9B2C032-4F82-37B2-7D39-FFCCFC63C086}"/>
              </a:ext>
            </a:extLst>
          </p:cNvPr>
          <p:cNvCxnSpPr/>
          <p:nvPr/>
        </p:nvCxnSpPr>
        <p:spPr>
          <a:xfrm>
            <a:off x="9017000" y="4911608"/>
            <a:ext cx="0" cy="102070"/>
          </a:xfrm>
          <a:prstGeom prst="line">
            <a:avLst/>
          </a:prstGeom>
          <a:ln w="3810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E3B59B8F-5FC7-C1DC-C84A-A1AC708EE9FC}"/>
              </a:ext>
            </a:extLst>
          </p:cNvPr>
          <p:cNvSpPr txBox="1"/>
          <p:nvPr/>
        </p:nvSpPr>
        <p:spPr>
          <a:xfrm>
            <a:off x="9169400" y="4911608"/>
            <a:ext cx="1905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EF5C3E"/>
                </a:solidFill>
              </a:rPr>
              <a:t>W = 3.2 N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C41D56B-3F72-C9EA-7406-D64B2A5CC4AC}"/>
              </a:ext>
            </a:extLst>
          </p:cNvPr>
          <p:cNvCxnSpPr/>
          <p:nvPr/>
        </p:nvCxnSpPr>
        <p:spPr>
          <a:xfrm>
            <a:off x="6096000" y="3657600"/>
            <a:ext cx="0" cy="2362200"/>
          </a:xfrm>
          <a:prstGeom prst="line">
            <a:avLst/>
          </a:prstGeom>
          <a:ln w="25400">
            <a:solidFill>
              <a:srgbClr val="6B7F79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3E8FEFB-77A5-92B4-F616-3C226BCD3A8C}"/>
              </a:ext>
            </a:extLst>
          </p:cNvPr>
          <p:cNvSpPr txBox="1"/>
          <p:nvPr/>
        </p:nvSpPr>
        <p:spPr>
          <a:xfrm>
            <a:off x="1524000" y="5699008"/>
            <a:ext cx="9398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102E29"/>
                </a:solidFill>
              </a:rPr>
              <a:t>same block, same 2.0 kg of matter, same inertia</a:t>
            </a:r>
          </a:p>
        </p:txBody>
      </p:sp>
      <p:sp>
        <p:nvSpPr>
          <p:cNvPr id="31" name="diagram-caption">
            <a:extLst>
              <a:ext uri="{FF2B5EF4-FFF2-40B4-BE49-F238E27FC236}">
                <a16:creationId xmlns:a16="http://schemas.microsoft.com/office/drawing/2014/main" id="{2C26000C-B98E-2263-25BE-CC0AC5FE5A07}"/>
              </a:ext>
            </a:extLst>
          </p:cNvPr>
          <p:cNvSpPr txBox="1"/>
          <p:nvPr/>
        </p:nvSpPr>
        <p:spPr>
          <a:xfrm>
            <a:off x="660400" y="6070600"/>
            <a:ext cx="10858500" cy="323165"/>
          </a:xfrm>
          <a:prstGeom prst="rect">
            <a:avLst/>
          </a:prstGeom>
          <a:noFill/>
        </p:spPr>
        <p:txBody>
          <a:bodyPr vert="horz" lIns="0" tIns="0" rtlCol="0">
            <a:noAutofit/>
          </a:bodyPr>
          <a:lstStyle/>
          <a:p>
            <a:r>
              <a:rPr lang="en-US" sz="1600" i="1">
                <a:solidFill>
                  <a:srgbClr val="6B7F79"/>
                </a:solidFill>
              </a:rPr>
              <a:t>The block is identical in both places — only the length of the weight arrow, the gravitational pull, changes.</a:t>
            </a:r>
          </a:p>
        </p:txBody>
      </p:sp>
    </p:spTree>
    <p:extLst>
      <p:ext uri="{BB962C8B-B14F-4D97-AF65-F5344CB8AC3E}">
        <p14:creationId xmlns:p14="http://schemas.microsoft.com/office/powerpoint/2010/main" val="3071836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FF2B5EF4-FFF2-40B4-BE49-F238E27FC236}">
                <a16:creationId xmlns:a16="http://schemas.microsoft.com/office/drawing/2014/main" id="{91C8463C-D4C2-4ABC-81CD-2BA1A612AD23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72E5F5F9-4320-419B-A107-89758A81797F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05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73644799-0C2E-4848-BE70-E2F3AFAC68AB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6275B6D8-9C02-4BBA-AF71-41C12C7C3DB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1.3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9AAAA8A3-9962-47AC-AFC3-AD1633596F3F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Weight is proportional to mass at one location</a:t>
            </a:r>
          </a:p>
        </p:txBody>
      </p:sp>
      <p:sp>
        <p:nvSpPr>
          <p:cNvPr id="6" name="graph-mode">
            <a:extLst>
              <a:ext uri="{FF2B5EF4-FFF2-40B4-BE49-F238E27FC236}">
                <a16:creationId xmlns:a16="http://schemas.microsoft.com/office/drawing/2014/main" id="{BBF0F8F9-D563-496C-90A2-683B511A6737}"/>
              </a:ext>
            </a:extLst>
          </p:cNvPr>
          <p:cNvSpPr>
            <a:spLocks noGrp="1"/>
          </p:cNvSpPr>
          <p:nvPr/>
        </p:nvSpPr>
        <p:spPr>
          <a:xfrm>
            <a:off x="666750" y="1657350"/>
            <a:ext cx="3429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INTERACTIVE GRAPH · PREDICT → EDIT → EXPLAIN</a:t>
            </a:r>
          </a:p>
        </p:txBody>
      </p:sp>
      <p:sp>
        <p:nvSpPr>
          <p:cNvPr id="7" name="graph-prompt">
            <a:extLst>
              <a:ext uri="{FF2B5EF4-FFF2-40B4-BE49-F238E27FC236}">
                <a16:creationId xmlns:a16="http://schemas.microsoft.com/office/drawing/2014/main" id="{AD296F22-E3E8-49E9-8F87-5AB69AA7417E}"/>
              </a:ext>
            </a:extLst>
          </p:cNvPr>
          <p:cNvSpPr>
            <a:spLocks noGrp="1"/>
          </p:cNvSpPr>
          <p:nvPr/>
        </p:nvSpPr>
        <p:spPr>
          <a:xfrm>
            <a:off x="666750" y="2362200"/>
            <a:ext cx="3143250" cy="1314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0A332E"/>
                </a:solidFill>
              </a:defRPr>
            </a:pPr>
            <a:r>
              <a:rPr sz="1950" b="1" i="0">
                <a:solidFill>
                  <a:srgbClr val="0A332E"/>
                </a:solidFill>
              </a:rPr>
              <a:t>Predict the shape first. Then click the native chart in PowerPoint, change one value and explain what physics changed.</a:t>
            </a:r>
          </a:p>
        </p:txBody>
      </p:sp>
      <p:sp>
        <p:nvSpPr>
          <p:cNvPr id="8" name="graph-data">
            <a:extLst>
              <a:ext uri="{FF2B5EF4-FFF2-40B4-BE49-F238E27FC236}">
                <a16:creationId xmlns:a16="http://schemas.microsoft.com/office/drawing/2014/main" id="{8DF61BDF-281D-4912-A7C1-AE0610E892E7}"/>
              </a:ext>
            </a:extLst>
          </p:cNvPr>
          <p:cNvSpPr>
            <a:spLocks noGrp="1"/>
          </p:cNvSpPr>
          <p:nvPr/>
        </p:nvSpPr>
        <p:spPr>
          <a:xfrm>
            <a:off x="666750" y="4000500"/>
            <a:ext cx="31432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Data: Model world: g = 10 N/kg: (0, 0), (1, 10), …, (4, 40), (5, 50).</a:t>
            </a:r>
          </a:p>
        </p:txBody>
      </p:sp>
      <p:sp>
        <p:nvSpPr>
          <p:cNvPr id="9" name="graph-scale">
            <a:extLst>
              <a:ext uri="{FF2B5EF4-FFF2-40B4-BE49-F238E27FC236}">
                <a16:creationId xmlns:a16="http://schemas.microsoft.com/office/drawing/2014/main" id="{0B5D8176-4A9F-4619-A6A6-295BB5D9670B}"/>
              </a:ext>
            </a:extLst>
          </p:cNvPr>
          <p:cNvSpPr>
            <a:spLocks noGrp="1"/>
          </p:cNvSpPr>
          <p:nvPr/>
        </p:nvSpPr>
        <p:spPr>
          <a:xfrm>
            <a:off x="666750" y="4762500"/>
            <a:ext cx="31432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Scale: chart 0–50 N; source 0–50 N. Source: Mass / kg; Weight / N. Chart: Mass / kg; Weight / N.</a:t>
            </a:r>
          </a:p>
        </p:txBody>
      </p:sp>
      <p:sp>
        <p:nvSpPr>
          <p:cNvPr id="10" name="chart-frame">
            <a:extLst>
              <a:ext uri="{FF2B5EF4-FFF2-40B4-BE49-F238E27FC236}">
                <a16:creationId xmlns:a16="http://schemas.microsoft.com/office/drawing/2014/main" id="{1E96F285-8EFA-47B6-9AE3-41D959904F36}"/>
              </a:ext>
            </a:extLst>
          </p:cNvPr>
          <p:cNvSpPr>
            <a:spLocks noGrp="1"/>
          </p:cNvSpPr>
          <p:nvPr/>
        </p:nvSpPr>
        <p:spPr>
          <a:xfrm>
            <a:off x="4143375" y="1790700"/>
            <a:ext cx="7381875" cy="4191000"/>
          </a:xfrm>
          <a:prstGeom prst="roundRect">
            <a:avLst>
              <a:gd name="adj" fmla="val 2727"/>
            </a:avLst>
          </a:prstGeom>
          <a:solidFill>
            <a:srgbClr val="FCFAF1"/>
          </a:solidFill>
          <a:ln w="9525">
            <a:solidFill>
              <a:srgbClr val="A9BBB4"/>
            </a:solidFill>
            <a:prstDash val="solid"/>
          </a:ln>
        </p:spPr>
      </p:sp>
      <p:graphicFrame>
        <p:nvGraphicFramePr>
          <p:cNvPr id="22" name="Chart"/>
          <p:cNvGraphicFramePr/>
          <p:nvPr/>
        </p:nvGraphicFramePr>
        <p:xfrm>
          <a:off x="4429125" y="2076450"/>
          <a:ext cx="6810375" cy="3619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62885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3CEFF904-D6B1-4B4A-AB9D-D365E8EB6D1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D640DF0B-030A-4F38-8598-5FB32D8F99DE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06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A375664B-48A3-4302-A135-88F71AA2E76C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CA7120E8-BB36-45B6-9596-2D12B964FF14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1.3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D8C3A043-BDAC-471B-9C37-24878A8FE73C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Worked example: Earth model</a:t>
            </a:r>
          </a:p>
        </p:txBody>
      </p:sp>
      <p:sp>
        <p:nvSpPr>
          <p:cNvPr id="6" name="worked-label">
            <a:extLst>
              <a:ext uri="{FF2B5EF4-FFF2-40B4-BE49-F238E27FC236}">
                <a16:creationId xmlns:a16="http://schemas.microsoft.com/office/drawing/2014/main" id="{B5FA0A53-E4F3-48EA-8B26-51A69F8FD976}"/>
              </a:ext>
            </a:extLst>
          </p:cNvPr>
          <p:cNvSpPr>
            <a:spLocks noGrp="1"/>
          </p:cNvSpPr>
          <p:nvPr/>
        </p:nvSpPr>
        <p:spPr>
          <a:xfrm>
            <a:off x="666750" y="1562100"/>
            <a:ext cx="10096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CORE · FULLY WORKED PROBLEM · SHOW THE METHOD</a:t>
            </a:r>
          </a:p>
        </p:txBody>
      </p:sp>
      <p:sp>
        <p:nvSpPr>
          <p:cNvPr id="7" name="problem-frame">
            <a:extLst>
              <a:ext uri="{FF2B5EF4-FFF2-40B4-BE49-F238E27FC236}">
                <a16:creationId xmlns:a16="http://schemas.microsoft.com/office/drawing/2014/main" id="{FFDAD600-0F9C-4896-9235-B5EE36BA095D}"/>
              </a:ext>
            </a:extLst>
          </p:cNvPr>
          <p:cNvSpPr>
            <a:spLocks noGrp="1"/>
          </p:cNvSpPr>
          <p:nvPr/>
        </p:nvSpPr>
        <p:spPr>
          <a:xfrm>
            <a:off x="666750" y="2000250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FF2B5EF4-FFF2-40B4-BE49-F238E27FC236}">
                <a16:creationId xmlns:a16="http://schemas.microsoft.com/office/drawing/2014/main" id="{8AD30135-43C6-4D6E-B716-A14AE008E284}"/>
              </a:ext>
            </a:extLst>
          </p:cNvPr>
          <p:cNvSpPr>
            <a:spLocks noGrp="1"/>
          </p:cNvSpPr>
          <p:nvPr/>
        </p:nvSpPr>
        <p:spPr>
          <a:xfrm>
            <a:off x="904875" y="2190750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A 6.0 kg bag is in a field of 9.8 N/kg. Find its weight.</a:t>
            </a:r>
          </a:p>
        </p:txBody>
      </p:sp>
      <p:sp>
        <p:nvSpPr>
          <p:cNvPr id="9" name="step-label-1">
            <a:extLst>
              <a:ext uri="{FF2B5EF4-FFF2-40B4-BE49-F238E27FC236}">
                <a16:creationId xmlns:a16="http://schemas.microsoft.com/office/drawing/2014/main" id="{ECBBF6CD-EBA4-4802-B69F-829BE4298CCF}"/>
              </a:ext>
            </a:extLst>
          </p:cNvPr>
          <p:cNvSpPr>
            <a:spLocks noGrp="1"/>
          </p:cNvSpPr>
          <p:nvPr/>
        </p:nvSpPr>
        <p:spPr>
          <a:xfrm>
            <a:off x="714375" y="32194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Step 1</a:t>
            </a:r>
          </a:p>
        </p:txBody>
      </p:sp>
      <p:sp>
        <p:nvSpPr>
          <p:cNvPr id="10" name="rule-190-358">
            <a:extLst>
              <a:ext uri="{FF2B5EF4-FFF2-40B4-BE49-F238E27FC236}">
                <a16:creationId xmlns:a16="http://schemas.microsoft.com/office/drawing/2014/main" id="{707701FF-8CE2-45D9-8CE3-2724D4DBE650}"/>
              </a:ext>
            </a:extLst>
          </p:cNvPr>
          <p:cNvSpPr>
            <a:spLocks noGrp="1"/>
          </p:cNvSpPr>
          <p:nvPr/>
        </p:nvSpPr>
        <p:spPr>
          <a:xfrm>
            <a:off x="1809750" y="3409950"/>
            <a:ext cx="381000" cy="19050"/>
          </a:xfrm>
          <a:prstGeom prst="rect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1" name="step-text-1">
            <a:extLst>
              <a:ext uri="{FF2B5EF4-FFF2-40B4-BE49-F238E27FC236}">
                <a16:creationId xmlns:a16="http://schemas.microsoft.com/office/drawing/2014/main" id="{679ABBC2-A79A-493B-BD16-4624CCD98E37}"/>
              </a:ext>
            </a:extLst>
          </p:cNvPr>
          <p:cNvSpPr>
            <a:spLocks noGrp="1"/>
          </p:cNvSpPr>
          <p:nvPr/>
        </p:nvSpPr>
        <p:spPr>
          <a:xfrm>
            <a:off x="2428875" y="31813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Choose W = mg.</a:t>
            </a:r>
          </a:p>
        </p:txBody>
      </p:sp>
      <p:sp>
        <p:nvSpPr>
          <p:cNvPr id="12" name="step-label-2">
            <a:extLst>
              <a:ext uri="{FF2B5EF4-FFF2-40B4-BE49-F238E27FC236}">
                <a16:creationId xmlns:a16="http://schemas.microsoft.com/office/drawing/2014/main" id="{6AA920AA-F281-4A32-9850-0FDE17D9CAF0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Step 2</a:t>
            </a:r>
          </a:p>
        </p:txBody>
      </p:sp>
      <p:sp>
        <p:nvSpPr>
          <p:cNvPr id="13" name="rule-190-430">
            <a:extLst>
              <a:ext uri="{FF2B5EF4-FFF2-40B4-BE49-F238E27FC236}">
                <a16:creationId xmlns:a16="http://schemas.microsoft.com/office/drawing/2014/main" id="{E69D6D60-2E59-4013-9FAD-21CF6559AFAA}"/>
              </a:ext>
            </a:extLst>
          </p:cNvPr>
          <p:cNvSpPr>
            <a:spLocks noGrp="1"/>
          </p:cNvSpPr>
          <p:nvPr/>
        </p:nvSpPr>
        <p:spPr>
          <a:xfrm>
            <a:off x="1809750" y="4095750"/>
            <a:ext cx="381000" cy="19050"/>
          </a:xfrm>
          <a:prstGeom prst="rect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4" name="step-text-2">
            <a:extLst>
              <a:ext uri="{FF2B5EF4-FFF2-40B4-BE49-F238E27FC236}">
                <a16:creationId xmlns:a16="http://schemas.microsoft.com/office/drawing/2014/main" id="{429F134E-DA64-434F-98EE-7E05E5993D6A}"/>
              </a:ext>
            </a:extLst>
          </p:cNvPr>
          <p:cNvSpPr>
            <a:spLocks noGrp="1"/>
          </p:cNvSpPr>
          <p:nvPr/>
        </p:nvSpPr>
        <p:spPr>
          <a:xfrm>
            <a:off x="2428875" y="38671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Substitute: W = 6.0 × 9.8.</a:t>
            </a:r>
          </a:p>
        </p:txBody>
      </p:sp>
      <p:sp>
        <p:nvSpPr>
          <p:cNvPr id="15" name="step-label-3">
            <a:extLst>
              <a:ext uri="{FF2B5EF4-FFF2-40B4-BE49-F238E27FC236}">
                <a16:creationId xmlns:a16="http://schemas.microsoft.com/office/drawing/2014/main" id="{73046FC3-F39F-4543-B778-F0A78D970265}"/>
              </a:ext>
            </a:extLst>
          </p:cNvPr>
          <p:cNvSpPr>
            <a:spLocks noGrp="1"/>
          </p:cNvSpPr>
          <p:nvPr/>
        </p:nvSpPr>
        <p:spPr>
          <a:xfrm>
            <a:off x="714375" y="45910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Step 3</a:t>
            </a:r>
          </a:p>
        </p:txBody>
      </p:sp>
      <p:sp>
        <p:nvSpPr>
          <p:cNvPr id="16" name="rule-190-502">
            <a:extLst>
              <a:ext uri="{FF2B5EF4-FFF2-40B4-BE49-F238E27FC236}">
                <a16:creationId xmlns:a16="http://schemas.microsoft.com/office/drawing/2014/main" id="{567BBD67-08DF-4692-9708-230ACF852ED9}"/>
              </a:ext>
            </a:extLst>
          </p:cNvPr>
          <p:cNvSpPr>
            <a:spLocks noGrp="1"/>
          </p:cNvSpPr>
          <p:nvPr/>
        </p:nvSpPr>
        <p:spPr>
          <a:xfrm>
            <a:off x="1809750" y="4781550"/>
            <a:ext cx="381000" cy="19050"/>
          </a:xfrm>
          <a:prstGeom prst="rect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7" name="step-text-3">
            <a:extLst>
              <a:ext uri="{FF2B5EF4-FFF2-40B4-BE49-F238E27FC236}">
                <a16:creationId xmlns:a16="http://schemas.microsoft.com/office/drawing/2014/main" id="{1799F44B-2532-4B94-9CF7-4137C805D0C4}"/>
              </a:ext>
            </a:extLst>
          </p:cNvPr>
          <p:cNvSpPr>
            <a:spLocks noGrp="1"/>
          </p:cNvSpPr>
          <p:nvPr/>
        </p:nvSpPr>
        <p:spPr>
          <a:xfrm>
            <a:off x="2428875" y="45529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Calculate and attach N.</a:t>
            </a:r>
          </a:p>
        </p:txBody>
      </p:sp>
      <p:sp>
        <p:nvSpPr>
          <p:cNvPr id="18" name="answer-frame">
            <a:extLst>
              <a:ext uri="{FF2B5EF4-FFF2-40B4-BE49-F238E27FC236}">
                <a16:creationId xmlns:a16="http://schemas.microsoft.com/office/drawing/2014/main" id="{BEA266B1-3C4E-401A-A952-67FB90B7083B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781050"/>
          </a:xfrm>
          <a:prstGeom prst="roundRect">
            <a:avLst>
              <a:gd name="adj" fmla="val 14634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worked-answer">
            <a:extLst>
              <a:ext uri="{FF2B5EF4-FFF2-40B4-BE49-F238E27FC236}">
                <a16:creationId xmlns:a16="http://schemas.microsoft.com/office/drawing/2014/main" id="{6991D49D-4903-4D22-8ADF-3075E3823597}"/>
              </a:ext>
            </a:extLst>
          </p:cNvPr>
          <p:cNvSpPr>
            <a:spLocks noGrp="1"/>
          </p:cNvSpPr>
          <p:nvPr/>
        </p:nvSpPr>
        <p:spPr>
          <a:xfrm>
            <a:off x="933450" y="5334000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W = 58.8 N (59 N to 2 significant figures).</a:t>
            </a:r>
          </a:p>
        </p:txBody>
      </p:sp>
    </p:spTree>
    <p:extLst>
      <p:ext uri="{BB962C8B-B14F-4D97-AF65-F5344CB8AC3E}">
        <p14:creationId xmlns:p14="http://schemas.microsoft.com/office/powerpoint/2010/main" val="12515674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CE3C5AB3-ABDA-4CA5-8DD4-DD39084F7BAB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87770949-9EF6-4ACB-B49F-5ADC0716CEFC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07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0562B332-74B2-4E01-B05F-ECA882341BA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615C9923-0697-47A5-B924-8E352ACB9EF4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1.3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A1F9B0D5-A3B6-4287-BB5E-560C05DCBBFB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Your turn: same rover, different field</a:t>
            </a:r>
          </a:p>
        </p:txBody>
      </p:sp>
      <p:sp>
        <p:nvSpPr>
          <p:cNvPr id="6" name="worked-label">
            <a:extLst>
              <a:ext uri="{FF2B5EF4-FFF2-40B4-BE49-F238E27FC236}">
                <a16:creationId xmlns:a16="http://schemas.microsoft.com/office/drawing/2014/main" id="{3E504BD1-CFF1-4DB7-A398-D7D7587062D9}"/>
              </a:ext>
            </a:extLst>
          </p:cNvPr>
          <p:cNvSpPr>
            <a:spLocks noGrp="1"/>
          </p:cNvSpPr>
          <p:nvPr/>
        </p:nvSpPr>
        <p:spPr>
          <a:xfrm>
            <a:off x="666750" y="1562100"/>
            <a:ext cx="10096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CORE · GUIDED WORKED PROBLEM · TRY EACH STEP BEFORE READING ON</a:t>
            </a:r>
          </a:p>
        </p:txBody>
      </p:sp>
      <p:sp>
        <p:nvSpPr>
          <p:cNvPr id="7" name="problem-frame">
            <a:extLst>
              <a:ext uri="{FF2B5EF4-FFF2-40B4-BE49-F238E27FC236}">
                <a16:creationId xmlns:a16="http://schemas.microsoft.com/office/drawing/2014/main" id="{7FCB8C85-F777-4A42-B4E1-74B92D465DE9}"/>
              </a:ext>
            </a:extLst>
          </p:cNvPr>
          <p:cNvSpPr>
            <a:spLocks noGrp="1"/>
          </p:cNvSpPr>
          <p:nvPr/>
        </p:nvSpPr>
        <p:spPr>
          <a:xfrm>
            <a:off x="666750" y="2000250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FF2B5EF4-FFF2-40B4-BE49-F238E27FC236}">
                <a16:creationId xmlns:a16="http://schemas.microsoft.com/office/drawing/2014/main" id="{3F293693-3E9E-4E3B-A97F-F8273A6C4598}"/>
              </a:ext>
            </a:extLst>
          </p:cNvPr>
          <p:cNvSpPr>
            <a:spLocks noGrp="1"/>
          </p:cNvSpPr>
          <p:nvPr/>
        </p:nvSpPr>
        <p:spPr>
          <a:xfrm>
            <a:off x="904875" y="2190750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A rover weighs 240 N where g = 4.0 N/kg. Find its mass, then its weight where g = 10 N/kg.</a:t>
            </a:r>
          </a:p>
        </p:txBody>
      </p:sp>
      <p:sp>
        <p:nvSpPr>
          <p:cNvPr id="9" name="step-label-1">
            <a:extLst>
              <a:ext uri="{FF2B5EF4-FFF2-40B4-BE49-F238E27FC236}">
                <a16:creationId xmlns:a16="http://schemas.microsoft.com/office/drawing/2014/main" id="{B266AE04-61E5-44A6-BDA2-7903149F37D3}"/>
              </a:ext>
            </a:extLst>
          </p:cNvPr>
          <p:cNvSpPr>
            <a:spLocks noGrp="1"/>
          </p:cNvSpPr>
          <p:nvPr/>
        </p:nvSpPr>
        <p:spPr>
          <a:xfrm>
            <a:off x="714375" y="32194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Step 1</a:t>
            </a:r>
          </a:p>
        </p:txBody>
      </p:sp>
      <p:sp>
        <p:nvSpPr>
          <p:cNvPr id="10" name="rule-190-358">
            <a:extLst>
              <a:ext uri="{FF2B5EF4-FFF2-40B4-BE49-F238E27FC236}">
                <a16:creationId xmlns:a16="http://schemas.microsoft.com/office/drawing/2014/main" id="{1FDA81BF-F377-4075-B444-43FCCE9A4D2D}"/>
              </a:ext>
            </a:extLst>
          </p:cNvPr>
          <p:cNvSpPr>
            <a:spLocks noGrp="1"/>
          </p:cNvSpPr>
          <p:nvPr/>
        </p:nvSpPr>
        <p:spPr>
          <a:xfrm>
            <a:off x="1809750" y="3409950"/>
            <a:ext cx="381000" cy="19050"/>
          </a:xfrm>
          <a:prstGeom prst="rect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1" name="step-text-1">
            <a:extLst>
              <a:ext uri="{FF2B5EF4-FFF2-40B4-BE49-F238E27FC236}">
                <a16:creationId xmlns:a16="http://schemas.microsoft.com/office/drawing/2014/main" id="{ABCFA057-CB17-406B-A885-C3AFB5E8F3E2}"/>
              </a:ext>
            </a:extLst>
          </p:cNvPr>
          <p:cNvSpPr>
            <a:spLocks noGrp="1"/>
          </p:cNvSpPr>
          <p:nvPr/>
        </p:nvSpPr>
        <p:spPr>
          <a:xfrm>
            <a:off x="2428875" y="31813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m = 240/4.0 = 60 kg.</a:t>
            </a:r>
          </a:p>
        </p:txBody>
      </p:sp>
      <p:sp>
        <p:nvSpPr>
          <p:cNvPr id="12" name="step-label-2">
            <a:extLst>
              <a:ext uri="{FF2B5EF4-FFF2-40B4-BE49-F238E27FC236}">
                <a16:creationId xmlns:a16="http://schemas.microsoft.com/office/drawing/2014/main" id="{40786A22-54B1-4AA9-9CEE-454AA219A5DE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Step 2</a:t>
            </a:r>
          </a:p>
        </p:txBody>
      </p:sp>
      <p:sp>
        <p:nvSpPr>
          <p:cNvPr id="13" name="rule-190-430">
            <a:extLst>
              <a:ext uri="{FF2B5EF4-FFF2-40B4-BE49-F238E27FC236}">
                <a16:creationId xmlns:a16="http://schemas.microsoft.com/office/drawing/2014/main" id="{FD5EF5DE-5124-4D33-8B5C-554710D06381}"/>
              </a:ext>
            </a:extLst>
          </p:cNvPr>
          <p:cNvSpPr>
            <a:spLocks noGrp="1"/>
          </p:cNvSpPr>
          <p:nvPr/>
        </p:nvSpPr>
        <p:spPr>
          <a:xfrm>
            <a:off x="1809750" y="4095750"/>
            <a:ext cx="381000" cy="19050"/>
          </a:xfrm>
          <a:prstGeom prst="rect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4" name="step-text-2">
            <a:extLst>
              <a:ext uri="{FF2B5EF4-FFF2-40B4-BE49-F238E27FC236}">
                <a16:creationId xmlns:a16="http://schemas.microsoft.com/office/drawing/2014/main" id="{940678C6-2CAB-4985-B187-D9203BAB09C7}"/>
              </a:ext>
            </a:extLst>
          </p:cNvPr>
          <p:cNvSpPr>
            <a:spLocks noGrp="1"/>
          </p:cNvSpPr>
          <p:nvPr/>
        </p:nvSpPr>
        <p:spPr>
          <a:xfrm>
            <a:off x="2428875" y="38671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W = 60 × 10.</a:t>
            </a:r>
          </a:p>
        </p:txBody>
      </p:sp>
      <p:sp>
        <p:nvSpPr>
          <p:cNvPr id="15" name="step-label-3">
            <a:extLst>
              <a:ext uri="{FF2B5EF4-FFF2-40B4-BE49-F238E27FC236}">
                <a16:creationId xmlns:a16="http://schemas.microsoft.com/office/drawing/2014/main" id="{B86D4031-DAFA-406F-8C89-E377103BC85F}"/>
              </a:ext>
            </a:extLst>
          </p:cNvPr>
          <p:cNvSpPr>
            <a:spLocks noGrp="1"/>
          </p:cNvSpPr>
          <p:nvPr/>
        </p:nvSpPr>
        <p:spPr>
          <a:xfrm>
            <a:off x="714375" y="45910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Step 3</a:t>
            </a:r>
          </a:p>
        </p:txBody>
      </p:sp>
      <p:sp>
        <p:nvSpPr>
          <p:cNvPr id="16" name="rule-190-502">
            <a:extLst>
              <a:ext uri="{FF2B5EF4-FFF2-40B4-BE49-F238E27FC236}">
                <a16:creationId xmlns:a16="http://schemas.microsoft.com/office/drawing/2014/main" id="{B84DF18B-C7EA-42DA-8634-E47F4F23D36E}"/>
              </a:ext>
            </a:extLst>
          </p:cNvPr>
          <p:cNvSpPr>
            <a:spLocks noGrp="1"/>
          </p:cNvSpPr>
          <p:nvPr/>
        </p:nvSpPr>
        <p:spPr>
          <a:xfrm>
            <a:off x="1809750" y="4781550"/>
            <a:ext cx="381000" cy="19050"/>
          </a:xfrm>
          <a:prstGeom prst="rect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7" name="step-text-3">
            <a:extLst>
              <a:ext uri="{FF2B5EF4-FFF2-40B4-BE49-F238E27FC236}">
                <a16:creationId xmlns:a16="http://schemas.microsoft.com/office/drawing/2014/main" id="{876D25FA-91D0-4303-BEB6-E6B16390A6E4}"/>
              </a:ext>
            </a:extLst>
          </p:cNvPr>
          <p:cNvSpPr>
            <a:spLocks noGrp="1"/>
          </p:cNvSpPr>
          <p:nvPr/>
        </p:nvSpPr>
        <p:spPr>
          <a:xfrm>
            <a:off x="2428875" y="45529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Check the direction, significant figures and physical meaning of the result.</a:t>
            </a:r>
          </a:p>
        </p:txBody>
      </p:sp>
      <p:sp>
        <p:nvSpPr>
          <p:cNvPr id="18" name="answer-frame">
            <a:extLst>
              <a:ext uri="{FF2B5EF4-FFF2-40B4-BE49-F238E27FC236}">
                <a16:creationId xmlns:a16="http://schemas.microsoft.com/office/drawing/2014/main" id="{7E9335F7-16E2-432D-A918-430AD8EAD2DC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781050"/>
          </a:xfrm>
          <a:prstGeom prst="roundRect">
            <a:avLst>
              <a:gd name="adj" fmla="val 14634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worked-answer">
            <a:extLst>
              <a:ext uri="{FF2B5EF4-FFF2-40B4-BE49-F238E27FC236}">
                <a16:creationId xmlns:a16="http://schemas.microsoft.com/office/drawing/2014/main" id="{32A00D0E-C8AD-4C67-94B6-AD031C6193C5}"/>
              </a:ext>
            </a:extLst>
          </p:cNvPr>
          <p:cNvSpPr>
            <a:spLocks noGrp="1"/>
          </p:cNvSpPr>
          <p:nvPr/>
        </p:nvSpPr>
        <p:spPr>
          <a:xfrm>
            <a:off x="933450" y="5334000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Mass = 60 kg; new weight = 600 N.</a:t>
            </a:r>
          </a:p>
        </p:txBody>
      </p:sp>
    </p:spTree>
    <p:extLst>
      <p:ext uri="{BB962C8B-B14F-4D97-AF65-F5344CB8AC3E}">
        <p14:creationId xmlns:p14="http://schemas.microsoft.com/office/powerpoint/2010/main" val="228910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06C89E65-7283-49D7-99AA-A00BE9A95917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EFBF19DA-ECA7-49C8-9AB0-EF68A85CE8D2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08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25CA8BB1-E1EC-4DE5-842C-82CE79679A7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A2207B94-8FB3-49E1-A08F-60F60A13823E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CAMBRIDGE IGCSE PHYSICS 0625 · 1.3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1CC8F67F-ACBA-483C-8908-ACE5E382BC3D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F4F0E2"/>
                </a:solidFill>
              </a:defRPr>
            </a:pPr>
            <a:r>
              <a:rPr sz="3600" b="1" i="0">
                <a:solidFill>
                  <a:srgbClr val="F4F0E2"/>
                </a:solidFill>
              </a:rPr>
              <a:t>Planet luggage desk</a:t>
            </a:r>
          </a:p>
        </p:txBody>
      </p:sp>
      <p:sp>
        <p:nvSpPr>
          <p:cNvPr id="6" name="activity-format">
            <a:extLst>
              <a:ext uri="{FF2B5EF4-FFF2-40B4-BE49-F238E27FC236}">
                <a16:creationId xmlns:a16="http://schemas.microsoft.com/office/drawing/2014/main" id="{00BB459A-3152-4ABD-9FD1-D3B968DCE47E}"/>
              </a:ext>
            </a:extLst>
          </p:cNvPr>
          <p:cNvSpPr>
            <a:spLocks noGrp="1"/>
          </p:cNvSpPr>
          <p:nvPr/>
        </p:nvSpPr>
        <p:spPr>
          <a:xfrm>
            <a:off x="666750" y="1600200"/>
            <a:ext cx="6667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CLASS ACTIVITY · CALCULATION-STATIONS</a:t>
            </a:r>
          </a:p>
        </p:txBody>
      </p:sp>
      <p:sp>
        <p:nvSpPr>
          <p:cNvPr id="7" name="materials-label">
            <a:extLst>
              <a:ext uri="{FF2B5EF4-FFF2-40B4-BE49-F238E27FC236}">
                <a16:creationId xmlns:a16="http://schemas.microsoft.com/office/drawing/2014/main" id="{7DF8898F-5E2F-4E18-9A62-1874EDA54CBE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2571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YOU NEED</a:t>
            </a:r>
          </a:p>
        </p:txBody>
      </p:sp>
      <p:sp>
        <p:nvSpPr>
          <p:cNvPr id="8" name="materials">
            <a:extLst>
              <a:ext uri="{FF2B5EF4-FFF2-40B4-BE49-F238E27FC236}">
                <a16:creationId xmlns:a16="http://schemas.microsoft.com/office/drawing/2014/main" id="{D0AB234A-C304-41AD-8203-A3C5006E0DB6}"/>
              </a:ext>
            </a:extLst>
          </p:cNvPr>
          <p:cNvSpPr>
            <a:spLocks noGrp="1"/>
          </p:cNvSpPr>
          <p:nvPr/>
        </p:nvSpPr>
        <p:spPr>
          <a:xfrm>
            <a:off x="666750" y="2667000"/>
            <a:ext cx="342900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0" i="0">
                <a:solidFill>
                  <a:srgbClr val="F4F0E2"/>
                </a:solidFill>
              </a:defRPr>
            </a:pPr>
            <a:r>
              <a:rPr sz="1875" b="0" i="0">
                <a:solidFill>
                  <a:srgbClr val="F4F0E2"/>
                </a:solidFill>
              </a:rPr>
              <a:t>• object mass cards • field-strength cards • mini-whiteboards</a:t>
            </a:r>
          </a:p>
        </p:txBody>
      </p:sp>
      <p:sp>
        <p:nvSpPr>
          <p:cNvPr id="9" name="activity-step-1">
            <a:extLst>
              <a:ext uri="{FF2B5EF4-FFF2-40B4-BE49-F238E27FC236}">
                <a16:creationId xmlns:a16="http://schemas.microsoft.com/office/drawing/2014/main" id="{9046E4B0-9F79-4377-82D2-07CBDC403EB1}"/>
              </a:ext>
            </a:extLst>
          </p:cNvPr>
          <p:cNvSpPr>
            <a:spLocks noGrp="1"/>
          </p:cNvSpPr>
          <p:nvPr/>
        </p:nvSpPr>
        <p:spPr>
          <a:xfrm>
            <a:off x="4905375" y="2143125"/>
            <a:ext cx="514350" cy="5143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0" name="activity-step-number-1">
            <a:extLst>
              <a:ext uri="{FF2B5EF4-FFF2-40B4-BE49-F238E27FC236}">
                <a16:creationId xmlns:a16="http://schemas.microsoft.com/office/drawing/2014/main" id="{5A7016A5-BE31-41E4-817F-533CAD404222}"/>
              </a:ext>
            </a:extLst>
          </p:cNvPr>
          <p:cNvSpPr>
            <a:spLocks noGrp="1"/>
          </p:cNvSpPr>
          <p:nvPr/>
        </p:nvSpPr>
        <p:spPr>
          <a:xfrm>
            <a:off x="4905375" y="22098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11" name="activity-step-text-1">
            <a:extLst>
              <a:ext uri="{FF2B5EF4-FFF2-40B4-BE49-F238E27FC236}">
                <a16:creationId xmlns:a16="http://schemas.microsoft.com/office/drawing/2014/main" id="{D24795CD-D303-4F17-B958-F70E40D276CB}"/>
              </a:ext>
            </a:extLst>
          </p:cNvPr>
          <p:cNvSpPr>
            <a:spLocks noGrp="1"/>
          </p:cNvSpPr>
          <p:nvPr/>
        </p:nvSpPr>
        <p:spPr>
          <a:xfrm>
            <a:off x="5715000" y="20955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Pair an object with a world.</a:t>
            </a:r>
          </a:p>
        </p:txBody>
      </p:sp>
      <p:sp>
        <p:nvSpPr>
          <p:cNvPr id="12" name="activity-step-2">
            <a:extLst>
              <a:ext uri="{FF2B5EF4-FFF2-40B4-BE49-F238E27FC236}">
                <a16:creationId xmlns:a16="http://schemas.microsoft.com/office/drawing/2014/main" id="{98CE0997-0C21-421F-B54A-C5C9D2A8DBAA}"/>
              </a:ext>
            </a:extLst>
          </p:cNvPr>
          <p:cNvSpPr>
            <a:spLocks noGrp="1"/>
          </p:cNvSpPr>
          <p:nvPr/>
        </p:nvSpPr>
        <p:spPr>
          <a:xfrm>
            <a:off x="4905375" y="3209925"/>
            <a:ext cx="514350" cy="5143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3" name="activity-step-number-2">
            <a:extLst>
              <a:ext uri="{FF2B5EF4-FFF2-40B4-BE49-F238E27FC236}">
                <a16:creationId xmlns:a16="http://schemas.microsoft.com/office/drawing/2014/main" id="{3D7E584A-E678-455F-A4AB-F18BD8D9A299}"/>
              </a:ext>
            </a:extLst>
          </p:cNvPr>
          <p:cNvSpPr>
            <a:spLocks noGrp="1"/>
          </p:cNvSpPr>
          <p:nvPr/>
        </p:nvSpPr>
        <p:spPr>
          <a:xfrm>
            <a:off x="4905375" y="32766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4" name="activity-step-text-2">
            <a:extLst>
              <a:ext uri="{FF2B5EF4-FFF2-40B4-BE49-F238E27FC236}">
                <a16:creationId xmlns:a16="http://schemas.microsoft.com/office/drawing/2014/main" id="{626D3478-7039-4F1F-BE79-575239C85030}"/>
              </a:ext>
            </a:extLst>
          </p:cNvPr>
          <p:cNvSpPr>
            <a:spLocks noGrp="1"/>
          </p:cNvSpPr>
          <p:nvPr/>
        </p:nvSpPr>
        <p:spPr>
          <a:xfrm>
            <a:off x="5715000" y="31623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Calculate weight.</a:t>
            </a:r>
          </a:p>
        </p:txBody>
      </p:sp>
      <p:sp>
        <p:nvSpPr>
          <p:cNvPr id="15" name="activity-step-3">
            <a:extLst>
              <a:ext uri="{FF2B5EF4-FFF2-40B4-BE49-F238E27FC236}">
                <a16:creationId xmlns:a16="http://schemas.microsoft.com/office/drawing/2014/main" id="{A185A43A-B92A-486C-9B36-A8562963726C}"/>
              </a:ext>
            </a:extLst>
          </p:cNvPr>
          <p:cNvSpPr>
            <a:spLocks noGrp="1"/>
          </p:cNvSpPr>
          <p:nvPr/>
        </p:nvSpPr>
        <p:spPr>
          <a:xfrm>
            <a:off x="4905375" y="4276725"/>
            <a:ext cx="514350" cy="5143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6" name="activity-step-number-3">
            <a:extLst>
              <a:ext uri="{FF2B5EF4-FFF2-40B4-BE49-F238E27FC236}">
                <a16:creationId xmlns:a16="http://schemas.microsoft.com/office/drawing/2014/main" id="{A572F676-6465-445E-911E-76A131D83D62}"/>
              </a:ext>
            </a:extLst>
          </p:cNvPr>
          <p:cNvSpPr>
            <a:spLocks noGrp="1"/>
          </p:cNvSpPr>
          <p:nvPr/>
        </p:nvSpPr>
        <p:spPr>
          <a:xfrm>
            <a:off x="4905375" y="43434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7" name="activity-step-text-3">
            <a:extLst>
              <a:ext uri="{FF2B5EF4-FFF2-40B4-BE49-F238E27FC236}">
                <a16:creationId xmlns:a16="http://schemas.microsoft.com/office/drawing/2014/main" id="{7C7921C9-4495-4A85-9A8D-8018C57987EF}"/>
              </a:ext>
            </a:extLst>
          </p:cNvPr>
          <p:cNvSpPr>
            <a:spLocks noGrp="1"/>
          </p:cNvSpPr>
          <p:nvPr/>
        </p:nvSpPr>
        <p:spPr>
          <a:xfrm>
            <a:off x="5715000" y="42291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Swap only the world card and explain what changes.</a:t>
            </a:r>
          </a:p>
        </p:txBody>
      </p:sp>
      <p:sp>
        <p:nvSpPr>
          <p:cNvPr id="18" name="rule-70-518">
            <a:extLst>
              <a:ext uri="{FF2B5EF4-FFF2-40B4-BE49-F238E27FC236}">
                <a16:creationId xmlns:a16="http://schemas.microsoft.com/office/drawing/2014/main" id="{A037A862-9AA7-4A10-A95D-DC92F0C8DA6C}"/>
              </a:ext>
            </a:extLst>
          </p:cNvPr>
          <p:cNvSpPr>
            <a:spLocks noGrp="1"/>
          </p:cNvSpPr>
          <p:nvPr/>
        </p:nvSpPr>
        <p:spPr>
          <a:xfrm>
            <a:off x="666750" y="4933950"/>
            <a:ext cx="10477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9" name="success-check">
            <a:extLst>
              <a:ext uri="{FF2B5EF4-FFF2-40B4-BE49-F238E27FC236}">
                <a16:creationId xmlns:a16="http://schemas.microsoft.com/office/drawing/2014/main" id="{137AE1C0-88CF-4DF1-B70E-EEAB1B040F2A}"/>
              </a:ext>
            </a:extLst>
          </p:cNvPr>
          <p:cNvSpPr>
            <a:spLocks noGrp="1"/>
          </p:cNvSpPr>
          <p:nvPr/>
        </p:nvSpPr>
        <p:spPr>
          <a:xfrm>
            <a:off x="666750" y="5219700"/>
            <a:ext cx="105727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F45B43"/>
                </a:solidFill>
              </a:defRPr>
            </a:pPr>
            <a:r>
              <a:rPr sz="1875" b="1" i="0">
                <a:solidFill>
                  <a:srgbClr val="F45B43"/>
                </a:solidFill>
              </a:rPr>
              <a:t>Success check: Every explanation uses kg for mass and N for weight.</a:t>
            </a:r>
          </a:p>
        </p:txBody>
      </p:sp>
    </p:spTree>
    <p:extLst>
      <p:ext uri="{BB962C8B-B14F-4D97-AF65-F5344CB8AC3E}">
        <p14:creationId xmlns:p14="http://schemas.microsoft.com/office/powerpoint/2010/main" val="25755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5B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oup-label">
            <a:extLst>
              <a:ext uri="{FF2B5EF4-FFF2-40B4-BE49-F238E27FC236}">
                <a16:creationId xmlns:a16="http://schemas.microsoft.com/office/drawing/2014/main" id="{1D0CC158-38A0-4F80-8990-553098899B11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AB6B5C3C-1349-4480-9F09-2419F9D92EDE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B342E"/>
                </a:solidFill>
              </a:defRPr>
            </a:pPr>
            <a:r>
              <a:rPr lang="en-US" sz="1650" b="1" i="0">
                <a:solidFill>
                  <a:srgbClr val="0B342E"/>
                </a:solidFill>
              </a:rPr>
              <a:t>09 / 13</a:t>
            </a:r>
            <a:endParaRPr sz="1650" b="1" i="0">
              <a:solidFill>
                <a:srgbClr val="0B34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4C872EE3-6FDF-449D-856F-3D42A82A32BC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5AAB60DB-AE4E-49D2-8001-F0F3F303066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GIOPHYSICS · CAMBRIDGE IGCSE PHYSICS 0625 · 1.3</a:t>
            </a:r>
          </a:p>
        </p:txBody>
      </p:sp>
      <p:sp>
        <p:nvSpPr>
          <p:cNvPr id="5" name="misconception-label">
            <a:extLst>
              <a:ext uri="{FF2B5EF4-FFF2-40B4-BE49-F238E27FC236}">
                <a16:creationId xmlns:a16="http://schemas.microsoft.com/office/drawing/2014/main" id="{BCE4720A-5C36-40D1-855A-4C1B63B752EA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8096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MISCONCEPTION SHOWDOWN · SPOT THE MISTAKE</a:t>
            </a:r>
          </a:p>
        </p:txBody>
      </p:sp>
      <p:sp>
        <p:nvSpPr>
          <p:cNvPr id="6" name="misconception-claim">
            <a:extLst>
              <a:ext uri="{FF2B5EF4-FFF2-40B4-BE49-F238E27FC236}">
                <a16:creationId xmlns:a16="http://schemas.microsoft.com/office/drawing/2014/main" id="{EF72E819-33D8-401C-AFDF-8F4E9483C295}"/>
              </a:ext>
            </a:extLst>
          </p:cNvPr>
          <p:cNvSpPr>
            <a:spLocks noGrp="1"/>
          </p:cNvSpPr>
          <p:nvPr/>
        </p:nvSpPr>
        <p:spPr>
          <a:xfrm>
            <a:off x="666750" y="1285875"/>
            <a:ext cx="10668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B342E"/>
                </a:solidFill>
              </a:defRPr>
            </a:pPr>
            <a:r>
              <a:rPr sz="3600" b="1" i="0">
                <a:solidFill>
                  <a:srgbClr val="0B342E"/>
                </a:solidFill>
              </a:rPr>
              <a:t>“A bathroom scale measures mass directly.”</a:t>
            </a:r>
          </a:p>
        </p:txBody>
      </p:sp>
      <p:sp>
        <p:nvSpPr>
          <p:cNvPr id="7" name="correction-frame">
            <a:extLst>
              <a:ext uri="{FF2B5EF4-FFF2-40B4-BE49-F238E27FC236}">
                <a16:creationId xmlns:a16="http://schemas.microsoft.com/office/drawing/2014/main" id="{54B1F46B-B685-4041-90EE-FDD38FFF6D56}"/>
              </a:ext>
            </a:extLst>
          </p:cNvPr>
          <p:cNvSpPr>
            <a:spLocks noGrp="1"/>
          </p:cNvSpPr>
          <p:nvPr/>
        </p:nvSpPr>
        <p:spPr>
          <a:xfrm>
            <a:off x="666750" y="3048000"/>
            <a:ext cx="10858500" cy="857250"/>
          </a:xfrm>
          <a:prstGeom prst="roundRect">
            <a:avLst>
              <a:gd name="adj" fmla="val 13333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correction">
            <a:extLst>
              <a:ext uri="{FF2B5EF4-FFF2-40B4-BE49-F238E27FC236}">
                <a16:creationId xmlns:a16="http://schemas.microsoft.com/office/drawing/2014/main" id="{83FA5E58-388D-42BD-B43C-2188CE2B7238}"/>
              </a:ext>
            </a:extLst>
          </p:cNvPr>
          <p:cNvSpPr>
            <a:spLocks noGrp="1"/>
          </p:cNvSpPr>
          <p:nvPr/>
        </p:nvSpPr>
        <p:spPr>
          <a:xfrm>
            <a:off x="952500" y="3238500"/>
            <a:ext cx="10287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F4F0E2"/>
                </a:solidFill>
              </a:defRPr>
            </a:pPr>
            <a:r>
              <a:rPr sz="2100" b="1" i="0">
                <a:solidFill>
                  <a:srgbClr val="F4F0E2"/>
                </a:solidFill>
              </a:rPr>
              <a:t>It detects force and is calibrated to display a mass estimate for a chosen g.</a:t>
            </a:r>
          </a:p>
        </p:txBody>
      </p:sp>
      <p:sp>
        <p:nvSpPr>
          <p:cNvPr id="9" name="humor-line">
            <a:extLst>
              <a:ext uri="{FF2B5EF4-FFF2-40B4-BE49-F238E27FC236}">
                <a16:creationId xmlns:a16="http://schemas.microsoft.com/office/drawing/2014/main" id="{B127D7E1-072C-4B0E-9D64-3B8E84121C79}"/>
              </a:ext>
            </a:extLst>
          </p:cNvPr>
          <p:cNvSpPr>
            <a:spLocks noGrp="1"/>
          </p:cNvSpPr>
          <p:nvPr/>
        </p:nvSpPr>
        <p:spPr>
          <a:xfrm>
            <a:off x="1238250" y="4324350"/>
            <a:ext cx="9715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950" b="0" i="1">
                <a:solidFill>
                  <a:srgbClr val="0B342E"/>
                </a:solidFill>
              </a:defRPr>
            </a:pPr>
            <a:r>
              <a:rPr sz="1950" b="0" i="1">
                <a:solidFill>
                  <a:srgbClr val="0B342E"/>
                </a:solidFill>
              </a:rPr>
              <a:t>The scale is doing physics backstage and showing kilograms at the front desk.</a:t>
            </a:r>
          </a:p>
        </p:txBody>
      </p:sp>
      <p:sp>
        <p:nvSpPr>
          <p:cNvPr id="10" name="misconception-check">
            <a:extLst>
              <a:ext uri="{FF2B5EF4-FFF2-40B4-BE49-F238E27FC236}">
                <a16:creationId xmlns:a16="http://schemas.microsoft.com/office/drawing/2014/main" id="{2CE727BC-18AC-4D2A-B7A1-A0E432B7AC54}"/>
              </a:ext>
            </a:extLst>
          </p:cNvPr>
          <p:cNvSpPr>
            <a:spLocks noGrp="1"/>
          </p:cNvSpPr>
          <p:nvPr/>
        </p:nvSpPr>
        <p:spPr>
          <a:xfrm>
            <a:off x="952500" y="5286375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0B342E"/>
                </a:solidFill>
              </a:defRPr>
            </a:pPr>
            <a:r>
              <a:rPr sz="1875" b="1" i="0">
                <a:solidFill>
                  <a:srgbClr val="0B342E"/>
                </a:solidFill>
              </a:rPr>
              <a:t>Mini-whiteboard: Would the same scale display the same value on the Moon? Explain.</a:t>
            </a:r>
          </a:p>
        </p:txBody>
      </p:sp>
    </p:spTree>
    <p:extLst>
      <p:ext uri="{BB962C8B-B14F-4D97-AF65-F5344CB8AC3E}">
        <p14:creationId xmlns:p14="http://schemas.microsoft.com/office/powerpoint/2010/main" val="1003061359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3984</Words>
  <Application>Microsoft Office PowerPoint</Application>
  <DocSecurity>0</DocSecurity>
  <PresentationFormat>Widescreen</PresentationFormat>
  <Paragraphs>327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Giovanni Alexander Rojas</cp:lastModifiedBy>
  <cp:revision>3</cp:revision>
  <dcterms:created xsi:type="dcterms:W3CDTF">2026-08-14T14:20:35Z</dcterms:created>
  <dcterms:modified xsi:type="dcterms:W3CDTF">2026-08-15T16:00:36Z</dcterms:modified>
</cp:coreProperties>
</file>