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Sample liquid</c:v>
          </c:tx>
          <c:spPr>
            <a:ln w="28575">
              <a:solidFill>
                <a:srgbClr val="F45B43"/>
              </a:solidFill>
              <a:prstDash val="solid"/>
            </a:ln>
          </c:spPr>
          <c:marker>
            <c:symbol val="circle"/>
            <c:size val="7"/>
            <c:spPr>
              <a:solidFill>
                <a:srgbClr val="F45B43"/>
              </a:solidFill>
            </c:spPr>
          </c:marker>
          <c:xVal>
            <c:numLit>
              <c:formatCode>General</c:formatCode>
              <c:ptCount val="5"/>
              <c:pt idx="0">
                <c:v>0</c:v>
              </c:pt>
              <c:pt idx="1">
                <c:v>10</c:v>
              </c:pt>
              <c:pt idx="2">
                <c:v>20</c:v>
              </c:pt>
              <c:pt idx="3">
                <c:v>30</c:v>
              </c:pt>
              <c:pt idx="4">
                <c:v>40</c:v>
              </c:pt>
            </c:numLit>
          </c:xVal>
          <c:yVal>
            <c:numLit>
              <c:formatCode>General</c:formatCode>
              <c:ptCount val="5"/>
              <c:pt idx="0">
                <c:v>0</c:v>
              </c:pt>
              <c:pt idx="1">
                <c:v>8</c:v>
              </c:pt>
              <c:pt idx="2">
                <c:v>16</c:v>
              </c:pt>
              <c:pt idx="3">
                <c:v>24</c:v>
              </c:pt>
              <c:pt idx="4">
                <c:v>32</c:v>
              </c:pt>
            </c:numLit>
          </c:yVal>
          <c:smooth val="0"/>
          <c:extLst>
            <c:ext xmlns:c16="http://schemas.microsoft.com/office/drawing/2014/chart" uri="{C3380CC4-5D6E-409C-BE32-E72D297353CC}">
              <c16:uniqueId val="{00000000-841D-454F-A4FF-CA721F1FB52D}"/>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Mass / g</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midCat"/>
        <c:majorUnit val="10"/>
      </c:valAx>
      <c:valAx>
        <c:axId val="48650112"/>
        <c:scaling>
          <c:orientation val="minMax"/>
        </c:scaling>
        <c:delete val="0"/>
        <c:axPos val="b"/>
        <c:title>
          <c:tx>
            <c:rich>
              <a:bodyPr/>
              <a:lstStyle/>
              <a:p>
                <a:r>
                  <a:t>Volume / cm³</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crossBetween val="midCat"/>
        <c:majorUnit val="10"/>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https://giophysics.com/chapter-13/density-relative-density</a:t>
            </a:r>
          </a:p>
          <a:p>
            <a:r>
              <a:t>This deck uses original GioPhysics worked examples and questions; it is not a Cambridge past paper.</a:t>
            </a:r>
          </a:p>
          <a:p>
            <a:r>
              <a:t>[Visual description]</a:t>
            </a:r>
          </a:p>
          <a:p>
            <a:r>
              <a:t>A dark-green opening slide with the exact topic title “Density”, an accent ring for group 1, and a single hook question.</a:t>
            </a:r>
          </a:p>
          <a:p>
            <a:r>
              <a:t>[Teacher cue]</a:t>
            </a:r>
          </a:p>
          <a:p>
            <a:r>
              <a:t>Ask the hook question before revealing any explanation. Listen for the vocabulary students already use, then connect their answers to syllabus section 1.4.</a:t>
            </a:r>
          </a:p>
          <a:p>
            <a:r>
              <a:t>[Syllabus coverage]</a:t>
            </a:r>
          </a:p>
          <a:p>
            <a:r>
              <a:t>Define and calculate density with consistent mass/volume units.; Determine density of a regular solid from dimensions and mass.; Determine density of a liquid and an irregular solid, including displacement and uncertainty controls.; Interpret mass–volume gradient as density.</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https://giophysics.com/chapter-13/density-relative-density</a:t>
            </a:r>
          </a:p>
          <a:p>
            <a:r>
              <a:t>This deck uses original GioPhysics worked examples and questions; it is not a Cambridge past paper.</a:t>
            </a:r>
          </a:p>
          <a:p>
            <a:r>
              <a:t>[Visual description]</a:t>
            </a:r>
          </a:p>
          <a:p>
            <a:r>
              <a:t>An original 5-mark exam-style question occupies the main page, with a dark solve–pair–compare–justify sequence beside it.</a:t>
            </a:r>
          </a:p>
          <a:p>
            <a:r>
              <a:t>[Teacher cue]</a:t>
            </a:r>
          </a:p>
          <a:p>
            <a:r>
              <a:t>Give independent thinking time, then ask pairs to compare methods before answers. Listen for each command word: describe, calculate. Do not reveal the mark scheme until slide 11.</a:t>
            </a:r>
          </a:p>
          <a:p>
            <a:r>
              <a:t>[Syllabus coverage]</a:t>
            </a:r>
          </a:p>
          <a:p>
            <a:r>
              <a:t>Define and calculate density with consistent mass/volume units.; Determine density of a regular solid from dimensions and mass.; Determine density of a liquid and an irregular solid, including displacement and uncertainty controls.; Interpret mass–volume gradient as density.</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https://giophysics.com/chapter-13/density-relative-density</a:t>
            </a:r>
          </a:p>
          <a:p>
            <a:r>
              <a:t>This deck uses original GioPhysics worked examples and questions; it is not a Cambridge past paper.</a:t>
            </a:r>
          </a:p>
          <a:p>
            <a:r>
              <a:t>[Visual description]</a:t>
            </a:r>
          </a:p>
          <a:p>
            <a:r>
              <a:t>Five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Define and calculate density with consistent mass/volume units.; Determine density of a regular solid from dimensions and mass.; Determine density of a liquid and an irregular solid, including displacement and uncertainty controls.; Interpret mass–volume gradient as density.</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https://giophysics.com/chapter-13/density-relative-density</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Define and calculate density with consistent mass/volume units.; Determine density of a regular solid from dimensions and mass.; Determine density of a liquid and an irregular solid, including displacement and uncertainty controls.; Interpret mass–volume gradient as density.</a:t>
            </a:r>
          </a:p>
          <a:p>
            <a:r>
              <a:t>[Safety]</a:t>
            </a:r>
          </a:p>
          <a:p>
            <a:r>
              <a:t>No special hazard: keep routes clear and use teacher-controlled classroom equipment.</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https://giophysics.com/chapter-13/density-relative-density</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Define and calculate density with consistent mass/volume units.; Determine density of a regular solid from dimensions and mass.; Determine density of a liquid and an irregular solid, including displacement and uncertainty controls.; Interpret mass–volume gradient as density.</a:t>
            </a:r>
          </a:p>
          <a:p>
            <a:r>
              <a:t>[Safety]</a:t>
            </a:r>
          </a:p>
          <a:p>
            <a:r>
              <a:t>No special hazard: keep routes clear and use teacher-controlled classroom equipment.</a:t>
            </a:r>
          </a:p>
          <a:p>
            <a:r>
              <a:t>[Quiz answers] 1. m/V — Density is mass per volume. 2. 2 — 40/20 = 2 g/cm³. 3. displacement — Displaced liquid volume equals submerged object volume. 4. density — Gradient = Δm/ΔV.</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https://giophysics.com/chapter-13/density-relative-density</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Define and calculate density with consistent mass/volume units.; Determine density of a regular solid from dimensions and mass.; Determine density of a liquid and an irregular solid, including displacement and uncertainty controls.; Interpret mass–volume gradient as density.</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https://giophysics.com/chapter-13/density-relative-density</a:t>
            </a:r>
          </a:p>
          <a:p>
            <a:r>
              <a:t>This deck uses original GioPhysics worked examples and questions; it is not a Cambridge past paper.</a:t>
            </a:r>
          </a:p>
          <a:p>
            <a:r>
              <a:t>[Visual description]</a:t>
            </a:r>
          </a:p>
          <a:p>
            <a:r>
              <a:t>Five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Define and calculate density with consistent mass/volume units.; Determine density of a regular solid from dimensions and mass.; Determine density of a liquid and an irregular solid, including displacement and uncertainty controls.; Interpret mass–volume gradient as density.</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A7F96-E56D-83C0-C4FC-28AB0D5DE6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89E73F-BA6C-B2BD-FD37-7F62E68F0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37FEF6-E202-2E58-CC31-A3C72A0E70FE}"/>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https://giophysics.com/chapter-13/density-relative-density</a:t>
            </a:r>
          </a:p>
          <a:p>
            <a:r>
              <a:t>This deck uses original GioPhysics worked examples and questions; it is not a Cambridge past paper.</a:t>
            </a:r>
          </a:p>
          <a:p>
            <a:r>
              <a:t>[Visual description]</a:t>
            </a:r>
          </a:p>
          <a:p>
            <a:r>
              <a:t>The simple definition is stated in one sentence across the top of the slide. Below it a drawn diagram is labelled equal volumes: 10 cm³ each, cork, lead, same V, 2.4 g → 0.24 g/cm³, 113 g → 11.3 g/cm³, ρ = m/V. A caption reads: Volume is held identical, so every difference in mass here is purely a difference in density.</a:t>
            </a:r>
          </a:p>
          <a:p>
            <a:r>
              <a:t>[Teacher cue]</a:t>
            </a:r>
          </a:p>
          <a:p>
            <a:r>
              <a:t>Explain one core idea at a time. Ask students to restate each idea using one vocabulary word, then reveal the relevant equation only after its variables are named.</a:t>
            </a:r>
          </a:p>
          <a:p>
            <a:r>
              <a:t>[Syllabus coverage]</a:t>
            </a:r>
          </a:p>
          <a:p>
            <a:r>
              <a:t>Define and calculate density with consistent mass/volume units.; Determine density of a regular solid from dimensions and mass.; Determine density of a liquid and an irregular solid, including displacement and uncertainty controls.; Interpret mass–volume gradient as density.</a:t>
            </a:r>
          </a:p>
          <a:p>
            <a:r>
              <a:t>[Safety]</a:t>
            </a:r>
          </a:p>
          <a:p>
            <a:r>
              <a:t>No special hazard: keep routes clear and use teacher-controlled classroom equipment.</a:t>
            </a:r>
          </a:p>
        </p:txBody>
      </p:sp>
      <p:sp>
        <p:nvSpPr>
          <p:cNvPr id="4" name="Slide Number Placeholder 3">
            <a:extLst>
              <a:ext uri="{FF2B5EF4-FFF2-40B4-BE49-F238E27FC236}">
                <a16:creationId xmlns:a16="http://schemas.microsoft.com/office/drawing/2014/main" id="{19DFFD32-380C-48C8-702E-63F55A16B887}"/>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658089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https://giophysics.com/chapter-13/density-relative-density</a:t>
            </a:r>
          </a:p>
          <a:p>
            <a:r>
              <a:t>This deck uses original GioPhysics worked examples and questions; it is not a Cambridge past paper.</a:t>
            </a:r>
          </a:p>
          <a:p>
            <a:r>
              <a:t>[Visual description]</a:t>
            </a:r>
          </a:p>
          <a:p>
            <a:r>
              <a:t>An editable line chart plots Mass in g against Volume in cm³; Volume remains in cm³; Mass remains in g.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Illustrative exact data chosen to make the gradient relationship visible.</a:t>
            </a:r>
          </a:p>
          <a:p>
            <a:r>
              <a:t>[Syllabus coverage]</a:t>
            </a:r>
          </a:p>
          <a:p>
            <a:r>
              <a:t>Define and calculate density with consistent mass/volume units.; Determine density of a regular solid from dimensions and mass.; Determine density of a liquid and an irregular solid, including displacement and uncertainty controls.; Interpret mass–volume gradient as density.</a:t>
            </a:r>
          </a:p>
          <a:p>
            <a:r>
              <a:t>[Safety]</a:t>
            </a:r>
          </a:p>
          <a:p>
            <a:r>
              <a:t>No special hazard: keep routes clear and use teacher-controlled classroom equipment.</a:t>
            </a:r>
          </a:p>
          <a:p>
            <a:r>
              <a:t>[Quantitative visual] Values: Sample liquid: (0, 0), (10, 8), (20, 16), (30, 24), (40, 32). Data: illustrative lesson data. Scale: 0 to 32 g.</a:t>
            </a:r>
          </a:p>
          <a:p>
            <a:r>
              <a:t>Units: x uses cm³; y uses grams.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https://giophysics.com/chapter-13/density-relative-density</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Define and calculate density with consistent mass/volume units.; Determine density of a regular solid from dimensions and mass.; Determine density of a liquid and an irregular solid, including displacement and uncertainty controls.; Interpret mass–volume gradient as density.</a:t>
            </a:r>
          </a:p>
          <a:p>
            <a:r>
              <a:t>[Safety]</a:t>
            </a:r>
          </a:p>
          <a:p>
            <a:r>
              <a:t>No special hazard: keep routes clear and use teacher-controlled classroom equipment.</a:t>
            </a:r>
          </a:p>
          <a:p>
            <a:r>
              <a:t>[Worked problem] Steps: 1) Volume = 6.0 × 5.0 × 4.0 = 120 cm³. 2) ρ = m/V. 3) ρ = 540/120. Answer: ρ = 4.5 g/cm³.</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https://giophysics.com/chapter-13/density-relative-density</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Define and calculate density with consistent mass/volume units.; Determine density of a regular solid from dimensions and mass.; Determine density of a liquid and an irregular solid, including displacement and uncertainty controls.; Interpret mass–volume gradient as density.</a:t>
            </a:r>
          </a:p>
          <a:p>
            <a:r>
              <a:t>[Safety]</a:t>
            </a:r>
          </a:p>
          <a:p>
            <a:r>
              <a:t>No special hazard: keep routes clear and use teacher-controlled classroom equipment.</a:t>
            </a:r>
          </a:p>
          <a:p>
            <a:r>
              <a:t>[Worked problem] Steps: 1) V = 77 − 45 = 32 cm³. 2) ρ = 96/32. 3) Check the direction, significant figures and physical meaning of the result. Answer: ρ = 3.0 g/cm³.</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https://giophysics.com/chapter-13/density-relative-density</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Define and calculate density with consistent mass/volume units.; Determine density of a regular solid from dimensions and mass.; Determine density of a liquid and an irregular solid, including displacement and uncertainty controls.; Interpret mass–volume gradient as density.</a:t>
            </a:r>
          </a:p>
          <a:p>
            <a:r>
              <a:t>[Safety]</a:t>
            </a:r>
          </a:p>
          <a:p>
            <a:r>
              <a:t>No special hazard: keep routes clear and use teacher-controlled classroom equipment.</a:t>
            </a:r>
          </a:p>
          <a:p>
            <a:r>
              <a:t>[Safety] 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https://giophysics.com/chapter-13/density-relative-density</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Define and calculate density with consistent mass/volume units.; Determine density of a regular solid from dimensions and mass.; Determine density of a liquid and an irregular solid, including displacement and uncertainty controls.; Interpret mass–volume gradient as density.</a:t>
            </a:r>
          </a:p>
          <a:p>
            <a:r>
              <a:t>[Safety]</a:t>
            </a:r>
          </a:p>
          <a:p>
            <a:r>
              <a:t>No special hazard: keep routes clear and use teacher-controlled classroom equipment.</a:t>
            </a:r>
          </a:p>
          <a:p>
            <a:r>
              <a:t>[Humor] A sofa can outweigh a gold ring without winning the density contest.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72D48D95-7322-4759-92FA-A258DE968DCB}"/>
              </a:ext>
            </a:extLst>
          </p:cNvPr>
          <p:cNvSpPr>
            <a:spLocks noGrp="1"/>
          </p:cNvSpPr>
          <p:nvPr/>
        </p:nvSpPr>
        <p:spPr>
          <a:xfrm>
            <a:off x="0" y="0"/>
            <a:ext cx="171450" cy="6858000"/>
          </a:xfrm>
          <a:prstGeom prst="rect">
            <a:avLst/>
          </a:prstGeom>
          <a:solidFill>
            <a:srgbClr val="F45B43"/>
          </a:solidFill>
          <a:ln w="0">
            <a:noFill/>
            <a:prstDash val="solid"/>
          </a:ln>
        </p:spPr>
      </p:sp>
      <p:sp>
        <p:nvSpPr>
          <p:cNvPr id="2" name="title-eyebrow">
            <a:extLst>
              <a:ext uri="{FF2B5EF4-FFF2-40B4-BE49-F238E27FC236}">
                <a16:creationId xmlns:a16="http://schemas.microsoft.com/office/drawing/2014/main" id="{A1C82149-3203-45E8-9653-43E175FFB454}"/>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CAMBRIDGE IGCSE PHYSICS 0625 · SYLLABUS 1.4</a:t>
            </a:r>
          </a:p>
        </p:txBody>
      </p:sp>
      <p:sp>
        <p:nvSpPr>
          <p:cNvPr id="3" name="topic-title">
            <a:extLst>
              <a:ext uri="{FF2B5EF4-FFF2-40B4-BE49-F238E27FC236}">
                <a16:creationId xmlns:a16="http://schemas.microsoft.com/office/drawing/2014/main" id="{AFBB689D-C6BF-431D-B27B-639DE7E78571}"/>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Density</a:t>
            </a:r>
          </a:p>
        </p:txBody>
      </p:sp>
      <p:sp>
        <p:nvSpPr>
          <p:cNvPr id="4" name="lesson-title">
            <a:extLst>
              <a:ext uri="{FF2B5EF4-FFF2-40B4-BE49-F238E27FC236}">
                <a16:creationId xmlns:a16="http://schemas.microsoft.com/office/drawing/2014/main" id="{9A0EC4B8-3891-4FCA-BABA-9F5BC7D0FA30}"/>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F45B43"/>
                </a:solidFill>
              </a:defRPr>
            </a:pPr>
            <a:r>
              <a:rPr sz="2850" b="1" i="0">
                <a:solidFill>
                  <a:srgbClr val="F45B43"/>
                </a:solidFill>
              </a:rPr>
              <a:t>The Mystery Block</a:t>
            </a:r>
          </a:p>
        </p:txBody>
      </p:sp>
      <p:sp>
        <p:nvSpPr>
          <p:cNvPr id="5" name="lesson-hook">
            <a:extLst>
              <a:ext uri="{FF2B5EF4-FFF2-40B4-BE49-F238E27FC236}">
                <a16:creationId xmlns:a16="http://schemas.microsoft.com/office/drawing/2014/main" id="{8C0FA546-19C1-4917-8A60-67AF29306C41}"/>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Two equal-sized cubes look identical. One is four times heavier. Which measured quantity identifies the difference?</a:t>
            </a:r>
          </a:p>
        </p:txBody>
      </p:sp>
      <p:sp>
        <p:nvSpPr>
          <p:cNvPr id="6" name="topic-ring">
            <a:extLst>
              <a:ext uri="{FF2B5EF4-FFF2-40B4-BE49-F238E27FC236}">
                <a16:creationId xmlns:a16="http://schemas.microsoft.com/office/drawing/2014/main" id="{C3090EF8-E6F9-437B-9D28-C91D69183284}"/>
              </a:ext>
            </a:extLst>
          </p:cNvPr>
          <p:cNvSpPr>
            <a:spLocks noGrp="1"/>
          </p:cNvSpPr>
          <p:nvPr/>
        </p:nvSpPr>
        <p:spPr>
          <a:xfrm>
            <a:off x="9477375" y="1190625"/>
            <a:ext cx="1952625" cy="1952625"/>
          </a:xfrm>
          <a:prstGeom prst="ellipse">
            <a:avLst/>
          </a:prstGeom>
          <a:solidFill>
            <a:srgbClr val="F45B43"/>
          </a:solidFill>
          <a:ln w="0">
            <a:noFill/>
            <a:prstDash val="solid"/>
          </a:ln>
        </p:spPr>
      </p:sp>
      <p:sp>
        <p:nvSpPr>
          <p:cNvPr id="7" name="topic-ring-center">
            <a:extLst>
              <a:ext uri="{FF2B5EF4-FFF2-40B4-BE49-F238E27FC236}">
                <a16:creationId xmlns:a16="http://schemas.microsoft.com/office/drawing/2014/main" id="{4864C9E1-A717-48B1-85B2-127A97292F05}"/>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5C26B4D8-F4E5-47A3-8B49-0FE7C71BB7DF}"/>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EDITABLE · 45-MINUTE CLASSROOM LESSON · CORE + SUPPLEMENT</a:t>
            </a:r>
          </a:p>
        </p:txBody>
      </p:sp>
      <p:sp>
        <p:nvSpPr>
          <p:cNvPr id="9" name="group-label">
            <a:extLst>
              <a:ext uri="{FF2B5EF4-FFF2-40B4-BE49-F238E27FC236}">
                <a16:creationId xmlns:a16="http://schemas.microsoft.com/office/drawing/2014/main" id="{48300683-191E-449F-8737-5931D9C64BD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10" name="page-number">
            <a:extLst>
              <a:ext uri="{FF2B5EF4-FFF2-40B4-BE49-F238E27FC236}">
                <a16:creationId xmlns:a16="http://schemas.microsoft.com/office/drawing/2014/main" id="{32B001F0-FF7A-4398-96BB-C9E6254406F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8E6CD59D-29DA-4D68-B8B5-C5C6BA798EFF}"/>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3331600B-CC3F-4E4E-BA40-D083E10AC33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1.4</a:t>
            </a:r>
          </a:p>
        </p:txBody>
      </p:sp>
    </p:spTree>
    <p:extLst>
      <p:ext uri="{BB962C8B-B14F-4D97-AF65-F5344CB8AC3E}">
        <p14:creationId xmlns:p14="http://schemas.microsoft.com/office/powerpoint/2010/main" val="2060885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B0BA3FEA-AB35-4152-BF43-9D6E6238EB0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1EA22EF4-A07F-41CC-9156-3A2E651A716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762101E7-C168-4988-9EED-D2ECF9561F58}"/>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E83469F-CB1C-48CE-9680-4F7005B3308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1.4</a:t>
            </a:r>
          </a:p>
        </p:txBody>
      </p:sp>
      <p:sp>
        <p:nvSpPr>
          <p:cNvPr id="5" name="slide-title">
            <a:extLst>
              <a:ext uri="{FF2B5EF4-FFF2-40B4-BE49-F238E27FC236}">
                <a16:creationId xmlns:a16="http://schemas.microsoft.com/office/drawing/2014/main" id="{51FCA12F-6B9F-4F7D-8820-D6DBF586A000}"/>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metal sample</a:t>
            </a:r>
          </a:p>
        </p:txBody>
      </p:sp>
      <p:sp>
        <p:nvSpPr>
          <p:cNvPr id="6" name="exam-meta">
            <a:extLst>
              <a:ext uri="{FF2B5EF4-FFF2-40B4-BE49-F238E27FC236}">
                <a16:creationId xmlns:a16="http://schemas.microsoft.com/office/drawing/2014/main" id="{0492506F-47BD-42D2-8AA5-66DE265CC4F6}"/>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Core · 5 MARKS · DESCRIBE · CALCULATE</a:t>
            </a:r>
          </a:p>
        </p:txBody>
      </p:sp>
      <p:sp>
        <p:nvSpPr>
          <p:cNvPr id="7" name="exam-question-frame">
            <a:extLst>
              <a:ext uri="{FF2B5EF4-FFF2-40B4-BE49-F238E27FC236}">
                <a16:creationId xmlns:a16="http://schemas.microsoft.com/office/drawing/2014/main" id="{8676CC8C-D7D8-4852-84D8-7886023206A8}"/>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69F8C627-4AA2-4D5B-8650-83119DDF7256}"/>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Describe how to determine the density of a small irregular metal sample using a balance and measuring cylinder. The mass is 75 g and water rises from 20 cm³ to 30 cm³; calculate density.</a:t>
            </a:r>
          </a:p>
        </p:txBody>
      </p:sp>
      <p:sp>
        <p:nvSpPr>
          <p:cNvPr id="9" name="exam-method-frame">
            <a:extLst>
              <a:ext uri="{FF2B5EF4-FFF2-40B4-BE49-F238E27FC236}">
                <a16:creationId xmlns:a16="http://schemas.microsoft.com/office/drawing/2014/main" id="{1F28F0D0-5277-4DAE-96FE-64EC65227747}"/>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26D14C57-FC73-48EE-9D7D-8FDF27C0FD10}"/>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96AA5AC1-F52E-4D15-A195-D9BA18E19932}"/>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1670477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4" name="group-label">
            <a:extLst>
              <a:ext uri="{FF2B5EF4-FFF2-40B4-BE49-F238E27FC236}">
                <a16:creationId xmlns:a16="http://schemas.microsoft.com/office/drawing/2014/main" id="{48145106-11D8-4EF7-A219-1816C1A5159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FAA2BD13-F3F9-47FD-BF6E-E6971BEC7FE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A8D6CD47-B3B2-4EF6-9572-101490D63FD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9F4CAB5-915D-40E2-97A6-9E056DCA4D4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1.4</a:t>
            </a:r>
          </a:p>
        </p:txBody>
      </p:sp>
      <p:sp>
        <p:nvSpPr>
          <p:cNvPr id="5" name="slide-title">
            <a:extLst>
              <a:ext uri="{FF2B5EF4-FFF2-40B4-BE49-F238E27FC236}">
                <a16:creationId xmlns:a16="http://schemas.microsoft.com/office/drawing/2014/main" id="{FA169A80-853D-45C0-ADF8-44220451A65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17091896-E537-43B0-8004-398BC1BC944C}"/>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E2128692-3841-45CA-925B-F5DE2CC9FC53}"/>
              </a:ext>
            </a:extLst>
          </p:cNvPr>
          <p:cNvSpPr>
            <a:spLocks noGrp="1"/>
          </p:cNvSpPr>
          <p:nvPr/>
        </p:nvSpPr>
        <p:spPr>
          <a:xfrm>
            <a:off x="666750" y="2266950"/>
            <a:ext cx="457200" cy="457200"/>
          </a:xfrm>
          <a:prstGeom prst="ellipse">
            <a:avLst/>
          </a:prstGeom>
          <a:solidFill>
            <a:srgbClr val="F45B43"/>
          </a:solidFill>
          <a:ln w="0">
            <a:noFill/>
            <a:prstDash val="solid"/>
          </a:ln>
        </p:spPr>
      </p:sp>
      <p:sp>
        <p:nvSpPr>
          <p:cNvPr id="8" name="mark-number-text-1">
            <a:extLst>
              <a:ext uri="{FF2B5EF4-FFF2-40B4-BE49-F238E27FC236}">
                <a16:creationId xmlns:a16="http://schemas.microsoft.com/office/drawing/2014/main" id="{7EF62128-8DC0-4C1A-AD62-3703C84D9ED5}"/>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9" name="mark-point-1">
            <a:extLst>
              <a:ext uri="{FF2B5EF4-FFF2-40B4-BE49-F238E27FC236}">
                <a16:creationId xmlns:a16="http://schemas.microsoft.com/office/drawing/2014/main" id="{83E6E7B1-B125-405F-863D-08A878BEA8A0}"/>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Measure mass with balance.</a:t>
            </a:r>
          </a:p>
        </p:txBody>
      </p:sp>
      <p:sp>
        <p:nvSpPr>
          <p:cNvPr id="10" name="mark-number-2">
            <a:extLst>
              <a:ext uri="{FF2B5EF4-FFF2-40B4-BE49-F238E27FC236}">
                <a16:creationId xmlns:a16="http://schemas.microsoft.com/office/drawing/2014/main" id="{8E8D1886-1166-4913-8632-05B7931B6E00}"/>
              </a:ext>
            </a:extLst>
          </p:cNvPr>
          <p:cNvSpPr>
            <a:spLocks noGrp="1"/>
          </p:cNvSpPr>
          <p:nvPr/>
        </p:nvSpPr>
        <p:spPr>
          <a:xfrm>
            <a:off x="666750" y="3333750"/>
            <a:ext cx="457200" cy="457200"/>
          </a:xfrm>
          <a:prstGeom prst="ellipse">
            <a:avLst/>
          </a:prstGeom>
          <a:solidFill>
            <a:srgbClr val="F45B43"/>
          </a:solidFill>
          <a:ln w="0">
            <a:noFill/>
            <a:prstDash val="solid"/>
          </a:ln>
        </p:spPr>
      </p:sp>
      <p:sp>
        <p:nvSpPr>
          <p:cNvPr id="11" name="mark-number-text-2">
            <a:extLst>
              <a:ext uri="{FF2B5EF4-FFF2-40B4-BE49-F238E27FC236}">
                <a16:creationId xmlns:a16="http://schemas.microsoft.com/office/drawing/2014/main" id="{9C684B95-A9B4-4E09-8967-6B844C83C051}"/>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2" name="mark-point-2">
            <a:extLst>
              <a:ext uri="{FF2B5EF4-FFF2-40B4-BE49-F238E27FC236}">
                <a16:creationId xmlns:a16="http://schemas.microsoft.com/office/drawing/2014/main" id="{74A6593C-2A8B-4CDB-A50E-1EB8D5C29BD4}"/>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Record initial and final water volume with sample fully submerged/no trapped bubbles.</a:t>
            </a:r>
          </a:p>
        </p:txBody>
      </p:sp>
      <p:sp>
        <p:nvSpPr>
          <p:cNvPr id="13" name="mark-number-3">
            <a:extLst>
              <a:ext uri="{FF2B5EF4-FFF2-40B4-BE49-F238E27FC236}">
                <a16:creationId xmlns:a16="http://schemas.microsoft.com/office/drawing/2014/main" id="{6AF5E73D-BE43-4632-8A8D-CDF095388C77}"/>
              </a:ext>
            </a:extLst>
          </p:cNvPr>
          <p:cNvSpPr>
            <a:spLocks noGrp="1"/>
          </p:cNvSpPr>
          <p:nvPr/>
        </p:nvSpPr>
        <p:spPr>
          <a:xfrm>
            <a:off x="666750" y="4400550"/>
            <a:ext cx="457200" cy="457200"/>
          </a:xfrm>
          <a:prstGeom prst="ellipse">
            <a:avLst/>
          </a:prstGeom>
          <a:solidFill>
            <a:srgbClr val="F45B43"/>
          </a:solidFill>
          <a:ln w="0">
            <a:noFill/>
            <a:prstDash val="solid"/>
          </a:ln>
        </p:spPr>
      </p:sp>
      <p:sp>
        <p:nvSpPr>
          <p:cNvPr id="14" name="mark-number-text-3">
            <a:extLst>
              <a:ext uri="{FF2B5EF4-FFF2-40B4-BE49-F238E27FC236}">
                <a16:creationId xmlns:a16="http://schemas.microsoft.com/office/drawing/2014/main" id="{9FF3F903-F3E7-4208-B229-07C06CA7D1BE}"/>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5" name="mark-point-3">
            <a:extLst>
              <a:ext uri="{FF2B5EF4-FFF2-40B4-BE49-F238E27FC236}">
                <a16:creationId xmlns:a16="http://schemas.microsoft.com/office/drawing/2014/main" id="{95411C5B-5361-43BD-90C8-83A6BE381A92}"/>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Sample volume = difference = 10 cm³.</a:t>
            </a:r>
          </a:p>
        </p:txBody>
      </p:sp>
      <p:sp>
        <p:nvSpPr>
          <p:cNvPr id="16" name="mark-number-4">
            <a:extLst>
              <a:ext uri="{FF2B5EF4-FFF2-40B4-BE49-F238E27FC236}">
                <a16:creationId xmlns:a16="http://schemas.microsoft.com/office/drawing/2014/main" id="{00DF1934-B69E-46A0-8E11-419AA8CB9D4C}"/>
              </a:ext>
            </a:extLst>
          </p:cNvPr>
          <p:cNvSpPr>
            <a:spLocks noGrp="1"/>
          </p:cNvSpPr>
          <p:nvPr/>
        </p:nvSpPr>
        <p:spPr>
          <a:xfrm>
            <a:off x="6191250" y="2266950"/>
            <a:ext cx="457200" cy="457200"/>
          </a:xfrm>
          <a:prstGeom prst="ellipse">
            <a:avLst/>
          </a:prstGeom>
          <a:solidFill>
            <a:srgbClr val="F45B43"/>
          </a:solidFill>
          <a:ln w="0">
            <a:noFill/>
            <a:prstDash val="solid"/>
          </a:ln>
        </p:spPr>
      </p:sp>
      <p:sp>
        <p:nvSpPr>
          <p:cNvPr id="17" name="mark-number-text-4">
            <a:extLst>
              <a:ext uri="{FF2B5EF4-FFF2-40B4-BE49-F238E27FC236}">
                <a16:creationId xmlns:a16="http://schemas.microsoft.com/office/drawing/2014/main" id="{1F00BEA2-7F28-4C9B-8C51-B4DD4F8A640B}"/>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18" name="mark-point-4">
            <a:extLst>
              <a:ext uri="{FF2B5EF4-FFF2-40B4-BE49-F238E27FC236}">
                <a16:creationId xmlns:a16="http://schemas.microsoft.com/office/drawing/2014/main" id="{E7D18E73-00C4-48BB-B74A-2383D5E722BF}"/>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ρ = 75/10.</a:t>
            </a:r>
          </a:p>
        </p:txBody>
      </p:sp>
      <p:sp>
        <p:nvSpPr>
          <p:cNvPr id="19" name="mark-number-5">
            <a:extLst>
              <a:ext uri="{FF2B5EF4-FFF2-40B4-BE49-F238E27FC236}">
                <a16:creationId xmlns:a16="http://schemas.microsoft.com/office/drawing/2014/main" id="{27B90556-01DA-4EB1-8820-134868F46227}"/>
              </a:ext>
            </a:extLst>
          </p:cNvPr>
          <p:cNvSpPr>
            <a:spLocks noGrp="1"/>
          </p:cNvSpPr>
          <p:nvPr/>
        </p:nvSpPr>
        <p:spPr>
          <a:xfrm>
            <a:off x="6191250" y="3333750"/>
            <a:ext cx="457200" cy="457200"/>
          </a:xfrm>
          <a:prstGeom prst="ellipse">
            <a:avLst/>
          </a:prstGeom>
          <a:solidFill>
            <a:srgbClr val="F45B43"/>
          </a:solidFill>
          <a:ln w="0">
            <a:noFill/>
            <a:prstDash val="solid"/>
          </a:ln>
        </p:spPr>
      </p:sp>
      <p:sp>
        <p:nvSpPr>
          <p:cNvPr id="20" name="mark-number-text-5">
            <a:extLst>
              <a:ext uri="{FF2B5EF4-FFF2-40B4-BE49-F238E27FC236}">
                <a16:creationId xmlns:a16="http://schemas.microsoft.com/office/drawing/2014/main" id="{21CBF60F-8099-48D8-827E-F1C70688F671}"/>
              </a:ext>
            </a:extLst>
          </p:cNvPr>
          <p:cNvSpPr>
            <a:spLocks noGrp="1"/>
          </p:cNvSpPr>
          <p:nvPr/>
        </p:nvSpPr>
        <p:spPr>
          <a:xfrm>
            <a:off x="61912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5</a:t>
            </a:r>
          </a:p>
        </p:txBody>
      </p:sp>
      <p:sp>
        <p:nvSpPr>
          <p:cNvPr id="21" name="mark-point-5">
            <a:extLst>
              <a:ext uri="{FF2B5EF4-FFF2-40B4-BE49-F238E27FC236}">
                <a16:creationId xmlns:a16="http://schemas.microsoft.com/office/drawing/2014/main" id="{CBC1D4E4-7221-4F4F-AFB5-B30B2AA56BC1}"/>
              </a:ext>
            </a:extLst>
          </p:cNvPr>
          <p:cNvSpPr>
            <a:spLocks noGrp="1"/>
          </p:cNvSpPr>
          <p:nvPr/>
        </p:nvSpPr>
        <p:spPr>
          <a:xfrm>
            <a:off x="68580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Density = 7.5 g/cm³.</a:t>
            </a:r>
          </a:p>
        </p:txBody>
      </p:sp>
      <p:sp>
        <p:nvSpPr>
          <p:cNvPr id="22" name="improvement-band">
            <a:extLst>
              <a:ext uri="{FF2B5EF4-FFF2-40B4-BE49-F238E27FC236}">
                <a16:creationId xmlns:a16="http://schemas.microsoft.com/office/drawing/2014/main" id="{D7F10C9A-F16F-4249-B645-63F533E1F84F}"/>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3" name="improvement-prompt">
            <a:extLst>
              <a:ext uri="{FF2B5EF4-FFF2-40B4-BE49-F238E27FC236}">
                <a16:creationId xmlns:a16="http://schemas.microsoft.com/office/drawing/2014/main" id="{41ECD294-DC31-449E-8CCC-E19E4BA9D601}"/>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1995561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FE225261-674F-47E8-B857-FC60543070E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1CB8E627-F040-4896-BFC7-ADF04F95FEC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37A30BFE-8FA8-488C-974D-988383A0AB7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83BD59F-CADB-4CB7-A1E2-EE52027B118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1.4</a:t>
            </a:r>
          </a:p>
        </p:txBody>
      </p:sp>
      <p:sp>
        <p:nvSpPr>
          <p:cNvPr id="5" name="slide-title">
            <a:extLst>
              <a:ext uri="{FF2B5EF4-FFF2-40B4-BE49-F238E27FC236}">
                <a16:creationId xmlns:a16="http://schemas.microsoft.com/office/drawing/2014/main" id="{8A9CC81F-01AD-4A8B-A48A-B875E80F598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3A1CB02C-D2ED-4C8B-8D45-2E3FA4E7547A}"/>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2099CF9E-F845-4A7C-BA77-436524F69F34}"/>
              </a:ext>
            </a:extLst>
          </p:cNvPr>
          <p:cNvSpPr>
            <a:spLocks noGrp="1"/>
          </p:cNvSpPr>
          <p:nvPr/>
        </p:nvSpPr>
        <p:spPr>
          <a:xfrm>
            <a:off x="666750" y="2143125"/>
            <a:ext cx="590550" cy="3429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Q1</a:t>
            </a:r>
          </a:p>
        </p:txBody>
      </p:sp>
      <p:sp>
        <p:nvSpPr>
          <p:cNvPr id="8" name="quiz-question-1">
            <a:extLst>
              <a:ext uri="{FF2B5EF4-FFF2-40B4-BE49-F238E27FC236}">
                <a16:creationId xmlns:a16="http://schemas.microsoft.com/office/drawing/2014/main" id="{1DFCABB6-37F2-438A-8067-44B71CABBE2D}"/>
              </a:ext>
            </a:extLst>
          </p:cNvPr>
          <p:cNvSpPr>
            <a:spLocks noGrp="1"/>
          </p:cNvSpPr>
          <p:nvPr/>
        </p:nvSpPr>
        <p:spPr>
          <a:xfrm>
            <a:off x="1257300" y="2105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Density equation?</a:t>
            </a:r>
          </a:p>
        </p:txBody>
      </p:sp>
      <p:sp>
        <p:nvSpPr>
          <p:cNvPr id="9" name="quiz-choices-1">
            <a:extLst>
              <a:ext uri="{FF2B5EF4-FFF2-40B4-BE49-F238E27FC236}">
                <a16:creationId xmlns:a16="http://schemas.microsoft.com/office/drawing/2014/main" id="{BB105804-ECCD-4402-A217-8757D139E42C}"/>
              </a:ext>
            </a:extLst>
          </p:cNvPr>
          <p:cNvSpPr>
            <a:spLocks noGrp="1"/>
          </p:cNvSpPr>
          <p:nvPr/>
        </p:nvSpPr>
        <p:spPr>
          <a:xfrm>
            <a:off x="1257300" y="2886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mV · B m/V · C V/m · D m + V</a:t>
            </a:r>
          </a:p>
        </p:txBody>
      </p:sp>
      <p:sp>
        <p:nvSpPr>
          <p:cNvPr id="10" name="rule-70-401">
            <a:extLst>
              <a:ext uri="{FF2B5EF4-FFF2-40B4-BE49-F238E27FC236}">
                <a16:creationId xmlns:a16="http://schemas.microsoft.com/office/drawing/2014/main" id="{EBBF4A5D-7DF8-4084-B7B5-BDCE1BBDB1D4}"/>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61A46E9A-4540-4FC8-AE7F-C4D5C732FFAE}"/>
              </a:ext>
            </a:extLst>
          </p:cNvPr>
          <p:cNvSpPr>
            <a:spLocks noGrp="1"/>
          </p:cNvSpPr>
          <p:nvPr/>
        </p:nvSpPr>
        <p:spPr>
          <a:xfrm>
            <a:off x="6191250" y="2143125"/>
            <a:ext cx="590550" cy="3429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Q2</a:t>
            </a:r>
          </a:p>
        </p:txBody>
      </p:sp>
      <p:sp>
        <p:nvSpPr>
          <p:cNvPr id="12" name="quiz-question-2">
            <a:extLst>
              <a:ext uri="{FF2B5EF4-FFF2-40B4-BE49-F238E27FC236}">
                <a16:creationId xmlns:a16="http://schemas.microsoft.com/office/drawing/2014/main" id="{E9B683B9-03DC-49C4-8D99-3CBAC9AAB305}"/>
              </a:ext>
            </a:extLst>
          </p:cNvPr>
          <p:cNvSpPr>
            <a:spLocks noGrp="1"/>
          </p:cNvSpPr>
          <p:nvPr/>
        </p:nvSpPr>
        <p:spPr>
          <a:xfrm>
            <a:off x="6781800" y="2105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Mass 40 g, volume 20 cm³: density?</a:t>
            </a:r>
          </a:p>
        </p:txBody>
      </p:sp>
      <p:sp>
        <p:nvSpPr>
          <p:cNvPr id="13" name="quiz-choices-2">
            <a:extLst>
              <a:ext uri="{FF2B5EF4-FFF2-40B4-BE49-F238E27FC236}">
                <a16:creationId xmlns:a16="http://schemas.microsoft.com/office/drawing/2014/main" id="{96F6FC38-9EFB-43AD-99F2-58069AABA7AB}"/>
              </a:ext>
            </a:extLst>
          </p:cNvPr>
          <p:cNvSpPr>
            <a:spLocks noGrp="1"/>
          </p:cNvSpPr>
          <p:nvPr/>
        </p:nvSpPr>
        <p:spPr>
          <a:xfrm>
            <a:off x="6781800" y="2886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0.5 · B 2 · C 20 · D 800</a:t>
            </a:r>
          </a:p>
        </p:txBody>
      </p:sp>
      <p:sp>
        <p:nvSpPr>
          <p:cNvPr id="14" name="rule-650-401">
            <a:extLst>
              <a:ext uri="{FF2B5EF4-FFF2-40B4-BE49-F238E27FC236}">
                <a16:creationId xmlns:a16="http://schemas.microsoft.com/office/drawing/2014/main" id="{C26DABC7-A347-4C74-A2BA-0105CA75DC1B}"/>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8BA87EEF-8594-4A01-BB75-5ADEC5B147FD}"/>
              </a:ext>
            </a:extLst>
          </p:cNvPr>
          <p:cNvSpPr>
            <a:spLocks noGrp="1"/>
          </p:cNvSpPr>
          <p:nvPr/>
        </p:nvSpPr>
        <p:spPr>
          <a:xfrm>
            <a:off x="666750" y="4048125"/>
            <a:ext cx="590550" cy="3429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Q3</a:t>
            </a:r>
          </a:p>
        </p:txBody>
      </p:sp>
      <p:sp>
        <p:nvSpPr>
          <p:cNvPr id="16" name="quiz-question-3">
            <a:extLst>
              <a:ext uri="{FF2B5EF4-FFF2-40B4-BE49-F238E27FC236}">
                <a16:creationId xmlns:a16="http://schemas.microsoft.com/office/drawing/2014/main" id="{BE9B47EA-CBEB-47F2-B31F-FA755CA54774}"/>
              </a:ext>
            </a:extLst>
          </p:cNvPr>
          <p:cNvSpPr>
            <a:spLocks noGrp="1"/>
          </p:cNvSpPr>
          <p:nvPr/>
        </p:nvSpPr>
        <p:spPr>
          <a:xfrm>
            <a:off x="1257300" y="4010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Best irregular-volume method?</a:t>
            </a:r>
          </a:p>
        </p:txBody>
      </p:sp>
      <p:sp>
        <p:nvSpPr>
          <p:cNvPr id="17" name="quiz-choices-3">
            <a:extLst>
              <a:ext uri="{FF2B5EF4-FFF2-40B4-BE49-F238E27FC236}">
                <a16:creationId xmlns:a16="http://schemas.microsoft.com/office/drawing/2014/main" id="{627249F4-B2DD-43FF-B1BF-8707C5CB623A}"/>
              </a:ext>
            </a:extLst>
          </p:cNvPr>
          <p:cNvSpPr>
            <a:spLocks noGrp="1"/>
          </p:cNvSpPr>
          <p:nvPr/>
        </p:nvSpPr>
        <p:spPr>
          <a:xfrm>
            <a:off x="1257300" y="4791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ruler only · B displacement · C thermometer · D newton meter</a:t>
            </a:r>
          </a:p>
        </p:txBody>
      </p:sp>
      <p:sp>
        <p:nvSpPr>
          <p:cNvPr id="18" name="rule-70-601">
            <a:extLst>
              <a:ext uri="{FF2B5EF4-FFF2-40B4-BE49-F238E27FC236}">
                <a16:creationId xmlns:a16="http://schemas.microsoft.com/office/drawing/2014/main" id="{066F3C99-3720-459B-B691-929FA3F8592B}"/>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F795E4EA-FB44-412A-B240-261B83AD303A}"/>
              </a:ext>
            </a:extLst>
          </p:cNvPr>
          <p:cNvSpPr>
            <a:spLocks noGrp="1"/>
          </p:cNvSpPr>
          <p:nvPr/>
        </p:nvSpPr>
        <p:spPr>
          <a:xfrm>
            <a:off x="6191250" y="4048125"/>
            <a:ext cx="590550" cy="3429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Q4</a:t>
            </a:r>
          </a:p>
        </p:txBody>
      </p:sp>
      <p:sp>
        <p:nvSpPr>
          <p:cNvPr id="20" name="quiz-question-4">
            <a:extLst>
              <a:ext uri="{FF2B5EF4-FFF2-40B4-BE49-F238E27FC236}">
                <a16:creationId xmlns:a16="http://schemas.microsoft.com/office/drawing/2014/main" id="{50A579A9-8A31-4F96-B6B4-A350811A0C2E}"/>
              </a:ext>
            </a:extLst>
          </p:cNvPr>
          <p:cNvSpPr>
            <a:spLocks noGrp="1"/>
          </p:cNvSpPr>
          <p:nvPr/>
        </p:nvSpPr>
        <p:spPr>
          <a:xfrm>
            <a:off x="6781800" y="4010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Mass–volume graph gradient gives?</a:t>
            </a:r>
          </a:p>
        </p:txBody>
      </p:sp>
      <p:sp>
        <p:nvSpPr>
          <p:cNvPr id="21" name="quiz-choices-4">
            <a:extLst>
              <a:ext uri="{FF2B5EF4-FFF2-40B4-BE49-F238E27FC236}">
                <a16:creationId xmlns:a16="http://schemas.microsoft.com/office/drawing/2014/main" id="{9E14022A-C0A9-45C2-89BB-AD68A60E72F8}"/>
              </a:ext>
            </a:extLst>
          </p:cNvPr>
          <p:cNvSpPr>
            <a:spLocks noGrp="1"/>
          </p:cNvSpPr>
          <p:nvPr/>
        </p:nvSpPr>
        <p:spPr>
          <a:xfrm>
            <a:off x="6781800" y="4791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weight · B pressure · C density · D speed</a:t>
            </a:r>
          </a:p>
        </p:txBody>
      </p:sp>
      <p:sp>
        <p:nvSpPr>
          <p:cNvPr id="22" name="rule-650-601">
            <a:extLst>
              <a:ext uri="{FF2B5EF4-FFF2-40B4-BE49-F238E27FC236}">
                <a16:creationId xmlns:a16="http://schemas.microsoft.com/office/drawing/2014/main" id="{0297F640-AB23-4A11-A974-DC3872DDC522}"/>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1387262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A5F4678D-9223-4BF8-9DAB-3DD61779790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67F1E7D9-840B-4B91-BDB4-99910CCA586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FAA628AA-1BAE-4B09-A0E5-CD201C1AF05C}"/>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8E31ED95-A94E-4CC6-8113-BAD160ECC41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1.4</a:t>
            </a:r>
          </a:p>
        </p:txBody>
      </p:sp>
      <p:sp>
        <p:nvSpPr>
          <p:cNvPr id="5" name="slide-title">
            <a:extLst>
              <a:ext uri="{FF2B5EF4-FFF2-40B4-BE49-F238E27FC236}">
                <a16:creationId xmlns:a16="http://schemas.microsoft.com/office/drawing/2014/main" id="{9A4E35DB-626C-440F-BAED-81C261EAB8B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01E25615-0F51-4823-B8B0-DFC33E6978E1}"/>
              </a:ext>
            </a:extLst>
          </p:cNvPr>
          <p:cNvSpPr>
            <a:spLocks noGrp="1"/>
          </p:cNvSpPr>
          <p:nvPr/>
        </p:nvSpPr>
        <p:spPr>
          <a:xfrm>
            <a:off x="714375" y="1714500"/>
            <a:ext cx="476250" cy="476250"/>
          </a:xfrm>
          <a:prstGeom prst="ellipse">
            <a:avLst/>
          </a:prstGeom>
          <a:solidFill>
            <a:srgbClr val="F45B43"/>
          </a:solidFill>
          <a:ln w="0">
            <a:noFill/>
            <a:prstDash val="solid"/>
          </a:ln>
        </p:spPr>
      </p:sp>
      <p:sp>
        <p:nvSpPr>
          <p:cNvPr id="7" name="answer-number-text-1">
            <a:extLst>
              <a:ext uri="{FF2B5EF4-FFF2-40B4-BE49-F238E27FC236}">
                <a16:creationId xmlns:a16="http://schemas.microsoft.com/office/drawing/2014/main" id="{1A69C152-196A-4FED-A283-A379F49E7F13}"/>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129589CA-8456-48C1-BB3B-37CAAAC3AA7B}"/>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m/V</a:t>
            </a:r>
          </a:p>
        </p:txBody>
      </p:sp>
      <p:sp>
        <p:nvSpPr>
          <p:cNvPr id="9" name="answer-reason-1">
            <a:extLst>
              <a:ext uri="{FF2B5EF4-FFF2-40B4-BE49-F238E27FC236}">
                <a16:creationId xmlns:a16="http://schemas.microsoft.com/office/drawing/2014/main" id="{EC286C59-FA84-4880-8CC3-A6A5802A1AD5}"/>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Density is mass per volume.</a:t>
            </a:r>
          </a:p>
        </p:txBody>
      </p:sp>
      <p:sp>
        <p:nvSpPr>
          <p:cNvPr id="10" name="rule-155-262">
            <a:extLst>
              <a:ext uri="{FF2B5EF4-FFF2-40B4-BE49-F238E27FC236}">
                <a16:creationId xmlns:a16="http://schemas.microsoft.com/office/drawing/2014/main" id="{B4DE1EE9-4D9E-4A1A-9DE3-31288858A622}"/>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2BECC79E-827E-44CD-BFF6-32D17EF74083}"/>
              </a:ext>
            </a:extLst>
          </p:cNvPr>
          <p:cNvSpPr>
            <a:spLocks noGrp="1"/>
          </p:cNvSpPr>
          <p:nvPr/>
        </p:nvSpPr>
        <p:spPr>
          <a:xfrm>
            <a:off x="714375" y="2695575"/>
            <a:ext cx="476250" cy="476250"/>
          </a:xfrm>
          <a:prstGeom prst="ellipse">
            <a:avLst/>
          </a:prstGeom>
          <a:solidFill>
            <a:srgbClr val="F45B43"/>
          </a:solidFill>
          <a:ln w="0">
            <a:noFill/>
            <a:prstDash val="solid"/>
          </a:ln>
        </p:spPr>
      </p:sp>
      <p:sp>
        <p:nvSpPr>
          <p:cNvPr id="12" name="answer-number-text-2">
            <a:extLst>
              <a:ext uri="{FF2B5EF4-FFF2-40B4-BE49-F238E27FC236}">
                <a16:creationId xmlns:a16="http://schemas.microsoft.com/office/drawing/2014/main" id="{09D1A1CC-E315-44AB-923C-0F350126693B}"/>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71DF9429-432B-4C1B-A3EF-4C5C7F410C6E}"/>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2</a:t>
            </a:r>
          </a:p>
        </p:txBody>
      </p:sp>
      <p:sp>
        <p:nvSpPr>
          <p:cNvPr id="14" name="answer-reason-2">
            <a:extLst>
              <a:ext uri="{FF2B5EF4-FFF2-40B4-BE49-F238E27FC236}">
                <a16:creationId xmlns:a16="http://schemas.microsoft.com/office/drawing/2014/main" id="{9FA05EA6-A72B-4DA7-958A-028A24B94E22}"/>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40/20 = 2 g/cm³.</a:t>
            </a:r>
          </a:p>
        </p:txBody>
      </p:sp>
      <p:sp>
        <p:nvSpPr>
          <p:cNvPr id="15" name="rule-155-365">
            <a:extLst>
              <a:ext uri="{FF2B5EF4-FFF2-40B4-BE49-F238E27FC236}">
                <a16:creationId xmlns:a16="http://schemas.microsoft.com/office/drawing/2014/main" id="{5946EC9D-79C2-4B32-B019-8195E4BF934A}"/>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ED33E2E3-1CE0-4581-BA6E-CECA2B0C869C}"/>
              </a:ext>
            </a:extLst>
          </p:cNvPr>
          <p:cNvSpPr>
            <a:spLocks noGrp="1"/>
          </p:cNvSpPr>
          <p:nvPr/>
        </p:nvSpPr>
        <p:spPr>
          <a:xfrm>
            <a:off x="714375" y="3676650"/>
            <a:ext cx="476250" cy="476250"/>
          </a:xfrm>
          <a:prstGeom prst="ellipse">
            <a:avLst/>
          </a:prstGeom>
          <a:solidFill>
            <a:srgbClr val="F45B43"/>
          </a:solidFill>
          <a:ln w="0">
            <a:noFill/>
            <a:prstDash val="solid"/>
          </a:ln>
        </p:spPr>
      </p:sp>
      <p:sp>
        <p:nvSpPr>
          <p:cNvPr id="17" name="answer-number-text-3">
            <a:extLst>
              <a:ext uri="{FF2B5EF4-FFF2-40B4-BE49-F238E27FC236}">
                <a16:creationId xmlns:a16="http://schemas.microsoft.com/office/drawing/2014/main" id="{575218A2-E41E-418B-A568-3C133B9CE060}"/>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D148EEBD-780B-4B48-9739-51EE3B4B8B47}"/>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displacement</a:t>
            </a:r>
          </a:p>
        </p:txBody>
      </p:sp>
      <p:sp>
        <p:nvSpPr>
          <p:cNvPr id="19" name="answer-reason-3">
            <a:extLst>
              <a:ext uri="{FF2B5EF4-FFF2-40B4-BE49-F238E27FC236}">
                <a16:creationId xmlns:a16="http://schemas.microsoft.com/office/drawing/2014/main" id="{DB4A49C6-B27B-4FC5-969A-93AA4EDA9A6A}"/>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Displaced liquid volume equals submerged object volume.</a:t>
            </a:r>
          </a:p>
        </p:txBody>
      </p:sp>
      <p:sp>
        <p:nvSpPr>
          <p:cNvPr id="20" name="rule-155-468">
            <a:extLst>
              <a:ext uri="{FF2B5EF4-FFF2-40B4-BE49-F238E27FC236}">
                <a16:creationId xmlns:a16="http://schemas.microsoft.com/office/drawing/2014/main" id="{B20ED1F3-D58A-4C1C-8CB1-3DD852CA6983}"/>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E41923FE-B5E6-4C01-9569-98E811D5A04A}"/>
              </a:ext>
            </a:extLst>
          </p:cNvPr>
          <p:cNvSpPr>
            <a:spLocks noGrp="1"/>
          </p:cNvSpPr>
          <p:nvPr/>
        </p:nvSpPr>
        <p:spPr>
          <a:xfrm>
            <a:off x="714375" y="4657725"/>
            <a:ext cx="476250" cy="476250"/>
          </a:xfrm>
          <a:prstGeom prst="ellipse">
            <a:avLst/>
          </a:prstGeom>
          <a:solidFill>
            <a:srgbClr val="F45B43"/>
          </a:solidFill>
          <a:ln w="0">
            <a:noFill/>
            <a:prstDash val="solid"/>
          </a:ln>
        </p:spPr>
      </p:sp>
      <p:sp>
        <p:nvSpPr>
          <p:cNvPr id="22" name="answer-number-text-4">
            <a:extLst>
              <a:ext uri="{FF2B5EF4-FFF2-40B4-BE49-F238E27FC236}">
                <a16:creationId xmlns:a16="http://schemas.microsoft.com/office/drawing/2014/main" id="{064733A3-9125-4D04-B332-6618CDC00E52}"/>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415EDC32-4491-4774-9D24-DA91B0168E0F}"/>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density</a:t>
            </a:r>
          </a:p>
        </p:txBody>
      </p:sp>
      <p:sp>
        <p:nvSpPr>
          <p:cNvPr id="24" name="answer-reason-4">
            <a:extLst>
              <a:ext uri="{FF2B5EF4-FFF2-40B4-BE49-F238E27FC236}">
                <a16:creationId xmlns:a16="http://schemas.microsoft.com/office/drawing/2014/main" id="{65BAF29C-9ABB-4323-8F45-1CA31769D021}"/>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Gradient = Δm/ΔV.</a:t>
            </a:r>
          </a:p>
        </p:txBody>
      </p:sp>
      <p:sp>
        <p:nvSpPr>
          <p:cNvPr id="25" name="exit-ticket">
            <a:extLst>
              <a:ext uri="{FF2B5EF4-FFF2-40B4-BE49-F238E27FC236}">
                <a16:creationId xmlns:a16="http://schemas.microsoft.com/office/drawing/2014/main" id="{AAFC2457-1126-4145-BEE6-D2AF09613D91}"/>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F45B43"/>
                </a:solidFill>
              </a:defRPr>
            </a:pPr>
            <a:r>
              <a:rPr sz="1875" b="1" i="0">
                <a:solidFill>
                  <a:srgbClr val="F45B43"/>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510781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2AE97E64-F0E6-46D6-B74D-A57E1AD1F16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0B4D8B18-4936-4782-889D-AE0F6452607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B4854CDB-28EE-484F-A1C7-7A749FB56CB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98BB199-5E40-41B1-B257-937037B2E7F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1.4</a:t>
            </a:r>
          </a:p>
        </p:txBody>
      </p:sp>
      <p:sp>
        <p:nvSpPr>
          <p:cNvPr id="5" name="slide-title">
            <a:extLst>
              <a:ext uri="{FF2B5EF4-FFF2-40B4-BE49-F238E27FC236}">
                <a16:creationId xmlns:a16="http://schemas.microsoft.com/office/drawing/2014/main" id="{F5C5601F-5498-4662-BDF9-C19536426DC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B1BAB47B-A56F-4AB4-980F-305A992374EF}"/>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A0729501-E7C6-408D-911E-E411BCD32DBC}"/>
              </a:ext>
            </a:extLst>
          </p:cNvPr>
          <p:cNvSpPr>
            <a:spLocks noGrp="1"/>
          </p:cNvSpPr>
          <p:nvPr/>
        </p:nvSpPr>
        <p:spPr>
          <a:xfrm>
            <a:off x="723900" y="2209800"/>
            <a:ext cx="495300" cy="495300"/>
          </a:xfrm>
          <a:prstGeom prst="ellipse">
            <a:avLst/>
          </a:prstGeom>
          <a:solidFill>
            <a:srgbClr val="F45B43"/>
          </a:solidFill>
          <a:ln w="0">
            <a:noFill/>
            <a:prstDash val="solid"/>
          </a:ln>
        </p:spPr>
      </p:sp>
      <p:sp>
        <p:nvSpPr>
          <p:cNvPr id="8" name="retrieval-number-text-1">
            <a:extLst>
              <a:ext uri="{FF2B5EF4-FFF2-40B4-BE49-F238E27FC236}">
                <a16:creationId xmlns:a16="http://schemas.microsoft.com/office/drawing/2014/main" id="{ED003CF5-9071-42E1-B8F4-ABF1BADECFC0}"/>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9" name="retrieval-question-1">
            <a:extLst>
              <a:ext uri="{FF2B5EF4-FFF2-40B4-BE49-F238E27FC236}">
                <a16:creationId xmlns:a16="http://schemas.microsoft.com/office/drawing/2014/main" id="{7662541A-D78E-4382-B482-930504329052}"/>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two quantities are needed for density?</a:t>
            </a:r>
          </a:p>
        </p:txBody>
      </p:sp>
      <p:sp>
        <p:nvSpPr>
          <p:cNvPr id="10" name="retrieval-number-2">
            <a:extLst>
              <a:ext uri="{FF2B5EF4-FFF2-40B4-BE49-F238E27FC236}">
                <a16:creationId xmlns:a16="http://schemas.microsoft.com/office/drawing/2014/main" id="{87781A70-2971-4062-B3CF-468083068753}"/>
              </a:ext>
            </a:extLst>
          </p:cNvPr>
          <p:cNvSpPr>
            <a:spLocks noGrp="1"/>
          </p:cNvSpPr>
          <p:nvPr/>
        </p:nvSpPr>
        <p:spPr>
          <a:xfrm>
            <a:off x="723900" y="3276600"/>
            <a:ext cx="495300" cy="495300"/>
          </a:xfrm>
          <a:prstGeom prst="ellipse">
            <a:avLst/>
          </a:prstGeom>
          <a:solidFill>
            <a:srgbClr val="F45B43"/>
          </a:solidFill>
          <a:ln w="0">
            <a:noFill/>
            <a:prstDash val="solid"/>
          </a:ln>
        </p:spPr>
      </p:sp>
      <p:sp>
        <p:nvSpPr>
          <p:cNvPr id="11" name="retrieval-number-text-2">
            <a:extLst>
              <a:ext uri="{FF2B5EF4-FFF2-40B4-BE49-F238E27FC236}">
                <a16:creationId xmlns:a16="http://schemas.microsoft.com/office/drawing/2014/main" id="{5AF6FABB-10DD-400E-B247-8D233AF58F7C}"/>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2" name="retrieval-question-2">
            <a:extLst>
              <a:ext uri="{FF2B5EF4-FFF2-40B4-BE49-F238E27FC236}">
                <a16:creationId xmlns:a16="http://schemas.microsoft.com/office/drawing/2014/main" id="{21E85F8F-2CC1-4981-9C73-99F74E4517F1}"/>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How can an irregular solid's volume be measured?</a:t>
            </a:r>
          </a:p>
        </p:txBody>
      </p:sp>
      <p:sp>
        <p:nvSpPr>
          <p:cNvPr id="13" name="retrieval-number-3">
            <a:extLst>
              <a:ext uri="{FF2B5EF4-FFF2-40B4-BE49-F238E27FC236}">
                <a16:creationId xmlns:a16="http://schemas.microsoft.com/office/drawing/2014/main" id="{076480B7-4B93-4B5A-BE79-F77D85CC79E0}"/>
              </a:ext>
            </a:extLst>
          </p:cNvPr>
          <p:cNvSpPr>
            <a:spLocks noGrp="1"/>
          </p:cNvSpPr>
          <p:nvPr/>
        </p:nvSpPr>
        <p:spPr>
          <a:xfrm>
            <a:off x="723900" y="4343400"/>
            <a:ext cx="495300" cy="495300"/>
          </a:xfrm>
          <a:prstGeom prst="ellipse">
            <a:avLst/>
          </a:prstGeom>
          <a:solidFill>
            <a:srgbClr val="F45B43"/>
          </a:solidFill>
          <a:ln w="0">
            <a:noFill/>
            <a:prstDash val="solid"/>
          </a:ln>
        </p:spPr>
      </p:sp>
      <p:sp>
        <p:nvSpPr>
          <p:cNvPr id="14" name="retrieval-number-text-3">
            <a:extLst>
              <a:ext uri="{FF2B5EF4-FFF2-40B4-BE49-F238E27FC236}">
                <a16:creationId xmlns:a16="http://schemas.microsoft.com/office/drawing/2014/main" id="{93390631-AD83-4DE3-AF7F-5BA324BE9115}"/>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5" name="retrieval-question-3">
            <a:extLst>
              <a:ext uri="{FF2B5EF4-FFF2-40B4-BE49-F238E27FC236}">
                <a16:creationId xmlns:a16="http://schemas.microsoft.com/office/drawing/2014/main" id="{C5AC77B2-F718-41E3-9B33-3235EA2C6D32}"/>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State one common density unit.</a:t>
            </a:r>
          </a:p>
        </p:txBody>
      </p:sp>
      <p:sp>
        <p:nvSpPr>
          <p:cNvPr id="16" name="retrieval-close">
            <a:extLst>
              <a:ext uri="{FF2B5EF4-FFF2-40B4-BE49-F238E27FC236}">
                <a16:creationId xmlns:a16="http://schemas.microsoft.com/office/drawing/2014/main" id="{2DCD4046-C2F0-412D-8C2E-D5DF50B0DFBD}"/>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Mini-whiteboard challenge: sketch or calculate one idea you expect to use today.</a:t>
            </a:r>
          </a:p>
        </p:txBody>
      </p:sp>
    </p:spTree>
    <p:extLst>
      <p:ext uri="{BB962C8B-B14F-4D97-AF65-F5344CB8AC3E}">
        <p14:creationId xmlns:p14="http://schemas.microsoft.com/office/powerpoint/2010/main" val="21376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40C4F274-88B7-4797-8EBA-56B147A30BF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9B5C30AA-3E4A-4AFB-8C53-B77FD7AC5A6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F04FC526-A7DB-4583-A622-05378A1D62D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D0C35AE-1D18-4FEA-A6D8-EAF2BEF0C68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1.4</a:t>
            </a:r>
          </a:p>
        </p:txBody>
      </p:sp>
      <p:sp>
        <p:nvSpPr>
          <p:cNvPr id="5" name="slide-title">
            <a:extLst>
              <a:ext uri="{FF2B5EF4-FFF2-40B4-BE49-F238E27FC236}">
                <a16:creationId xmlns:a16="http://schemas.microsoft.com/office/drawing/2014/main" id="{C4F005E6-2EC6-4715-9AA9-2D6470F2498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Density tells how mass is distributed through volume</a:t>
            </a:r>
          </a:p>
        </p:txBody>
      </p:sp>
      <p:sp>
        <p:nvSpPr>
          <p:cNvPr id="6" name="core-index-1">
            <a:extLst>
              <a:ext uri="{FF2B5EF4-FFF2-40B4-BE49-F238E27FC236}">
                <a16:creationId xmlns:a16="http://schemas.microsoft.com/office/drawing/2014/main" id="{E5A55609-BA38-4352-8B21-622C11B7B3EF}"/>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01</a:t>
            </a:r>
          </a:p>
        </p:txBody>
      </p:sp>
      <p:sp>
        <p:nvSpPr>
          <p:cNvPr id="7" name="core-point-1">
            <a:extLst>
              <a:ext uri="{FF2B5EF4-FFF2-40B4-BE49-F238E27FC236}">
                <a16:creationId xmlns:a16="http://schemas.microsoft.com/office/drawing/2014/main" id="{5B016830-B0FF-46B9-A3DB-D7B3EEAC4C20}"/>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Measure mass with a balance.</a:t>
            </a:r>
          </a:p>
        </p:txBody>
      </p:sp>
      <p:sp>
        <p:nvSpPr>
          <p:cNvPr id="8" name="core-index-2">
            <a:extLst>
              <a:ext uri="{FF2B5EF4-FFF2-40B4-BE49-F238E27FC236}">
                <a16:creationId xmlns:a16="http://schemas.microsoft.com/office/drawing/2014/main" id="{F11F2ACF-EA4F-4916-A665-160363137666}"/>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02</a:t>
            </a:r>
          </a:p>
        </p:txBody>
      </p:sp>
      <p:sp>
        <p:nvSpPr>
          <p:cNvPr id="9" name="core-point-2">
            <a:extLst>
              <a:ext uri="{FF2B5EF4-FFF2-40B4-BE49-F238E27FC236}">
                <a16:creationId xmlns:a16="http://schemas.microsoft.com/office/drawing/2014/main" id="{648EC45F-FE86-4196-BE47-89D0E5983F97}"/>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For regular solids, calculate geometric volume; for irregular solids, use displacement.</a:t>
            </a:r>
          </a:p>
        </p:txBody>
      </p:sp>
      <p:sp>
        <p:nvSpPr>
          <p:cNvPr id="10" name="core-index-3">
            <a:extLst>
              <a:ext uri="{FF2B5EF4-FFF2-40B4-BE49-F238E27FC236}">
                <a16:creationId xmlns:a16="http://schemas.microsoft.com/office/drawing/2014/main" id="{8E005D8C-FA1E-43E9-BDE8-4555DF0EE03C}"/>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03</a:t>
            </a:r>
          </a:p>
        </p:txBody>
      </p:sp>
      <p:sp>
        <p:nvSpPr>
          <p:cNvPr id="11" name="core-point-3">
            <a:extLst>
              <a:ext uri="{FF2B5EF4-FFF2-40B4-BE49-F238E27FC236}">
                <a16:creationId xmlns:a16="http://schemas.microsoft.com/office/drawing/2014/main" id="{ECF606E3-17CD-4F4A-96FD-C1E2BC3F45B8}"/>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A pure uniform material gives a straight mass–volume graph through the origin.</a:t>
            </a:r>
          </a:p>
        </p:txBody>
      </p:sp>
      <p:sp>
        <p:nvSpPr>
          <p:cNvPr id="12" name="core-index-4">
            <a:extLst>
              <a:ext uri="{FF2B5EF4-FFF2-40B4-BE49-F238E27FC236}">
                <a16:creationId xmlns:a16="http://schemas.microsoft.com/office/drawing/2014/main" id="{324DFEAC-1242-4DC3-876F-37E55D21D6E3}"/>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04</a:t>
            </a:r>
          </a:p>
        </p:txBody>
      </p:sp>
      <p:sp>
        <p:nvSpPr>
          <p:cNvPr id="13" name="core-point-4">
            <a:extLst>
              <a:ext uri="{FF2B5EF4-FFF2-40B4-BE49-F238E27FC236}">
                <a16:creationId xmlns:a16="http://schemas.microsoft.com/office/drawing/2014/main" id="{91ABDB47-52ED-4F98-B7F8-9895D10D1E8D}"/>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An object floats if its average density is below the fluid density and sinks if it is greater.</a:t>
            </a:r>
          </a:p>
        </p:txBody>
      </p:sp>
      <p:sp>
        <p:nvSpPr>
          <p:cNvPr id="14" name="core-index-5">
            <a:extLst>
              <a:ext uri="{FF2B5EF4-FFF2-40B4-BE49-F238E27FC236}">
                <a16:creationId xmlns:a16="http://schemas.microsoft.com/office/drawing/2014/main" id="{FA8664B0-5C97-4C1A-A9FC-5A8D4CFA4371}"/>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05</a:t>
            </a:r>
          </a:p>
        </p:txBody>
      </p:sp>
      <p:sp>
        <p:nvSpPr>
          <p:cNvPr id="15" name="core-point-5">
            <a:extLst>
              <a:ext uri="{FF2B5EF4-FFF2-40B4-BE49-F238E27FC236}">
                <a16:creationId xmlns:a16="http://schemas.microsoft.com/office/drawing/2014/main" id="{D78E0787-62C6-4063-971F-93A54382F217}"/>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Immiscible, non-mixing liquids form layers: the lower-density liquid floats on the higher-density liquid.</a:t>
            </a:r>
          </a:p>
        </p:txBody>
      </p:sp>
      <p:sp>
        <p:nvSpPr>
          <p:cNvPr id="16" name="equation-panel">
            <a:extLst>
              <a:ext uri="{FF2B5EF4-FFF2-40B4-BE49-F238E27FC236}">
                <a16:creationId xmlns:a16="http://schemas.microsoft.com/office/drawing/2014/main" id="{0CA37212-FE48-4113-9AAB-E46418A31994}"/>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7" name="equation-label">
            <a:extLst>
              <a:ext uri="{FF2B5EF4-FFF2-40B4-BE49-F238E27FC236}">
                <a16:creationId xmlns:a16="http://schemas.microsoft.com/office/drawing/2014/main" id="{645B60F0-87B8-4385-9ECD-52D1773983FB}"/>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EQUATIONS TO OWN</a:t>
            </a:r>
          </a:p>
        </p:txBody>
      </p:sp>
      <p:sp>
        <p:nvSpPr>
          <p:cNvPr id="18" name="equation-expression-1">
            <a:extLst>
              <a:ext uri="{FF2B5EF4-FFF2-40B4-BE49-F238E27FC236}">
                <a16:creationId xmlns:a16="http://schemas.microsoft.com/office/drawing/2014/main" id="{63F2F74A-58A8-4E0D-9F10-BC0E2743884B}"/>
              </a:ext>
            </a:extLst>
          </p:cNvPr>
          <p:cNvSpPr>
            <a:spLocks noGrp="1"/>
          </p:cNvSpPr>
          <p:nvPr/>
        </p:nvSpPr>
        <p:spPr>
          <a:xfrm>
            <a:off x="8143875" y="2686050"/>
            <a:ext cx="3095625" cy="7239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 ρ = m/V</a:t>
            </a:r>
          </a:p>
        </p:txBody>
      </p:sp>
      <p:sp>
        <p:nvSpPr>
          <p:cNvPr id="19" name="equation-units-1">
            <a:extLst>
              <a:ext uri="{FF2B5EF4-FFF2-40B4-BE49-F238E27FC236}">
                <a16:creationId xmlns:a16="http://schemas.microsoft.com/office/drawing/2014/main" id="{60F8D886-5689-412C-96D9-4F97AE6F4FD8}"/>
              </a:ext>
            </a:extLst>
          </p:cNvPr>
          <p:cNvSpPr>
            <a:spLocks noGrp="1"/>
          </p:cNvSpPr>
          <p:nvPr/>
        </p:nvSpPr>
        <p:spPr>
          <a:xfrm>
            <a:off x="8143875" y="3543300"/>
            <a:ext cx="3095625" cy="7810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ρ in kg/m³ or g/cm³; m and V in matching unit systems</a:t>
            </a:r>
          </a:p>
        </p:txBody>
      </p:sp>
      <p:sp>
        <p:nvSpPr>
          <p:cNvPr id="20" name="vocabulary-label">
            <a:extLst>
              <a:ext uri="{FF2B5EF4-FFF2-40B4-BE49-F238E27FC236}">
                <a16:creationId xmlns:a16="http://schemas.microsoft.com/office/drawing/2014/main" id="{2B4F6B1B-80FD-4846-AEE9-3476B7BDE3FC}"/>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SAY IT PRECISELY</a:t>
            </a:r>
          </a:p>
        </p:txBody>
      </p:sp>
      <p:sp>
        <p:nvSpPr>
          <p:cNvPr id="21" name="vocabulary">
            <a:extLst>
              <a:ext uri="{FF2B5EF4-FFF2-40B4-BE49-F238E27FC236}">
                <a16:creationId xmlns:a16="http://schemas.microsoft.com/office/drawing/2014/main" id="{40744D80-46DC-4021-92A5-1991323484FE}"/>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density · mass · volume · displacement · meniscus</a:t>
            </a:r>
          </a:p>
        </p:txBody>
      </p:sp>
    </p:spTree>
    <p:extLst>
      <p:ext uri="{BB962C8B-B14F-4D97-AF65-F5344CB8AC3E}">
        <p14:creationId xmlns:p14="http://schemas.microsoft.com/office/powerpoint/2010/main" val="599572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2A117-2452-03AB-D097-BBD31D2D2E21}"/>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082EDA5D-CE00-6874-0014-A8280D3D6AF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850FB51D-23B9-C3C6-0FF9-B68E55476E8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63781041-4793-8CCE-F317-74F61484230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F2A0385-753D-8591-F632-9824BDA1270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1.4</a:t>
            </a:r>
          </a:p>
        </p:txBody>
      </p:sp>
      <p:sp>
        <p:nvSpPr>
          <p:cNvPr id="5" name="slide-title">
            <a:extLst>
              <a:ext uri="{FF2B5EF4-FFF2-40B4-BE49-F238E27FC236}">
                <a16:creationId xmlns:a16="http://schemas.microsoft.com/office/drawing/2014/main" id="{31865346-3725-C0D2-584C-81F1050AB12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density</a:t>
            </a:r>
            <a:endParaRPr sz="3600" b="1" i="0">
              <a:solidFill>
                <a:srgbClr val="0A332E"/>
              </a:solidFill>
            </a:endParaRPr>
          </a:p>
        </p:txBody>
      </p:sp>
      <p:sp>
        <p:nvSpPr>
          <p:cNvPr id="23" name="simple-definition-label">
            <a:extLst>
              <a:ext uri="{FF2B5EF4-FFF2-40B4-BE49-F238E27FC236}">
                <a16:creationId xmlns:a16="http://schemas.microsoft.com/office/drawing/2014/main" id="{02571B6C-4162-3A0E-5A83-E2CE13F84D56}"/>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747B6B2A-8B1F-9FA2-808D-A0BEAC47C458}"/>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Density is how much mass a material packs into each unit of volume. It belongs to the substance rather than to the lump, which is why a tiny piece of lead outweighs a large piece of cork.</a:t>
            </a:r>
          </a:p>
        </p:txBody>
      </p:sp>
      <p:sp>
        <p:nvSpPr>
          <p:cNvPr id="25" name="TextBox 24">
            <a:extLst>
              <a:ext uri="{FF2B5EF4-FFF2-40B4-BE49-F238E27FC236}">
                <a16:creationId xmlns:a16="http://schemas.microsoft.com/office/drawing/2014/main" id="{0D5D0C06-C4E5-B2B3-818F-EB6BE16FBAC0}"/>
              </a:ext>
            </a:extLst>
          </p:cNvPr>
          <p:cNvSpPr txBox="1"/>
          <p:nvPr/>
        </p:nvSpPr>
        <p:spPr>
          <a:xfrm>
            <a:off x="3810000" y="3657600"/>
            <a:ext cx="4572000" cy="276999"/>
          </a:xfrm>
          <a:prstGeom prst="rect">
            <a:avLst/>
          </a:prstGeom>
          <a:noFill/>
        </p:spPr>
        <p:txBody>
          <a:bodyPr vert="horz" wrap="square" lIns="0" tIns="0" bIns="0" rtlCol="0">
            <a:noAutofit/>
          </a:bodyPr>
          <a:lstStyle/>
          <a:p>
            <a:pPr algn="ctr"/>
            <a:r>
              <a:rPr lang="en-US" sz="1600" b="1">
                <a:solidFill>
                  <a:srgbClr val="102E29"/>
                </a:solidFill>
              </a:rPr>
              <a:t>equal volumes: 10 cm³ each</a:t>
            </a:r>
          </a:p>
        </p:txBody>
      </p:sp>
      <p:sp>
        <p:nvSpPr>
          <p:cNvPr id="26" name="Rectangle 25">
            <a:extLst>
              <a:ext uri="{FF2B5EF4-FFF2-40B4-BE49-F238E27FC236}">
                <a16:creationId xmlns:a16="http://schemas.microsoft.com/office/drawing/2014/main" id="{56DBD161-57D0-8593-00BA-C0A93795B3EF}"/>
              </a:ext>
            </a:extLst>
          </p:cNvPr>
          <p:cNvSpPr/>
          <p:nvPr/>
        </p:nvSpPr>
        <p:spPr>
          <a:xfrm>
            <a:off x="3175000" y="4153371"/>
            <a:ext cx="1651000" cy="1312333"/>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cork</a:t>
            </a:r>
          </a:p>
        </p:txBody>
      </p:sp>
      <p:sp>
        <p:nvSpPr>
          <p:cNvPr id="27" name="Rectangle 26">
            <a:extLst>
              <a:ext uri="{FF2B5EF4-FFF2-40B4-BE49-F238E27FC236}">
                <a16:creationId xmlns:a16="http://schemas.microsoft.com/office/drawing/2014/main" id="{A3FA8A75-90F9-9A0D-D9EA-B2934179BB36}"/>
              </a:ext>
            </a:extLst>
          </p:cNvPr>
          <p:cNvSpPr/>
          <p:nvPr/>
        </p:nvSpPr>
        <p:spPr>
          <a:xfrm>
            <a:off x="7366000" y="4153371"/>
            <a:ext cx="1651000" cy="1312333"/>
          </a:xfrm>
          <a:prstGeom prst="rect">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lead</a:t>
            </a:r>
          </a:p>
        </p:txBody>
      </p:sp>
      <p:cxnSp>
        <p:nvCxnSpPr>
          <p:cNvPr id="28" name="Straight Connector 27">
            <a:extLst>
              <a:ext uri="{FF2B5EF4-FFF2-40B4-BE49-F238E27FC236}">
                <a16:creationId xmlns:a16="http://schemas.microsoft.com/office/drawing/2014/main" id="{83B23C77-4D44-BBDD-8D6B-D20E14D526B6}"/>
              </a:ext>
            </a:extLst>
          </p:cNvPr>
          <p:cNvCxnSpPr/>
          <p:nvPr/>
        </p:nvCxnSpPr>
        <p:spPr>
          <a:xfrm>
            <a:off x="4978400" y="4809537"/>
            <a:ext cx="2235200" cy="0"/>
          </a:xfrm>
          <a:prstGeom prst="line">
            <a:avLst/>
          </a:prstGeom>
          <a:ln w="25400">
            <a:solidFill>
              <a:srgbClr val="6B7F79"/>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FF7B80AA-957B-C322-A752-8CE552B25E56}"/>
              </a:ext>
            </a:extLst>
          </p:cNvPr>
          <p:cNvSpPr txBox="1"/>
          <p:nvPr/>
        </p:nvSpPr>
        <p:spPr>
          <a:xfrm>
            <a:off x="5080000" y="4445000"/>
            <a:ext cx="2032000" cy="276999"/>
          </a:xfrm>
          <a:prstGeom prst="rect">
            <a:avLst/>
          </a:prstGeom>
          <a:noFill/>
        </p:spPr>
        <p:txBody>
          <a:bodyPr vert="horz" wrap="square" lIns="0" tIns="0" bIns="0" rtlCol="0">
            <a:noAutofit/>
          </a:bodyPr>
          <a:lstStyle/>
          <a:p>
            <a:pPr algn="ctr"/>
            <a:r>
              <a:rPr lang="en-US" sz="1600">
                <a:solidFill>
                  <a:srgbClr val="6B7F79"/>
                </a:solidFill>
              </a:rPr>
              <a:t>same V</a:t>
            </a:r>
          </a:p>
        </p:txBody>
      </p:sp>
      <p:sp>
        <p:nvSpPr>
          <p:cNvPr id="30" name="TextBox 29">
            <a:extLst>
              <a:ext uri="{FF2B5EF4-FFF2-40B4-BE49-F238E27FC236}">
                <a16:creationId xmlns:a16="http://schemas.microsoft.com/office/drawing/2014/main" id="{128509AC-CEE1-81DF-2B7F-0BFCED2FF891}"/>
              </a:ext>
            </a:extLst>
          </p:cNvPr>
          <p:cNvSpPr txBox="1"/>
          <p:nvPr/>
        </p:nvSpPr>
        <p:spPr>
          <a:xfrm>
            <a:off x="2667000" y="5582355"/>
            <a:ext cx="2667000" cy="276999"/>
          </a:xfrm>
          <a:prstGeom prst="rect">
            <a:avLst/>
          </a:prstGeom>
          <a:noFill/>
        </p:spPr>
        <p:txBody>
          <a:bodyPr vert="horz" wrap="square" lIns="0" tIns="0" bIns="0" rtlCol="0">
            <a:noAutofit/>
          </a:bodyPr>
          <a:lstStyle/>
          <a:p>
            <a:pPr algn="ctr"/>
            <a:r>
              <a:rPr lang="en-US" sz="1600">
                <a:solidFill>
                  <a:srgbClr val="102E29"/>
                </a:solidFill>
              </a:rPr>
              <a:t>2.4 g → 0.24 g/cm³</a:t>
            </a:r>
          </a:p>
        </p:txBody>
      </p:sp>
      <p:sp>
        <p:nvSpPr>
          <p:cNvPr id="31" name="TextBox 30">
            <a:extLst>
              <a:ext uri="{FF2B5EF4-FFF2-40B4-BE49-F238E27FC236}">
                <a16:creationId xmlns:a16="http://schemas.microsoft.com/office/drawing/2014/main" id="{F99DFEF6-7CE3-3847-F628-4A5652269E9B}"/>
              </a:ext>
            </a:extLst>
          </p:cNvPr>
          <p:cNvSpPr txBox="1"/>
          <p:nvPr/>
        </p:nvSpPr>
        <p:spPr>
          <a:xfrm>
            <a:off x="6858000" y="5582355"/>
            <a:ext cx="2667000" cy="276999"/>
          </a:xfrm>
          <a:prstGeom prst="rect">
            <a:avLst/>
          </a:prstGeom>
          <a:noFill/>
        </p:spPr>
        <p:txBody>
          <a:bodyPr vert="horz" wrap="square" lIns="0" tIns="0" bIns="0" rtlCol="0">
            <a:noAutofit/>
          </a:bodyPr>
          <a:lstStyle/>
          <a:p>
            <a:pPr algn="ctr"/>
            <a:r>
              <a:rPr lang="en-US" sz="1600">
                <a:solidFill>
                  <a:srgbClr val="EF5C3E"/>
                </a:solidFill>
              </a:rPr>
              <a:t>113 g → 11.3 g/cm³</a:t>
            </a:r>
          </a:p>
        </p:txBody>
      </p:sp>
      <p:sp>
        <p:nvSpPr>
          <p:cNvPr id="32" name="TextBox 31">
            <a:extLst>
              <a:ext uri="{FF2B5EF4-FFF2-40B4-BE49-F238E27FC236}">
                <a16:creationId xmlns:a16="http://schemas.microsoft.com/office/drawing/2014/main" id="{6F4CAD0B-1B2D-25E3-8597-28DE9BB4531C}"/>
              </a:ext>
            </a:extLst>
          </p:cNvPr>
          <p:cNvSpPr txBox="1"/>
          <p:nvPr/>
        </p:nvSpPr>
        <p:spPr>
          <a:xfrm>
            <a:off x="9398000" y="4415837"/>
            <a:ext cx="2032000" cy="276999"/>
          </a:xfrm>
          <a:prstGeom prst="rect">
            <a:avLst/>
          </a:prstGeom>
          <a:noFill/>
        </p:spPr>
        <p:txBody>
          <a:bodyPr vert="horz" wrap="square" lIns="0" tIns="0" bIns="0" rtlCol="0">
            <a:noAutofit/>
          </a:bodyPr>
          <a:lstStyle/>
          <a:p>
            <a:pPr algn="ctr"/>
            <a:r>
              <a:rPr lang="el-GR" sz="1600" b="1">
                <a:solidFill>
                  <a:srgbClr val="102E29"/>
                </a:solidFill>
              </a:rPr>
              <a:t>ρ = </a:t>
            </a:r>
            <a:r>
              <a:rPr lang="en-US" sz="1600" b="1">
                <a:solidFill>
                  <a:srgbClr val="102E29"/>
                </a:solidFill>
              </a:rPr>
              <a:t>m/V</a:t>
            </a:r>
          </a:p>
        </p:txBody>
      </p:sp>
      <p:sp>
        <p:nvSpPr>
          <p:cNvPr id="33" name="diagram-caption">
            <a:extLst>
              <a:ext uri="{FF2B5EF4-FFF2-40B4-BE49-F238E27FC236}">
                <a16:creationId xmlns:a16="http://schemas.microsoft.com/office/drawing/2014/main" id="{BD9F08D0-70F7-B8F3-6A9C-0FFC34DE63A6}"/>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Volume is held identical, so every difference in mass here is purely a difference in density.</a:t>
            </a:r>
          </a:p>
        </p:txBody>
      </p:sp>
    </p:spTree>
    <p:extLst>
      <p:ext uri="{BB962C8B-B14F-4D97-AF65-F5344CB8AC3E}">
        <p14:creationId xmlns:p14="http://schemas.microsoft.com/office/powerpoint/2010/main" val="805374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E63EE2EB-05CE-4CD7-9DF3-449551A6EE5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9A64D3C7-F4D0-4D68-AFF1-7D17AE3819E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3B15D900-7F8C-4D8C-BDE3-EB55813F94F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07C8C99-8195-438B-B131-5CCB9EE1674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1.4</a:t>
            </a:r>
          </a:p>
        </p:txBody>
      </p:sp>
      <p:sp>
        <p:nvSpPr>
          <p:cNvPr id="5" name="slide-title">
            <a:extLst>
              <a:ext uri="{FF2B5EF4-FFF2-40B4-BE49-F238E27FC236}">
                <a16:creationId xmlns:a16="http://schemas.microsoft.com/office/drawing/2014/main" id="{017BA79F-3185-4A9E-8EF2-25E974BBB03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The gradient is the material's density</a:t>
            </a:r>
          </a:p>
        </p:txBody>
      </p:sp>
      <p:sp>
        <p:nvSpPr>
          <p:cNvPr id="6" name="graph-mode">
            <a:extLst>
              <a:ext uri="{FF2B5EF4-FFF2-40B4-BE49-F238E27FC236}">
                <a16:creationId xmlns:a16="http://schemas.microsoft.com/office/drawing/2014/main" id="{3B56F7C5-A223-4C7D-9D8B-FD60FDB1B2AC}"/>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INTERACTIVE GRAPH · PREDICT → EDIT → EXPLAIN</a:t>
            </a:r>
          </a:p>
        </p:txBody>
      </p:sp>
      <p:sp>
        <p:nvSpPr>
          <p:cNvPr id="7" name="graph-prompt">
            <a:extLst>
              <a:ext uri="{FF2B5EF4-FFF2-40B4-BE49-F238E27FC236}">
                <a16:creationId xmlns:a16="http://schemas.microsoft.com/office/drawing/2014/main" id="{D0FB83CB-EAAD-4A03-AAD0-5341629F1410}"/>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53B6789A-8CFE-47CF-88FB-3E09B8418EA9}"/>
              </a:ext>
            </a:extLst>
          </p:cNvPr>
          <p:cNvSpPr>
            <a:spLocks noGrp="1"/>
          </p:cNvSpPr>
          <p:nvPr/>
        </p:nvSpPr>
        <p:spPr>
          <a:xfrm>
            <a:off x="666750" y="4000500"/>
            <a:ext cx="3143250" cy="7048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Sample liquid: (0, 0), (10, 8), …, (30, 24), (40, 32).</a:t>
            </a:r>
          </a:p>
        </p:txBody>
      </p:sp>
      <p:sp>
        <p:nvSpPr>
          <p:cNvPr id="9" name="graph-scale">
            <a:extLst>
              <a:ext uri="{FF2B5EF4-FFF2-40B4-BE49-F238E27FC236}">
                <a16:creationId xmlns:a16="http://schemas.microsoft.com/office/drawing/2014/main" id="{F357BDF5-E0DC-4631-A94A-E48BD3B15697}"/>
              </a:ext>
            </a:extLst>
          </p:cNvPr>
          <p:cNvSpPr>
            <a:spLocks noGrp="1"/>
          </p:cNvSpPr>
          <p:nvPr/>
        </p:nvSpPr>
        <p:spPr>
          <a:xfrm>
            <a:off x="666750" y="4762500"/>
            <a:ext cx="3143250" cy="11430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chart 0–32 g; source 0–32 g. Source: Volume / cm³; Mass / g. Chart: Volume / cm³; Mass / g.</a:t>
            </a:r>
          </a:p>
        </p:txBody>
      </p:sp>
      <p:sp>
        <p:nvSpPr>
          <p:cNvPr id="10" name="chart-frame">
            <a:extLst>
              <a:ext uri="{FF2B5EF4-FFF2-40B4-BE49-F238E27FC236}">
                <a16:creationId xmlns:a16="http://schemas.microsoft.com/office/drawing/2014/main" id="{8DEE0030-673A-4C4E-86B0-77CA36F0A770}"/>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78046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C0FF9B81-557E-44A2-969F-D29FA54020A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D8E31CE3-A929-452C-917B-001492C1E8F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A0A3DC48-90D9-4CA5-B6B4-56B44678CDE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684D321-015C-4286-8D3E-FF53E4DA31C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1.4</a:t>
            </a:r>
          </a:p>
        </p:txBody>
      </p:sp>
      <p:sp>
        <p:nvSpPr>
          <p:cNvPr id="5" name="slide-title">
            <a:extLst>
              <a:ext uri="{FF2B5EF4-FFF2-40B4-BE49-F238E27FC236}">
                <a16:creationId xmlns:a16="http://schemas.microsoft.com/office/drawing/2014/main" id="{F5C7223E-7242-4850-AB56-07544BC3227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regular solid</a:t>
            </a:r>
          </a:p>
        </p:txBody>
      </p:sp>
      <p:sp>
        <p:nvSpPr>
          <p:cNvPr id="6" name="worked-label">
            <a:extLst>
              <a:ext uri="{FF2B5EF4-FFF2-40B4-BE49-F238E27FC236}">
                <a16:creationId xmlns:a16="http://schemas.microsoft.com/office/drawing/2014/main" id="{6A9899AF-62F1-4EBA-8485-509C6CF9BEC5}"/>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CORE · FULLY WORKED PROBLEM · SHOW THE METHOD</a:t>
            </a:r>
          </a:p>
        </p:txBody>
      </p:sp>
      <p:sp>
        <p:nvSpPr>
          <p:cNvPr id="7" name="problem-frame">
            <a:extLst>
              <a:ext uri="{FF2B5EF4-FFF2-40B4-BE49-F238E27FC236}">
                <a16:creationId xmlns:a16="http://schemas.microsoft.com/office/drawing/2014/main" id="{B790648E-B794-44DC-89F6-A4C06AAEDFAE}"/>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0A4F05EB-0874-4FCC-BBBE-A1B7C5677F12}"/>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block has mass 540 g and dimensions 6.0 cm × 5.0 cm × 4.0 cm. Find its density.</a:t>
            </a:r>
          </a:p>
        </p:txBody>
      </p:sp>
      <p:sp>
        <p:nvSpPr>
          <p:cNvPr id="9" name="step-label-1">
            <a:extLst>
              <a:ext uri="{FF2B5EF4-FFF2-40B4-BE49-F238E27FC236}">
                <a16:creationId xmlns:a16="http://schemas.microsoft.com/office/drawing/2014/main" id="{C5BDF266-C532-42C6-A460-5AF42409A3D2}"/>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1</a:t>
            </a:r>
          </a:p>
        </p:txBody>
      </p:sp>
      <p:sp>
        <p:nvSpPr>
          <p:cNvPr id="10" name="rule-190-358">
            <a:extLst>
              <a:ext uri="{FF2B5EF4-FFF2-40B4-BE49-F238E27FC236}">
                <a16:creationId xmlns:a16="http://schemas.microsoft.com/office/drawing/2014/main" id="{3A319EEC-FCD6-4143-B01D-27065623531C}"/>
              </a:ext>
            </a:extLst>
          </p:cNvPr>
          <p:cNvSpPr>
            <a:spLocks noGrp="1"/>
          </p:cNvSpPr>
          <p:nvPr/>
        </p:nvSpPr>
        <p:spPr>
          <a:xfrm>
            <a:off x="1809750" y="3409950"/>
            <a:ext cx="381000" cy="19050"/>
          </a:xfrm>
          <a:prstGeom prst="rect">
            <a:avLst/>
          </a:prstGeom>
          <a:solidFill>
            <a:srgbClr val="F45B43"/>
          </a:solidFill>
          <a:ln w="0">
            <a:noFill/>
            <a:prstDash val="solid"/>
          </a:ln>
        </p:spPr>
      </p:sp>
      <p:sp>
        <p:nvSpPr>
          <p:cNvPr id="11" name="step-text-1">
            <a:extLst>
              <a:ext uri="{FF2B5EF4-FFF2-40B4-BE49-F238E27FC236}">
                <a16:creationId xmlns:a16="http://schemas.microsoft.com/office/drawing/2014/main" id="{F12981FB-949D-4BDF-96F3-E5714C29059A}"/>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Volume = 6.0 × 5.0 × 4.0 = 120 cm³.</a:t>
            </a:r>
          </a:p>
        </p:txBody>
      </p:sp>
      <p:sp>
        <p:nvSpPr>
          <p:cNvPr id="12" name="step-label-2">
            <a:extLst>
              <a:ext uri="{FF2B5EF4-FFF2-40B4-BE49-F238E27FC236}">
                <a16:creationId xmlns:a16="http://schemas.microsoft.com/office/drawing/2014/main" id="{4C5DCC0E-2650-4D25-BA77-25B7FBAACA3A}"/>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2</a:t>
            </a:r>
          </a:p>
        </p:txBody>
      </p:sp>
      <p:sp>
        <p:nvSpPr>
          <p:cNvPr id="13" name="rule-190-430">
            <a:extLst>
              <a:ext uri="{FF2B5EF4-FFF2-40B4-BE49-F238E27FC236}">
                <a16:creationId xmlns:a16="http://schemas.microsoft.com/office/drawing/2014/main" id="{B32C127D-C6E2-49B2-B838-F5E31221CBF5}"/>
              </a:ext>
            </a:extLst>
          </p:cNvPr>
          <p:cNvSpPr>
            <a:spLocks noGrp="1"/>
          </p:cNvSpPr>
          <p:nvPr/>
        </p:nvSpPr>
        <p:spPr>
          <a:xfrm>
            <a:off x="1809750" y="4095750"/>
            <a:ext cx="381000" cy="19050"/>
          </a:xfrm>
          <a:prstGeom prst="rect">
            <a:avLst/>
          </a:prstGeom>
          <a:solidFill>
            <a:srgbClr val="F45B43"/>
          </a:solidFill>
          <a:ln w="0">
            <a:noFill/>
            <a:prstDash val="solid"/>
          </a:ln>
        </p:spPr>
      </p:sp>
      <p:sp>
        <p:nvSpPr>
          <p:cNvPr id="14" name="step-text-2">
            <a:extLst>
              <a:ext uri="{FF2B5EF4-FFF2-40B4-BE49-F238E27FC236}">
                <a16:creationId xmlns:a16="http://schemas.microsoft.com/office/drawing/2014/main" id="{80789FE5-69A6-43B2-9337-6F63D4EFAA61}"/>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ρ = m/V.</a:t>
            </a:r>
          </a:p>
        </p:txBody>
      </p:sp>
      <p:sp>
        <p:nvSpPr>
          <p:cNvPr id="15" name="step-label-3">
            <a:extLst>
              <a:ext uri="{FF2B5EF4-FFF2-40B4-BE49-F238E27FC236}">
                <a16:creationId xmlns:a16="http://schemas.microsoft.com/office/drawing/2014/main" id="{FED6CAFF-99CF-4AFC-97BF-BEBE6426BEF5}"/>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3</a:t>
            </a:r>
          </a:p>
        </p:txBody>
      </p:sp>
      <p:sp>
        <p:nvSpPr>
          <p:cNvPr id="16" name="rule-190-502">
            <a:extLst>
              <a:ext uri="{FF2B5EF4-FFF2-40B4-BE49-F238E27FC236}">
                <a16:creationId xmlns:a16="http://schemas.microsoft.com/office/drawing/2014/main" id="{9EB8FCE2-DB41-4DAF-B411-F5C1C8FF2694}"/>
              </a:ext>
            </a:extLst>
          </p:cNvPr>
          <p:cNvSpPr>
            <a:spLocks noGrp="1"/>
          </p:cNvSpPr>
          <p:nvPr/>
        </p:nvSpPr>
        <p:spPr>
          <a:xfrm>
            <a:off x="1809750" y="4781550"/>
            <a:ext cx="381000" cy="19050"/>
          </a:xfrm>
          <a:prstGeom prst="rect">
            <a:avLst/>
          </a:prstGeom>
          <a:solidFill>
            <a:srgbClr val="F45B43"/>
          </a:solidFill>
          <a:ln w="0">
            <a:noFill/>
            <a:prstDash val="solid"/>
          </a:ln>
        </p:spPr>
      </p:sp>
      <p:sp>
        <p:nvSpPr>
          <p:cNvPr id="17" name="step-text-3">
            <a:extLst>
              <a:ext uri="{FF2B5EF4-FFF2-40B4-BE49-F238E27FC236}">
                <a16:creationId xmlns:a16="http://schemas.microsoft.com/office/drawing/2014/main" id="{CC6C40E3-A18C-4964-9EE7-613A624BABF4}"/>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ρ = 540/120.</a:t>
            </a:r>
          </a:p>
        </p:txBody>
      </p:sp>
      <p:sp>
        <p:nvSpPr>
          <p:cNvPr id="18" name="answer-frame">
            <a:extLst>
              <a:ext uri="{FF2B5EF4-FFF2-40B4-BE49-F238E27FC236}">
                <a16:creationId xmlns:a16="http://schemas.microsoft.com/office/drawing/2014/main" id="{114E540E-92E0-4425-92F6-36E15BA4BC4D}"/>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36B4772B-AEFC-4D13-A8F5-4271DF8C1AA5}"/>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ρ = 4.5 g/cm³.</a:t>
            </a:r>
          </a:p>
        </p:txBody>
      </p:sp>
    </p:spTree>
    <p:extLst>
      <p:ext uri="{BB962C8B-B14F-4D97-AF65-F5344CB8AC3E}">
        <p14:creationId xmlns:p14="http://schemas.microsoft.com/office/powerpoint/2010/main" val="183998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43E77534-4605-4CCA-A416-0587BEB4D4B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DA436A61-6C50-4BF2-935F-5F1D0193EAC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854084AA-AF0C-40B7-9408-9EDF577FCFB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BA2DCFE6-EDBB-4F32-97C5-EEFBE4EC7C7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1.4</a:t>
            </a:r>
          </a:p>
        </p:txBody>
      </p:sp>
      <p:sp>
        <p:nvSpPr>
          <p:cNvPr id="5" name="slide-title">
            <a:extLst>
              <a:ext uri="{FF2B5EF4-FFF2-40B4-BE49-F238E27FC236}">
                <a16:creationId xmlns:a16="http://schemas.microsoft.com/office/drawing/2014/main" id="{B329B584-83F7-4F42-BC13-C717B1C4F1B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displacement</a:t>
            </a:r>
          </a:p>
        </p:txBody>
      </p:sp>
      <p:sp>
        <p:nvSpPr>
          <p:cNvPr id="6" name="worked-label">
            <a:extLst>
              <a:ext uri="{FF2B5EF4-FFF2-40B4-BE49-F238E27FC236}">
                <a16:creationId xmlns:a16="http://schemas.microsoft.com/office/drawing/2014/main" id="{2391951A-F1A6-49D5-86F4-404D959372EC}"/>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CORE · GUIDED WORKED PROBLEM · TRY EACH STEP BEFORE READING ON</a:t>
            </a:r>
          </a:p>
        </p:txBody>
      </p:sp>
      <p:sp>
        <p:nvSpPr>
          <p:cNvPr id="7" name="problem-frame">
            <a:extLst>
              <a:ext uri="{FF2B5EF4-FFF2-40B4-BE49-F238E27FC236}">
                <a16:creationId xmlns:a16="http://schemas.microsoft.com/office/drawing/2014/main" id="{D9C1C0E3-2075-45C8-95B3-DCA66EFCDDB1}"/>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CE187E57-3A7F-42B3-88A0-2CD150EC8FC7}"/>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stone has mass 96 g. Water rises from 45 cm³ to 77 cm³ when it is fully submerged. Find the stone's density.</a:t>
            </a:r>
          </a:p>
        </p:txBody>
      </p:sp>
      <p:sp>
        <p:nvSpPr>
          <p:cNvPr id="9" name="step-label-1">
            <a:extLst>
              <a:ext uri="{FF2B5EF4-FFF2-40B4-BE49-F238E27FC236}">
                <a16:creationId xmlns:a16="http://schemas.microsoft.com/office/drawing/2014/main" id="{A224B2DC-C4C1-4B4F-A003-8C2AC3C29AD3}"/>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1</a:t>
            </a:r>
          </a:p>
        </p:txBody>
      </p:sp>
      <p:sp>
        <p:nvSpPr>
          <p:cNvPr id="10" name="rule-190-358">
            <a:extLst>
              <a:ext uri="{FF2B5EF4-FFF2-40B4-BE49-F238E27FC236}">
                <a16:creationId xmlns:a16="http://schemas.microsoft.com/office/drawing/2014/main" id="{DEADE14F-A3B7-4472-875C-996247AD8A88}"/>
              </a:ext>
            </a:extLst>
          </p:cNvPr>
          <p:cNvSpPr>
            <a:spLocks noGrp="1"/>
          </p:cNvSpPr>
          <p:nvPr/>
        </p:nvSpPr>
        <p:spPr>
          <a:xfrm>
            <a:off x="1809750" y="3409950"/>
            <a:ext cx="381000" cy="19050"/>
          </a:xfrm>
          <a:prstGeom prst="rect">
            <a:avLst/>
          </a:prstGeom>
          <a:solidFill>
            <a:srgbClr val="F45B43"/>
          </a:solidFill>
          <a:ln w="0">
            <a:noFill/>
            <a:prstDash val="solid"/>
          </a:ln>
        </p:spPr>
      </p:sp>
      <p:sp>
        <p:nvSpPr>
          <p:cNvPr id="11" name="step-text-1">
            <a:extLst>
              <a:ext uri="{FF2B5EF4-FFF2-40B4-BE49-F238E27FC236}">
                <a16:creationId xmlns:a16="http://schemas.microsoft.com/office/drawing/2014/main" id="{349BFBCF-A33D-41DC-BC4C-12153F82BEF8}"/>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V = 77 − 45 = 32 cm³.</a:t>
            </a:r>
          </a:p>
        </p:txBody>
      </p:sp>
      <p:sp>
        <p:nvSpPr>
          <p:cNvPr id="12" name="step-label-2">
            <a:extLst>
              <a:ext uri="{FF2B5EF4-FFF2-40B4-BE49-F238E27FC236}">
                <a16:creationId xmlns:a16="http://schemas.microsoft.com/office/drawing/2014/main" id="{6DC3021A-9360-4D33-8D0A-EFB9BCF2D9E9}"/>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2</a:t>
            </a:r>
          </a:p>
        </p:txBody>
      </p:sp>
      <p:sp>
        <p:nvSpPr>
          <p:cNvPr id="13" name="rule-190-430">
            <a:extLst>
              <a:ext uri="{FF2B5EF4-FFF2-40B4-BE49-F238E27FC236}">
                <a16:creationId xmlns:a16="http://schemas.microsoft.com/office/drawing/2014/main" id="{19460259-48B5-4D17-B61D-5093DB1B342A}"/>
              </a:ext>
            </a:extLst>
          </p:cNvPr>
          <p:cNvSpPr>
            <a:spLocks noGrp="1"/>
          </p:cNvSpPr>
          <p:nvPr/>
        </p:nvSpPr>
        <p:spPr>
          <a:xfrm>
            <a:off x="1809750" y="4095750"/>
            <a:ext cx="381000" cy="19050"/>
          </a:xfrm>
          <a:prstGeom prst="rect">
            <a:avLst/>
          </a:prstGeom>
          <a:solidFill>
            <a:srgbClr val="F45B43"/>
          </a:solidFill>
          <a:ln w="0">
            <a:noFill/>
            <a:prstDash val="solid"/>
          </a:ln>
        </p:spPr>
      </p:sp>
      <p:sp>
        <p:nvSpPr>
          <p:cNvPr id="14" name="step-text-2">
            <a:extLst>
              <a:ext uri="{FF2B5EF4-FFF2-40B4-BE49-F238E27FC236}">
                <a16:creationId xmlns:a16="http://schemas.microsoft.com/office/drawing/2014/main" id="{23A6664C-6440-43D3-8C24-30074A1DABD0}"/>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ρ = 96/32.</a:t>
            </a:r>
          </a:p>
        </p:txBody>
      </p:sp>
      <p:sp>
        <p:nvSpPr>
          <p:cNvPr id="15" name="step-label-3">
            <a:extLst>
              <a:ext uri="{FF2B5EF4-FFF2-40B4-BE49-F238E27FC236}">
                <a16:creationId xmlns:a16="http://schemas.microsoft.com/office/drawing/2014/main" id="{EA05306F-F76E-4A96-BCBC-C9630D538735}"/>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3</a:t>
            </a:r>
          </a:p>
        </p:txBody>
      </p:sp>
      <p:sp>
        <p:nvSpPr>
          <p:cNvPr id="16" name="rule-190-502">
            <a:extLst>
              <a:ext uri="{FF2B5EF4-FFF2-40B4-BE49-F238E27FC236}">
                <a16:creationId xmlns:a16="http://schemas.microsoft.com/office/drawing/2014/main" id="{6DA700BA-4CE4-4F20-9167-3DB915BB1894}"/>
              </a:ext>
            </a:extLst>
          </p:cNvPr>
          <p:cNvSpPr>
            <a:spLocks noGrp="1"/>
          </p:cNvSpPr>
          <p:nvPr/>
        </p:nvSpPr>
        <p:spPr>
          <a:xfrm>
            <a:off x="1809750" y="4781550"/>
            <a:ext cx="381000" cy="19050"/>
          </a:xfrm>
          <a:prstGeom prst="rect">
            <a:avLst/>
          </a:prstGeom>
          <a:solidFill>
            <a:srgbClr val="F45B43"/>
          </a:solidFill>
          <a:ln w="0">
            <a:noFill/>
            <a:prstDash val="solid"/>
          </a:ln>
        </p:spPr>
      </p:sp>
      <p:sp>
        <p:nvSpPr>
          <p:cNvPr id="17" name="step-text-3">
            <a:extLst>
              <a:ext uri="{FF2B5EF4-FFF2-40B4-BE49-F238E27FC236}">
                <a16:creationId xmlns:a16="http://schemas.microsoft.com/office/drawing/2014/main" id="{3905BDB5-94FF-4C49-AE3C-58DB410C9A4C}"/>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C1A22363-5128-4D09-9FD3-CC3DE08C00D4}"/>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DE1662F6-C0AA-48D8-B008-227FCFF559FC}"/>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ρ = 3.0 g/cm³.</a:t>
            </a:r>
          </a:p>
        </p:txBody>
      </p:sp>
    </p:spTree>
    <p:extLst>
      <p:ext uri="{BB962C8B-B14F-4D97-AF65-F5344CB8AC3E}">
        <p14:creationId xmlns:p14="http://schemas.microsoft.com/office/powerpoint/2010/main" val="1520788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B94B5C42-C7FC-4B00-9873-A32AE4B9914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E942C31F-3C6B-49DD-92F7-2EE4C78090B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13149515-90E0-4D5C-B158-8B2750C658EC}"/>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647E895B-EC59-4F3B-ABC2-24885255568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1.4</a:t>
            </a:r>
          </a:p>
        </p:txBody>
      </p:sp>
      <p:sp>
        <p:nvSpPr>
          <p:cNvPr id="5" name="slide-title">
            <a:extLst>
              <a:ext uri="{FF2B5EF4-FFF2-40B4-BE49-F238E27FC236}">
                <a16:creationId xmlns:a16="http://schemas.microsoft.com/office/drawing/2014/main" id="{E0DA5CD1-B187-44E5-8EBE-277AEBA9B56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Float prediction, evidence required</a:t>
            </a:r>
          </a:p>
        </p:txBody>
      </p:sp>
      <p:sp>
        <p:nvSpPr>
          <p:cNvPr id="6" name="activity-format">
            <a:extLst>
              <a:ext uri="{FF2B5EF4-FFF2-40B4-BE49-F238E27FC236}">
                <a16:creationId xmlns:a16="http://schemas.microsoft.com/office/drawing/2014/main" id="{3B4BB20B-0C4D-483B-B38C-A583910B5222}"/>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CLASS ACTIVITY · PREDICT-OBSERVE-EXPLAIN</a:t>
            </a:r>
          </a:p>
        </p:txBody>
      </p:sp>
      <p:sp>
        <p:nvSpPr>
          <p:cNvPr id="7" name="materials-label">
            <a:extLst>
              <a:ext uri="{FF2B5EF4-FFF2-40B4-BE49-F238E27FC236}">
                <a16:creationId xmlns:a16="http://schemas.microsoft.com/office/drawing/2014/main" id="{9D8F5256-5317-47AB-99FC-3D390FDFFA17}"/>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YOU NEED</a:t>
            </a:r>
          </a:p>
        </p:txBody>
      </p:sp>
      <p:sp>
        <p:nvSpPr>
          <p:cNvPr id="8" name="materials">
            <a:extLst>
              <a:ext uri="{FF2B5EF4-FFF2-40B4-BE49-F238E27FC236}">
                <a16:creationId xmlns:a16="http://schemas.microsoft.com/office/drawing/2014/main" id="{11A880C7-F6C7-4CF0-9765-04979859CDB7}"/>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sealed sample objects or supplied cards • mass/volume data</a:t>
            </a:r>
          </a:p>
        </p:txBody>
      </p:sp>
      <p:sp>
        <p:nvSpPr>
          <p:cNvPr id="9" name="activity-step-1">
            <a:extLst>
              <a:ext uri="{FF2B5EF4-FFF2-40B4-BE49-F238E27FC236}">
                <a16:creationId xmlns:a16="http://schemas.microsoft.com/office/drawing/2014/main" id="{9E775312-2F92-4BAA-B143-8AE33CC869D9}"/>
              </a:ext>
            </a:extLst>
          </p:cNvPr>
          <p:cNvSpPr>
            <a:spLocks noGrp="1"/>
          </p:cNvSpPr>
          <p:nvPr/>
        </p:nvSpPr>
        <p:spPr>
          <a:xfrm>
            <a:off x="4905375" y="2143125"/>
            <a:ext cx="514350" cy="514350"/>
          </a:xfrm>
          <a:prstGeom prst="ellipse">
            <a:avLst/>
          </a:prstGeom>
          <a:solidFill>
            <a:srgbClr val="F45B43"/>
          </a:solidFill>
          <a:ln w="0">
            <a:noFill/>
            <a:prstDash val="solid"/>
          </a:ln>
        </p:spPr>
      </p:sp>
      <p:sp>
        <p:nvSpPr>
          <p:cNvPr id="10" name="activity-step-number-1">
            <a:extLst>
              <a:ext uri="{FF2B5EF4-FFF2-40B4-BE49-F238E27FC236}">
                <a16:creationId xmlns:a16="http://schemas.microsoft.com/office/drawing/2014/main" id="{B062A4BD-1A2E-4ED8-9742-C63EF7E256B5}"/>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C6FD3151-BF24-46FF-B95E-8663E182CBC9}"/>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Predict the greatest density.</a:t>
            </a:r>
          </a:p>
        </p:txBody>
      </p:sp>
      <p:sp>
        <p:nvSpPr>
          <p:cNvPr id="12" name="activity-step-2">
            <a:extLst>
              <a:ext uri="{FF2B5EF4-FFF2-40B4-BE49-F238E27FC236}">
                <a16:creationId xmlns:a16="http://schemas.microsoft.com/office/drawing/2014/main" id="{D1A0D283-917A-4568-B61E-F130294AEF2E}"/>
              </a:ext>
            </a:extLst>
          </p:cNvPr>
          <p:cNvSpPr>
            <a:spLocks noGrp="1"/>
          </p:cNvSpPr>
          <p:nvPr/>
        </p:nvSpPr>
        <p:spPr>
          <a:xfrm>
            <a:off x="4905375" y="3209925"/>
            <a:ext cx="514350" cy="514350"/>
          </a:xfrm>
          <a:prstGeom prst="ellipse">
            <a:avLst/>
          </a:prstGeom>
          <a:solidFill>
            <a:srgbClr val="F45B43"/>
          </a:solidFill>
          <a:ln w="0">
            <a:noFill/>
            <a:prstDash val="solid"/>
          </a:ln>
        </p:spPr>
      </p:sp>
      <p:sp>
        <p:nvSpPr>
          <p:cNvPr id="13" name="activity-step-number-2">
            <a:extLst>
              <a:ext uri="{FF2B5EF4-FFF2-40B4-BE49-F238E27FC236}">
                <a16:creationId xmlns:a16="http://schemas.microsoft.com/office/drawing/2014/main" id="{F20C100C-CD64-49A3-8B30-99F30D713839}"/>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B60C2D13-2A14-43EC-AFD7-874ECAF74CE5}"/>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Calculate rather than judge by heaviness alone.</a:t>
            </a:r>
          </a:p>
        </p:txBody>
      </p:sp>
      <p:sp>
        <p:nvSpPr>
          <p:cNvPr id="15" name="activity-step-3">
            <a:extLst>
              <a:ext uri="{FF2B5EF4-FFF2-40B4-BE49-F238E27FC236}">
                <a16:creationId xmlns:a16="http://schemas.microsoft.com/office/drawing/2014/main" id="{AE2BDDF3-F0D5-485E-81F0-ED7F392633D1}"/>
              </a:ext>
            </a:extLst>
          </p:cNvPr>
          <p:cNvSpPr>
            <a:spLocks noGrp="1"/>
          </p:cNvSpPr>
          <p:nvPr/>
        </p:nvSpPr>
        <p:spPr>
          <a:xfrm>
            <a:off x="4905375" y="4276725"/>
            <a:ext cx="514350" cy="514350"/>
          </a:xfrm>
          <a:prstGeom prst="ellipse">
            <a:avLst/>
          </a:prstGeom>
          <a:solidFill>
            <a:srgbClr val="F45B43"/>
          </a:solidFill>
          <a:ln w="0">
            <a:noFill/>
            <a:prstDash val="solid"/>
          </a:ln>
        </p:spPr>
      </p:sp>
      <p:sp>
        <p:nvSpPr>
          <p:cNvPr id="16" name="activity-step-number-3">
            <a:extLst>
              <a:ext uri="{FF2B5EF4-FFF2-40B4-BE49-F238E27FC236}">
                <a16:creationId xmlns:a16="http://schemas.microsoft.com/office/drawing/2014/main" id="{5144D5C2-31FD-4FFA-8039-922281C19719}"/>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5D32C74A-1687-4865-8EE5-861D212B3608}"/>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Rank samples and defend with units.</a:t>
            </a:r>
          </a:p>
        </p:txBody>
      </p:sp>
      <p:sp>
        <p:nvSpPr>
          <p:cNvPr id="18" name="rule-70-518">
            <a:extLst>
              <a:ext uri="{FF2B5EF4-FFF2-40B4-BE49-F238E27FC236}">
                <a16:creationId xmlns:a16="http://schemas.microsoft.com/office/drawing/2014/main" id="{B8C331F6-F8B3-414B-BD21-5BEE923EC44C}"/>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CFA2E71F-C33B-4E07-AEB5-0EBDC8B2C399}"/>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F45B43"/>
                </a:solidFill>
              </a:defRPr>
            </a:pPr>
            <a:r>
              <a:rPr sz="1875" b="1" i="0">
                <a:solidFill>
                  <a:srgbClr val="F45B43"/>
                </a:solidFill>
              </a:rPr>
              <a:t>Success check: Ranking follows calculated density, not mass alone.</a:t>
            </a:r>
          </a:p>
        </p:txBody>
      </p:sp>
    </p:spTree>
    <p:extLst>
      <p:ext uri="{BB962C8B-B14F-4D97-AF65-F5344CB8AC3E}">
        <p14:creationId xmlns:p14="http://schemas.microsoft.com/office/powerpoint/2010/main" val="587463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5B4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72F12CD3-AB61-444D-A52C-1FE20B62577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GROUP 1 · MOTION, FORCES AND ENERGY</a:t>
            </a:r>
          </a:p>
        </p:txBody>
      </p:sp>
      <p:sp>
        <p:nvSpPr>
          <p:cNvPr id="2" name="page-number">
            <a:extLst>
              <a:ext uri="{FF2B5EF4-FFF2-40B4-BE49-F238E27FC236}">
                <a16:creationId xmlns:a16="http://schemas.microsoft.com/office/drawing/2014/main" id="{D9C228F7-7198-404F-A56D-DD821BF2E9E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CEC8BFFE-004E-4F00-BD01-C0FE9BF160F1}"/>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966114DD-B70A-42C2-B286-35C49DEC3CC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CAMBRIDGE IGCSE PHYSICS 0625 · 1.4</a:t>
            </a:r>
          </a:p>
        </p:txBody>
      </p:sp>
      <p:sp>
        <p:nvSpPr>
          <p:cNvPr id="5" name="misconception-label">
            <a:extLst>
              <a:ext uri="{FF2B5EF4-FFF2-40B4-BE49-F238E27FC236}">
                <a16:creationId xmlns:a16="http://schemas.microsoft.com/office/drawing/2014/main" id="{B2FF4390-398C-4202-9976-4ACEF2586305}"/>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4F8C8F88-B673-47D4-A290-81FADF10B2B6}"/>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“The heaviest object is always the densest.”</a:t>
            </a:r>
          </a:p>
        </p:txBody>
      </p:sp>
      <p:sp>
        <p:nvSpPr>
          <p:cNvPr id="7" name="correction-frame">
            <a:extLst>
              <a:ext uri="{FF2B5EF4-FFF2-40B4-BE49-F238E27FC236}">
                <a16:creationId xmlns:a16="http://schemas.microsoft.com/office/drawing/2014/main" id="{59CFDDCA-65D8-4257-8CAB-37CD73F973F6}"/>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2A141A84-E573-4AED-8195-58E36E0E7A72}"/>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Density depends on mass per volume; a large low-density object can be heavier overall.</a:t>
            </a:r>
          </a:p>
        </p:txBody>
      </p:sp>
      <p:sp>
        <p:nvSpPr>
          <p:cNvPr id="9" name="humor-line">
            <a:extLst>
              <a:ext uri="{FF2B5EF4-FFF2-40B4-BE49-F238E27FC236}">
                <a16:creationId xmlns:a16="http://schemas.microsoft.com/office/drawing/2014/main" id="{9720881E-5540-4339-B81D-F0AD2462343F}"/>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A sofa can outweigh a gold ring without winning the density contest.</a:t>
            </a:r>
          </a:p>
        </p:txBody>
      </p:sp>
      <p:sp>
        <p:nvSpPr>
          <p:cNvPr id="10" name="misconception-check">
            <a:extLst>
              <a:ext uri="{FF2B5EF4-FFF2-40B4-BE49-F238E27FC236}">
                <a16:creationId xmlns:a16="http://schemas.microsoft.com/office/drawing/2014/main" id="{B3BF8A22-C6E9-40AA-8B53-D7D4FD3D1498}"/>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Which comparison must be fair before mass alone suggests density?</a:t>
            </a:r>
          </a:p>
        </p:txBody>
      </p:sp>
    </p:spTree>
    <p:extLst>
      <p:ext uri="{BB962C8B-B14F-4D97-AF65-F5344CB8AC3E}">
        <p14:creationId xmlns:p14="http://schemas.microsoft.com/office/powerpoint/2010/main" val="1496367168"/>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3940</Words>
  <Application>Microsoft Office PowerPoint</Application>
  <DocSecurity>0</DocSecurity>
  <PresentationFormat>Widescreen</PresentationFormat>
  <Paragraphs>333</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2026-08-14T15:20:18Z</dcterms:created>
  <dcterms:modified xsi:type="dcterms:W3CDTF">2026-08-15T16:00:37Z</dcterms:modified>
</cp:coreProperties>
</file>