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5.0 N force</c:v>
          </c:tx>
          <c:spPr>
            <a:ln w="28575">
              <a:solidFill>
                <a:srgbClr val="F45B43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F45B43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10</c:v>
              </c:pt>
              <c:pt idx="2">
                <c:v>20</c:v>
              </c:pt>
              <c:pt idx="3">
                <c:v>30</c:v>
              </c:pt>
              <c:pt idx="4">
                <c:v>40</c:v>
              </c:pt>
            </c:numLit>
          </c:xVal>
          <c:yVal>
            <c:numLit>
              <c:formatCode>General</c:formatCode>
              <c:ptCount val="5"/>
              <c:pt idx="0">
                <c:v>0</c:v>
              </c:pt>
              <c:pt idx="1">
                <c:v>0.5</c:v>
              </c:pt>
              <c:pt idx="2">
                <c:v>1</c:v>
              </c:pt>
              <c:pt idx="3">
                <c:v>1.5</c:v>
              </c:pt>
              <c:pt idx="4">
                <c:v>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5B6A-4652-9C9D-A97EAB60C9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Moment / N 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1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Perpendicular distance from pivot / cm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10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https://giophysics.com/chapter-15/moments-couples-torque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dark-green opening slide with the exact topic title “Turning effect of forces”, an accent ring for group 1,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vocabulary students already use, then connect their answers to syllabus section 1.5.2.</a:t>
            </a:r>
          </a:p>
          <a:p>
            <a:r>
              <a:t>[Syllabus coverage]</a:t>
            </a:r>
          </a:p>
          <a:p>
            <a:r>
              <a:t>Define moment as force times perpendicular distance from a chosen pivot and state N m.; Identify clockwise and anticlockwise moments and predict rotation.; Apply the principle of moments to equilibrium, including multiple forces (Supplement).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https://giophysics.com/chapter-15/moments-couples-torque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original 5-mark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calculate, determine. Do not reveal the mark scheme until slide 11.</a:t>
            </a:r>
          </a:p>
          <a:p>
            <a:r>
              <a:t>[Syllabus coverage]</a:t>
            </a:r>
          </a:p>
          <a:p>
            <a:r>
              <a:t>Define moment as force times perpendicular distance from a chosen pivot and state N m.; Identify clockwise and anticlockwise moments and predict rotation.; Apply the principle of moments to equilibrium, including multiple forces (Supplement).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https://giophysics.com/chapter-15/moments-couples-torque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Five numbered mark-scheme ideas are arranged in two readable columns,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Define moment as force times perpendicular distance from a chosen pivot and state N m.; Identify clockwise and anticlockwise moments and predict rotation.; Apply the principle of moments to equilibrium, including multiple forces (Supplement).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https://giophysics.com/chapter-15/moments-couples-torque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Define moment as force times perpendicular distance from a chosen pivot and state N m.; Identify clockwise and anticlockwise moments and predict rotation.; Apply the principle of moments to equilibrium, including multiple forces (Supplement).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https://giophysics.com/chapter-15/moments-couples-torque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Define moment as force times perpendicular distance from a chosen pivot and state N m.; Identify clockwise and anticlockwise moments and predict rotation.; Apply the principle of moments to equilibrium, including multiple forces (Supplement).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[Quiz answers] 1. N m — Force × perpendicular distance. 2. 3.0 — 10×0.30 = 3.0 N m. 3. decreases moment — M is proportional to d. 4. equal opposite moment totals — Clockwise total equals anticlockwise total.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https://giophysics.com/chapter-15/moments-couples-torque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Define moment as force times perpendicular distance from a chosen pivot and state N m.; Identify clockwise and anticlockwise moments and predict rotation.; Apply the principle of moments to equilibrium, including multiple forces (Supplement).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https://giophysics.com/chapter-15/moments-couples-torque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Four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Define moment as force times perpendicular distance from a chosen pivot and state N m.; Identify clockwise and anticlockwise moments and predict rotation.; Apply the principle of moments to equilibrium, including multiple forces (Supplement).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F84F0-5FCE-494D-BD4B-F0EB3901A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E08792-A8FA-A7BC-03C9-8458BD1D2D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A97A74-C9A4-78D7-9890-F1806F202E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https://giophysics.com/chapter-15/moments-couples-torque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30 × 1.2 = 20 × 1.8 = 36 N m, 1.8 m, 1.2 m, pivot, 30 N, 20 N. A caption reads: Balance is not equal forces but equal moments — force multiplied by its perpendicular distance from the pivot.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Define moment as force times perpendicular distance from a chosen pivot and state N m.; Identify clockwise and anticlockwise moments and predict rotation.; Apply the principle of moments to equilibrium, including multiple forces (Supplement).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025C48-2998-F3BD-3C4D-02C486F06A33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3747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https://giophysics.com/chapter-15/moments-couples-torque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editable line chart plots Moment in N m against Perpendicular distance from pivot in m; Perpendicular distance from pivot is converted from metres to centimetres; Moment remains in N m.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Exact model data from M = Fd with a constant 5.0 N force.</a:t>
            </a:r>
          </a:p>
          <a:p>
            <a:r>
              <a:t>[Syllabus coverage]</a:t>
            </a:r>
          </a:p>
          <a:p>
            <a:r>
              <a:t>Define moment as force times perpendicular distance from a chosen pivot and state N m.; Identify clockwise and anticlockwise moments and predict rotation.; Apply the principle of moments to equilibrium, including multiple forces (Supplement).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[Quantitative visual] Values: 5.0 N force: (0, 0), (0.1, 0.5), (0.2, 1), (0.3, 1.5), (0.4, 2). Data: illustrative lesson data. Scale: 0 to 2 N m.</a:t>
            </a:r>
          </a:p>
          <a:p>
            <a:r>
              <a:t>Units: x uses metres; y uses newton metres.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https://giophysics.com/chapter-15/moments-couples-torque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Define moment as force times perpendicular distance from a chosen pivot and state N m.; Identify clockwise and anticlockwise moments and predict rotation.; Apply the principle of moments to equilibrium, including multiple forces (Supplement).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[Worked problem] Steps: 1) Left moment = 30 × 1.2 = 36 N m. 2) Set right moment equal: 20 × d = 36. 3) d = 36/20. Answer: The 20 N child sits 1.8 m to the right.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https://giophysics.com/chapter-15/moments-couples-torque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Define moment as force times perpendicular distance from a chosen pivot and state N m.; Identify clockwise and anticlockwise moments and predict rotation.; Apply the principle of moments to equilibrium, including multiple forces (Supplement).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[Worked problem] Steps: 1) Clockwise = 4.0×0.50 + 3.0×0.20 = 2.6 N m. 2) 5.0d = 2.6. 3) Check the direction, significant figures and physical meaning of the result. Answer: d = 0.52 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https://giophysics.com/chapter-15/moments-couples-torque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Define moment as force times perpendicular distance from a chosen pivot and state N m.; Identify clockwise and anticlockwise moments and predict rotation.; Apply the principle of moments to equilibrium, including multiple forces (Supplement).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[Safety] 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https://giophysics.com/chapter-15/moments-couples-torque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Define moment as force times perpendicular distance from a chosen pivot and state N m.; Identify clockwise and anticlockwise moments and predict rotation.; Apply the principle of moments to equilibrium, including multiple forces (Supplement).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[Humor] The force does not get loyalty points for travelling along the ruler.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322BEE01-F0BA-4113-8C26-1BACD13E634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747B7A8D-B3C1-4A3D-BFC8-588E593F6227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CAMBRIDGE IGCSE PHYSICS 0625 · SYLLABUS 1.5.2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FE048DEB-8DF9-425C-B43F-B367A5E4DDFB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Turning effect of forces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E0A30BC0-D6E3-4152-81AF-0DF3D34AC39B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F45B43"/>
                </a:solidFill>
              </a:defRPr>
            </a:pPr>
            <a:r>
              <a:rPr sz="2850" b="1" i="0">
                <a:solidFill>
                  <a:srgbClr val="F45B43"/>
                </a:solidFill>
              </a:rPr>
              <a:t>The Moment Balance Challenge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8CB11E9F-2FDE-44CF-BC91-10F47A9FB86F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Why is a door handle placed far from the hinge rather than beside it?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DADC1987-05A4-42BD-9883-4C7D0F0B073F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5BFF00A3-CE0A-4DAC-8B65-A585A305777F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A9946489-5EF1-47C8-8309-F6DD0E883EC8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EDITABLE · 45-MINUTE CLASSROOM LESSON · CORE + SUPPLEMENT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BDEFA375-6B1E-45D0-BE65-780F770F9B67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933FCD88-9F5D-44D9-8A17-76E054E97D9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918318B7-21FD-47BE-BD6E-0F470551280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7E8E0969-EE11-4B56-B786-B5F938DB10A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1.5.2</a:t>
            </a:r>
          </a:p>
        </p:txBody>
      </p:sp>
    </p:spTree>
    <p:extLst>
      <p:ext uri="{BB962C8B-B14F-4D97-AF65-F5344CB8AC3E}">
        <p14:creationId xmlns:p14="http://schemas.microsoft.com/office/powerpoint/2010/main" val="239615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8D4A27CA-8960-439A-81E0-321A26C11C3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6B5EB6A-D7FA-4E87-9FA9-BC8F4A0D036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E73EE06-03FF-43E9-89D4-A11E0769831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55A64A7-0981-456B-B1A7-BF6FF039AE6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1DD6329-53EC-4EDA-B268-FE1A17752CC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exam-style: sign bracket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E2524EE9-2FE7-42E3-A852-639010391F9C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Core · 5 MARKS · CALCULATE · DETERMINE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7BBADEE4-4A99-4B96-9F4E-7C3968649501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9B87888F-588B-4FF8-8C4A-53253AEB9DF3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horizontal sign of weight 120 N acts 0.80 m from a wall hinge. A vertical cable force acts 1.20 m from the hinge. Calculate the cable force needed for rotational equilibrium and state the moment direction supplied by the cable.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878BA945-4AC1-40B2-8300-2869F010B1BE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CE5767FF-CF5E-4216-A8F2-499917C68711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AA1B1CD7-9434-4F66-AE9D-47F3B8BA2537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exam-style question · not a Cambridge past-paper question.</a:t>
            </a:r>
          </a:p>
        </p:txBody>
      </p:sp>
    </p:spTree>
    <p:extLst>
      <p:ext uri="{BB962C8B-B14F-4D97-AF65-F5344CB8AC3E}">
        <p14:creationId xmlns:p14="http://schemas.microsoft.com/office/powerpoint/2010/main" val="202769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roup-label">
            <a:extLst>
              <a:ext uri="{FF2B5EF4-FFF2-40B4-BE49-F238E27FC236}">
                <a16:creationId xmlns:a16="http://schemas.microsoft.com/office/drawing/2014/main" id="{C66A5534-6802-44CB-9919-98E6AF97845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541B9F37-E88A-4737-A2DA-B9976BFCD883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56B4BD9-A4E4-4BBC-B93D-2AACA5916CA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4E8B2B3-0A07-472A-A958-02A514F63D3A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BDA92826-54A5-461E-AF71-BDC1C7C09878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1BB40A64-0BFA-4140-9807-663E5DEE3E00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46492479-301B-40AF-A443-3BCDE50A1ECE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34CB07F6-D3EE-4A83-8AB6-74E3839F34DF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64D91FDA-ABA8-4F1E-BB01-1A3E2A1A097A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Weight moment = 120×0.80 = 96 N m.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62A5C93F-1CD2-41D2-B8A7-6EB8EA4588AD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30668954-2647-4846-8086-2E31E95BE670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264E274B-E052-4F8D-8759-4D30C7023F18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Cable moment must be 96 N m.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40A482D8-BD6C-446B-9B18-D8CE568C75B2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F74FC241-56AD-433B-901E-E2DDB4DED24B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CB84D352-6466-4E13-A8F5-11EC71A6D2E1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F = 96/1.20 = 80 N.</a:t>
            </a:r>
          </a:p>
        </p:txBody>
      </p:sp>
      <p:sp>
        <p:nvSpPr>
          <p:cNvPr id="16" name="mark-number-4">
            <a:extLst>
              <a:ext uri="{FF2B5EF4-FFF2-40B4-BE49-F238E27FC236}">
                <a16:creationId xmlns:a16="http://schemas.microsoft.com/office/drawing/2014/main" id="{4A3FFB69-18E5-4F88-9CB0-083369731F7F}"/>
              </a:ext>
            </a:extLst>
          </p:cNvPr>
          <p:cNvSpPr>
            <a:spLocks noGrp="1"/>
          </p:cNvSpPr>
          <p:nvPr/>
        </p:nvSpPr>
        <p:spPr>
          <a:xfrm>
            <a:off x="6191250" y="22669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mark-number-text-4">
            <a:extLst>
              <a:ext uri="{FF2B5EF4-FFF2-40B4-BE49-F238E27FC236}">
                <a16:creationId xmlns:a16="http://schemas.microsoft.com/office/drawing/2014/main" id="{285C9BA0-B2F0-468E-BE8B-A41883604536}"/>
              </a:ext>
            </a:extLst>
          </p:cNvPr>
          <p:cNvSpPr>
            <a:spLocks noGrp="1"/>
          </p:cNvSpPr>
          <p:nvPr/>
        </p:nvSpPr>
        <p:spPr>
          <a:xfrm>
            <a:off x="61912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18" name="mark-point-4">
            <a:extLst>
              <a:ext uri="{FF2B5EF4-FFF2-40B4-BE49-F238E27FC236}">
                <a16:creationId xmlns:a16="http://schemas.microsoft.com/office/drawing/2014/main" id="{C36D1976-296A-408D-94D6-C03529C00031}"/>
              </a:ext>
            </a:extLst>
          </p:cNvPr>
          <p:cNvSpPr>
            <a:spLocks noGrp="1"/>
          </p:cNvSpPr>
          <p:nvPr/>
        </p:nvSpPr>
        <p:spPr>
          <a:xfrm>
            <a:off x="68580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Cable force provides anticlockwise moment if weight is clockwise.</a:t>
            </a:r>
          </a:p>
        </p:txBody>
      </p:sp>
      <p:sp>
        <p:nvSpPr>
          <p:cNvPr id="19" name="mark-number-5">
            <a:extLst>
              <a:ext uri="{FF2B5EF4-FFF2-40B4-BE49-F238E27FC236}">
                <a16:creationId xmlns:a16="http://schemas.microsoft.com/office/drawing/2014/main" id="{DD83068A-5B6E-4F1C-B3D1-77A2CC0008FF}"/>
              </a:ext>
            </a:extLst>
          </p:cNvPr>
          <p:cNvSpPr>
            <a:spLocks noGrp="1"/>
          </p:cNvSpPr>
          <p:nvPr/>
        </p:nvSpPr>
        <p:spPr>
          <a:xfrm>
            <a:off x="6191250" y="33337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0" name="mark-number-text-5">
            <a:extLst>
              <a:ext uri="{FF2B5EF4-FFF2-40B4-BE49-F238E27FC236}">
                <a16:creationId xmlns:a16="http://schemas.microsoft.com/office/drawing/2014/main" id="{A471F68F-7143-49E8-AD11-C65CF0CAF28B}"/>
              </a:ext>
            </a:extLst>
          </p:cNvPr>
          <p:cNvSpPr>
            <a:spLocks noGrp="1"/>
          </p:cNvSpPr>
          <p:nvPr/>
        </p:nvSpPr>
        <p:spPr>
          <a:xfrm>
            <a:off x="61912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5</a:t>
            </a:r>
          </a:p>
        </p:txBody>
      </p:sp>
      <p:sp>
        <p:nvSpPr>
          <p:cNvPr id="21" name="mark-point-5">
            <a:extLst>
              <a:ext uri="{FF2B5EF4-FFF2-40B4-BE49-F238E27FC236}">
                <a16:creationId xmlns:a16="http://schemas.microsoft.com/office/drawing/2014/main" id="{848B4CBD-49B7-4127-9E92-6EB6DEB5726A}"/>
              </a:ext>
            </a:extLst>
          </p:cNvPr>
          <p:cNvSpPr>
            <a:spLocks noGrp="1"/>
          </p:cNvSpPr>
          <p:nvPr/>
        </p:nvSpPr>
        <p:spPr>
          <a:xfrm>
            <a:off x="68580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Correct N and N m units.</a:t>
            </a:r>
          </a:p>
        </p:txBody>
      </p:sp>
      <p:sp>
        <p:nvSpPr>
          <p:cNvPr id="22" name="improvement-band">
            <a:extLst>
              <a:ext uri="{FF2B5EF4-FFF2-40B4-BE49-F238E27FC236}">
                <a16:creationId xmlns:a16="http://schemas.microsoft.com/office/drawing/2014/main" id="{4E61319C-DA33-4A2C-938C-90FB1176FA1F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3" name="improvement-prompt">
            <a:extLst>
              <a:ext uri="{FF2B5EF4-FFF2-40B4-BE49-F238E27FC236}">
                <a16:creationId xmlns:a16="http://schemas.microsoft.com/office/drawing/2014/main" id="{B95B3049-6646-4DF0-A13C-036927CAA6A8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physics term and one unit to your response, then explain the hardest mark to a partner.</a:t>
            </a:r>
          </a:p>
        </p:txBody>
      </p:sp>
    </p:spTree>
    <p:extLst>
      <p:ext uri="{BB962C8B-B14F-4D97-AF65-F5344CB8AC3E}">
        <p14:creationId xmlns:p14="http://schemas.microsoft.com/office/powerpoint/2010/main" val="1069671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FF2B5EF4-FFF2-40B4-BE49-F238E27FC236}">
                <a16:creationId xmlns:a16="http://schemas.microsoft.com/office/drawing/2014/main" id="{A8CDD375-5F68-4F2E-85CC-D739ED16558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E9B2899-B117-4E09-9C38-37A625C9E7A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C727545C-BC9B-495B-ABC2-91265E321DC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170C8E33-B810-48E8-92FD-6007B0D053F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38A906D6-EF8A-4ED4-AEF5-2DF28307335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16DA0677-FB92-4EE8-B295-F0FF93270764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6391CF50-7AA4-4541-AAB9-C710F2B9F664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8762B0ED-FA67-4883-98C2-873C497A9AB7}"/>
              </a:ext>
            </a:extLst>
          </p:cNvPr>
          <p:cNvSpPr>
            <a:spLocks noGrp="1"/>
          </p:cNvSpPr>
          <p:nvPr/>
        </p:nvSpPr>
        <p:spPr>
          <a:xfrm>
            <a:off x="1257300" y="2105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Moment unit?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CA8CEE87-EDCF-4474-972D-A3176CADE8A8}"/>
              </a:ext>
            </a:extLst>
          </p:cNvPr>
          <p:cNvSpPr>
            <a:spLocks noGrp="1"/>
          </p:cNvSpPr>
          <p:nvPr/>
        </p:nvSpPr>
        <p:spPr>
          <a:xfrm>
            <a:off x="1257300" y="2886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N · B N/m · C N m · D J/s</a:t>
            </a:r>
          </a:p>
        </p:txBody>
      </p:sp>
      <p:sp>
        <p:nvSpPr>
          <p:cNvPr id="10" name="rule-70-401">
            <a:extLst>
              <a:ext uri="{FF2B5EF4-FFF2-40B4-BE49-F238E27FC236}">
                <a16:creationId xmlns:a16="http://schemas.microsoft.com/office/drawing/2014/main" id="{9CC59C73-20FF-4802-9105-5C530AF00ED6}"/>
              </a:ext>
            </a:extLst>
          </p:cNvPr>
          <p:cNvSpPr>
            <a:spLocks noGrp="1"/>
          </p:cNvSpPr>
          <p:nvPr/>
        </p:nvSpPr>
        <p:spPr>
          <a:xfrm>
            <a:off x="6667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F097BA58-B9A4-49CD-BD0F-054C63E81F66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CF52EC19-82B9-40F0-AC43-3B16A8AE8988}"/>
              </a:ext>
            </a:extLst>
          </p:cNvPr>
          <p:cNvSpPr>
            <a:spLocks noGrp="1"/>
          </p:cNvSpPr>
          <p:nvPr/>
        </p:nvSpPr>
        <p:spPr>
          <a:xfrm>
            <a:off x="6781800" y="2105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10 N at 0.30 m gives?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E4C2B42E-E7F4-434F-8F25-DF1A01A08BBB}"/>
              </a:ext>
            </a:extLst>
          </p:cNvPr>
          <p:cNvSpPr>
            <a:spLocks noGrp="1"/>
          </p:cNvSpPr>
          <p:nvPr/>
        </p:nvSpPr>
        <p:spPr>
          <a:xfrm>
            <a:off x="6781800" y="2886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0.03 · B 3.0 · C 10.3 · D 30</a:t>
            </a:r>
          </a:p>
        </p:txBody>
      </p:sp>
      <p:sp>
        <p:nvSpPr>
          <p:cNvPr id="14" name="rule-650-401">
            <a:extLst>
              <a:ext uri="{FF2B5EF4-FFF2-40B4-BE49-F238E27FC236}">
                <a16:creationId xmlns:a16="http://schemas.microsoft.com/office/drawing/2014/main" id="{5E3CD451-6E78-40B3-8E80-B7C2A627D7C7}"/>
              </a:ext>
            </a:extLst>
          </p:cNvPr>
          <p:cNvSpPr>
            <a:spLocks noGrp="1"/>
          </p:cNvSpPr>
          <p:nvPr/>
        </p:nvSpPr>
        <p:spPr>
          <a:xfrm>
            <a:off x="61912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272DF882-C645-4550-8864-85418A929D50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12D2EE9D-541B-437B-8E67-CE0CCDCA1696}"/>
              </a:ext>
            </a:extLst>
          </p:cNvPr>
          <p:cNvSpPr>
            <a:spLocks noGrp="1"/>
          </p:cNvSpPr>
          <p:nvPr/>
        </p:nvSpPr>
        <p:spPr>
          <a:xfrm>
            <a:off x="1257300" y="4010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Moving a force closer to pivot does what?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170B9A55-75F9-404F-8380-9184929847A9}"/>
              </a:ext>
            </a:extLst>
          </p:cNvPr>
          <p:cNvSpPr>
            <a:spLocks noGrp="1"/>
          </p:cNvSpPr>
          <p:nvPr/>
        </p:nvSpPr>
        <p:spPr>
          <a:xfrm>
            <a:off x="1257300" y="4791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increases moment · B decreases moment · C changes mass · D no effect</a:t>
            </a:r>
          </a:p>
        </p:txBody>
      </p:sp>
      <p:sp>
        <p:nvSpPr>
          <p:cNvPr id="18" name="rule-70-601">
            <a:extLst>
              <a:ext uri="{FF2B5EF4-FFF2-40B4-BE49-F238E27FC236}">
                <a16:creationId xmlns:a16="http://schemas.microsoft.com/office/drawing/2014/main" id="{0A993962-8BD0-4261-B0B0-B6E5BE3B82C5}"/>
              </a:ext>
            </a:extLst>
          </p:cNvPr>
          <p:cNvSpPr>
            <a:spLocks noGrp="1"/>
          </p:cNvSpPr>
          <p:nvPr/>
        </p:nvSpPr>
        <p:spPr>
          <a:xfrm>
            <a:off x="6667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9" name="quiz-question-label-4">
            <a:extLst>
              <a:ext uri="{FF2B5EF4-FFF2-40B4-BE49-F238E27FC236}">
                <a16:creationId xmlns:a16="http://schemas.microsoft.com/office/drawing/2014/main" id="{F99BFC3B-068E-4107-A244-B6F98856FEBC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Q4</a:t>
            </a:r>
          </a:p>
        </p:txBody>
      </p:sp>
      <p:sp>
        <p:nvSpPr>
          <p:cNvPr id="20" name="quiz-question-4">
            <a:extLst>
              <a:ext uri="{FF2B5EF4-FFF2-40B4-BE49-F238E27FC236}">
                <a16:creationId xmlns:a16="http://schemas.microsoft.com/office/drawing/2014/main" id="{6F51CEFA-D9FC-4583-8B23-F90C615694DE}"/>
              </a:ext>
            </a:extLst>
          </p:cNvPr>
          <p:cNvSpPr>
            <a:spLocks noGrp="1"/>
          </p:cNvSpPr>
          <p:nvPr/>
        </p:nvSpPr>
        <p:spPr>
          <a:xfrm>
            <a:off x="6781800" y="4010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Equilibrium requires?</a:t>
            </a:r>
          </a:p>
        </p:txBody>
      </p:sp>
      <p:sp>
        <p:nvSpPr>
          <p:cNvPr id="21" name="quiz-choices-4">
            <a:extLst>
              <a:ext uri="{FF2B5EF4-FFF2-40B4-BE49-F238E27FC236}">
                <a16:creationId xmlns:a16="http://schemas.microsoft.com/office/drawing/2014/main" id="{DA3FE6D6-A199-4C47-94A8-C21AC80C6896}"/>
              </a:ext>
            </a:extLst>
          </p:cNvPr>
          <p:cNvSpPr>
            <a:spLocks noGrp="1"/>
          </p:cNvSpPr>
          <p:nvPr/>
        </p:nvSpPr>
        <p:spPr>
          <a:xfrm>
            <a:off x="6781800" y="4791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largest force left · B zero weight · C equal opposite moment totals · D same distances only</a:t>
            </a:r>
          </a:p>
        </p:txBody>
      </p:sp>
      <p:sp>
        <p:nvSpPr>
          <p:cNvPr id="22" name="rule-650-601">
            <a:extLst>
              <a:ext uri="{FF2B5EF4-FFF2-40B4-BE49-F238E27FC236}">
                <a16:creationId xmlns:a16="http://schemas.microsoft.com/office/drawing/2014/main" id="{9E715BAC-0143-447C-8CDC-3D3B04025110}"/>
              </a:ext>
            </a:extLst>
          </p:cNvPr>
          <p:cNvSpPr>
            <a:spLocks noGrp="1"/>
          </p:cNvSpPr>
          <p:nvPr/>
        </p:nvSpPr>
        <p:spPr>
          <a:xfrm>
            <a:off x="61912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5553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64AEB272-33C8-4A41-ACCA-938FBBB6F4F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EEC8A3A4-ACB9-493B-89F7-F881B168CCE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8E34EFA6-E5C8-4679-9F44-4375338599B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2AE0A1C-A7AA-499D-9E0D-D16DDAB47DD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F95E9184-9167-4569-B041-F03D9ADCBCC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C62665DD-8534-4D42-B8E1-AAF16792F1C1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D450B482-3D99-4387-A9D3-8F55796CDFB1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3F15D97F-6B1D-4498-8BA5-E9BE8D3951B9}"/>
              </a:ext>
            </a:extLst>
          </p:cNvPr>
          <p:cNvSpPr>
            <a:spLocks noGrp="1"/>
          </p:cNvSpPr>
          <p:nvPr/>
        </p:nvSpPr>
        <p:spPr>
          <a:xfrm>
            <a:off x="1476375" y="168592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N m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CFCEE0B1-9925-49FA-B54A-259812F18D5C}"/>
              </a:ext>
            </a:extLst>
          </p:cNvPr>
          <p:cNvSpPr>
            <a:spLocks noGrp="1"/>
          </p:cNvSpPr>
          <p:nvPr/>
        </p:nvSpPr>
        <p:spPr>
          <a:xfrm>
            <a:off x="5191125" y="169545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Force × perpendicular distance.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30599A8E-6707-42CB-967F-A147AA4F9AF7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9A6F4BF5-2D1E-4DBF-83CE-A202F21AB504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3CA133D9-A856-4B90-BFA9-E376F16AD9ED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448A2129-C3E4-49E0-9AD6-1ED2A41CB158}"/>
              </a:ext>
            </a:extLst>
          </p:cNvPr>
          <p:cNvSpPr>
            <a:spLocks noGrp="1"/>
          </p:cNvSpPr>
          <p:nvPr/>
        </p:nvSpPr>
        <p:spPr>
          <a:xfrm>
            <a:off x="1476375" y="266700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3.0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9D9D49BA-5F4D-4A9F-80CD-49BE26F77564}"/>
              </a:ext>
            </a:extLst>
          </p:cNvPr>
          <p:cNvSpPr>
            <a:spLocks noGrp="1"/>
          </p:cNvSpPr>
          <p:nvPr/>
        </p:nvSpPr>
        <p:spPr>
          <a:xfrm>
            <a:off x="5191125" y="267652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10×0.30 = 3.0 N m.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E98CD47C-2397-4CB1-9B0A-AAB107E6884D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E57EC5B3-B540-4725-A4F8-52F39598DC35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19BF9031-2DE8-4E72-A399-D295CB8321AE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9F97CA0A-49A5-475F-A01B-E061CB0F295F}"/>
              </a:ext>
            </a:extLst>
          </p:cNvPr>
          <p:cNvSpPr>
            <a:spLocks noGrp="1"/>
          </p:cNvSpPr>
          <p:nvPr/>
        </p:nvSpPr>
        <p:spPr>
          <a:xfrm>
            <a:off x="1476375" y="364807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decreases moment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3061129B-A3E1-47FD-B39D-69A5B7B6299C}"/>
              </a:ext>
            </a:extLst>
          </p:cNvPr>
          <p:cNvSpPr>
            <a:spLocks noGrp="1"/>
          </p:cNvSpPr>
          <p:nvPr/>
        </p:nvSpPr>
        <p:spPr>
          <a:xfrm>
            <a:off x="5191125" y="365760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M is proportional to d.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3A522715-5E14-467F-AE58-91297B2814AF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CEB05D22-92E4-4985-A725-07087E6DD2EA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66BF8631-D022-4662-B339-A0452ACEB6A6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59B5514C-B6A9-4392-A83D-FC2B07B307C9}"/>
              </a:ext>
            </a:extLst>
          </p:cNvPr>
          <p:cNvSpPr>
            <a:spLocks noGrp="1"/>
          </p:cNvSpPr>
          <p:nvPr/>
        </p:nvSpPr>
        <p:spPr>
          <a:xfrm>
            <a:off x="1476375" y="462915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equal opposite moment totals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72EC56AD-FE01-4BBF-9C65-EDEBD5394373}"/>
              </a:ext>
            </a:extLst>
          </p:cNvPr>
          <p:cNvSpPr>
            <a:spLocks noGrp="1"/>
          </p:cNvSpPr>
          <p:nvPr/>
        </p:nvSpPr>
        <p:spPr>
          <a:xfrm>
            <a:off x="5191125" y="463867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Clockwise total equals anticlockwise total.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C3AAC6E6-95E0-4A70-A39A-DF8C4AB53C3C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5B43"/>
                </a:solidFill>
              </a:defRPr>
            </a:pPr>
            <a:r>
              <a:rPr sz="1875" b="1" i="0">
                <a:solidFill>
                  <a:srgbClr val="F45B43"/>
                </a:solidFill>
              </a:rPr>
              <a:t>Next move: Correct one response, name the governing physics idea, and write one question you can now answer that you could not answer at the start.</a:t>
            </a:r>
          </a:p>
        </p:txBody>
      </p:sp>
    </p:spTree>
    <p:extLst>
      <p:ext uri="{BB962C8B-B14F-4D97-AF65-F5344CB8AC3E}">
        <p14:creationId xmlns:p14="http://schemas.microsoft.com/office/powerpoint/2010/main" val="1128946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4D05988F-29E0-443F-97A8-CAB95A99D70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EC1D4C16-53EE-4E18-BDEC-A4665CE542D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E5872303-85F6-4DEF-9B1E-CA9FA6B5997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CAA23C7-4683-4C82-B3E5-F89C81DA185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073E441-F384-46A7-AA9C-3F4BF818AC2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554DD926-887C-4D86-A32D-D4F65634E28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93BB3B5B-0CA3-41F9-9A35-AE5BA9D1802C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A52E5A29-963B-4ACF-A305-97CFA7E691BE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C3D03B5B-5169-4BE7-BA5A-C659B01A5EDF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is a pivot?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E7686EA8-58DC-465F-B964-539E8C449C97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7B18A5E5-FC4F-47D7-AFAC-340D13F7198E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98F2DAAC-F9A3-4C5E-A35C-D4A02A0E55F0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is the unit of force?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9FF726A9-421C-4523-863B-BEECAB4F0EB5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CE0F78B0-E69B-4279-8D37-9EC006683B6F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9A806532-167D-4ADE-8F67-461578DAD0E2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must be true for rotational equilibrium?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FEA74A59-2EA2-4BB6-9EF3-4D57709A95D4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129894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763E5CCA-F2A5-44E3-80DF-D33F7F57B37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05005E3C-BC97-4EDC-BDE0-27B7CFAE99A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778E6C9-13B8-4D71-BDEB-4483A85660D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ECC2A3C-550A-4410-BF3E-78E514FBEDB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A2D7566-80D1-4478-B977-3F6F2E7E5AF8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Turning depends on force and perpendicular distance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F64D3FFD-E99D-44C5-A669-4EC7FC8FFC21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D2DFB0D8-E584-411A-BB61-0214FD7A40D5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Choose one pivot and keep it throughout.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39BD4C29-52CE-4EAC-961D-27171754B85A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996E0556-D6DA-4FA5-96E6-7AF9D06C2F06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Distance is the perpendicular distance from pivot to the force's line of action.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669E79CE-F114-4FD7-BDFA-109406D060A0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254585CE-DAEF-41BE-A661-42BD86919F12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For equilibrium, clockwise and anticlockwise totals are equal.</a:t>
            </a:r>
          </a:p>
        </p:txBody>
      </p:sp>
      <p:sp>
        <p:nvSpPr>
          <p:cNvPr id="12" name="core-index-4">
            <a:extLst>
              <a:ext uri="{FF2B5EF4-FFF2-40B4-BE49-F238E27FC236}">
                <a16:creationId xmlns:a16="http://schemas.microsoft.com/office/drawing/2014/main" id="{60B9F32E-6009-4A4B-B6D1-913DFDAE9ED7}"/>
              </a:ext>
            </a:extLst>
          </p:cNvPr>
          <p:cNvSpPr>
            <a:spLocks noGrp="1"/>
          </p:cNvSpPr>
          <p:nvPr/>
        </p:nvSpPr>
        <p:spPr>
          <a:xfrm>
            <a:off x="685800" y="4152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04</a:t>
            </a:r>
          </a:p>
        </p:txBody>
      </p:sp>
      <p:sp>
        <p:nvSpPr>
          <p:cNvPr id="13" name="core-point-4">
            <a:extLst>
              <a:ext uri="{FF2B5EF4-FFF2-40B4-BE49-F238E27FC236}">
                <a16:creationId xmlns:a16="http://schemas.microsoft.com/office/drawing/2014/main" id="{41AD9562-E070-46EB-BC5A-42D9C5E52406}"/>
              </a:ext>
            </a:extLst>
          </p:cNvPr>
          <p:cNvSpPr>
            <a:spLocks noGrp="1"/>
          </p:cNvSpPr>
          <p:nvPr/>
        </p:nvSpPr>
        <p:spPr>
          <a:xfrm>
            <a:off x="1257300" y="41243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Add every clockwise moment and every anticlockwise moment before comparing totals.</a:t>
            </a:r>
          </a:p>
        </p:txBody>
      </p:sp>
      <p:sp>
        <p:nvSpPr>
          <p:cNvPr id="14" name="equation-panel">
            <a:extLst>
              <a:ext uri="{FF2B5EF4-FFF2-40B4-BE49-F238E27FC236}">
                <a16:creationId xmlns:a16="http://schemas.microsoft.com/office/drawing/2014/main" id="{AC56D138-5427-489B-894C-7795CF66996D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5" name="equation-label">
            <a:extLst>
              <a:ext uri="{FF2B5EF4-FFF2-40B4-BE49-F238E27FC236}">
                <a16:creationId xmlns:a16="http://schemas.microsoft.com/office/drawing/2014/main" id="{2A4E1472-EFB5-4A45-9FDC-A52D5E0AD74D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EQUATIONS TO OWN</a:t>
            </a:r>
          </a:p>
        </p:txBody>
      </p:sp>
      <p:sp>
        <p:nvSpPr>
          <p:cNvPr id="16" name="equation-expression-1">
            <a:extLst>
              <a:ext uri="{FF2B5EF4-FFF2-40B4-BE49-F238E27FC236}">
                <a16:creationId xmlns:a16="http://schemas.microsoft.com/office/drawing/2014/main" id="{36959AAE-3AA1-4104-A172-7B4B11E3DA7E}"/>
              </a:ext>
            </a:extLst>
          </p:cNvPr>
          <p:cNvSpPr>
            <a:spLocks noGrp="1"/>
          </p:cNvSpPr>
          <p:nvPr/>
        </p:nvSpPr>
        <p:spPr>
          <a:xfrm>
            <a:off x="8143875" y="255270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CORE · moment = F × d</a:t>
            </a:r>
          </a:p>
        </p:txBody>
      </p:sp>
      <p:sp>
        <p:nvSpPr>
          <p:cNvPr id="17" name="equation-units-1">
            <a:extLst>
              <a:ext uri="{FF2B5EF4-FFF2-40B4-BE49-F238E27FC236}">
                <a16:creationId xmlns:a16="http://schemas.microsoft.com/office/drawing/2014/main" id="{79A7132D-8C1A-4453-90BD-89ED44907979}"/>
              </a:ext>
            </a:extLst>
          </p:cNvPr>
          <p:cNvSpPr>
            <a:spLocks noGrp="1"/>
          </p:cNvSpPr>
          <p:nvPr/>
        </p:nvSpPr>
        <p:spPr>
          <a:xfrm>
            <a:off x="8143875" y="3095625"/>
            <a:ext cx="3095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moment in N m, F in N, d in m</a:t>
            </a:r>
          </a:p>
        </p:txBody>
      </p:sp>
      <p:sp>
        <p:nvSpPr>
          <p:cNvPr id="18" name="equation-expression-2">
            <a:extLst>
              <a:ext uri="{FF2B5EF4-FFF2-40B4-BE49-F238E27FC236}">
                <a16:creationId xmlns:a16="http://schemas.microsoft.com/office/drawing/2014/main" id="{BB265844-9879-4FFC-A3CE-801E1E29CADE}"/>
              </a:ext>
            </a:extLst>
          </p:cNvPr>
          <p:cNvSpPr>
            <a:spLocks noGrp="1"/>
          </p:cNvSpPr>
          <p:nvPr/>
        </p:nvSpPr>
        <p:spPr>
          <a:xfrm>
            <a:off x="8143875" y="369570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CORE · Σ clockwise moments = Σ anticlockwise moments</a:t>
            </a:r>
          </a:p>
        </p:txBody>
      </p:sp>
      <p:sp>
        <p:nvSpPr>
          <p:cNvPr id="19" name="equation-units-2">
            <a:extLst>
              <a:ext uri="{FF2B5EF4-FFF2-40B4-BE49-F238E27FC236}">
                <a16:creationId xmlns:a16="http://schemas.microsoft.com/office/drawing/2014/main" id="{8B51793C-B303-44AA-94C6-64845E14B5B8}"/>
              </a:ext>
            </a:extLst>
          </p:cNvPr>
          <p:cNvSpPr>
            <a:spLocks noGrp="1"/>
          </p:cNvSpPr>
          <p:nvPr/>
        </p:nvSpPr>
        <p:spPr>
          <a:xfrm>
            <a:off x="8143875" y="4238625"/>
            <a:ext cx="3095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both totals in N m</a:t>
            </a:r>
          </a:p>
        </p:txBody>
      </p:sp>
      <p:sp>
        <p:nvSpPr>
          <p:cNvPr id="20" name="vocabulary-label">
            <a:extLst>
              <a:ext uri="{FF2B5EF4-FFF2-40B4-BE49-F238E27FC236}">
                <a16:creationId xmlns:a16="http://schemas.microsoft.com/office/drawing/2014/main" id="{72B6F5E8-C7D3-4B85-86B4-5181D3A64565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SAY IT PRECISELY</a:t>
            </a:r>
          </a:p>
        </p:txBody>
      </p:sp>
      <p:sp>
        <p:nvSpPr>
          <p:cNvPr id="21" name="vocabulary">
            <a:extLst>
              <a:ext uri="{FF2B5EF4-FFF2-40B4-BE49-F238E27FC236}">
                <a16:creationId xmlns:a16="http://schemas.microsoft.com/office/drawing/2014/main" id="{5A1B7F3B-A0E4-4EE0-BDA8-659A83B8226D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pivot · moment · line of action · perpendicular distance · equilibrium</a:t>
            </a:r>
          </a:p>
        </p:txBody>
      </p:sp>
    </p:spTree>
    <p:extLst>
      <p:ext uri="{BB962C8B-B14F-4D97-AF65-F5344CB8AC3E}">
        <p14:creationId xmlns:p14="http://schemas.microsoft.com/office/powerpoint/2010/main" val="1100065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565AA-A296-198E-EBA3-6BC7511FF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B9E9214A-3E4A-3EC9-7524-6E17C1036A6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D0672AE-57F2-4FB4-0143-F1A47F4C821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B6EEB1B-D663-F551-1665-E1F37D4EE50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FFCC971-3C2F-C0D6-D309-9F0F4D38DCF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6E7673AD-46CC-C302-26DF-4645BDBC154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sentence: turning effect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>
              <a:ext uri="{FF2B5EF4-FFF2-40B4-BE49-F238E27FC236}">
                <a16:creationId xmlns:a16="http://schemas.microsoft.com/office/drawing/2014/main" id="{D560DE33-51EB-7DC0-E979-48B76C33ABE0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4" name="simple-definition">
            <a:extLst>
              <a:ext uri="{FF2B5EF4-FFF2-40B4-BE49-F238E27FC236}">
                <a16:creationId xmlns:a16="http://schemas.microsoft.com/office/drawing/2014/main" id="{5AFAB495-6BDE-86E6-7585-C8F2915BBE2F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The turning effect of a force, called its moment, is how strongly that force twists something about a chosen pivot. It depends on the size of the force and on the perpendicular distance from the pivot to the force's line of action.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1D33FD0-7F07-80CF-B8D0-87E1A987AE27}"/>
              </a:ext>
            </a:extLst>
          </p:cNvPr>
          <p:cNvSpPr txBox="1"/>
          <p:nvPr/>
        </p:nvSpPr>
        <p:spPr>
          <a:xfrm>
            <a:off x="660400" y="3657600"/>
            <a:ext cx="330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pt-BR" sz="1600" b="1">
                <a:solidFill>
                  <a:srgbClr val="102E29"/>
                </a:solidFill>
              </a:rPr>
              <a:t>30 × 1.2 = 20 × 1.8 = 36 N m</a:t>
            </a:r>
            <a:endParaRPr lang="en-US" sz="1600" b="1">
              <a:solidFill>
                <a:srgbClr val="102E29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555B4EE-73A2-3870-6B65-CD4DAC39998F}"/>
              </a:ext>
            </a:extLst>
          </p:cNvPr>
          <p:cNvCxnSpPr/>
          <p:nvPr/>
        </p:nvCxnSpPr>
        <p:spPr>
          <a:xfrm>
            <a:off x="6235700" y="4007555"/>
            <a:ext cx="3200400" cy="0"/>
          </a:xfrm>
          <a:prstGeom prst="line">
            <a:avLst/>
          </a:prstGeom>
          <a:ln w="2540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1132402-8E28-0A00-3453-54E703A8ACDD}"/>
              </a:ext>
            </a:extLst>
          </p:cNvPr>
          <p:cNvSpPr txBox="1"/>
          <p:nvPr/>
        </p:nvSpPr>
        <p:spPr>
          <a:xfrm>
            <a:off x="7073900" y="3657600"/>
            <a:ext cx="152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1.8 m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74E04DB-68E1-4CD9-33FC-46FFD21CE9FA}"/>
              </a:ext>
            </a:extLst>
          </p:cNvPr>
          <p:cNvCxnSpPr/>
          <p:nvPr/>
        </p:nvCxnSpPr>
        <p:spPr>
          <a:xfrm>
            <a:off x="4102100" y="4328348"/>
            <a:ext cx="2133600" cy="0"/>
          </a:xfrm>
          <a:prstGeom prst="line">
            <a:avLst/>
          </a:prstGeom>
          <a:ln w="2540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D8F87B5-C164-9C10-0C63-608CBCD8F303}"/>
              </a:ext>
            </a:extLst>
          </p:cNvPr>
          <p:cNvSpPr txBox="1"/>
          <p:nvPr/>
        </p:nvSpPr>
        <p:spPr>
          <a:xfrm>
            <a:off x="4406900" y="3978392"/>
            <a:ext cx="152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1.2 m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E4EC154-74F6-418D-C8A3-8E59332D4258}"/>
              </a:ext>
            </a:extLst>
          </p:cNvPr>
          <p:cNvCxnSpPr/>
          <p:nvPr/>
        </p:nvCxnSpPr>
        <p:spPr>
          <a:xfrm>
            <a:off x="2286000" y="4707467"/>
            <a:ext cx="7874000" cy="0"/>
          </a:xfrm>
          <a:prstGeom prst="line">
            <a:avLst/>
          </a:prstGeom>
          <a:ln w="381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D2F1C1D5-4F6B-0141-7FC5-B6EADF4F8DC1}"/>
              </a:ext>
            </a:extLst>
          </p:cNvPr>
          <p:cNvSpPr/>
          <p:nvPr/>
        </p:nvSpPr>
        <p:spPr>
          <a:xfrm>
            <a:off x="6070600" y="4707467"/>
            <a:ext cx="330200" cy="379118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DBB4B9E-37D1-90CB-16AF-2251075934D9}"/>
              </a:ext>
            </a:extLst>
          </p:cNvPr>
          <p:cNvSpPr txBox="1"/>
          <p:nvPr/>
        </p:nvSpPr>
        <p:spPr>
          <a:xfrm>
            <a:off x="5664200" y="5115748"/>
            <a:ext cx="114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pivot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BAE9416-EB78-74CF-F039-0925B26E8254}"/>
              </a:ext>
            </a:extLst>
          </p:cNvPr>
          <p:cNvCxnSpPr/>
          <p:nvPr/>
        </p:nvCxnSpPr>
        <p:spPr>
          <a:xfrm>
            <a:off x="4102100" y="4707467"/>
            <a:ext cx="0" cy="1020704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9B4DABE-C71C-7F39-BB32-ECD7EAF68CAF}"/>
              </a:ext>
            </a:extLst>
          </p:cNvPr>
          <p:cNvSpPr txBox="1"/>
          <p:nvPr/>
        </p:nvSpPr>
        <p:spPr>
          <a:xfrm>
            <a:off x="3340100" y="5728171"/>
            <a:ext cx="152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30 N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0E86529-3032-7D4B-684B-3CD80AE0BB53}"/>
              </a:ext>
            </a:extLst>
          </p:cNvPr>
          <p:cNvCxnSpPr/>
          <p:nvPr/>
        </p:nvCxnSpPr>
        <p:spPr>
          <a:xfrm>
            <a:off x="9436100" y="4707467"/>
            <a:ext cx="0" cy="685329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57D105DB-5CC9-2F23-AEB2-9843B88AE370}"/>
              </a:ext>
            </a:extLst>
          </p:cNvPr>
          <p:cNvSpPr txBox="1"/>
          <p:nvPr/>
        </p:nvSpPr>
        <p:spPr>
          <a:xfrm>
            <a:off x="8674100" y="5451122"/>
            <a:ext cx="152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EF5C3E"/>
                </a:solidFill>
              </a:rPr>
              <a:t>20 N</a:t>
            </a:r>
          </a:p>
        </p:txBody>
      </p:sp>
      <p:sp>
        <p:nvSpPr>
          <p:cNvPr id="37" name="diagram-caption">
            <a:extLst>
              <a:ext uri="{FF2B5EF4-FFF2-40B4-BE49-F238E27FC236}">
                <a16:creationId xmlns:a16="http://schemas.microsoft.com/office/drawing/2014/main" id="{A6519C33-E650-B528-F27C-F91051A268AA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Balance is not equal forces but equal moments — force multiplied by its perpendicular distance from the pivot.</a:t>
            </a:r>
          </a:p>
        </p:txBody>
      </p:sp>
    </p:spTree>
    <p:extLst>
      <p:ext uri="{BB962C8B-B14F-4D97-AF65-F5344CB8AC3E}">
        <p14:creationId xmlns:p14="http://schemas.microsoft.com/office/powerpoint/2010/main" val="586851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974C7613-8C00-402B-95C3-D8DFF78F638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B71ACB57-0D43-47F7-AD7E-AAC02828D789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2BCA48A-57B9-404A-A5FA-25F409B9D969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D6A710D-F51C-4260-B85A-6EF7DA8D713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BAD8F8D-FD94-430C-91F9-A9E539098FB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For one force, moment grows linearly with distance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4364B752-9D01-40B9-87CF-B01BA021AEE6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03EC2C39-BFAA-48BE-B22E-A20DBF9CFECC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59010935-D0AE-4637-BA57-45ECA47D4FAE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5.0 N force: (0, 0), (0.1, 0.5), …, (0.3, 1.5), (0.4, 2).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70D43D2F-74AE-415C-B872-D8CD62E7D4B6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3143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chart 0–2 N m; source 0–2 N m. Source: Perpendicular distance from pivot / m; Moment / N m. Chart: Perpendicular distance from pivot / cm; Moment / N m.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633B2349-F32A-4512-9107-6DE641D6629B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07748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1C8BCD34-D6AD-48AD-9E94-BF075FDD55D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92B1AED-286D-49F6-8CA2-5E72FF28567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C195BF8E-E1A3-4615-B0C8-8488175A423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D6E15E3-6390-4861-988E-CCC97DDF500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F84D380A-6EBB-4556-BC46-9C9C6C80A7F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example: balanced beam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FFF43A01-207E-4A36-A4E2-94B299AD2DF1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CORE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7AD07C4E-6706-4E26-8907-A8214EA6CD7E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EC09AAE2-DDE4-46CB-90B9-91F575017AD9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30 N child sits 1.2 m left of a pivot. Where should a 20 N child sit on the right for equilibrium?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7EA2FAC6-FE49-4F0F-BB0E-15AB61E97263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3B6F9490-CE34-4CD6-A5A7-1725FDD860FF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079AB0D0-64CC-4A93-BDB9-8563983541CA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Left moment = 30 × 1.2 = 36 N m.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0D5B8B0F-B4A3-400F-9A07-8CE689C1E40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54FA2424-D68E-4661-BD62-547DF731346D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8BB8940B-7018-4858-B661-76209636C571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Set right moment equal: 20 × d = 36.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CD48EF3D-8E58-4E53-8CD1-152B2C5C0E07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50C924C3-C1E8-4E60-B984-690887E2397F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F08BAC22-AE3E-4626-AAC3-01DFAD8B625B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d = 36/20.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821CA955-3D40-4292-8E9C-B8ACA2E9F479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BF18F3E3-ECA0-4036-805B-97A966DDF1B3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The 20 N child sits 1.8 m to the right.</a:t>
            </a:r>
          </a:p>
        </p:txBody>
      </p:sp>
    </p:spTree>
    <p:extLst>
      <p:ext uri="{BB962C8B-B14F-4D97-AF65-F5344CB8AC3E}">
        <p14:creationId xmlns:p14="http://schemas.microsoft.com/office/powerpoint/2010/main" val="2144959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BD2497FD-E625-4694-8EBB-CF0BC5DA59A1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5D13448-BA4E-48E3-A64F-DEC99B4D071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2B8EAB1-280C-4826-B53F-0FA3B654764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20C43FD-6C54-4273-B23C-4A8C520AE11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E57E362-656F-475A-819E-6A5F5E878D9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Your turn: two clockwise forces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3AB804B6-5978-4ABD-AC03-04304B0DEAA4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SUPPLEMENT / EXTENDED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41E04C8D-A95F-4B2F-96AB-F937336CD673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B6CF34CB-D061-4C6B-AFF8-3D1AE39E70BA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beam has clockwise forces 4.0 N at 0.50 m and 3.0 N at 0.20 m. A 5.0 N force acts anticlockwise. Find its distance for equilibrium.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786537D0-4ACA-4F1F-A52F-1266A77ED5B0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E50AED00-75AC-4B6B-AE22-85847399FCFB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9E4CDED1-8F1A-4CB7-BFE5-1ED42FA249EE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Clockwise = 4.0×0.50 + 3.0×0.20 = 2.6 N m.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E095EE67-1444-4AC7-8A4D-648847F115EE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188AE3E1-271B-44C5-AA4D-82F25BAC24C3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B0BBD51A-C76E-4797-A566-6938559759E0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5.0d = 2.6.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395512D1-0B06-40A3-B168-AEC7DA0535E3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F0A95ECD-B4DB-4AB7-944D-3C9570F731B6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351D6048-23DC-4A7A-B597-A7E2185E98DE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C6FFAA12-84BB-4E2A-8146-00AFD30C372A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38A74DE0-F19D-4034-A434-B86AEB98EEF8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d = 0.52 m.</a:t>
            </a:r>
          </a:p>
        </p:txBody>
      </p:sp>
    </p:spTree>
    <p:extLst>
      <p:ext uri="{BB962C8B-B14F-4D97-AF65-F5344CB8AC3E}">
        <p14:creationId xmlns:p14="http://schemas.microsoft.com/office/powerpoint/2010/main" val="316285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CF668FA2-C69B-41AF-9ABF-075DDDA693F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D98B6BEA-8912-4709-B97B-26661036DEF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884E497-4674-4939-9595-59C49E672A13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22C0F6C-7237-4522-AF15-8E4797F6863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1.5.2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41AD3400-BF71-4AF9-A464-6EEA0CAB9A4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Ruler balance without finger gymnastics</a:t>
            </a:r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6D0B777E-1731-497C-8C12-BE5D0928B900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CLASS ACTIVITY · TABLETOP-MODEL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C42BC602-254B-443C-894F-147B550A678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BE628D6D-0B52-44EF-B936-7CB2C08A5C75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metre ruler • triangular pivot • small labelled masses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EAB25584-1D17-4F48-AB55-39C0105C15F5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D6B17E99-E11B-4886-8CBA-7DE282829A8F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FE4453BA-2CE6-4EE1-964B-955E5C8E4963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Predict a balancing position.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DD400967-6EAE-4019-A309-713FD66E2BF8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B2A3A891-DC87-4E1A-AB5E-45388074F3AC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52E0F901-7FA7-4900-8347-F3D4D30B3C6A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Place low masses while the ruler remains over the table.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32ACFC1D-8D4A-4612-A7A5-E2736DEFA00A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43A32EB9-436E-4936-8A4E-13453FAFA6F4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81CC8D58-251E-4969-A18E-3FF0EC71AED8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Measure perpendicular distances and compare moments.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2B93D14A-A9BB-41E9-8323-864F7BF56FA0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4069F6B8-5DD9-4D3C-8A46-8F93F735CB8F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F45B43"/>
                </a:solidFill>
              </a:defRPr>
            </a:pPr>
            <a:r>
              <a:rPr sz="1875" b="1" i="0">
                <a:solidFill>
                  <a:srgbClr val="F45B43"/>
                </a:solidFill>
              </a:rPr>
              <a:t>Success check: Calculated moments agree within measurement uncertainty.</a:t>
            </a:r>
          </a:p>
        </p:txBody>
      </p:sp>
    </p:spTree>
    <p:extLst>
      <p:ext uri="{BB962C8B-B14F-4D97-AF65-F5344CB8AC3E}">
        <p14:creationId xmlns:p14="http://schemas.microsoft.com/office/powerpoint/2010/main" val="1892856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5B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C7198429-93D9-4C8A-AEFF-B5FCCD0A531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E0BA1D1-9D28-4907-B98D-DC03CAE5AA1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3D997D45-6DC1-4FCC-9B47-56832721E23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D7E1F34-38BB-4C80-AFEE-1877EC64284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CAMBRIDGE IGCSE PHYSICS 0625 · 1.5.2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3AEE673F-C366-493E-9DE0-50CB633B1063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B9F40328-2573-4915-985F-040B9A59A151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“The distance in M = Fd is always the length of the lever.”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9F29D5EF-D827-41E4-ACD1-45A69EB6BADB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F17FCC08-380D-4C7F-90D7-BB554861BA7F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It is the perpendicular distance from pivot to the force's line of action.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6E2EA687-A69F-4E95-9100-8C082CAA1CC7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The force does not get loyalty points for travelling along the ruler.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8C3E33C6-ED95-478A-86EE-40B3731B9788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Why can an angled force have a smaller moment than the same perpendicular force?</a:t>
            </a:r>
          </a:p>
        </p:txBody>
      </p:sp>
    </p:spTree>
    <p:extLst>
      <p:ext uri="{BB962C8B-B14F-4D97-AF65-F5344CB8AC3E}">
        <p14:creationId xmlns:p14="http://schemas.microsoft.com/office/powerpoint/2010/main" val="9748398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3915</Words>
  <Application>Microsoft Office PowerPoint</Application>
  <DocSecurity>0</DocSecurity>
  <PresentationFormat>Widescreen</PresentationFormat>
  <Paragraphs>332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2026-08-14T14:20:37Z</dcterms:created>
  <dcterms:modified xsi:type="dcterms:W3CDTF">2026-08-15T16:00:38Z</dcterms:modified>
</cp:coreProperties>
</file>