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barChart>
        <c:barDir val="col"/>
        <c:grouping val="clustered"/>
        <c:varyColors val="0"/>
        <c:ser>
          <c:idx val="0"/>
          <c:order val="0"/>
          <c:tx>
            <c:v>Input/output</c:v>
          </c:tx>
          <c:spPr>
            <a:solidFill>
              <a:srgbClr val="F45B43"/>
            </a:solidFill>
            <a:ln w="28575">
              <a:solidFill>
                <a:srgbClr val="F45B43"/>
              </a:solidFill>
              <a:prstDash val="solid"/>
            </a:ln>
          </c:spPr>
          <c:invertIfNegative val="1"/>
          <c:cat>
            <c:strLit>
              <c:ptCount val="4"/>
              <c:pt idx="0">
                <c:v>electrical input</c:v>
              </c:pt>
              <c:pt idx="1">
                <c:v>useful kinetic</c:v>
              </c:pt>
              <c:pt idx="2">
                <c:v>thermal</c:v>
              </c:pt>
              <c:pt idx="3">
                <c:v>sound</c:v>
              </c:pt>
            </c:strLit>
          </c:cat>
          <c:val>
            <c:numLit>
              <c:formatCode>General</c:formatCode>
              <c:ptCount val="4"/>
              <c:pt idx="0">
                <c:v>500</c:v>
              </c:pt>
              <c:pt idx="1">
                <c:v>320</c:v>
              </c:pt>
              <c:pt idx="2">
                <c:v>150</c:v>
              </c:pt>
              <c:pt idx="3">
                <c:v>30</c:v>
              </c:pt>
            </c:numLit>
          </c:val>
          <c:extLst>
            <c:ext xmlns:c14="http://schemas.microsoft.com/office/drawing/2007/8/2/chart" uri="{6F2FDCE9-48DA-4B69-8628-5D25D57E5C99}">
              <c14:invertSolidFillFmt>
                <c14:spPr xmlns:c14="http://schemas.microsoft.com/office/drawing/2007/8/2/chart">
                  <a:solidFill>
                    <a:srgbClr val="FFFFFF"/>
                  </a:solidFill>
                  <a:ln w="28575">
                    <a:solidFill>
                      <a:srgbClr val="F45B43"/>
                    </a:solidFill>
                    <a:prstDash val="solid"/>
                  </a:ln>
                </c14:spPr>
              </c14:invertSolidFillFmt>
            </c:ext>
            <c:ext xmlns:c16="http://schemas.microsoft.com/office/drawing/2014/chart" uri="{C3380CC4-5D6E-409C-BE32-E72D297353CC}">
              <c16:uniqueId val="{00000000-D74C-4B83-AEBD-F8D2FBA229B3}"/>
            </c:ext>
          </c:extLst>
          <c:smooth val="0"/>
        </c:ser>
        <c:dLbls>
          <c:showLegendKey val="0"/>
          <c:showVal val="0"/>
          <c:showCatName val="0"/>
          <c:showSerName val="0"/>
          <c:showPercent val="0"/>
          <c:showBubbleSize val="0"/>
        </c:dLbls>
        <c:gapWidth val="55"/>
        <c:axId val="48650112"/>
        <c:axId val="48672768"/>
      </c:barChart>
      <c:catAx>
        <c:axId val="48650112"/>
        <c:scaling>
          <c:orientation val="minMax"/>
        </c:scaling>
        <c:delete val="0"/>
        <c:axPos val="b"/>
        <c:title>
          <c:tx>
            <c:rich>
              <a:bodyPr/>
              <a:lstStyle/>
              <a:p>
                <a:r>
                  <a:t>Energy pathway / category</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auto val="1"/>
        <c:lblAlgn val="ctr"/>
        <c:lblOffset val="100"/>
        <c:noMultiLvlLbl val="1"/>
      </c:catAx>
      <c:valAx>
        <c:axId val="48672768"/>
        <c:scaling>
          <c:orientation val="minMax"/>
        </c:scaling>
        <c:delete val="0"/>
        <c:axPos val="l"/>
        <c:majorGridlines>
          <c:spPr>
            <a:ln w="9525">
              <a:solidFill>
                <a:srgbClr val="D6DED8"/>
              </a:solidFill>
              <a:prstDash val="solid"/>
            </a:ln>
          </c:spPr>
        </c:majorGridlines>
        <c:title>
          <c:tx>
            <c:rich>
              <a:bodyPr/>
              <a:lstStyle/>
              <a:p>
                <a:r>
                  <a:t>Energy transferred / J</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between"/>
        <c:majorUnit val="200"/>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https://giophysics.com/chapter-6/kinetic-energy</a:t>
            </a:r>
          </a:p>
          <a:p>
            <a:r>
              <a:t>This deck uses original GioPhysics worked examples and questions; it is not a Cambridge past paper.</a:t>
            </a:r>
          </a:p>
          <a:p>
            <a:r>
              <a:t>[Visual description]</a:t>
            </a:r>
          </a:p>
          <a:p>
            <a:r>
              <a:t>A dark-green opening slide with the exact topic title “Energy”, an accent ring for group 1, and a single hook question.</a:t>
            </a:r>
          </a:p>
          <a:p>
            <a:r>
              <a:t>[Teacher cue]</a:t>
            </a:r>
          </a:p>
          <a:p>
            <a:r>
              <a:t>Ask the hook question before revealing any explanation. Listen for the vocabulary students already use, then connect their answers to syllabus section 1.7.1.</a:t>
            </a:r>
          </a:p>
          <a:p>
            <a:r>
              <a:t>[Syllabus coverage]</a:t>
            </a:r>
          </a:p>
          <a:p>
            <a:r>
              <a:t>Identify energy stores/pathways and state conservation of total energy.; Interpret simple and multi-stage energy-flow/Sankey diagrams, including dissipated transfers.; Calculate kinetic energy and gravitational potential energy changes (Supplement).; Apply conservation to processes with multiple transfers and consistent joule units.</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https://giophysics.com/chapter-6/kinetic-energy</a:t>
            </a:r>
          </a:p>
          <a:p>
            <a:r>
              <a:t>This deck uses original GioPhysics worked examples and questions; it is not a Cambridge past paper.</a:t>
            </a:r>
          </a:p>
          <a:p>
            <a:r>
              <a:t>[Visual description]</a:t>
            </a:r>
          </a:p>
          <a:p>
            <a:r>
              <a:t>An original 6-mark exam-style question occupies the main page, with a dark solve–pair–compare–justify sequence beside it.</a:t>
            </a:r>
          </a:p>
          <a:p>
            <a:r>
              <a:t>[Teacher cue]</a:t>
            </a:r>
          </a:p>
          <a:p>
            <a:r>
              <a:t>Give independent thinking time, then ask pairs to compare methods before answers. Listen for each command word: calculate, explain. Do not reveal the mark scheme until slide 11.</a:t>
            </a:r>
          </a:p>
          <a:p>
            <a:r>
              <a:t>[Syllabus coverage]</a:t>
            </a:r>
          </a:p>
          <a:p>
            <a:r>
              <a:t>Identify energy stores/pathways and state conservation of total energy.; Interpret simple and multi-stage energy-flow/Sankey diagrams, including dissipated transfers.; Calculate kinetic energy and gravitational potential energy changes (Supplement).; Apply conservation to processes with multiple transfers and consistent joule units.</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https://giophysics.com/chapter-6/kinetic-energy</a:t>
            </a:r>
          </a:p>
          <a:p>
            <a:r>
              <a:t>This deck uses original GioPhysics worked examples and questions; it is not a Cambridge past paper.</a:t>
            </a:r>
          </a:p>
          <a:p>
            <a:r>
              <a:t>[Visual description]</a:t>
            </a:r>
          </a:p>
          <a:p>
            <a:r>
              <a:t>Six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Identify energy stores/pathways and state conservation of total energy.; Interpret simple and multi-stage energy-flow/Sankey diagrams, including dissipated transfers.; Calculate kinetic energy and gravitational potential energy changes (Supplement).; Apply conservation to processes with multiple transfers and consistent joule units.</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https://giophysics.com/chapter-6/kinetic-energy</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Identify energy stores/pathways and state conservation of total energy.; Interpret simple and multi-stage energy-flow/Sankey diagrams, including dissipated transfers.; Calculate kinetic energy and gravitational potential energy changes (Supplement).; Apply conservation to processes with multiple transfers and consistent joule units.</a:t>
            </a:r>
          </a:p>
          <a:p>
            <a:r>
              <a:t>[Safety]</a:t>
            </a:r>
          </a:p>
          <a:p>
            <a:r>
              <a:t>No special hazard: keep routes clear and use teacher-controlled classroom equipment.</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https://giophysics.com/chapter-6/kinetic-energy</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Identify energy stores/pathways and state conservation of total energy.; Interpret simple and multi-stage energy-flow/Sankey diagrams, including dissipated transfers.; Calculate kinetic energy and gravitational potential energy changes (Supplement).; Apply conservation to processes with multiple transfers and consistent joule units.</a:t>
            </a:r>
          </a:p>
          <a:p>
            <a:r>
              <a:t>[Safety]</a:t>
            </a:r>
          </a:p>
          <a:p>
            <a:r>
              <a:t>No special hazard: keep routes clear and use teacher-controlled classroom equipment.</a:t>
            </a:r>
          </a:p>
          <a:p>
            <a:r>
              <a:t>[Quiz answers] 1. total energy — Energy cannot be created or destroyed. 2. ×4 — Ek depends on v². 3. vertical height — ΔEp = mgΔh. 4. input width — The diagram represents conservation.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https://giophysics.com/chapter-6/kinetic-energy</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Identify energy stores/pathways and state conservation of total energy.; Interpret simple and multi-stage energy-flow/Sankey diagrams, including dissipated transfers.; Calculate kinetic energy and gravitational potential energy changes (Supplement).; Apply conservation to processes with multiple transfers and consistent joule units.</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https://giophysics.com/chapter-6/kinetic-energy</a:t>
            </a:r>
          </a:p>
          <a:p>
            <a:r>
              <a:t>This deck uses original GioPhysics worked examples and questions; it is not a Cambridge past paper.</a:t>
            </a:r>
          </a:p>
          <a:p>
            <a:r>
              <a:t>[Visual description]</a:t>
            </a:r>
          </a:p>
          <a:p>
            <a:r>
              <a:t>Five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Identify energy stores/pathways and state conservation of total energy.; Interpret simple and multi-stage energy-flow/Sankey diagrams, including dissipated transfers.; Calculate kinetic energy and gravitational potential energy changes (Supplement).; Apply conservation to processes with multiple transfers and consistent joule units.</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3A183-B752-09A5-EF99-EECC1889FB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E61D2E-88A1-0A03-5902-91BD585B13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AE1EEF-84D0-AA36-F59C-BE69AA56FEE7}"/>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https://giophysics.com/chapter-6/kinetic-energy</a:t>
            </a:r>
          </a:p>
          <a:p>
            <a:r>
              <a:t>This deck uses original GioPhysics worked examples and questions; it is not a Cambridge past paper.</a:t>
            </a:r>
          </a:p>
          <a:p>
            <a:r>
              <a:t>[Visual description]</a:t>
            </a:r>
          </a:p>
          <a:p>
            <a:r>
              <a:t>The simple definition is stated in one sentence across the top of the slide. Below it a drawn diagram is labelled input 500 J, useful 320 J, thermal 150 J, sound 30 J, 320 + 150 + 30 = 500 J, bar heights drawn to scale. A caption reads: Add the three output bars and you get the input bar back: nothing is lost, some is simply no longer useful.</a:t>
            </a:r>
          </a:p>
          <a:p>
            <a:r>
              <a:t>[Teacher cue]</a:t>
            </a:r>
          </a:p>
          <a:p>
            <a:r>
              <a:t>Explain one core idea at a time. Ask students to restate each idea using one vocabulary word, then reveal the relevant equation only after its variables are named.</a:t>
            </a:r>
          </a:p>
          <a:p>
            <a:r>
              <a:t>[Syllabus coverage]</a:t>
            </a:r>
          </a:p>
          <a:p>
            <a:r>
              <a:t>Identify energy stores/pathways and state conservation of total energy.; Interpret simple and multi-stage energy-flow/Sankey diagrams, including dissipated transfers.; Calculate kinetic energy and gravitational potential energy changes (Supplement).; Apply conservation to processes with multiple transfers and consistent joule units.</a:t>
            </a:r>
          </a:p>
          <a:p>
            <a:r>
              <a:t>[Safety]</a:t>
            </a:r>
          </a:p>
          <a:p>
            <a:r>
              <a:t>No special hazard: keep routes clear and use teacher-controlled classroom equipment.</a:t>
            </a:r>
          </a:p>
        </p:txBody>
      </p:sp>
      <p:sp>
        <p:nvSpPr>
          <p:cNvPr id="4" name="Slide Number Placeholder 3">
            <a:extLst>
              <a:ext uri="{FF2B5EF4-FFF2-40B4-BE49-F238E27FC236}">
                <a16:creationId xmlns:a16="http://schemas.microsoft.com/office/drawing/2014/main" id="{FB075ABD-C3B5-3915-B722-74BE3F24D8EF}"/>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548910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https://giophysics.com/chapter-6/kinetic-energy</a:t>
            </a:r>
          </a:p>
          <a:p>
            <a:r>
              <a:t>This deck uses original GioPhysics worked examples and questions; it is not a Cambridge past paper.</a:t>
            </a:r>
          </a:p>
          <a:p>
            <a:r>
              <a:t>[Visual description]</a:t>
            </a:r>
          </a:p>
          <a:p>
            <a:r>
              <a:t>An editable bar chart plots Energy transferred in J against Energy pathway in category; Energy pathway remains in category; Energy transferred remains in J.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Illustrative energy ledger for building an editable Sankey diagram.</a:t>
            </a:r>
          </a:p>
          <a:p>
            <a:r>
              <a:t>[Syllabus coverage]</a:t>
            </a:r>
          </a:p>
          <a:p>
            <a:r>
              <a:t>Identify energy stores/pathways and state conservation of total energy.; Interpret simple and multi-stage energy-flow/Sankey diagrams, including dissipated transfers.; Calculate kinetic energy and gravitational potential energy changes (Supplement).; Apply conservation to processes with multiple transfers and consistent joule units.</a:t>
            </a:r>
          </a:p>
          <a:p>
            <a:r>
              <a:t>[Safety]</a:t>
            </a:r>
          </a:p>
          <a:p>
            <a:r>
              <a:t>No special hazard: keep routes clear and use teacher-controlled classroom equipment.</a:t>
            </a:r>
          </a:p>
          <a:p>
            <a:r>
              <a:t>[Quantitative visual] Values: Input/output: (electrical input, 500), (useful kinetic, 320), (thermal, 150), (sound, 30). Data: illustrative lesson data. Scale: 30 to 500 J.</a:t>
            </a:r>
          </a:p>
          <a:p>
            <a:r>
              <a:t>Units: x uses category; y uses joules.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https://giophysics.com/chapter-6/kinetic-energy</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Identify energy stores/pathways and state conservation of total energy.; Interpret simple and multi-stage energy-flow/Sankey diagrams, including dissipated transfers.; Calculate kinetic energy and gravitational potential energy changes (Supplement).; Apply conservation to processes with multiple transfers and consistent joule units.</a:t>
            </a:r>
          </a:p>
          <a:p>
            <a:r>
              <a:t>[Safety]</a:t>
            </a:r>
          </a:p>
          <a:p>
            <a:r>
              <a:t>No special hazard: keep routes clear and use teacher-controlled classroom equipment.</a:t>
            </a:r>
          </a:p>
          <a:p>
            <a:r>
              <a:t>[Worked problem] Steps: 1) Ek = ½mv². 2) Ek = 0.5×1200×15². 3) 15² = 225; multiply. Answer: Ek = 135 000 J = 135 kJ.</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https://giophysics.com/chapter-6/kinetic-energy</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Identify energy stores/pathways and state conservation of total energy.; Interpret simple and multi-stage energy-flow/Sankey diagrams, including dissipated transfers.; Calculate kinetic energy and gravitational potential energy changes (Supplement).; Apply conservation to processes with multiple transfers and consistent joule units.</a:t>
            </a:r>
          </a:p>
          <a:p>
            <a:r>
              <a:t>[Safety]</a:t>
            </a:r>
          </a:p>
          <a:p>
            <a:r>
              <a:t>No special hazard: keep routes clear and use teacher-controlled classroom equipment.</a:t>
            </a:r>
          </a:p>
          <a:p>
            <a:r>
              <a:t>[Worked problem] Steps: 1) ΔEp = 25×9.8×4.0. 2) Substitute carefully, include the unit and check that the result answers the question. 3) Check the direction, significant figures and physical meaning of the result. Answer: ΔEp = 980 J.</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https://giophysics.com/chapter-6/kinetic-energy</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Identify energy stores/pathways and state conservation of total energy.; Interpret simple and multi-stage energy-flow/Sankey diagrams, including dissipated transfers.; Calculate kinetic energy and gravitational potential energy changes (Supplement).; Apply conservation to processes with multiple transfers and consistent joule units.</a:t>
            </a:r>
          </a:p>
          <a:p>
            <a:r>
              <a:t>[Safety]</a:t>
            </a:r>
          </a:p>
          <a:p>
            <a:r>
              <a:t>No special hazard: keep routes clear and use teacher-controlled classroom equipment.</a:t>
            </a:r>
          </a:p>
          <a:p>
            <a:r>
              <a:t>[Safety] 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https://giophysics.com/chapter-6/kinetic-energy</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Identify energy stores/pathways and state conservation of total energy.; Interpret simple and multi-stage energy-flow/Sankey diagrams, including dissipated transfers.; Calculate kinetic energy and gravitational potential energy changes (Supplement).; Apply conservation to processes with multiple transfers and consistent joule units.</a:t>
            </a:r>
          </a:p>
          <a:p>
            <a:r>
              <a:t>[Safety]</a:t>
            </a:r>
          </a:p>
          <a:p>
            <a:r>
              <a:t>No special hazard: keep routes clear and use teacher-controlled classroom equipment.</a:t>
            </a:r>
          </a:p>
          <a:p>
            <a:r>
              <a:t>[Humor] The joules are not missing. They are mostly warming the room without permission.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E52DF66B-D16A-40C6-97B5-D831D10050F4}"/>
              </a:ext>
            </a:extLst>
          </p:cNvPr>
          <p:cNvSpPr>
            <a:spLocks noGrp="1"/>
          </p:cNvSpPr>
          <p:nvPr/>
        </p:nvSpPr>
        <p:spPr>
          <a:xfrm>
            <a:off x="0" y="0"/>
            <a:ext cx="171450" cy="6858000"/>
          </a:xfrm>
          <a:prstGeom prst="rect">
            <a:avLst/>
          </a:prstGeom>
          <a:solidFill>
            <a:srgbClr val="F45B43"/>
          </a:solidFill>
          <a:ln w="0">
            <a:noFill/>
            <a:prstDash val="solid"/>
          </a:ln>
        </p:spPr>
      </p:sp>
      <p:sp>
        <p:nvSpPr>
          <p:cNvPr id="2" name="title-eyebrow">
            <a:extLst>
              <a:ext uri="{FF2B5EF4-FFF2-40B4-BE49-F238E27FC236}">
                <a16:creationId xmlns:a16="http://schemas.microsoft.com/office/drawing/2014/main" id="{0883DCDC-EFC5-4A96-A006-4B60BA4AAF36}"/>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CAMBRIDGE IGCSE PHYSICS 0625 · SYLLABUS 1.7.1</a:t>
            </a:r>
          </a:p>
        </p:txBody>
      </p:sp>
      <p:sp>
        <p:nvSpPr>
          <p:cNvPr id="3" name="topic-title">
            <a:extLst>
              <a:ext uri="{FF2B5EF4-FFF2-40B4-BE49-F238E27FC236}">
                <a16:creationId xmlns:a16="http://schemas.microsoft.com/office/drawing/2014/main" id="{F0EADF10-0BEA-4615-88B3-93B26EC88DBC}"/>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Energy</a:t>
            </a:r>
          </a:p>
        </p:txBody>
      </p:sp>
      <p:sp>
        <p:nvSpPr>
          <p:cNvPr id="4" name="lesson-title">
            <a:extLst>
              <a:ext uri="{FF2B5EF4-FFF2-40B4-BE49-F238E27FC236}">
                <a16:creationId xmlns:a16="http://schemas.microsoft.com/office/drawing/2014/main" id="{A4FD2DC0-38C8-48D8-8C83-75A2CC109A33}"/>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F45B43"/>
                </a:solidFill>
              </a:defRPr>
            </a:pPr>
            <a:r>
              <a:rPr sz="2850" b="1" i="0">
                <a:solidFill>
                  <a:srgbClr val="F45B43"/>
                </a:solidFill>
              </a:rPr>
              <a:t>Energy Transfer Ledger</a:t>
            </a:r>
          </a:p>
        </p:txBody>
      </p:sp>
      <p:sp>
        <p:nvSpPr>
          <p:cNvPr id="5" name="lesson-hook">
            <a:extLst>
              <a:ext uri="{FF2B5EF4-FFF2-40B4-BE49-F238E27FC236}">
                <a16:creationId xmlns:a16="http://schemas.microsoft.com/office/drawing/2014/main" id="{818F4BB4-7020-4BD2-8FB9-A2D09936E7FE}"/>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 lamp receives 100 J but only 12 J becomes visible light. Did 88 J disappear?</a:t>
            </a:r>
          </a:p>
        </p:txBody>
      </p:sp>
      <p:sp>
        <p:nvSpPr>
          <p:cNvPr id="6" name="topic-ring">
            <a:extLst>
              <a:ext uri="{FF2B5EF4-FFF2-40B4-BE49-F238E27FC236}">
                <a16:creationId xmlns:a16="http://schemas.microsoft.com/office/drawing/2014/main" id="{DBDCEABB-7AAE-42B7-BF14-5254C08E2846}"/>
              </a:ext>
            </a:extLst>
          </p:cNvPr>
          <p:cNvSpPr>
            <a:spLocks noGrp="1"/>
          </p:cNvSpPr>
          <p:nvPr/>
        </p:nvSpPr>
        <p:spPr>
          <a:xfrm>
            <a:off x="9477375" y="1190625"/>
            <a:ext cx="1952625" cy="1952625"/>
          </a:xfrm>
          <a:prstGeom prst="ellipse">
            <a:avLst/>
          </a:prstGeom>
          <a:solidFill>
            <a:srgbClr val="F45B43"/>
          </a:solidFill>
          <a:ln w="0">
            <a:noFill/>
            <a:prstDash val="solid"/>
          </a:ln>
        </p:spPr>
      </p:sp>
      <p:sp>
        <p:nvSpPr>
          <p:cNvPr id="7" name="topic-ring-center">
            <a:extLst>
              <a:ext uri="{FF2B5EF4-FFF2-40B4-BE49-F238E27FC236}">
                <a16:creationId xmlns:a16="http://schemas.microsoft.com/office/drawing/2014/main" id="{883D932C-3DC6-442F-BDD1-C22C3067B6DE}"/>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E5BF7379-540D-4860-A0C2-D42F28559ABC}"/>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EDITABLE · 45-MINUTE CLASSROOM LESSON · CORE + SUPPLEMENT</a:t>
            </a:r>
          </a:p>
        </p:txBody>
      </p:sp>
      <p:sp>
        <p:nvSpPr>
          <p:cNvPr id="9" name="group-label">
            <a:extLst>
              <a:ext uri="{FF2B5EF4-FFF2-40B4-BE49-F238E27FC236}">
                <a16:creationId xmlns:a16="http://schemas.microsoft.com/office/drawing/2014/main" id="{2D4C4DB0-B8B2-4EAF-A460-4869A5ED755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10" name="page-number">
            <a:extLst>
              <a:ext uri="{FF2B5EF4-FFF2-40B4-BE49-F238E27FC236}">
                <a16:creationId xmlns:a16="http://schemas.microsoft.com/office/drawing/2014/main" id="{677D8DE3-806B-44AD-96B8-930F74A1F3B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F443005C-A96B-40AE-8301-8ECC776EB7D0}"/>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22FA89B1-5A43-468E-8E13-ED1265AF8CA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1.7.1</a:t>
            </a:r>
          </a:p>
        </p:txBody>
      </p:sp>
    </p:spTree>
    <p:extLst>
      <p:ext uri="{BB962C8B-B14F-4D97-AF65-F5344CB8AC3E}">
        <p14:creationId xmlns:p14="http://schemas.microsoft.com/office/powerpoint/2010/main" val="358566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E89EA287-293F-411A-93C4-3F19DC02574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8D0A67DA-22F8-4DFD-93E6-6C3A2A4FF5D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AAC3E08E-8948-4DFB-B1D6-D79637FA797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2E3A170-D762-4F44-A711-FA20EB8A2C0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1.7.1</a:t>
            </a:r>
          </a:p>
        </p:txBody>
      </p:sp>
      <p:sp>
        <p:nvSpPr>
          <p:cNvPr id="5" name="slide-title">
            <a:extLst>
              <a:ext uri="{FF2B5EF4-FFF2-40B4-BE49-F238E27FC236}">
                <a16:creationId xmlns:a16="http://schemas.microsoft.com/office/drawing/2014/main" id="{7CC0A981-51CA-44C1-B69D-A00B8ABA874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descending lift</a:t>
            </a:r>
          </a:p>
        </p:txBody>
      </p:sp>
      <p:sp>
        <p:nvSpPr>
          <p:cNvPr id="6" name="exam-meta">
            <a:extLst>
              <a:ext uri="{FF2B5EF4-FFF2-40B4-BE49-F238E27FC236}">
                <a16:creationId xmlns:a16="http://schemas.microsoft.com/office/drawing/2014/main" id="{2E364563-B036-4094-877A-A6426132B664}"/>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Supplement / Extended · 6 MARKS · CALCULATE · EXPLAIN</a:t>
            </a:r>
          </a:p>
        </p:txBody>
      </p:sp>
      <p:sp>
        <p:nvSpPr>
          <p:cNvPr id="7" name="exam-question-frame">
            <a:extLst>
              <a:ext uri="{FF2B5EF4-FFF2-40B4-BE49-F238E27FC236}">
                <a16:creationId xmlns:a16="http://schemas.microsoft.com/office/drawing/2014/main" id="{DEC66A73-E92E-46F2-B837-B1169EF99838}"/>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BD2D6C6F-507E-44FF-88E3-0FD809E8F479}"/>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600 kg lift descends 8.0 m at constant speed; g = 9.8 N/kg. Calculate the decrease in gravitational potential energy. Explain where this energy may be transferred if a regenerative system stores 60% electrically.</a:t>
            </a:r>
          </a:p>
        </p:txBody>
      </p:sp>
      <p:sp>
        <p:nvSpPr>
          <p:cNvPr id="9" name="exam-method-frame">
            <a:extLst>
              <a:ext uri="{FF2B5EF4-FFF2-40B4-BE49-F238E27FC236}">
                <a16:creationId xmlns:a16="http://schemas.microsoft.com/office/drawing/2014/main" id="{9F56591D-1DD2-4DEF-9D1E-FE5F17172AF1}"/>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9B4E185E-38E8-4579-A461-C9C142C747B8}"/>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31466311-F29B-4133-AF02-1F635D6D0DB3}"/>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71705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7" name="group-label">
            <a:extLst>
              <a:ext uri="{FF2B5EF4-FFF2-40B4-BE49-F238E27FC236}">
                <a16:creationId xmlns:a16="http://schemas.microsoft.com/office/drawing/2014/main" id="{513B69B7-13BB-4414-828C-0E1D700E332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FA23195C-CF92-4909-B9AB-8F79F06F6B5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F4E315FB-4F18-4B83-B131-8FE22D400FE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853B1A8-9DFD-4F3A-BCFF-89F937D58CB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1.7.1</a:t>
            </a:r>
          </a:p>
        </p:txBody>
      </p:sp>
      <p:sp>
        <p:nvSpPr>
          <p:cNvPr id="5" name="slide-title">
            <a:extLst>
              <a:ext uri="{FF2B5EF4-FFF2-40B4-BE49-F238E27FC236}">
                <a16:creationId xmlns:a16="http://schemas.microsoft.com/office/drawing/2014/main" id="{2F8D29CB-F6C5-4A60-B4A0-07293E8ACE7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3F6A2CAB-E656-4294-A414-97AC87219C61}"/>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44C8A70B-93A9-41D2-99AA-5BEBDF69D0C8}"/>
              </a:ext>
            </a:extLst>
          </p:cNvPr>
          <p:cNvSpPr>
            <a:spLocks noGrp="1"/>
          </p:cNvSpPr>
          <p:nvPr/>
        </p:nvSpPr>
        <p:spPr>
          <a:xfrm>
            <a:off x="666750" y="2266950"/>
            <a:ext cx="457200" cy="457200"/>
          </a:xfrm>
          <a:prstGeom prst="ellipse">
            <a:avLst/>
          </a:prstGeom>
          <a:solidFill>
            <a:srgbClr val="F45B43"/>
          </a:solidFill>
          <a:ln w="0">
            <a:noFill/>
            <a:prstDash val="solid"/>
          </a:ln>
        </p:spPr>
      </p:sp>
      <p:sp>
        <p:nvSpPr>
          <p:cNvPr id="8" name="mark-number-text-1">
            <a:extLst>
              <a:ext uri="{FF2B5EF4-FFF2-40B4-BE49-F238E27FC236}">
                <a16:creationId xmlns:a16="http://schemas.microsoft.com/office/drawing/2014/main" id="{A4293653-38AC-4E6A-A398-3DD818BACD51}"/>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9" name="mark-point-1">
            <a:extLst>
              <a:ext uri="{FF2B5EF4-FFF2-40B4-BE49-F238E27FC236}">
                <a16:creationId xmlns:a16="http://schemas.microsoft.com/office/drawing/2014/main" id="{DC05F4ED-2185-4B6B-9451-DA113469376D}"/>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ΔEp = mgΔh.</a:t>
            </a:r>
          </a:p>
        </p:txBody>
      </p:sp>
      <p:sp>
        <p:nvSpPr>
          <p:cNvPr id="10" name="mark-number-2">
            <a:extLst>
              <a:ext uri="{FF2B5EF4-FFF2-40B4-BE49-F238E27FC236}">
                <a16:creationId xmlns:a16="http://schemas.microsoft.com/office/drawing/2014/main" id="{AEA37271-E48A-4E03-9243-87ADC2296C89}"/>
              </a:ext>
            </a:extLst>
          </p:cNvPr>
          <p:cNvSpPr>
            <a:spLocks noGrp="1"/>
          </p:cNvSpPr>
          <p:nvPr/>
        </p:nvSpPr>
        <p:spPr>
          <a:xfrm>
            <a:off x="666750" y="3333750"/>
            <a:ext cx="457200" cy="457200"/>
          </a:xfrm>
          <a:prstGeom prst="ellipse">
            <a:avLst/>
          </a:prstGeom>
          <a:solidFill>
            <a:srgbClr val="F45B43"/>
          </a:solidFill>
          <a:ln w="0">
            <a:noFill/>
            <a:prstDash val="solid"/>
          </a:ln>
        </p:spPr>
      </p:sp>
      <p:sp>
        <p:nvSpPr>
          <p:cNvPr id="11" name="mark-number-text-2">
            <a:extLst>
              <a:ext uri="{FF2B5EF4-FFF2-40B4-BE49-F238E27FC236}">
                <a16:creationId xmlns:a16="http://schemas.microsoft.com/office/drawing/2014/main" id="{317192C7-6F09-4EF6-8EDE-8DBFB28BF70D}"/>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2" name="mark-point-2">
            <a:extLst>
              <a:ext uri="{FF2B5EF4-FFF2-40B4-BE49-F238E27FC236}">
                <a16:creationId xmlns:a16="http://schemas.microsoft.com/office/drawing/2014/main" id="{967C4D4B-56B2-4E60-A407-3ACFE18ED230}"/>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 600×9.8×8.0 = 47 040 J.</a:t>
            </a:r>
          </a:p>
        </p:txBody>
      </p:sp>
      <p:sp>
        <p:nvSpPr>
          <p:cNvPr id="13" name="mark-number-3">
            <a:extLst>
              <a:ext uri="{FF2B5EF4-FFF2-40B4-BE49-F238E27FC236}">
                <a16:creationId xmlns:a16="http://schemas.microsoft.com/office/drawing/2014/main" id="{24AE0DF0-C5B6-4CAD-B108-567950B01757}"/>
              </a:ext>
            </a:extLst>
          </p:cNvPr>
          <p:cNvSpPr>
            <a:spLocks noGrp="1"/>
          </p:cNvSpPr>
          <p:nvPr/>
        </p:nvSpPr>
        <p:spPr>
          <a:xfrm>
            <a:off x="666750" y="4400550"/>
            <a:ext cx="457200" cy="457200"/>
          </a:xfrm>
          <a:prstGeom prst="ellipse">
            <a:avLst/>
          </a:prstGeom>
          <a:solidFill>
            <a:srgbClr val="F45B43"/>
          </a:solidFill>
          <a:ln w="0">
            <a:noFill/>
            <a:prstDash val="solid"/>
          </a:ln>
        </p:spPr>
      </p:sp>
      <p:sp>
        <p:nvSpPr>
          <p:cNvPr id="14" name="mark-number-text-3">
            <a:extLst>
              <a:ext uri="{FF2B5EF4-FFF2-40B4-BE49-F238E27FC236}">
                <a16:creationId xmlns:a16="http://schemas.microsoft.com/office/drawing/2014/main" id="{A9F7C9BA-C805-4C53-B7DA-BABB4F549ED8}"/>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5" name="mark-point-3">
            <a:extLst>
              <a:ext uri="{FF2B5EF4-FFF2-40B4-BE49-F238E27FC236}">
                <a16:creationId xmlns:a16="http://schemas.microsoft.com/office/drawing/2014/main" id="{46E2B3EC-B970-4917-A45C-49F8EF5C6878}"/>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Electrical store receives 0.60×47 040 = 28 224 J.</a:t>
            </a:r>
          </a:p>
        </p:txBody>
      </p:sp>
      <p:sp>
        <p:nvSpPr>
          <p:cNvPr id="16" name="mark-number-4">
            <a:extLst>
              <a:ext uri="{FF2B5EF4-FFF2-40B4-BE49-F238E27FC236}">
                <a16:creationId xmlns:a16="http://schemas.microsoft.com/office/drawing/2014/main" id="{97732DEF-EC50-40F8-ABED-21939EB5D4B2}"/>
              </a:ext>
            </a:extLst>
          </p:cNvPr>
          <p:cNvSpPr>
            <a:spLocks noGrp="1"/>
          </p:cNvSpPr>
          <p:nvPr/>
        </p:nvSpPr>
        <p:spPr>
          <a:xfrm>
            <a:off x="6191250" y="2266950"/>
            <a:ext cx="457200" cy="457200"/>
          </a:xfrm>
          <a:prstGeom prst="ellipse">
            <a:avLst/>
          </a:prstGeom>
          <a:solidFill>
            <a:srgbClr val="F45B43"/>
          </a:solidFill>
          <a:ln w="0">
            <a:noFill/>
            <a:prstDash val="solid"/>
          </a:ln>
        </p:spPr>
      </p:sp>
      <p:sp>
        <p:nvSpPr>
          <p:cNvPr id="17" name="mark-number-text-4">
            <a:extLst>
              <a:ext uri="{FF2B5EF4-FFF2-40B4-BE49-F238E27FC236}">
                <a16:creationId xmlns:a16="http://schemas.microsoft.com/office/drawing/2014/main" id="{1FAE92C5-2988-44DE-AB38-07FB710F26DE}"/>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18" name="mark-point-4">
            <a:extLst>
              <a:ext uri="{FF2B5EF4-FFF2-40B4-BE49-F238E27FC236}">
                <a16:creationId xmlns:a16="http://schemas.microsoft.com/office/drawing/2014/main" id="{C7A31745-4B8F-46CC-9ED6-D652B74D73EA}"/>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Remaining 18 816 J transfers mainly as thermal/sound.</a:t>
            </a:r>
          </a:p>
        </p:txBody>
      </p:sp>
      <p:sp>
        <p:nvSpPr>
          <p:cNvPr id="19" name="mark-number-5">
            <a:extLst>
              <a:ext uri="{FF2B5EF4-FFF2-40B4-BE49-F238E27FC236}">
                <a16:creationId xmlns:a16="http://schemas.microsoft.com/office/drawing/2014/main" id="{B93F55AA-F6AD-41B7-BE64-E9F842751FE0}"/>
              </a:ext>
            </a:extLst>
          </p:cNvPr>
          <p:cNvSpPr>
            <a:spLocks noGrp="1"/>
          </p:cNvSpPr>
          <p:nvPr/>
        </p:nvSpPr>
        <p:spPr>
          <a:xfrm>
            <a:off x="6191250" y="3333750"/>
            <a:ext cx="457200" cy="457200"/>
          </a:xfrm>
          <a:prstGeom prst="ellipse">
            <a:avLst/>
          </a:prstGeom>
          <a:solidFill>
            <a:srgbClr val="F45B43"/>
          </a:solidFill>
          <a:ln w="0">
            <a:noFill/>
            <a:prstDash val="solid"/>
          </a:ln>
        </p:spPr>
      </p:sp>
      <p:sp>
        <p:nvSpPr>
          <p:cNvPr id="20" name="mark-number-text-5">
            <a:extLst>
              <a:ext uri="{FF2B5EF4-FFF2-40B4-BE49-F238E27FC236}">
                <a16:creationId xmlns:a16="http://schemas.microsoft.com/office/drawing/2014/main" id="{538F544F-731D-475B-B738-9B49A74FBE1A}"/>
              </a:ext>
            </a:extLst>
          </p:cNvPr>
          <p:cNvSpPr>
            <a:spLocks noGrp="1"/>
          </p:cNvSpPr>
          <p:nvPr/>
        </p:nvSpPr>
        <p:spPr>
          <a:xfrm>
            <a:off x="61912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5</a:t>
            </a:r>
          </a:p>
        </p:txBody>
      </p:sp>
      <p:sp>
        <p:nvSpPr>
          <p:cNvPr id="21" name="mark-point-5">
            <a:extLst>
              <a:ext uri="{FF2B5EF4-FFF2-40B4-BE49-F238E27FC236}">
                <a16:creationId xmlns:a16="http://schemas.microsoft.com/office/drawing/2014/main" id="{7EE43B0D-1C0F-423D-A4B8-F01091AF7C2D}"/>
              </a:ext>
            </a:extLst>
          </p:cNvPr>
          <p:cNvSpPr>
            <a:spLocks noGrp="1"/>
          </p:cNvSpPr>
          <p:nvPr/>
        </p:nvSpPr>
        <p:spPr>
          <a:xfrm>
            <a:off x="68580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Total transfers sum to 47 040 J.</a:t>
            </a:r>
          </a:p>
        </p:txBody>
      </p:sp>
      <p:sp>
        <p:nvSpPr>
          <p:cNvPr id="22" name="mark-number-6">
            <a:extLst>
              <a:ext uri="{FF2B5EF4-FFF2-40B4-BE49-F238E27FC236}">
                <a16:creationId xmlns:a16="http://schemas.microsoft.com/office/drawing/2014/main" id="{52F8B15D-DC21-4434-BDE4-A797EB9C043A}"/>
              </a:ext>
            </a:extLst>
          </p:cNvPr>
          <p:cNvSpPr>
            <a:spLocks noGrp="1"/>
          </p:cNvSpPr>
          <p:nvPr/>
        </p:nvSpPr>
        <p:spPr>
          <a:xfrm>
            <a:off x="6191250" y="4400550"/>
            <a:ext cx="457200" cy="457200"/>
          </a:xfrm>
          <a:prstGeom prst="ellipse">
            <a:avLst/>
          </a:prstGeom>
          <a:solidFill>
            <a:srgbClr val="F45B43"/>
          </a:solidFill>
          <a:ln w="0">
            <a:noFill/>
            <a:prstDash val="solid"/>
          </a:ln>
        </p:spPr>
      </p:sp>
      <p:sp>
        <p:nvSpPr>
          <p:cNvPr id="23" name="mark-number-text-6">
            <a:extLst>
              <a:ext uri="{FF2B5EF4-FFF2-40B4-BE49-F238E27FC236}">
                <a16:creationId xmlns:a16="http://schemas.microsoft.com/office/drawing/2014/main" id="{F3182929-3868-4794-A75E-9490151F3F9C}"/>
              </a:ext>
            </a:extLst>
          </p:cNvPr>
          <p:cNvSpPr>
            <a:spLocks noGrp="1"/>
          </p:cNvSpPr>
          <p:nvPr/>
        </p:nvSpPr>
        <p:spPr>
          <a:xfrm>
            <a:off x="61912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6</a:t>
            </a:r>
          </a:p>
        </p:txBody>
      </p:sp>
      <p:sp>
        <p:nvSpPr>
          <p:cNvPr id="24" name="mark-point-6">
            <a:extLst>
              <a:ext uri="{FF2B5EF4-FFF2-40B4-BE49-F238E27FC236}">
                <a16:creationId xmlns:a16="http://schemas.microsoft.com/office/drawing/2014/main" id="{FF3CAC6E-09E3-492B-AA1D-BC5FD192FFDE}"/>
              </a:ext>
            </a:extLst>
          </p:cNvPr>
          <p:cNvSpPr>
            <a:spLocks noGrp="1"/>
          </p:cNvSpPr>
          <p:nvPr/>
        </p:nvSpPr>
        <p:spPr>
          <a:xfrm>
            <a:off x="68580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Constant speed means kinetic energy unchanged.</a:t>
            </a:r>
          </a:p>
        </p:txBody>
      </p:sp>
      <p:sp>
        <p:nvSpPr>
          <p:cNvPr id="25" name="improvement-band">
            <a:extLst>
              <a:ext uri="{FF2B5EF4-FFF2-40B4-BE49-F238E27FC236}">
                <a16:creationId xmlns:a16="http://schemas.microsoft.com/office/drawing/2014/main" id="{C388C337-CC0D-4709-BC3E-322B55CCF36B}"/>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6" name="improvement-prompt">
            <a:extLst>
              <a:ext uri="{FF2B5EF4-FFF2-40B4-BE49-F238E27FC236}">
                <a16:creationId xmlns:a16="http://schemas.microsoft.com/office/drawing/2014/main" id="{ABB62098-DE84-4445-82D8-A6D3A048D30B}"/>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465694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661992BB-F333-46E4-AF0B-3805905DF48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9AAA3B6B-00C1-45FA-BE1D-EBDF85D8890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C944BD1D-7DBF-4206-8680-3B8F5448C5B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EFCA1EA-3340-4B90-AF4B-2F5AF6C50D4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1.7.1</a:t>
            </a:r>
          </a:p>
        </p:txBody>
      </p:sp>
      <p:sp>
        <p:nvSpPr>
          <p:cNvPr id="5" name="slide-title">
            <a:extLst>
              <a:ext uri="{FF2B5EF4-FFF2-40B4-BE49-F238E27FC236}">
                <a16:creationId xmlns:a16="http://schemas.microsoft.com/office/drawing/2014/main" id="{BC3B6B82-8564-4E02-AD55-A572BFB2616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2078A038-E339-49C6-BAD3-8240DEABEFB4}"/>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4982CCFA-9424-4F59-8EA4-1F902DF9A592}"/>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Q1</a:t>
            </a:r>
          </a:p>
        </p:txBody>
      </p:sp>
      <p:sp>
        <p:nvSpPr>
          <p:cNvPr id="8" name="quiz-question-1">
            <a:extLst>
              <a:ext uri="{FF2B5EF4-FFF2-40B4-BE49-F238E27FC236}">
                <a16:creationId xmlns:a16="http://schemas.microsoft.com/office/drawing/2014/main" id="{8F483EB3-D540-43D4-A0E5-A601C9A9D556}"/>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Conserved in every transfer?</a:t>
            </a:r>
          </a:p>
        </p:txBody>
      </p:sp>
      <p:sp>
        <p:nvSpPr>
          <p:cNvPr id="9" name="quiz-choices-1">
            <a:extLst>
              <a:ext uri="{FF2B5EF4-FFF2-40B4-BE49-F238E27FC236}">
                <a16:creationId xmlns:a16="http://schemas.microsoft.com/office/drawing/2014/main" id="{FC10BA67-0D64-48F8-AECD-86615D4C4872}"/>
              </a:ext>
            </a:extLst>
          </p:cNvPr>
          <p:cNvSpPr>
            <a:spLocks noGrp="1"/>
          </p:cNvSpPr>
          <p:nvPr/>
        </p:nvSpPr>
        <p:spPr>
          <a:xfrm>
            <a:off x="6667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useful energy only · B total energy · C temperature · D power</a:t>
            </a:r>
          </a:p>
        </p:txBody>
      </p:sp>
      <p:sp>
        <p:nvSpPr>
          <p:cNvPr id="10" name="rule-70-401">
            <a:extLst>
              <a:ext uri="{FF2B5EF4-FFF2-40B4-BE49-F238E27FC236}">
                <a16:creationId xmlns:a16="http://schemas.microsoft.com/office/drawing/2014/main" id="{FA9D1F12-0845-4517-B3A5-43EF40AE121E}"/>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05C860E4-80F9-450B-95A3-1B31F5363781}"/>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Q2 · SUPPLEMENT</a:t>
            </a:r>
          </a:p>
        </p:txBody>
      </p:sp>
      <p:sp>
        <p:nvSpPr>
          <p:cNvPr id="12" name="quiz-question-2">
            <a:extLst>
              <a:ext uri="{FF2B5EF4-FFF2-40B4-BE49-F238E27FC236}">
                <a16:creationId xmlns:a16="http://schemas.microsoft.com/office/drawing/2014/main" id="{3D31F457-73B9-4254-8A54-24355B0A3BC3}"/>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Doubling speed changes Ek by?</a:t>
            </a:r>
          </a:p>
        </p:txBody>
      </p:sp>
      <p:sp>
        <p:nvSpPr>
          <p:cNvPr id="13" name="quiz-choices-2">
            <a:extLst>
              <a:ext uri="{FF2B5EF4-FFF2-40B4-BE49-F238E27FC236}">
                <a16:creationId xmlns:a16="http://schemas.microsoft.com/office/drawing/2014/main" id="{70E21625-B7E7-465F-8E10-AE779563FA6E}"/>
              </a:ext>
            </a:extLst>
          </p:cNvPr>
          <p:cNvSpPr>
            <a:spLocks noGrp="1"/>
          </p:cNvSpPr>
          <p:nvPr/>
        </p:nvSpPr>
        <p:spPr>
          <a:xfrm>
            <a:off x="61912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×2 · B ×3 · C ×4 · D unchanged</a:t>
            </a:r>
          </a:p>
        </p:txBody>
      </p:sp>
      <p:sp>
        <p:nvSpPr>
          <p:cNvPr id="14" name="rule-650-401">
            <a:extLst>
              <a:ext uri="{FF2B5EF4-FFF2-40B4-BE49-F238E27FC236}">
                <a16:creationId xmlns:a16="http://schemas.microsoft.com/office/drawing/2014/main" id="{806C1122-20B3-4D5C-964F-D30DF6DA7442}"/>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96837ECA-FBDC-4A6F-BCE6-0F311DD5B868}"/>
              </a:ext>
            </a:extLst>
          </p:cNvPr>
          <p:cNvSpPr>
            <a:spLocks noGrp="1"/>
          </p:cNvSpPr>
          <p:nvPr/>
        </p:nvSpPr>
        <p:spPr>
          <a:xfrm>
            <a:off x="666750" y="4048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Q3 · SUPPLEMENT</a:t>
            </a:r>
          </a:p>
        </p:txBody>
      </p:sp>
      <p:sp>
        <p:nvSpPr>
          <p:cNvPr id="16" name="quiz-question-3">
            <a:extLst>
              <a:ext uri="{FF2B5EF4-FFF2-40B4-BE49-F238E27FC236}">
                <a16:creationId xmlns:a16="http://schemas.microsoft.com/office/drawing/2014/main" id="{DD615219-0850-4CD0-9F63-78C92440B03B}"/>
              </a:ext>
            </a:extLst>
          </p:cNvPr>
          <p:cNvSpPr>
            <a:spLocks noGrp="1"/>
          </p:cNvSpPr>
          <p:nvPr/>
        </p:nvSpPr>
        <p:spPr>
          <a:xfrm>
            <a:off x="6667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GPE uses which distance?</a:t>
            </a:r>
          </a:p>
        </p:txBody>
      </p:sp>
      <p:sp>
        <p:nvSpPr>
          <p:cNvPr id="17" name="quiz-choices-3">
            <a:extLst>
              <a:ext uri="{FF2B5EF4-FFF2-40B4-BE49-F238E27FC236}">
                <a16:creationId xmlns:a16="http://schemas.microsoft.com/office/drawing/2014/main" id="{9F257C98-75E0-4581-9CE2-44D89E158453}"/>
              </a:ext>
            </a:extLst>
          </p:cNvPr>
          <p:cNvSpPr>
            <a:spLocks noGrp="1"/>
          </p:cNvSpPr>
          <p:nvPr/>
        </p:nvSpPr>
        <p:spPr>
          <a:xfrm>
            <a:off x="6667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path length · B vertical height · C circumference · D horizontal distance</a:t>
            </a:r>
          </a:p>
        </p:txBody>
      </p:sp>
      <p:sp>
        <p:nvSpPr>
          <p:cNvPr id="18" name="rule-70-601">
            <a:extLst>
              <a:ext uri="{FF2B5EF4-FFF2-40B4-BE49-F238E27FC236}">
                <a16:creationId xmlns:a16="http://schemas.microsoft.com/office/drawing/2014/main" id="{25B366BE-98E7-44F0-BCB0-38B7D4BBA6E0}"/>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77429762-DD94-49B5-8BC9-8026D4E8A045}"/>
              </a:ext>
            </a:extLst>
          </p:cNvPr>
          <p:cNvSpPr>
            <a:spLocks noGrp="1"/>
          </p:cNvSpPr>
          <p:nvPr/>
        </p:nvSpPr>
        <p:spPr>
          <a:xfrm>
            <a:off x="6191250" y="4048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Q4 · SUPPLEMENT</a:t>
            </a:r>
          </a:p>
        </p:txBody>
      </p:sp>
      <p:sp>
        <p:nvSpPr>
          <p:cNvPr id="20" name="quiz-question-4">
            <a:extLst>
              <a:ext uri="{FF2B5EF4-FFF2-40B4-BE49-F238E27FC236}">
                <a16:creationId xmlns:a16="http://schemas.microsoft.com/office/drawing/2014/main" id="{AC37D335-7A5B-443D-9BD0-9A7A3F105578}"/>
              </a:ext>
            </a:extLst>
          </p:cNvPr>
          <p:cNvSpPr>
            <a:spLocks noGrp="1"/>
          </p:cNvSpPr>
          <p:nvPr/>
        </p:nvSpPr>
        <p:spPr>
          <a:xfrm>
            <a:off x="61912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Sankey output widths must sum to?</a:t>
            </a:r>
          </a:p>
        </p:txBody>
      </p:sp>
      <p:sp>
        <p:nvSpPr>
          <p:cNvPr id="21" name="quiz-choices-4">
            <a:extLst>
              <a:ext uri="{FF2B5EF4-FFF2-40B4-BE49-F238E27FC236}">
                <a16:creationId xmlns:a16="http://schemas.microsoft.com/office/drawing/2014/main" id="{FE525D35-793D-4A53-9083-739C4C6C063A}"/>
              </a:ext>
            </a:extLst>
          </p:cNvPr>
          <p:cNvSpPr>
            <a:spLocks noGrp="1"/>
          </p:cNvSpPr>
          <p:nvPr/>
        </p:nvSpPr>
        <p:spPr>
          <a:xfrm>
            <a:off x="61912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useful only · B input width · C zero · D largest output</a:t>
            </a:r>
          </a:p>
        </p:txBody>
      </p:sp>
      <p:sp>
        <p:nvSpPr>
          <p:cNvPr id="22" name="rule-650-601">
            <a:extLst>
              <a:ext uri="{FF2B5EF4-FFF2-40B4-BE49-F238E27FC236}">
                <a16:creationId xmlns:a16="http://schemas.microsoft.com/office/drawing/2014/main" id="{8295CABD-C0CA-4861-A3C8-E22F253B8B85}"/>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1793290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762ADDB3-41A3-4DDF-BAB2-7A4EF62D3A1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846E7BD5-1B8C-4411-A313-131897DA122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FDCAC08A-E99E-417F-992E-D664273DA33B}"/>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44E8D48F-721F-4363-9B90-D496DC64B80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1.7.1</a:t>
            </a:r>
          </a:p>
        </p:txBody>
      </p:sp>
      <p:sp>
        <p:nvSpPr>
          <p:cNvPr id="5" name="slide-title">
            <a:extLst>
              <a:ext uri="{FF2B5EF4-FFF2-40B4-BE49-F238E27FC236}">
                <a16:creationId xmlns:a16="http://schemas.microsoft.com/office/drawing/2014/main" id="{1FC78EC0-78E3-45FE-9429-BE7E46F3956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27D665E8-7AB2-4755-AB81-073A4DB6DE1F}"/>
              </a:ext>
            </a:extLst>
          </p:cNvPr>
          <p:cNvSpPr>
            <a:spLocks noGrp="1"/>
          </p:cNvSpPr>
          <p:nvPr/>
        </p:nvSpPr>
        <p:spPr>
          <a:xfrm>
            <a:off x="714375" y="1714500"/>
            <a:ext cx="476250" cy="476250"/>
          </a:xfrm>
          <a:prstGeom prst="ellipse">
            <a:avLst/>
          </a:prstGeom>
          <a:solidFill>
            <a:srgbClr val="F45B43"/>
          </a:solidFill>
          <a:ln w="0">
            <a:noFill/>
            <a:prstDash val="solid"/>
          </a:ln>
        </p:spPr>
      </p:sp>
      <p:sp>
        <p:nvSpPr>
          <p:cNvPr id="7" name="answer-number-text-1">
            <a:extLst>
              <a:ext uri="{FF2B5EF4-FFF2-40B4-BE49-F238E27FC236}">
                <a16:creationId xmlns:a16="http://schemas.microsoft.com/office/drawing/2014/main" id="{D0714CB3-625C-44AF-8676-2777ED2A98F0}"/>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4046D401-F937-409E-9EAA-E5A1D53AFC9F}"/>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total energy</a:t>
            </a:r>
          </a:p>
        </p:txBody>
      </p:sp>
      <p:sp>
        <p:nvSpPr>
          <p:cNvPr id="9" name="answer-reason-1">
            <a:extLst>
              <a:ext uri="{FF2B5EF4-FFF2-40B4-BE49-F238E27FC236}">
                <a16:creationId xmlns:a16="http://schemas.microsoft.com/office/drawing/2014/main" id="{A82545F5-1A54-46D0-AFFB-8330E3F1C9C1}"/>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Energy cannot be created or destroyed.</a:t>
            </a:r>
          </a:p>
        </p:txBody>
      </p:sp>
      <p:sp>
        <p:nvSpPr>
          <p:cNvPr id="10" name="rule-155-262">
            <a:extLst>
              <a:ext uri="{FF2B5EF4-FFF2-40B4-BE49-F238E27FC236}">
                <a16:creationId xmlns:a16="http://schemas.microsoft.com/office/drawing/2014/main" id="{EF5BEF4E-E1A6-4DEC-B6AC-9C79C9D571DF}"/>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8C01DFDA-77AF-42E4-89AC-ECF8A3BA2124}"/>
              </a:ext>
            </a:extLst>
          </p:cNvPr>
          <p:cNvSpPr>
            <a:spLocks noGrp="1"/>
          </p:cNvSpPr>
          <p:nvPr/>
        </p:nvSpPr>
        <p:spPr>
          <a:xfrm>
            <a:off x="714375" y="2695575"/>
            <a:ext cx="476250" cy="476250"/>
          </a:xfrm>
          <a:prstGeom prst="ellipse">
            <a:avLst/>
          </a:prstGeom>
          <a:solidFill>
            <a:srgbClr val="F45B43"/>
          </a:solidFill>
          <a:ln w="0">
            <a:noFill/>
            <a:prstDash val="solid"/>
          </a:ln>
        </p:spPr>
      </p:sp>
      <p:sp>
        <p:nvSpPr>
          <p:cNvPr id="12" name="answer-number-text-2">
            <a:extLst>
              <a:ext uri="{FF2B5EF4-FFF2-40B4-BE49-F238E27FC236}">
                <a16:creationId xmlns:a16="http://schemas.microsoft.com/office/drawing/2014/main" id="{EA99E6A0-FA70-420D-BE48-85B71A73CE2B}"/>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B525BD93-90C5-4B68-B0D7-A5C46D38C37F}"/>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SUPPLEMENT · Answer: ×4</a:t>
            </a:r>
          </a:p>
        </p:txBody>
      </p:sp>
      <p:sp>
        <p:nvSpPr>
          <p:cNvPr id="14" name="answer-reason-2">
            <a:extLst>
              <a:ext uri="{FF2B5EF4-FFF2-40B4-BE49-F238E27FC236}">
                <a16:creationId xmlns:a16="http://schemas.microsoft.com/office/drawing/2014/main" id="{DAF268D8-1AE4-4587-A10C-78EC00B454C5}"/>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Ek depends on v².</a:t>
            </a:r>
          </a:p>
        </p:txBody>
      </p:sp>
      <p:sp>
        <p:nvSpPr>
          <p:cNvPr id="15" name="rule-155-365">
            <a:extLst>
              <a:ext uri="{FF2B5EF4-FFF2-40B4-BE49-F238E27FC236}">
                <a16:creationId xmlns:a16="http://schemas.microsoft.com/office/drawing/2014/main" id="{80F0550F-3E6E-401F-9CB2-815594596319}"/>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590D653F-AEDC-4393-BFE6-C36945538CE0}"/>
              </a:ext>
            </a:extLst>
          </p:cNvPr>
          <p:cNvSpPr>
            <a:spLocks noGrp="1"/>
          </p:cNvSpPr>
          <p:nvPr/>
        </p:nvSpPr>
        <p:spPr>
          <a:xfrm>
            <a:off x="714375" y="3676650"/>
            <a:ext cx="476250" cy="476250"/>
          </a:xfrm>
          <a:prstGeom prst="ellipse">
            <a:avLst/>
          </a:prstGeom>
          <a:solidFill>
            <a:srgbClr val="F45B43"/>
          </a:solidFill>
          <a:ln w="0">
            <a:noFill/>
            <a:prstDash val="solid"/>
          </a:ln>
        </p:spPr>
      </p:sp>
      <p:sp>
        <p:nvSpPr>
          <p:cNvPr id="17" name="answer-number-text-3">
            <a:extLst>
              <a:ext uri="{FF2B5EF4-FFF2-40B4-BE49-F238E27FC236}">
                <a16:creationId xmlns:a16="http://schemas.microsoft.com/office/drawing/2014/main" id="{6627DB49-F82F-4F08-9DE8-3E7BA752680B}"/>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799637D1-A3B4-49B4-84D9-356738E4DD0D}"/>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SUPPLEMENT · Answer: vertical height</a:t>
            </a:r>
          </a:p>
        </p:txBody>
      </p:sp>
      <p:sp>
        <p:nvSpPr>
          <p:cNvPr id="19" name="answer-reason-3">
            <a:extLst>
              <a:ext uri="{FF2B5EF4-FFF2-40B4-BE49-F238E27FC236}">
                <a16:creationId xmlns:a16="http://schemas.microsoft.com/office/drawing/2014/main" id="{D49A8271-FCC1-42BF-84F8-7CE07E6CF937}"/>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ΔEp = mgΔh.</a:t>
            </a:r>
          </a:p>
        </p:txBody>
      </p:sp>
      <p:sp>
        <p:nvSpPr>
          <p:cNvPr id="20" name="rule-155-468">
            <a:extLst>
              <a:ext uri="{FF2B5EF4-FFF2-40B4-BE49-F238E27FC236}">
                <a16:creationId xmlns:a16="http://schemas.microsoft.com/office/drawing/2014/main" id="{46D8F368-EA0B-43CB-B32D-2D54796D34E9}"/>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B25C5FA9-0EF2-44F9-9189-0C5FA11C1487}"/>
              </a:ext>
            </a:extLst>
          </p:cNvPr>
          <p:cNvSpPr>
            <a:spLocks noGrp="1"/>
          </p:cNvSpPr>
          <p:nvPr/>
        </p:nvSpPr>
        <p:spPr>
          <a:xfrm>
            <a:off x="714375" y="4657725"/>
            <a:ext cx="476250" cy="476250"/>
          </a:xfrm>
          <a:prstGeom prst="ellipse">
            <a:avLst/>
          </a:prstGeom>
          <a:solidFill>
            <a:srgbClr val="F45B43"/>
          </a:solidFill>
          <a:ln w="0">
            <a:noFill/>
            <a:prstDash val="solid"/>
          </a:ln>
        </p:spPr>
      </p:sp>
      <p:sp>
        <p:nvSpPr>
          <p:cNvPr id="22" name="answer-number-text-4">
            <a:extLst>
              <a:ext uri="{FF2B5EF4-FFF2-40B4-BE49-F238E27FC236}">
                <a16:creationId xmlns:a16="http://schemas.microsoft.com/office/drawing/2014/main" id="{FB7A8BF4-9DA4-41B8-B44D-A97571DC79A6}"/>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86529D4B-3BA0-474F-97B1-01A596683715}"/>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SUPPLEMENT · Answer: input width</a:t>
            </a:r>
          </a:p>
        </p:txBody>
      </p:sp>
      <p:sp>
        <p:nvSpPr>
          <p:cNvPr id="24" name="answer-reason-4">
            <a:extLst>
              <a:ext uri="{FF2B5EF4-FFF2-40B4-BE49-F238E27FC236}">
                <a16:creationId xmlns:a16="http://schemas.microsoft.com/office/drawing/2014/main" id="{ED780AD2-17CA-4AEB-8812-51AE320868CE}"/>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The diagram represents conservation.</a:t>
            </a:r>
          </a:p>
        </p:txBody>
      </p:sp>
      <p:sp>
        <p:nvSpPr>
          <p:cNvPr id="25" name="exit-ticket">
            <a:extLst>
              <a:ext uri="{FF2B5EF4-FFF2-40B4-BE49-F238E27FC236}">
                <a16:creationId xmlns:a16="http://schemas.microsoft.com/office/drawing/2014/main" id="{1321EE55-BD2A-4CDF-9FBC-19A8A0D71AE1}"/>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F45B43"/>
                </a:solidFill>
              </a:defRPr>
            </a:pPr>
            <a:r>
              <a:rPr sz="1875" b="1" i="0">
                <a:solidFill>
                  <a:srgbClr val="F45B43"/>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1290621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234B35A8-7CFC-48C5-AEC0-0209162ED92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8C054183-8489-4717-BDA1-C060E08B7A6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E8F20C4A-35BD-4B3D-B376-0865C75DB1F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98AB7A2C-46FB-4E30-A2A1-F249AE21C78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1.7.1</a:t>
            </a:r>
          </a:p>
        </p:txBody>
      </p:sp>
      <p:sp>
        <p:nvSpPr>
          <p:cNvPr id="5" name="slide-title">
            <a:extLst>
              <a:ext uri="{FF2B5EF4-FFF2-40B4-BE49-F238E27FC236}">
                <a16:creationId xmlns:a16="http://schemas.microsoft.com/office/drawing/2014/main" id="{68647583-4CAA-456C-8332-ADAF37DA010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CDB2561E-C2E8-4D81-B44F-1E2CC4BB4880}"/>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63514356-1E7B-48EE-8F7E-56E614FDF79F}"/>
              </a:ext>
            </a:extLst>
          </p:cNvPr>
          <p:cNvSpPr>
            <a:spLocks noGrp="1"/>
          </p:cNvSpPr>
          <p:nvPr/>
        </p:nvSpPr>
        <p:spPr>
          <a:xfrm>
            <a:off x="723900" y="2209800"/>
            <a:ext cx="495300" cy="495300"/>
          </a:xfrm>
          <a:prstGeom prst="ellipse">
            <a:avLst/>
          </a:prstGeom>
          <a:solidFill>
            <a:srgbClr val="F45B43"/>
          </a:solidFill>
          <a:ln w="0">
            <a:noFill/>
            <a:prstDash val="solid"/>
          </a:ln>
        </p:spPr>
      </p:sp>
      <p:sp>
        <p:nvSpPr>
          <p:cNvPr id="8" name="retrieval-number-text-1">
            <a:extLst>
              <a:ext uri="{FF2B5EF4-FFF2-40B4-BE49-F238E27FC236}">
                <a16:creationId xmlns:a16="http://schemas.microsoft.com/office/drawing/2014/main" id="{D3FDAF5E-9B55-4C8D-8697-E08A3C97CB0A}"/>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9" name="retrieval-question-1">
            <a:extLst>
              <a:ext uri="{FF2B5EF4-FFF2-40B4-BE49-F238E27FC236}">
                <a16:creationId xmlns:a16="http://schemas.microsoft.com/office/drawing/2014/main" id="{FB367BEE-08AC-42F4-B326-40649EE8E321}"/>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State the conservation principle for energy.</a:t>
            </a:r>
          </a:p>
        </p:txBody>
      </p:sp>
      <p:sp>
        <p:nvSpPr>
          <p:cNvPr id="10" name="retrieval-number-2">
            <a:extLst>
              <a:ext uri="{FF2B5EF4-FFF2-40B4-BE49-F238E27FC236}">
                <a16:creationId xmlns:a16="http://schemas.microsoft.com/office/drawing/2014/main" id="{BD9DBF43-9036-42C6-8596-50AC128C0C94}"/>
              </a:ext>
            </a:extLst>
          </p:cNvPr>
          <p:cNvSpPr>
            <a:spLocks noGrp="1"/>
          </p:cNvSpPr>
          <p:nvPr/>
        </p:nvSpPr>
        <p:spPr>
          <a:xfrm>
            <a:off x="723900" y="3276600"/>
            <a:ext cx="495300" cy="495300"/>
          </a:xfrm>
          <a:prstGeom prst="ellipse">
            <a:avLst/>
          </a:prstGeom>
          <a:solidFill>
            <a:srgbClr val="F45B43"/>
          </a:solidFill>
          <a:ln w="0">
            <a:noFill/>
            <a:prstDash val="solid"/>
          </a:ln>
        </p:spPr>
      </p:sp>
      <p:sp>
        <p:nvSpPr>
          <p:cNvPr id="11" name="retrieval-number-text-2">
            <a:extLst>
              <a:ext uri="{FF2B5EF4-FFF2-40B4-BE49-F238E27FC236}">
                <a16:creationId xmlns:a16="http://schemas.microsoft.com/office/drawing/2014/main" id="{4904564C-9109-47CD-9E01-7EE0E68E49B2}"/>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2" name="retrieval-question-2">
            <a:extLst>
              <a:ext uri="{FF2B5EF4-FFF2-40B4-BE49-F238E27FC236}">
                <a16:creationId xmlns:a16="http://schemas.microsoft.com/office/drawing/2014/main" id="{EAB9A94B-7200-43C9-98C3-7115FC161B01}"/>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Name two energy stores.</a:t>
            </a:r>
          </a:p>
        </p:txBody>
      </p:sp>
      <p:sp>
        <p:nvSpPr>
          <p:cNvPr id="13" name="retrieval-number-3">
            <a:extLst>
              <a:ext uri="{FF2B5EF4-FFF2-40B4-BE49-F238E27FC236}">
                <a16:creationId xmlns:a16="http://schemas.microsoft.com/office/drawing/2014/main" id="{C5BA65AB-836E-4A58-94ED-137C0831905D}"/>
              </a:ext>
            </a:extLst>
          </p:cNvPr>
          <p:cNvSpPr>
            <a:spLocks noGrp="1"/>
          </p:cNvSpPr>
          <p:nvPr/>
        </p:nvSpPr>
        <p:spPr>
          <a:xfrm>
            <a:off x="723900" y="4343400"/>
            <a:ext cx="495300" cy="495300"/>
          </a:xfrm>
          <a:prstGeom prst="ellipse">
            <a:avLst/>
          </a:prstGeom>
          <a:solidFill>
            <a:srgbClr val="F45B43"/>
          </a:solidFill>
          <a:ln w="0">
            <a:noFill/>
            <a:prstDash val="solid"/>
          </a:ln>
        </p:spPr>
      </p:sp>
      <p:sp>
        <p:nvSpPr>
          <p:cNvPr id="14" name="retrieval-number-text-3">
            <a:extLst>
              <a:ext uri="{FF2B5EF4-FFF2-40B4-BE49-F238E27FC236}">
                <a16:creationId xmlns:a16="http://schemas.microsoft.com/office/drawing/2014/main" id="{4B930982-CDFF-4480-B9F3-9A5EDFCAA6D9}"/>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5" name="retrieval-question-3">
            <a:extLst>
              <a:ext uri="{FF2B5EF4-FFF2-40B4-BE49-F238E27FC236}">
                <a16:creationId xmlns:a16="http://schemas.microsoft.com/office/drawing/2014/main" id="{7E5E9A24-1706-4F50-849A-FF5277DE8535}"/>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[SUPPLEMENT] What does a Sankey arrow width represent?</a:t>
            </a:r>
          </a:p>
        </p:txBody>
      </p:sp>
      <p:sp>
        <p:nvSpPr>
          <p:cNvPr id="16" name="retrieval-close">
            <a:extLst>
              <a:ext uri="{FF2B5EF4-FFF2-40B4-BE49-F238E27FC236}">
                <a16:creationId xmlns:a16="http://schemas.microsoft.com/office/drawing/2014/main" id="{996FC1D4-C9B7-4E43-81BD-6332CC96BE33}"/>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Mini-whiteboard challenge: sketch or calculate one idea you expect to use today.</a:t>
            </a:r>
          </a:p>
        </p:txBody>
      </p:sp>
    </p:spTree>
    <p:extLst>
      <p:ext uri="{BB962C8B-B14F-4D97-AF65-F5344CB8AC3E}">
        <p14:creationId xmlns:p14="http://schemas.microsoft.com/office/powerpoint/2010/main" val="176083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4" name="group-label">
            <a:extLst>
              <a:ext uri="{FF2B5EF4-FFF2-40B4-BE49-F238E27FC236}">
                <a16:creationId xmlns:a16="http://schemas.microsoft.com/office/drawing/2014/main" id="{92673A0F-A5FD-4246-B2A5-4F894F35081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E9061A46-4C70-437A-8289-CDA33B005DA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D7693135-3A8B-46DE-A85F-AAD121CAF16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5F3B61F-837F-4312-B7F3-C6A94FA016B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1.7.1</a:t>
            </a:r>
          </a:p>
        </p:txBody>
      </p:sp>
      <p:sp>
        <p:nvSpPr>
          <p:cNvPr id="5" name="slide-title">
            <a:extLst>
              <a:ext uri="{FF2B5EF4-FFF2-40B4-BE49-F238E27FC236}">
                <a16:creationId xmlns:a16="http://schemas.microsoft.com/office/drawing/2014/main" id="{F0E53E36-2D6E-4720-8B67-91B571DB6B2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Conservation accounts for every joule</a:t>
            </a:r>
          </a:p>
        </p:txBody>
      </p:sp>
      <p:sp>
        <p:nvSpPr>
          <p:cNvPr id="6" name="core-index-1">
            <a:extLst>
              <a:ext uri="{FF2B5EF4-FFF2-40B4-BE49-F238E27FC236}">
                <a16:creationId xmlns:a16="http://schemas.microsoft.com/office/drawing/2014/main" id="{7F9E6CD7-3A41-4A9F-809C-9F6FFF43335C}"/>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01</a:t>
            </a:r>
          </a:p>
        </p:txBody>
      </p:sp>
      <p:sp>
        <p:nvSpPr>
          <p:cNvPr id="7" name="core-point-1">
            <a:extLst>
              <a:ext uri="{FF2B5EF4-FFF2-40B4-BE49-F238E27FC236}">
                <a16:creationId xmlns:a16="http://schemas.microsoft.com/office/drawing/2014/main" id="{0423EB39-9EAB-4982-A9EE-936598340614}"/>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Energy moves between stores through transfers.</a:t>
            </a:r>
          </a:p>
        </p:txBody>
      </p:sp>
      <p:sp>
        <p:nvSpPr>
          <p:cNvPr id="8" name="core-index-2">
            <a:extLst>
              <a:ext uri="{FF2B5EF4-FFF2-40B4-BE49-F238E27FC236}">
                <a16:creationId xmlns:a16="http://schemas.microsoft.com/office/drawing/2014/main" id="{85688876-4921-4D1C-868F-06175C67D7E3}"/>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02</a:t>
            </a:r>
          </a:p>
        </p:txBody>
      </p:sp>
      <p:sp>
        <p:nvSpPr>
          <p:cNvPr id="9" name="core-point-2">
            <a:extLst>
              <a:ext uri="{FF2B5EF4-FFF2-40B4-BE49-F238E27FC236}">
                <a16:creationId xmlns:a16="http://schemas.microsoft.com/office/drawing/2014/main" id="{B17477C8-4E9A-4E57-946F-65BA2E22A80E}"/>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Dissipated energy is spread to the surroundings, not destroyed.</a:t>
            </a:r>
          </a:p>
        </p:txBody>
      </p:sp>
      <p:sp>
        <p:nvSpPr>
          <p:cNvPr id="10" name="core-index-3">
            <a:extLst>
              <a:ext uri="{FF2B5EF4-FFF2-40B4-BE49-F238E27FC236}">
                <a16:creationId xmlns:a16="http://schemas.microsoft.com/office/drawing/2014/main" id="{BEEDA72D-90DD-4E12-80EB-243A18621966}"/>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03</a:t>
            </a:r>
          </a:p>
        </p:txBody>
      </p:sp>
      <p:sp>
        <p:nvSpPr>
          <p:cNvPr id="11" name="core-point-3">
            <a:extLst>
              <a:ext uri="{FF2B5EF4-FFF2-40B4-BE49-F238E27FC236}">
                <a16:creationId xmlns:a16="http://schemas.microsoft.com/office/drawing/2014/main" id="{53EC5394-7BDD-4DCE-8FAB-68EDC0F04DE6}"/>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Sankey widths must balance input and outputs.</a:t>
            </a:r>
          </a:p>
        </p:txBody>
      </p:sp>
      <p:sp>
        <p:nvSpPr>
          <p:cNvPr id="12" name="core-index-4">
            <a:extLst>
              <a:ext uri="{FF2B5EF4-FFF2-40B4-BE49-F238E27FC236}">
                <a16:creationId xmlns:a16="http://schemas.microsoft.com/office/drawing/2014/main" id="{81411CCC-FA1A-40D8-8065-000B7CC5EDFB}"/>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04</a:t>
            </a:r>
          </a:p>
        </p:txBody>
      </p:sp>
      <p:sp>
        <p:nvSpPr>
          <p:cNvPr id="13" name="core-point-4">
            <a:extLst>
              <a:ext uri="{FF2B5EF4-FFF2-40B4-BE49-F238E27FC236}">
                <a16:creationId xmlns:a16="http://schemas.microsoft.com/office/drawing/2014/main" id="{9F192853-0E89-445B-B8A0-4F311D78061F}"/>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Kinetic energy depends on speed squared.</a:t>
            </a:r>
          </a:p>
        </p:txBody>
      </p:sp>
      <p:sp>
        <p:nvSpPr>
          <p:cNvPr id="14" name="core-index-5">
            <a:extLst>
              <a:ext uri="{FF2B5EF4-FFF2-40B4-BE49-F238E27FC236}">
                <a16:creationId xmlns:a16="http://schemas.microsoft.com/office/drawing/2014/main" id="{4C1008F8-781C-4DCC-B5AE-918146062CCB}"/>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05</a:t>
            </a:r>
          </a:p>
        </p:txBody>
      </p:sp>
      <p:sp>
        <p:nvSpPr>
          <p:cNvPr id="15" name="core-point-5">
            <a:extLst>
              <a:ext uri="{FF2B5EF4-FFF2-40B4-BE49-F238E27FC236}">
                <a16:creationId xmlns:a16="http://schemas.microsoft.com/office/drawing/2014/main" id="{30CA165D-9917-4D80-A611-BDBD92331555}"/>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Gravitational potential change depends on vertical height change.</a:t>
            </a:r>
          </a:p>
        </p:txBody>
      </p:sp>
      <p:sp>
        <p:nvSpPr>
          <p:cNvPr id="16" name="equation-panel">
            <a:extLst>
              <a:ext uri="{FF2B5EF4-FFF2-40B4-BE49-F238E27FC236}">
                <a16:creationId xmlns:a16="http://schemas.microsoft.com/office/drawing/2014/main" id="{5D212726-3ABE-4311-B078-2215795D1FEE}"/>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7" name="equation-label">
            <a:extLst>
              <a:ext uri="{FF2B5EF4-FFF2-40B4-BE49-F238E27FC236}">
                <a16:creationId xmlns:a16="http://schemas.microsoft.com/office/drawing/2014/main" id="{869BC986-6014-49AB-8CB6-10A45501FBE3}"/>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EQUATIONS TO OWN</a:t>
            </a:r>
          </a:p>
        </p:txBody>
      </p:sp>
      <p:sp>
        <p:nvSpPr>
          <p:cNvPr id="18" name="equation-expression-1">
            <a:extLst>
              <a:ext uri="{FF2B5EF4-FFF2-40B4-BE49-F238E27FC236}">
                <a16:creationId xmlns:a16="http://schemas.microsoft.com/office/drawing/2014/main" id="{6646736C-37DD-4E20-988C-B42AE38B6BD7}"/>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 total energy before = total energy after</a:t>
            </a:r>
          </a:p>
        </p:txBody>
      </p:sp>
      <p:sp>
        <p:nvSpPr>
          <p:cNvPr id="19" name="equation-units-1">
            <a:extLst>
              <a:ext uri="{FF2B5EF4-FFF2-40B4-BE49-F238E27FC236}">
                <a16:creationId xmlns:a16="http://schemas.microsoft.com/office/drawing/2014/main" id="{37D70F1D-99EC-47D7-A9E1-1DAF4B34ACCA}"/>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J</a:t>
            </a:r>
          </a:p>
        </p:txBody>
      </p:sp>
      <p:sp>
        <p:nvSpPr>
          <p:cNvPr id="20" name="equation-expression-2">
            <a:extLst>
              <a:ext uri="{FF2B5EF4-FFF2-40B4-BE49-F238E27FC236}">
                <a16:creationId xmlns:a16="http://schemas.microsoft.com/office/drawing/2014/main" id="{33322F70-A546-45CB-A82B-91FB81CAFF00}"/>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SUPPLEMENT · Ek = ½mv²</a:t>
            </a:r>
          </a:p>
        </p:txBody>
      </p:sp>
      <p:sp>
        <p:nvSpPr>
          <p:cNvPr id="21" name="equation-units-2">
            <a:extLst>
              <a:ext uri="{FF2B5EF4-FFF2-40B4-BE49-F238E27FC236}">
                <a16:creationId xmlns:a16="http://schemas.microsoft.com/office/drawing/2014/main" id="{3DE897B5-021D-4256-9138-CD9DC1029F25}"/>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Ek in J, m in kg, v in m/s</a:t>
            </a:r>
          </a:p>
        </p:txBody>
      </p:sp>
      <p:sp>
        <p:nvSpPr>
          <p:cNvPr id="22" name="vocabulary-label">
            <a:extLst>
              <a:ext uri="{FF2B5EF4-FFF2-40B4-BE49-F238E27FC236}">
                <a16:creationId xmlns:a16="http://schemas.microsoft.com/office/drawing/2014/main" id="{AFEE268B-66C8-4716-87B1-6B46D0CB3C71}"/>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SAY IT PRECISELY</a:t>
            </a:r>
          </a:p>
        </p:txBody>
      </p:sp>
      <p:sp>
        <p:nvSpPr>
          <p:cNvPr id="23" name="vocabulary">
            <a:extLst>
              <a:ext uri="{FF2B5EF4-FFF2-40B4-BE49-F238E27FC236}">
                <a16:creationId xmlns:a16="http://schemas.microsoft.com/office/drawing/2014/main" id="{35EF2918-97B8-4DFB-B40E-E0228FFCEA42}"/>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store · transfer · conservation · useful · dissipated · Sankey diagram</a:t>
            </a:r>
          </a:p>
        </p:txBody>
      </p:sp>
    </p:spTree>
    <p:extLst>
      <p:ext uri="{BB962C8B-B14F-4D97-AF65-F5344CB8AC3E}">
        <p14:creationId xmlns:p14="http://schemas.microsoft.com/office/powerpoint/2010/main" val="2013528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433AA-BBDA-ECF8-1C61-AE36D1E71815}"/>
            </a:ext>
          </a:extLst>
        </p:cNvPr>
        <p:cNvGrpSpPr/>
        <p:nvPr/>
      </p:nvGrpSpPr>
      <p:grpSpPr>
        <a:xfrm>
          <a:off x="0" y="0"/>
          <a:ext cx="0" cy="0"/>
          <a:chOff x="0" y="0"/>
          <a:chExt cx="0" cy="0"/>
        </a:xfrm>
      </p:grpSpPr>
      <p:sp>
        <p:nvSpPr>
          <p:cNvPr id="24" name="group-label">
            <a:extLst>
              <a:ext uri="{FF2B5EF4-FFF2-40B4-BE49-F238E27FC236}">
                <a16:creationId xmlns:a16="http://schemas.microsoft.com/office/drawing/2014/main" id="{F738EC2F-23A9-6FD5-5478-82DF12FBE6B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FAAE15C3-7580-7377-2473-3C83EFB0000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CADB62C1-C3B7-A2F7-5F3B-4F2EE7517E3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F1FBF9F-7BEF-2C8B-3157-E043FC14681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1.7.1</a:t>
            </a:r>
          </a:p>
        </p:txBody>
      </p:sp>
      <p:sp>
        <p:nvSpPr>
          <p:cNvPr id="5" name="slide-title">
            <a:extLst>
              <a:ext uri="{FF2B5EF4-FFF2-40B4-BE49-F238E27FC236}">
                <a16:creationId xmlns:a16="http://schemas.microsoft.com/office/drawing/2014/main" id="{F9322213-7E63-40E2-982E-F88E07C996E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energy</a:t>
            </a:r>
            <a:endParaRPr sz="3600" b="1" i="0">
              <a:solidFill>
                <a:srgbClr val="0A332E"/>
              </a:solidFill>
            </a:endParaRPr>
          </a:p>
        </p:txBody>
      </p:sp>
      <p:sp>
        <p:nvSpPr>
          <p:cNvPr id="25" name="simple-definition-label">
            <a:extLst>
              <a:ext uri="{FF2B5EF4-FFF2-40B4-BE49-F238E27FC236}">
                <a16:creationId xmlns:a16="http://schemas.microsoft.com/office/drawing/2014/main" id="{696E8AE7-D817-100B-E4C4-93AC9465D399}"/>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6" name="simple-definition">
            <a:extLst>
              <a:ext uri="{FF2B5EF4-FFF2-40B4-BE49-F238E27FC236}">
                <a16:creationId xmlns:a16="http://schemas.microsoft.com/office/drawing/2014/main" id="{4EC1738E-3BCF-0E5A-D9F4-E587FCADD7E9}"/>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Energy is the quantity, measured in joules, that a system must have in order to make anything happen. It is never created or destroyed — only moved between stores and spread out — which is why the joules always add up.</a:t>
            </a:r>
          </a:p>
        </p:txBody>
      </p:sp>
      <p:sp>
        <p:nvSpPr>
          <p:cNvPr id="27" name="Rectangle 26">
            <a:extLst>
              <a:ext uri="{FF2B5EF4-FFF2-40B4-BE49-F238E27FC236}">
                <a16:creationId xmlns:a16="http://schemas.microsoft.com/office/drawing/2014/main" id="{0BDCCE5C-B672-2EB9-915C-877CA56D69CC}"/>
              </a:ext>
            </a:extLst>
          </p:cNvPr>
          <p:cNvSpPr/>
          <p:nvPr/>
        </p:nvSpPr>
        <p:spPr>
          <a:xfrm>
            <a:off x="1143000" y="4095045"/>
            <a:ext cx="2413000" cy="1458148"/>
          </a:xfrm>
          <a:prstGeom prst="rect">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input 500 J</a:t>
            </a:r>
          </a:p>
        </p:txBody>
      </p:sp>
      <p:cxnSp>
        <p:nvCxnSpPr>
          <p:cNvPr id="28" name="Straight Connector 27">
            <a:extLst>
              <a:ext uri="{FF2B5EF4-FFF2-40B4-BE49-F238E27FC236}">
                <a16:creationId xmlns:a16="http://schemas.microsoft.com/office/drawing/2014/main" id="{AEE4A576-2F9F-6A41-2295-B13E47B5F387}"/>
              </a:ext>
            </a:extLst>
          </p:cNvPr>
          <p:cNvCxnSpPr/>
          <p:nvPr/>
        </p:nvCxnSpPr>
        <p:spPr>
          <a:xfrm>
            <a:off x="3632200" y="4532489"/>
            <a:ext cx="1371600" cy="0"/>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68F0C81-5A24-4041-4376-AA4C465E0A5A}"/>
              </a:ext>
            </a:extLst>
          </p:cNvPr>
          <p:cNvCxnSpPr/>
          <p:nvPr/>
        </p:nvCxnSpPr>
        <p:spPr>
          <a:xfrm>
            <a:off x="3632200" y="5115748"/>
            <a:ext cx="1371600" cy="204141"/>
          </a:xfrm>
          <a:prstGeom prst="line">
            <a:avLst/>
          </a:prstGeom>
          <a:ln w="25400">
            <a:solidFill>
              <a:srgbClr val="6B7F79"/>
            </a:solidFill>
            <a:tailEnd type="arrow"/>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E56E51D2-7233-B481-2ADB-192BF2ACB616}"/>
              </a:ext>
            </a:extLst>
          </p:cNvPr>
          <p:cNvSpPr/>
          <p:nvPr/>
        </p:nvSpPr>
        <p:spPr>
          <a:xfrm>
            <a:off x="5080000" y="4095045"/>
            <a:ext cx="2413000" cy="933214"/>
          </a:xfrm>
          <a:prstGeom prst="rect">
            <a:avLst/>
          </a:prstGeom>
          <a:solidFill>
            <a:srgbClr val="EF5C3E"/>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useful 320 J</a:t>
            </a:r>
          </a:p>
        </p:txBody>
      </p:sp>
      <p:sp>
        <p:nvSpPr>
          <p:cNvPr id="31" name="Rectangle 30">
            <a:extLst>
              <a:ext uri="{FF2B5EF4-FFF2-40B4-BE49-F238E27FC236}">
                <a16:creationId xmlns:a16="http://schemas.microsoft.com/office/drawing/2014/main" id="{A372447E-247B-ACD8-F11F-7C785A90B60D}"/>
              </a:ext>
            </a:extLst>
          </p:cNvPr>
          <p:cNvSpPr/>
          <p:nvPr/>
        </p:nvSpPr>
        <p:spPr>
          <a:xfrm>
            <a:off x="5080000" y="5115748"/>
            <a:ext cx="2413000" cy="437445"/>
          </a:xfrm>
          <a:prstGeom prst="rect">
            <a:avLst/>
          </a:prstGeom>
          <a:solidFill>
            <a:srgbClr val="6B7F7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thermal 150 J</a:t>
            </a:r>
          </a:p>
        </p:txBody>
      </p:sp>
      <p:sp>
        <p:nvSpPr>
          <p:cNvPr id="32" name="Rectangle 31">
            <a:extLst>
              <a:ext uri="{FF2B5EF4-FFF2-40B4-BE49-F238E27FC236}">
                <a16:creationId xmlns:a16="http://schemas.microsoft.com/office/drawing/2014/main" id="{FD7898BA-8264-A472-2FE1-5B1028D7470C}"/>
              </a:ext>
            </a:extLst>
          </p:cNvPr>
          <p:cNvSpPr/>
          <p:nvPr/>
        </p:nvSpPr>
        <p:spPr>
          <a:xfrm>
            <a:off x="5080000" y="5640682"/>
            <a:ext cx="2413000" cy="87489"/>
          </a:xfrm>
          <a:prstGeom prst="rect">
            <a:avLst/>
          </a:prstGeom>
          <a:solidFill>
            <a:srgbClr val="6B7F7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644D2A5C-BE68-F902-912B-F5629E444150}"/>
              </a:ext>
            </a:extLst>
          </p:cNvPr>
          <p:cNvSpPr txBox="1"/>
          <p:nvPr/>
        </p:nvSpPr>
        <p:spPr>
          <a:xfrm>
            <a:off x="7620000" y="5524029"/>
            <a:ext cx="2032000" cy="276999"/>
          </a:xfrm>
          <a:prstGeom prst="rect">
            <a:avLst/>
          </a:prstGeom>
          <a:noFill/>
        </p:spPr>
        <p:txBody>
          <a:bodyPr vert="horz" wrap="square" lIns="0" tIns="0" bIns="0" rtlCol="0">
            <a:noAutofit/>
          </a:bodyPr>
          <a:lstStyle/>
          <a:p>
            <a:r>
              <a:rPr lang="en-US" sz="1600">
                <a:solidFill>
                  <a:srgbClr val="6B7F79"/>
                </a:solidFill>
              </a:rPr>
              <a:t>sound 30 J</a:t>
            </a:r>
          </a:p>
        </p:txBody>
      </p:sp>
      <p:sp>
        <p:nvSpPr>
          <p:cNvPr id="34" name="TextBox 33">
            <a:extLst>
              <a:ext uri="{FF2B5EF4-FFF2-40B4-BE49-F238E27FC236}">
                <a16:creationId xmlns:a16="http://schemas.microsoft.com/office/drawing/2014/main" id="{BA699495-1874-ECF5-429F-E1E6490CA235}"/>
              </a:ext>
            </a:extLst>
          </p:cNvPr>
          <p:cNvSpPr txBox="1"/>
          <p:nvPr/>
        </p:nvSpPr>
        <p:spPr>
          <a:xfrm>
            <a:off x="7874000" y="4240859"/>
            <a:ext cx="3429000" cy="276999"/>
          </a:xfrm>
          <a:prstGeom prst="rect">
            <a:avLst/>
          </a:prstGeom>
          <a:noFill/>
        </p:spPr>
        <p:txBody>
          <a:bodyPr vert="horz" wrap="square" lIns="0" tIns="0" bIns="0" rtlCol="0">
            <a:noAutofit/>
          </a:bodyPr>
          <a:lstStyle/>
          <a:p>
            <a:r>
              <a:rPr lang="pl-PL" sz="1600" b="1">
                <a:solidFill>
                  <a:srgbClr val="102E29"/>
                </a:solidFill>
              </a:rPr>
              <a:t>320 + 150 + 30 = 500 J</a:t>
            </a:r>
            <a:endParaRPr lang="en-US" sz="1600" b="1">
              <a:solidFill>
                <a:srgbClr val="102E29"/>
              </a:solidFill>
            </a:endParaRPr>
          </a:p>
        </p:txBody>
      </p:sp>
      <p:sp>
        <p:nvSpPr>
          <p:cNvPr id="35" name="TextBox 34">
            <a:extLst>
              <a:ext uri="{FF2B5EF4-FFF2-40B4-BE49-F238E27FC236}">
                <a16:creationId xmlns:a16="http://schemas.microsoft.com/office/drawing/2014/main" id="{52817A70-2BA1-261D-7E82-B4D1033A9BA4}"/>
              </a:ext>
            </a:extLst>
          </p:cNvPr>
          <p:cNvSpPr txBox="1"/>
          <p:nvPr/>
        </p:nvSpPr>
        <p:spPr>
          <a:xfrm>
            <a:off x="1143000" y="5699008"/>
            <a:ext cx="3810000" cy="276999"/>
          </a:xfrm>
          <a:prstGeom prst="rect">
            <a:avLst/>
          </a:prstGeom>
          <a:noFill/>
        </p:spPr>
        <p:txBody>
          <a:bodyPr vert="horz" wrap="square" lIns="0" tIns="0" bIns="0" rtlCol="0">
            <a:noAutofit/>
          </a:bodyPr>
          <a:lstStyle/>
          <a:p>
            <a:r>
              <a:rPr lang="en-US" sz="1600">
                <a:solidFill>
                  <a:srgbClr val="6B7F79"/>
                </a:solidFill>
              </a:rPr>
              <a:t>bar heights drawn to scale</a:t>
            </a:r>
          </a:p>
        </p:txBody>
      </p:sp>
      <p:sp>
        <p:nvSpPr>
          <p:cNvPr id="36" name="diagram-caption">
            <a:extLst>
              <a:ext uri="{FF2B5EF4-FFF2-40B4-BE49-F238E27FC236}">
                <a16:creationId xmlns:a16="http://schemas.microsoft.com/office/drawing/2014/main" id="{3C7E7E20-C54B-D15E-03EE-C54FE39864FC}"/>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Add the three output bars and you get the input bar back: nothing is lost, some is simply no longer useful.</a:t>
            </a:r>
          </a:p>
        </p:txBody>
      </p:sp>
    </p:spTree>
    <p:extLst>
      <p:ext uri="{BB962C8B-B14F-4D97-AF65-F5344CB8AC3E}">
        <p14:creationId xmlns:p14="http://schemas.microsoft.com/office/powerpoint/2010/main" val="4286098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45DA8D14-8486-4E5E-8A9F-2F2C5CE6C2D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CDC1115D-DB4B-4984-A812-A300D6D0761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510B7E41-3ED2-4436-90B3-87EF5110613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BCA14B57-7801-4854-9CE1-6624A21AE7D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1.7.1</a:t>
            </a:r>
          </a:p>
        </p:txBody>
      </p:sp>
      <p:sp>
        <p:nvSpPr>
          <p:cNvPr id="5" name="slide-title">
            <a:extLst>
              <a:ext uri="{FF2B5EF4-FFF2-40B4-BE49-F238E27FC236}">
                <a16:creationId xmlns:a16="http://schemas.microsoft.com/office/drawing/2014/main" id="{5556C377-4DC9-430B-AF44-F040CCC63D3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 500 J device must account for all 500 J</a:t>
            </a:r>
          </a:p>
        </p:txBody>
      </p:sp>
      <p:sp>
        <p:nvSpPr>
          <p:cNvPr id="6" name="graph-mode">
            <a:extLst>
              <a:ext uri="{FF2B5EF4-FFF2-40B4-BE49-F238E27FC236}">
                <a16:creationId xmlns:a16="http://schemas.microsoft.com/office/drawing/2014/main" id="{23F0BB91-FBA1-47EE-82F2-AAABE63C0DC5}"/>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INTERACTIVE GRAPH · PREDICT → EDIT → EXPLAIN</a:t>
            </a:r>
          </a:p>
        </p:txBody>
      </p:sp>
      <p:sp>
        <p:nvSpPr>
          <p:cNvPr id="7" name="graph-prompt">
            <a:extLst>
              <a:ext uri="{FF2B5EF4-FFF2-40B4-BE49-F238E27FC236}">
                <a16:creationId xmlns:a16="http://schemas.microsoft.com/office/drawing/2014/main" id="{09A8A9C3-0174-4710-9B24-2907A21FBDF4}"/>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0B57B5AA-D2E5-4D12-A72E-7E6248BE4AA1}"/>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Input/output: (electrical input, 500), (useful kinetic, 320), (thermal, 150), (sound, 30).</a:t>
            </a:r>
          </a:p>
        </p:txBody>
      </p:sp>
      <p:sp>
        <p:nvSpPr>
          <p:cNvPr id="9" name="graph-scale">
            <a:extLst>
              <a:ext uri="{FF2B5EF4-FFF2-40B4-BE49-F238E27FC236}">
                <a16:creationId xmlns:a16="http://schemas.microsoft.com/office/drawing/2014/main" id="{B8EF641C-7753-4CB7-B44C-B47F860F6FC1}"/>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30–500 J. Axes: Energy pathway / category; Energy transferred / J.</a:t>
            </a:r>
          </a:p>
        </p:txBody>
      </p:sp>
      <p:sp>
        <p:nvSpPr>
          <p:cNvPr id="10" name="chart-frame">
            <a:extLst>
              <a:ext uri="{FF2B5EF4-FFF2-40B4-BE49-F238E27FC236}">
                <a16:creationId xmlns:a16="http://schemas.microsoft.com/office/drawing/2014/main" id="{AB79D764-A213-43E8-82BA-002FBB0B89B9}"/>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126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97990BD8-771A-4E39-827A-6FE0BA88CCB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6B999B55-BF63-4FCE-8874-3820D16660F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966E307A-AE64-4CE2-91D5-B61D71AD3E7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95722E8-CEF7-4AF1-ABF1-BEC8B42CFAD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1.7.1</a:t>
            </a:r>
          </a:p>
        </p:txBody>
      </p:sp>
      <p:sp>
        <p:nvSpPr>
          <p:cNvPr id="5" name="slide-title">
            <a:extLst>
              <a:ext uri="{FF2B5EF4-FFF2-40B4-BE49-F238E27FC236}">
                <a16:creationId xmlns:a16="http://schemas.microsoft.com/office/drawing/2014/main" id="{6A9F3E3B-3D97-4DDE-A16F-4A33ABDA60C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kinetic store</a:t>
            </a:r>
          </a:p>
        </p:txBody>
      </p:sp>
      <p:sp>
        <p:nvSpPr>
          <p:cNvPr id="6" name="worked-label">
            <a:extLst>
              <a:ext uri="{FF2B5EF4-FFF2-40B4-BE49-F238E27FC236}">
                <a16:creationId xmlns:a16="http://schemas.microsoft.com/office/drawing/2014/main" id="{3A1832A2-01D9-4C3E-B553-A3CE1C257A9C}"/>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SUPPLEMENT / EXTENDED · FULLY WORKED PROBLEM · SHOW THE METHOD</a:t>
            </a:r>
          </a:p>
        </p:txBody>
      </p:sp>
      <p:sp>
        <p:nvSpPr>
          <p:cNvPr id="7" name="problem-frame">
            <a:extLst>
              <a:ext uri="{FF2B5EF4-FFF2-40B4-BE49-F238E27FC236}">
                <a16:creationId xmlns:a16="http://schemas.microsoft.com/office/drawing/2014/main" id="{C971DE07-E0B8-4244-B630-8E2E2176F1F2}"/>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7005A154-42B9-479E-B724-0DDB0A14510A}"/>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Find the kinetic energy of a 1200 kg car moving at 15 m/s.</a:t>
            </a:r>
          </a:p>
        </p:txBody>
      </p:sp>
      <p:sp>
        <p:nvSpPr>
          <p:cNvPr id="9" name="step-label-1">
            <a:extLst>
              <a:ext uri="{FF2B5EF4-FFF2-40B4-BE49-F238E27FC236}">
                <a16:creationId xmlns:a16="http://schemas.microsoft.com/office/drawing/2014/main" id="{8233E1C7-B543-4C07-8F7B-D532603BD6FA}"/>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1</a:t>
            </a:r>
          </a:p>
        </p:txBody>
      </p:sp>
      <p:sp>
        <p:nvSpPr>
          <p:cNvPr id="10" name="rule-190-358">
            <a:extLst>
              <a:ext uri="{FF2B5EF4-FFF2-40B4-BE49-F238E27FC236}">
                <a16:creationId xmlns:a16="http://schemas.microsoft.com/office/drawing/2014/main" id="{20C7F9F6-363D-41E8-820E-1417B673EFC5}"/>
              </a:ext>
            </a:extLst>
          </p:cNvPr>
          <p:cNvSpPr>
            <a:spLocks noGrp="1"/>
          </p:cNvSpPr>
          <p:nvPr/>
        </p:nvSpPr>
        <p:spPr>
          <a:xfrm>
            <a:off x="1809750" y="3409950"/>
            <a:ext cx="381000" cy="19050"/>
          </a:xfrm>
          <a:prstGeom prst="rect">
            <a:avLst/>
          </a:prstGeom>
          <a:solidFill>
            <a:srgbClr val="F45B43"/>
          </a:solidFill>
          <a:ln w="0">
            <a:noFill/>
            <a:prstDash val="solid"/>
          </a:ln>
        </p:spPr>
      </p:sp>
      <p:sp>
        <p:nvSpPr>
          <p:cNvPr id="11" name="step-text-1">
            <a:extLst>
              <a:ext uri="{FF2B5EF4-FFF2-40B4-BE49-F238E27FC236}">
                <a16:creationId xmlns:a16="http://schemas.microsoft.com/office/drawing/2014/main" id="{B4D31400-D2B0-400E-8818-30AEE279D61F}"/>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Ek = ½mv².</a:t>
            </a:r>
          </a:p>
        </p:txBody>
      </p:sp>
      <p:sp>
        <p:nvSpPr>
          <p:cNvPr id="12" name="step-label-2">
            <a:extLst>
              <a:ext uri="{FF2B5EF4-FFF2-40B4-BE49-F238E27FC236}">
                <a16:creationId xmlns:a16="http://schemas.microsoft.com/office/drawing/2014/main" id="{F75EECA4-08AC-4525-B8FA-311A3EDF4A1B}"/>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2</a:t>
            </a:r>
          </a:p>
        </p:txBody>
      </p:sp>
      <p:sp>
        <p:nvSpPr>
          <p:cNvPr id="13" name="rule-190-430">
            <a:extLst>
              <a:ext uri="{FF2B5EF4-FFF2-40B4-BE49-F238E27FC236}">
                <a16:creationId xmlns:a16="http://schemas.microsoft.com/office/drawing/2014/main" id="{465AD1DB-465F-42C7-9931-AECACDF6B365}"/>
              </a:ext>
            </a:extLst>
          </p:cNvPr>
          <p:cNvSpPr>
            <a:spLocks noGrp="1"/>
          </p:cNvSpPr>
          <p:nvPr/>
        </p:nvSpPr>
        <p:spPr>
          <a:xfrm>
            <a:off x="1809750" y="4095750"/>
            <a:ext cx="381000" cy="19050"/>
          </a:xfrm>
          <a:prstGeom prst="rect">
            <a:avLst/>
          </a:prstGeom>
          <a:solidFill>
            <a:srgbClr val="F45B43"/>
          </a:solidFill>
          <a:ln w="0">
            <a:noFill/>
            <a:prstDash val="solid"/>
          </a:ln>
        </p:spPr>
      </p:sp>
      <p:sp>
        <p:nvSpPr>
          <p:cNvPr id="14" name="step-text-2">
            <a:extLst>
              <a:ext uri="{FF2B5EF4-FFF2-40B4-BE49-F238E27FC236}">
                <a16:creationId xmlns:a16="http://schemas.microsoft.com/office/drawing/2014/main" id="{7AD372F0-9B37-460B-B16B-550104CA1A24}"/>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Ek = 0.5×1200×15².</a:t>
            </a:r>
          </a:p>
        </p:txBody>
      </p:sp>
      <p:sp>
        <p:nvSpPr>
          <p:cNvPr id="15" name="step-label-3">
            <a:extLst>
              <a:ext uri="{FF2B5EF4-FFF2-40B4-BE49-F238E27FC236}">
                <a16:creationId xmlns:a16="http://schemas.microsoft.com/office/drawing/2014/main" id="{F41160F0-FCCE-4192-9C65-990FA9E3F7A8}"/>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3</a:t>
            </a:r>
          </a:p>
        </p:txBody>
      </p:sp>
      <p:sp>
        <p:nvSpPr>
          <p:cNvPr id="16" name="rule-190-502">
            <a:extLst>
              <a:ext uri="{FF2B5EF4-FFF2-40B4-BE49-F238E27FC236}">
                <a16:creationId xmlns:a16="http://schemas.microsoft.com/office/drawing/2014/main" id="{2F190335-2C7B-4F6B-97BD-E735C5FA765B}"/>
              </a:ext>
            </a:extLst>
          </p:cNvPr>
          <p:cNvSpPr>
            <a:spLocks noGrp="1"/>
          </p:cNvSpPr>
          <p:nvPr/>
        </p:nvSpPr>
        <p:spPr>
          <a:xfrm>
            <a:off x="1809750" y="4781550"/>
            <a:ext cx="381000" cy="19050"/>
          </a:xfrm>
          <a:prstGeom prst="rect">
            <a:avLst/>
          </a:prstGeom>
          <a:solidFill>
            <a:srgbClr val="F45B43"/>
          </a:solidFill>
          <a:ln w="0">
            <a:noFill/>
            <a:prstDash val="solid"/>
          </a:ln>
        </p:spPr>
      </p:sp>
      <p:sp>
        <p:nvSpPr>
          <p:cNvPr id="17" name="step-text-3">
            <a:extLst>
              <a:ext uri="{FF2B5EF4-FFF2-40B4-BE49-F238E27FC236}">
                <a16:creationId xmlns:a16="http://schemas.microsoft.com/office/drawing/2014/main" id="{8B8FA057-1748-403E-8EA4-513D3F12895A}"/>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15² = 225; multiply.</a:t>
            </a:r>
          </a:p>
        </p:txBody>
      </p:sp>
      <p:sp>
        <p:nvSpPr>
          <p:cNvPr id="18" name="answer-frame">
            <a:extLst>
              <a:ext uri="{FF2B5EF4-FFF2-40B4-BE49-F238E27FC236}">
                <a16:creationId xmlns:a16="http://schemas.microsoft.com/office/drawing/2014/main" id="{CFCD7541-F15F-4E97-B277-BCCDBDABC84B}"/>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D7CC79A8-A5EF-4D38-B66D-13DF3A9C42A5}"/>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Ek = 135 000 J = 135 kJ.</a:t>
            </a:r>
          </a:p>
        </p:txBody>
      </p:sp>
    </p:spTree>
    <p:extLst>
      <p:ext uri="{BB962C8B-B14F-4D97-AF65-F5344CB8AC3E}">
        <p14:creationId xmlns:p14="http://schemas.microsoft.com/office/powerpoint/2010/main" val="1954156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4B49013A-7AC2-4F93-AFF0-D743BE2CB02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751F92D0-C54B-4429-BE4C-AAF2B0177B2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B912816B-B014-43D3-B8A8-D19A5AD406D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BAED0F4-93FC-4640-9D15-8B1C5ABC244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1.7.1</a:t>
            </a:r>
          </a:p>
        </p:txBody>
      </p:sp>
      <p:sp>
        <p:nvSpPr>
          <p:cNvPr id="5" name="slide-title">
            <a:extLst>
              <a:ext uri="{FF2B5EF4-FFF2-40B4-BE49-F238E27FC236}">
                <a16:creationId xmlns:a16="http://schemas.microsoft.com/office/drawing/2014/main" id="{9FD8EE49-2F91-42FF-B96F-5E7BA6FB74C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lift the load</a:t>
            </a:r>
          </a:p>
        </p:txBody>
      </p:sp>
      <p:sp>
        <p:nvSpPr>
          <p:cNvPr id="6" name="worked-label">
            <a:extLst>
              <a:ext uri="{FF2B5EF4-FFF2-40B4-BE49-F238E27FC236}">
                <a16:creationId xmlns:a16="http://schemas.microsoft.com/office/drawing/2014/main" id="{03E4C47F-45FD-4A60-9EB0-6133FB53560C}"/>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SUPPLEMENT / EXTENDED · GUIDED WORKED PROBLEM · TRY EACH STEP BEFORE READING ON</a:t>
            </a:r>
          </a:p>
        </p:txBody>
      </p:sp>
      <p:sp>
        <p:nvSpPr>
          <p:cNvPr id="7" name="problem-frame">
            <a:extLst>
              <a:ext uri="{FF2B5EF4-FFF2-40B4-BE49-F238E27FC236}">
                <a16:creationId xmlns:a16="http://schemas.microsoft.com/office/drawing/2014/main" id="{8D2A0DF9-B207-46F9-8239-8F89CD0D345B}"/>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344DD7D6-6AC6-4441-8C00-55318D1AD327}"/>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25 kg load rises 4.0 m where g = 9.8 N/kg. Find its gravitational potential energy gain.</a:t>
            </a:r>
          </a:p>
        </p:txBody>
      </p:sp>
      <p:sp>
        <p:nvSpPr>
          <p:cNvPr id="9" name="step-label-1">
            <a:extLst>
              <a:ext uri="{FF2B5EF4-FFF2-40B4-BE49-F238E27FC236}">
                <a16:creationId xmlns:a16="http://schemas.microsoft.com/office/drawing/2014/main" id="{58415EE4-E94F-4C88-A919-11800FE91894}"/>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1</a:t>
            </a:r>
          </a:p>
        </p:txBody>
      </p:sp>
      <p:sp>
        <p:nvSpPr>
          <p:cNvPr id="10" name="rule-190-358">
            <a:extLst>
              <a:ext uri="{FF2B5EF4-FFF2-40B4-BE49-F238E27FC236}">
                <a16:creationId xmlns:a16="http://schemas.microsoft.com/office/drawing/2014/main" id="{F6631CCF-D6BB-4E28-8D60-276B5BD88C4F}"/>
              </a:ext>
            </a:extLst>
          </p:cNvPr>
          <p:cNvSpPr>
            <a:spLocks noGrp="1"/>
          </p:cNvSpPr>
          <p:nvPr/>
        </p:nvSpPr>
        <p:spPr>
          <a:xfrm>
            <a:off x="1809750" y="3409950"/>
            <a:ext cx="381000" cy="19050"/>
          </a:xfrm>
          <a:prstGeom prst="rect">
            <a:avLst/>
          </a:prstGeom>
          <a:solidFill>
            <a:srgbClr val="F45B43"/>
          </a:solidFill>
          <a:ln w="0">
            <a:noFill/>
            <a:prstDash val="solid"/>
          </a:ln>
        </p:spPr>
      </p:sp>
      <p:sp>
        <p:nvSpPr>
          <p:cNvPr id="11" name="step-text-1">
            <a:extLst>
              <a:ext uri="{FF2B5EF4-FFF2-40B4-BE49-F238E27FC236}">
                <a16:creationId xmlns:a16="http://schemas.microsoft.com/office/drawing/2014/main" id="{74ACB86B-8A60-4D9B-83D0-8BCB1298019B}"/>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ΔEp = 25×9.8×4.0.</a:t>
            </a:r>
          </a:p>
        </p:txBody>
      </p:sp>
      <p:sp>
        <p:nvSpPr>
          <p:cNvPr id="12" name="step-label-2">
            <a:extLst>
              <a:ext uri="{FF2B5EF4-FFF2-40B4-BE49-F238E27FC236}">
                <a16:creationId xmlns:a16="http://schemas.microsoft.com/office/drawing/2014/main" id="{4090354F-A797-4100-9D70-C301949F2FDA}"/>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2</a:t>
            </a:r>
          </a:p>
        </p:txBody>
      </p:sp>
      <p:sp>
        <p:nvSpPr>
          <p:cNvPr id="13" name="rule-190-430">
            <a:extLst>
              <a:ext uri="{FF2B5EF4-FFF2-40B4-BE49-F238E27FC236}">
                <a16:creationId xmlns:a16="http://schemas.microsoft.com/office/drawing/2014/main" id="{2DBF1E4C-832A-429A-B5D6-273732044A46}"/>
              </a:ext>
            </a:extLst>
          </p:cNvPr>
          <p:cNvSpPr>
            <a:spLocks noGrp="1"/>
          </p:cNvSpPr>
          <p:nvPr/>
        </p:nvSpPr>
        <p:spPr>
          <a:xfrm>
            <a:off x="1809750" y="4095750"/>
            <a:ext cx="381000" cy="19050"/>
          </a:xfrm>
          <a:prstGeom prst="rect">
            <a:avLst/>
          </a:prstGeom>
          <a:solidFill>
            <a:srgbClr val="F45B43"/>
          </a:solidFill>
          <a:ln w="0">
            <a:noFill/>
            <a:prstDash val="solid"/>
          </a:ln>
        </p:spPr>
      </p:sp>
      <p:sp>
        <p:nvSpPr>
          <p:cNvPr id="14" name="step-text-2">
            <a:extLst>
              <a:ext uri="{FF2B5EF4-FFF2-40B4-BE49-F238E27FC236}">
                <a16:creationId xmlns:a16="http://schemas.microsoft.com/office/drawing/2014/main" id="{0AE48165-F699-4267-BFD2-F3A44047DE0D}"/>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Substitute carefully, include the unit and check that the result answers the question.</a:t>
            </a:r>
          </a:p>
        </p:txBody>
      </p:sp>
      <p:sp>
        <p:nvSpPr>
          <p:cNvPr id="15" name="step-label-3">
            <a:extLst>
              <a:ext uri="{FF2B5EF4-FFF2-40B4-BE49-F238E27FC236}">
                <a16:creationId xmlns:a16="http://schemas.microsoft.com/office/drawing/2014/main" id="{3DB563FA-8137-4C97-B719-90096E964AD0}"/>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3</a:t>
            </a:r>
          </a:p>
        </p:txBody>
      </p:sp>
      <p:sp>
        <p:nvSpPr>
          <p:cNvPr id="16" name="rule-190-502">
            <a:extLst>
              <a:ext uri="{FF2B5EF4-FFF2-40B4-BE49-F238E27FC236}">
                <a16:creationId xmlns:a16="http://schemas.microsoft.com/office/drawing/2014/main" id="{18801B50-BABE-4B50-A4E0-9E789957DE45}"/>
              </a:ext>
            </a:extLst>
          </p:cNvPr>
          <p:cNvSpPr>
            <a:spLocks noGrp="1"/>
          </p:cNvSpPr>
          <p:nvPr/>
        </p:nvSpPr>
        <p:spPr>
          <a:xfrm>
            <a:off x="1809750" y="4781550"/>
            <a:ext cx="381000" cy="19050"/>
          </a:xfrm>
          <a:prstGeom prst="rect">
            <a:avLst/>
          </a:prstGeom>
          <a:solidFill>
            <a:srgbClr val="F45B43"/>
          </a:solidFill>
          <a:ln w="0">
            <a:noFill/>
            <a:prstDash val="solid"/>
          </a:ln>
        </p:spPr>
      </p:sp>
      <p:sp>
        <p:nvSpPr>
          <p:cNvPr id="17" name="step-text-3">
            <a:extLst>
              <a:ext uri="{FF2B5EF4-FFF2-40B4-BE49-F238E27FC236}">
                <a16:creationId xmlns:a16="http://schemas.microsoft.com/office/drawing/2014/main" id="{DC45316F-EEB2-4A53-8C29-9D5D65E5D005}"/>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FA0760EF-3176-4905-9111-28DAB45EAED6}"/>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7D5AA82E-24E4-4A4A-8F2D-FD53AE8A3B55}"/>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ΔEp = 980 J.</a:t>
            </a:r>
          </a:p>
        </p:txBody>
      </p:sp>
    </p:spTree>
    <p:extLst>
      <p:ext uri="{BB962C8B-B14F-4D97-AF65-F5344CB8AC3E}">
        <p14:creationId xmlns:p14="http://schemas.microsoft.com/office/powerpoint/2010/main" val="1180613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4C6682B6-4D87-4AE2-BDA6-1B19B8A6FDD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AEE78FF5-CE41-4C63-89BB-162757DC80D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50649A9D-E29F-4830-8511-F721F46D54C8}"/>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50742CDE-9F89-4D98-9AD5-BA810A461C6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1.7.1</a:t>
            </a:r>
          </a:p>
        </p:txBody>
      </p:sp>
      <p:sp>
        <p:nvSpPr>
          <p:cNvPr id="5" name="slide-title">
            <a:extLst>
              <a:ext uri="{FF2B5EF4-FFF2-40B4-BE49-F238E27FC236}">
                <a16:creationId xmlns:a16="http://schemas.microsoft.com/office/drawing/2014/main" id="{72A3E43C-5FC2-41DC-9F60-7F3FC679EF6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Human Sankey</a:t>
            </a:r>
          </a:p>
        </p:txBody>
      </p:sp>
      <p:sp>
        <p:nvSpPr>
          <p:cNvPr id="6" name="activity-format">
            <a:extLst>
              <a:ext uri="{FF2B5EF4-FFF2-40B4-BE49-F238E27FC236}">
                <a16:creationId xmlns:a16="http://schemas.microsoft.com/office/drawing/2014/main" id="{7C3301AE-95B1-4D69-9C3D-72952EBF513D}"/>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CLASS ACTIVITY · TOKEN-ACCOUNTING</a:t>
            </a:r>
          </a:p>
        </p:txBody>
      </p:sp>
      <p:sp>
        <p:nvSpPr>
          <p:cNvPr id="7" name="materials-label">
            <a:extLst>
              <a:ext uri="{FF2B5EF4-FFF2-40B4-BE49-F238E27FC236}">
                <a16:creationId xmlns:a16="http://schemas.microsoft.com/office/drawing/2014/main" id="{1D13BD43-F26D-41A9-AD93-02BC13872BE3}"/>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YOU NEED</a:t>
            </a:r>
          </a:p>
        </p:txBody>
      </p:sp>
      <p:sp>
        <p:nvSpPr>
          <p:cNvPr id="8" name="materials">
            <a:extLst>
              <a:ext uri="{FF2B5EF4-FFF2-40B4-BE49-F238E27FC236}">
                <a16:creationId xmlns:a16="http://schemas.microsoft.com/office/drawing/2014/main" id="{2081EAF2-CFC7-4A2D-91C4-3D1CF6F187B7}"/>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20 energy tokens • useful/thermal/sound labels</a:t>
            </a:r>
          </a:p>
        </p:txBody>
      </p:sp>
      <p:sp>
        <p:nvSpPr>
          <p:cNvPr id="9" name="activity-step-1">
            <a:extLst>
              <a:ext uri="{FF2B5EF4-FFF2-40B4-BE49-F238E27FC236}">
                <a16:creationId xmlns:a16="http://schemas.microsoft.com/office/drawing/2014/main" id="{D22583F5-FA3F-43C3-81CF-E9BE2C24E075}"/>
              </a:ext>
            </a:extLst>
          </p:cNvPr>
          <p:cNvSpPr>
            <a:spLocks noGrp="1"/>
          </p:cNvSpPr>
          <p:nvPr/>
        </p:nvSpPr>
        <p:spPr>
          <a:xfrm>
            <a:off x="4905375" y="2143125"/>
            <a:ext cx="514350" cy="514350"/>
          </a:xfrm>
          <a:prstGeom prst="ellipse">
            <a:avLst/>
          </a:prstGeom>
          <a:solidFill>
            <a:srgbClr val="F45B43"/>
          </a:solidFill>
          <a:ln w="0">
            <a:noFill/>
            <a:prstDash val="solid"/>
          </a:ln>
        </p:spPr>
      </p:sp>
      <p:sp>
        <p:nvSpPr>
          <p:cNvPr id="10" name="activity-step-number-1">
            <a:extLst>
              <a:ext uri="{FF2B5EF4-FFF2-40B4-BE49-F238E27FC236}">
                <a16:creationId xmlns:a16="http://schemas.microsoft.com/office/drawing/2014/main" id="{2B62C1F1-744E-46EA-9A3A-59083CA57590}"/>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D332D12C-4BE0-4024-A982-5EF129332735}"/>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Begin with all tokens at input.</a:t>
            </a:r>
          </a:p>
        </p:txBody>
      </p:sp>
      <p:sp>
        <p:nvSpPr>
          <p:cNvPr id="12" name="activity-step-2">
            <a:extLst>
              <a:ext uri="{FF2B5EF4-FFF2-40B4-BE49-F238E27FC236}">
                <a16:creationId xmlns:a16="http://schemas.microsoft.com/office/drawing/2014/main" id="{E25040FD-ADB4-4D3D-9C3D-9E18B601666A}"/>
              </a:ext>
            </a:extLst>
          </p:cNvPr>
          <p:cNvSpPr>
            <a:spLocks noGrp="1"/>
          </p:cNvSpPr>
          <p:nvPr/>
        </p:nvSpPr>
        <p:spPr>
          <a:xfrm>
            <a:off x="4905375" y="3209925"/>
            <a:ext cx="514350" cy="514350"/>
          </a:xfrm>
          <a:prstGeom prst="ellipse">
            <a:avLst/>
          </a:prstGeom>
          <a:solidFill>
            <a:srgbClr val="F45B43"/>
          </a:solidFill>
          <a:ln w="0">
            <a:noFill/>
            <a:prstDash val="solid"/>
          </a:ln>
        </p:spPr>
      </p:sp>
      <p:sp>
        <p:nvSpPr>
          <p:cNvPr id="13" name="activity-step-number-2">
            <a:extLst>
              <a:ext uri="{FF2B5EF4-FFF2-40B4-BE49-F238E27FC236}">
                <a16:creationId xmlns:a16="http://schemas.microsoft.com/office/drawing/2014/main" id="{B976A276-8A03-45B0-A0B0-415F564179A5}"/>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5B190B07-F94B-4631-994B-0D92450BEC0A}"/>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Allocate to outputs using the dataset.</a:t>
            </a:r>
          </a:p>
        </p:txBody>
      </p:sp>
      <p:sp>
        <p:nvSpPr>
          <p:cNvPr id="15" name="activity-step-3">
            <a:extLst>
              <a:ext uri="{FF2B5EF4-FFF2-40B4-BE49-F238E27FC236}">
                <a16:creationId xmlns:a16="http://schemas.microsoft.com/office/drawing/2014/main" id="{476A2A10-3ECD-4CC9-A1BE-60DA9C2CE474}"/>
              </a:ext>
            </a:extLst>
          </p:cNvPr>
          <p:cNvSpPr>
            <a:spLocks noGrp="1"/>
          </p:cNvSpPr>
          <p:nvPr/>
        </p:nvSpPr>
        <p:spPr>
          <a:xfrm>
            <a:off x="4905375" y="4276725"/>
            <a:ext cx="514350" cy="514350"/>
          </a:xfrm>
          <a:prstGeom prst="ellipse">
            <a:avLst/>
          </a:prstGeom>
          <a:solidFill>
            <a:srgbClr val="F45B43"/>
          </a:solidFill>
          <a:ln w="0">
            <a:noFill/>
            <a:prstDash val="solid"/>
          </a:ln>
        </p:spPr>
      </p:sp>
      <p:sp>
        <p:nvSpPr>
          <p:cNvPr id="16" name="activity-step-number-3">
            <a:extLst>
              <a:ext uri="{FF2B5EF4-FFF2-40B4-BE49-F238E27FC236}">
                <a16:creationId xmlns:a16="http://schemas.microsoft.com/office/drawing/2014/main" id="{77142B9B-9100-42CF-9E00-E3ECD227A330}"/>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0F20DD7A-DAAF-4DCB-AB94-670848BFF208}"/>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Audit: count every token and challenge missing energy.</a:t>
            </a:r>
          </a:p>
        </p:txBody>
      </p:sp>
      <p:sp>
        <p:nvSpPr>
          <p:cNvPr id="18" name="rule-70-518">
            <a:extLst>
              <a:ext uri="{FF2B5EF4-FFF2-40B4-BE49-F238E27FC236}">
                <a16:creationId xmlns:a16="http://schemas.microsoft.com/office/drawing/2014/main" id="{8193F87B-EE3D-4C88-87A7-DAEEA494A3F5}"/>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DFE40D0B-44D6-4FBB-8A7F-E304F4B0A21C}"/>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F45B43"/>
                </a:solidFill>
              </a:defRPr>
            </a:pPr>
            <a:r>
              <a:rPr sz="1875" b="1" i="0">
                <a:solidFill>
                  <a:srgbClr val="F45B43"/>
                </a:solidFill>
              </a:rPr>
              <a:t>Success check: Input total equals all output totals.</a:t>
            </a:r>
          </a:p>
        </p:txBody>
      </p:sp>
    </p:spTree>
    <p:extLst>
      <p:ext uri="{BB962C8B-B14F-4D97-AF65-F5344CB8AC3E}">
        <p14:creationId xmlns:p14="http://schemas.microsoft.com/office/powerpoint/2010/main" val="1755318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5B4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2B0C1D5F-6D56-4302-A24E-8948C8E9380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GROUP 1 · MOTION, FORCES AND ENERGY</a:t>
            </a:r>
          </a:p>
        </p:txBody>
      </p:sp>
      <p:sp>
        <p:nvSpPr>
          <p:cNvPr id="2" name="page-number">
            <a:extLst>
              <a:ext uri="{FF2B5EF4-FFF2-40B4-BE49-F238E27FC236}">
                <a16:creationId xmlns:a16="http://schemas.microsoft.com/office/drawing/2014/main" id="{2DE08B1C-D67B-468B-A598-A6EB3F141E9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53DFA1E5-ED97-4184-AE09-17C302772089}"/>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5B2636DE-229F-460C-9523-290168B97AE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CAMBRIDGE IGCSE PHYSICS 0625 · 1.7.1</a:t>
            </a:r>
          </a:p>
        </p:txBody>
      </p:sp>
      <p:sp>
        <p:nvSpPr>
          <p:cNvPr id="5" name="misconception-label">
            <a:extLst>
              <a:ext uri="{FF2B5EF4-FFF2-40B4-BE49-F238E27FC236}">
                <a16:creationId xmlns:a16="http://schemas.microsoft.com/office/drawing/2014/main" id="{A0C11037-CA66-46E8-9B4E-0B400DE01C16}"/>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195AFE97-82E9-4733-95BE-8771B6C40492}"/>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“A low-efficiency machine loses energy.”</a:t>
            </a:r>
          </a:p>
        </p:txBody>
      </p:sp>
      <p:sp>
        <p:nvSpPr>
          <p:cNvPr id="7" name="correction-frame">
            <a:extLst>
              <a:ext uri="{FF2B5EF4-FFF2-40B4-BE49-F238E27FC236}">
                <a16:creationId xmlns:a16="http://schemas.microsoft.com/office/drawing/2014/main" id="{DE1C6C46-AA86-41E3-8838-EF5E59AFD05A}"/>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D7D2F62B-E840-41EE-8E27-6ABD523BE932}"/>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It transfers more energy into less useful pathways; total energy remains conserved.</a:t>
            </a:r>
          </a:p>
        </p:txBody>
      </p:sp>
      <p:sp>
        <p:nvSpPr>
          <p:cNvPr id="9" name="humor-line">
            <a:extLst>
              <a:ext uri="{FF2B5EF4-FFF2-40B4-BE49-F238E27FC236}">
                <a16:creationId xmlns:a16="http://schemas.microsoft.com/office/drawing/2014/main" id="{E0A14D59-3CEE-474B-9728-155AB62DEA9E}"/>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The joules are not missing. They are mostly warming the room without permission.</a:t>
            </a:r>
          </a:p>
        </p:txBody>
      </p:sp>
      <p:sp>
        <p:nvSpPr>
          <p:cNvPr id="10" name="misconception-check">
            <a:extLst>
              <a:ext uri="{FF2B5EF4-FFF2-40B4-BE49-F238E27FC236}">
                <a16:creationId xmlns:a16="http://schemas.microsoft.com/office/drawing/2014/main" id="{C386D79D-6DF5-433B-A450-9E61C2876F65}"/>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Why is dissipated energy harder to use again?</a:t>
            </a:r>
          </a:p>
        </p:txBody>
      </p:sp>
    </p:spTree>
    <p:extLst>
      <p:ext uri="{BB962C8B-B14F-4D97-AF65-F5344CB8AC3E}">
        <p14:creationId xmlns:p14="http://schemas.microsoft.com/office/powerpoint/2010/main" val="828944446"/>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3962</Words>
  <Application>Microsoft Office PowerPoint</Application>
  <DocSecurity>0</DocSecurity>
  <PresentationFormat>Widescreen</PresentationFormat>
  <Paragraphs>336</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2026-08-14T17:44:00Z</dcterms:created>
  <dcterms:modified xsi:type="dcterms:W3CDTF">2026-08-15T16:00:40Z</dcterms:modified>
</cp:coreProperties>
</file>