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rts/chart1.xml" ContentType="application/vnd.openxmlformats-officedocument.drawingml.chart+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15"/>
  </p:notesMasterIdLst>
  <p:sldIdLst>
    <p:sldId id="256" r:id="rId2"/>
    <p:sldId id="257" r:id="rId3"/>
    <p:sldId id="258" r:id="rId4"/>
    <p:sldId id="268" r:id="rId5"/>
    <p:sldId id="259" r:id="rId6"/>
    <p:sldId id="260" r:id="rId7"/>
    <p:sldId id="261" r:id="rId8"/>
    <p:sldId id="262" r:id="rId9"/>
    <p:sldId id="263" r:id="rId10"/>
    <p:sldId id="264" r:id="rId11"/>
    <p:sldId id="265" r:id="rId12"/>
    <p:sldId id="266" r:id="rId13"/>
    <p:sldId id="267" r:id="rId1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1"/>
  <c:lang val="en-US"/>
  <c:roundedCorners val="1"/>
  <c:style val="2"/>
  <c:chart>
    <c:autoTitleDeleted val="1"/>
    <c:plotArea>
      <c:layout/>
      <c:scatterChart>
        <c:scatterStyle val="lineMarker"/>
        <c:varyColors val="1"/>
        <c:ser>
          <c:idx val="0"/>
          <c:order val="0"/>
          <c:tx>
            <c:v>Solar</c:v>
          </c:tx>
          <c:spPr>
            <a:ln w="28575">
              <a:solidFill>
                <a:srgbClr val="F45B43"/>
              </a:solidFill>
              <a:prstDash val="solid"/>
            </a:ln>
          </c:spPr>
          <c:marker>
            <c:symbol val="circle"/>
            <c:size val="7"/>
            <c:spPr>
              <a:solidFill>
                <a:srgbClr val="F45B43"/>
              </a:solidFill>
            </c:spPr>
          </c:marker>
          <c:xVal>
            <c:numLit>
              <c:formatCode>General</c:formatCode>
              <c:ptCount val="7"/>
              <c:pt idx="0">
                <c:v>0</c:v>
              </c:pt>
              <c:pt idx="1">
                <c:v>6</c:v>
              </c:pt>
              <c:pt idx="2">
                <c:v>9</c:v>
              </c:pt>
              <c:pt idx="3">
                <c:v>12</c:v>
              </c:pt>
              <c:pt idx="4">
                <c:v>15</c:v>
              </c:pt>
              <c:pt idx="5">
                <c:v>18</c:v>
              </c:pt>
              <c:pt idx="6">
                <c:v>24</c:v>
              </c:pt>
            </c:numLit>
          </c:xVal>
          <c:yVal>
            <c:numLit>
              <c:formatCode>General</c:formatCode>
              <c:ptCount val="7"/>
              <c:pt idx="0">
                <c:v>0</c:v>
              </c:pt>
              <c:pt idx="1">
                <c:v>0</c:v>
              </c:pt>
              <c:pt idx="2">
                <c:v>35</c:v>
              </c:pt>
              <c:pt idx="3">
                <c:v>70</c:v>
              </c:pt>
              <c:pt idx="4">
                <c:v>30</c:v>
              </c:pt>
              <c:pt idx="5">
                <c:v>0</c:v>
              </c:pt>
              <c:pt idx="6">
                <c:v>0</c:v>
              </c:pt>
            </c:numLit>
          </c:yVal>
          <c:smooth val="0"/>
          <c:extLst>
            <c:ext xmlns:c16="http://schemas.microsoft.com/office/drawing/2014/chart" uri="{C3380CC4-5D6E-409C-BE32-E72D297353CC}">
              <c16:uniqueId val="{00000000-14DC-4716-BF18-393B43B0F86B}"/>
            </c:ext>
          </c:extLst>
        </c:ser>
        <c:ser>
          <c:idx val="1"/>
          <c:order val="1"/>
          <c:tx>
            <c:v>Wind</c:v>
          </c:tx>
          <c:spPr>
            <a:ln w="28575">
              <a:solidFill>
                <a:srgbClr val="0B342E"/>
              </a:solidFill>
              <a:prstDash val="solid"/>
            </a:ln>
          </c:spPr>
          <c:marker>
            <c:symbol val="circle"/>
            <c:size val="7"/>
            <c:spPr>
              <a:solidFill>
                <a:srgbClr val="0B342E"/>
              </a:solidFill>
            </c:spPr>
          </c:marker>
          <c:xVal>
            <c:numLit>
              <c:formatCode>General</c:formatCode>
              <c:ptCount val="7"/>
              <c:pt idx="0">
                <c:v>0</c:v>
              </c:pt>
              <c:pt idx="1">
                <c:v>6</c:v>
              </c:pt>
              <c:pt idx="2">
                <c:v>9</c:v>
              </c:pt>
              <c:pt idx="3">
                <c:v>12</c:v>
              </c:pt>
              <c:pt idx="4">
                <c:v>15</c:v>
              </c:pt>
              <c:pt idx="5">
                <c:v>18</c:v>
              </c:pt>
              <c:pt idx="6">
                <c:v>24</c:v>
              </c:pt>
            </c:numLit>
          </c:xVal>
          <c:yVal>
            <c:numLit>
              <c:formatCode>General</c:formatCode>
              <c:ptCount val="7"/>
              <c:pt idx="0">
                <c:v>25</c:v>
              </c:pt>
              <c:pt idx="1">
                <c:v>40</c:v>
              </c:pt>
              <c:pt idx="2">
                <c:v>15</c:v>
              </c:pt>
              <c:pt idx="3">
                <c:v>20</c:v>
              </c:pt>
              <c:pt idx="4">
                <c:v>45</c:v>
              </c:pt>
              <c:pt idx="5">
                <c:v>35</c:v>
              </c:pt>
              <c:pt idx="6">
                <c:v>25</c:v>
              </c:pt>
            </c:numLit>
          </c:yVal>
          <c:smooth val="0"/>
          <c:extLst>
            <c:ext xmlns:c16="http://schemas.microsoft.com/office/drawing/2014/chart" uri="{C3380CC4-5D6E-409C-BE32-E72D297353CC}">
              <c16:uniqueId val="{00000001-14DC-4716-BF18-393B43B0F86B}"/>
            </c:ext>
          </c:extLst>
        </c:ser>
        <c:ser>
          <c:idx val="2"/>
          <c:order val="2"/>
          <c:tx>
            <c:v>Dispatchable backup</c:v>
          </c:tx>
          <c:spPr>
            <a:ln w="28575">
              <a:solidFill>
                <a:srgbClr val="7B55F6"/>
              </a:solidFill>
              <a:prstDash val="solid"/>
            </a:ln>
          </c:spPr>
          <c:marker>
            <c:symbol val="circle"/>
            <c:size val="7"/>
            <c:spPr>
              <a:solidFill>
                <a:srgbClr val="7B55F6"/>
              </a:solidFill>
            </c:spPr>
          </c:marker>
          <c:xVal>
            <c:numLit>
              <c:formatCode>General</c:formatCode>
              <c:ptCount val="7"/>
              <c:pt idx="0">
                <c:v>0</c:v>
              </c:pt>
              <c:pt idx="1">
                <c:v>6</c:v>
              </c:pt>
              <c:pt idx="2">
                <c:v>9</c:v>
              </c:pt>
              <c:pt idx="3">
                <c:v>12</c:v>
              </c:pt>
              <c:pt idx="4">
                <c:v>15</c:v>
              </c:pt>
              <c:pt idx="5">
                <c:v>18</c:v>
              </c:pt>
              <c:pt idx="6">
                <c:v>24</c:v>
              </c:pt>
            </c:numLit>
          </c:xVal>
          <c:yVal>
            <c:numLit>
              <c:formatCode>General</c:formatCode>
              <c:ptCount val="7"/>
              <c:pt idx="0">
                <c:v>50</c:v>
              </c:pt>
              <c:pt idx="1">
                <c:v>50</c:v>
              </c:pt>
              <c:pt idx="2">
                <c:v>50</c:v>
              </c:pt>
              <c:pt idx="3">
                <c:v>50</c:v>
              </c:pt>
              <c:pt idx="4">
                <c:v>50</c:v>
              </c:pt>
              <c:pt idx="5">
                <c:v>50</c:v>
              </c:pt>
              <c:pt idx="6">
                <c:v>50</c:v>
              </c:pt>
            </c:numLit>
          </c:yVal>
          <c:smooth val="0"/>
          <c:extLst>
            <c:ext xmlns:c16="http://schemas.microsoft.com/office/drawing/2014/chart" uri="{C3380CC4-5D6E-409C-BE32-E72D297353CC}">
              <c16:uniqueId val="{00000002-14DC-4716-BF18-393B43B0F86B}"/>
            </c:ext>
          </c:extLst>
        </c:ser>
        <c:dLbls>
          <c:showLegendKey val="0"/>
          <c:showVal val="0"/>
          <c:showCatName val="0"/>
          <c:showSerName val="0"/>
          <c:showPercent val="0"/>
          <c:showBubbleSize val="0"/>
        </c:dLbls>
        <c:axId val="48650112"/>
        <c:axId val="48672768"/>
      </c:scatterChart>
      <c:valAx>
        <c:axId val="48672768"/>
        <c:scaling>
          <c:orientation val="minMax"/>
          <c:max val="80"/>
          <c:min val="0"/>
        </c:scaling>
        <c:delete val="0"/>
        <c:axPos val="l"/>
        <c:majorGridlines>
          <c:spPr>
            <a:ln w="9525">
              <a:solidFill>
                <a:srgbClr val="D6DED8"/>
              </a:solidFill>
              <a:prstDash val="solid"/>
            </a:ln>
          </c:spPr>
        </c:majorGridlines>
        <c:title>
          <c:tx>
            <c:rich>
              <a:bodyPr/>
              <a:lstStyle/>
              <a:p>
                <a:r>
                  <a:t>Electrical power output / kW</a:t>
                </a:r>
              </a:p>
            </c:rich>
          </c:tx>
          <c:overlay val="0"/>
        </c:title>
        <c:numFmt formatCode="General" sourceLinked="1"/>
        <c:majorTickMark val="none"/>
        <c:minorTickMark val="none"/>
        <c:tickLblPos val="nextTo"/>
        <c:spPr>
          <a:ln w="9525">
            <a:solidFill>
              <a:srgbClr val="A9BBB4"/>
            </a:solidFill>
            <a:prstDash val="solid"/>
          </a:ln>
        </c:spPr>
        <c:txPr>
          <a:bodyPr anchorCtr="1"/>
          <a:lstStyle/>
          <a:p>
            <a:pPr>
              <a:defRPr sz="1275">
                <a:solidFill>
                  <a:srgbClr val="48635E"/>
                </a:solidFill>
              </a:defRPr>
            </a:pPr>
            <a:endParaRPr lang="en-US"/>
          </a:p>
        </c:txPr>
        <c:crossAx val="48650112"/>
        <c:crosses val="autoZero"/>
        <c:crossBetween val="midCat"/>
        <c:majorUnit val="20"/>
      </c:valAx>
      <c:valAx>
        <c:axId val="48650112"/>
        <c:scaling>
          <c:orientation val="minMax"/>
          <c:max val="24"/>
          <c:min val="0"/>
        </c:scaling>
        <c:delete val="0"/>
        <c:axPos val="b"/>
        <c:title>
          <c:tx>
            <c:rich>
              <a:bodyPr/>
              <a:lstStyle/>
              <a:p>
                <a:r>
                  <a:t>Time of day / h</a:t>
                </a:r>
              </a:p>
            </c:rich>
          </c:tx>
          <c:overlay val="0"/>
        </c:title>
        <c:numFmt formatCode="General" sourceLinked="1"/>
        <c:majorTickMark val="none"/>
        <c:minorTickMark val="none"/>
        <c:tickLblPos val="nextTo"/>
        <c:spPr>
          <a:ln w="9525">
            <a:solidFill>
              <a:srgbClr val="A9BBB4"/>
            </a:solidFill>
            <a:prstDash val="solid"/>
          </a:ln>
        </c:spPr>
        <c:txPr>
          <a:bodyPr anchorCtr="1"/>
          <a:lstStyle/>
          <a:p>
            <a:pPr>
              <a:defRPr sz="1275">
                <a:solidFill>
                  <a:srgbClr val="48635E"/>
                </a:solidFill>
              </a:defRPr>
            </a:pPr>
            <a:endParaRPr lang="en-US"/>
          </a:p>
        </c:txPr>
        <c:crossAx val="48672768"/>
        <c:crosses val="autoZero"/>
        <c:crossBetween val="midCat"/>
        <c:majorUnit val="10"/>
      </c:valAx>
      <c:spPr>
        <a:solidFill>
          <a:srgbClr val="FCFAF1"/>
        </a:solidFill>
        <a:ln w="0">
          <a:noFill/>
          <a:prstDash val="solid"/>
        </a:ln>
      </c:spPr>
    </c:plotArea>
    <c:legend>
      <c:legendPos val="b"/>
      <c:overlay val="0"/>
      <c:txPr>
        <a:bodyPr anchorCtr="1"/>
        <a:lstStyle/>
        <a:p>
          <a:pPr>
            <a:defRPr sz="1350">
              <a:solidFill>
                <a:srgbClr val="48635E"/>
              </a:solidFill>
            </a:defRPr>
          </a:pPr>
          <a:endParaRPr lang="en-US"/>
        </a:p>
      </c:txPr>
    </c:legend>
    <c:plotVisOnly val="1"/>
    <c:dispBlanksAs val="zero"/>
    <c:showDLblsOverMax val="1"/>
  </c:chart>
  <c:spPr>
    <a:solidFill>
      <a:srgbClr val="FCFAF1"/>
    </a:solidFill>
    <a:ln w="0">
      <a:noFill/>
      <a:prstDash val="solid"/>
    </a:ln>
  </c:spPr>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p:cNvSpPr>
            <a:spLocks noGrp="1"/>
          </p:cNvSpPr>
          <p:nvPr>
            <p:ph type="hdr" sz="quarter"/>
          </p:nvPr>
        </p:nvSpPr>
        <p:spPr>
          <a:prstGeom prst="rect">
            <a:avLst/>
          </a:prstGeom>
        </p:spPr>
        <p:txBody>
          <a:bodyPr/>
          <a:lstStyle/>
          <a:p>
            <a:endParaRPr/>
          </a:p>
        </p:txBody>
      </p:sp>
      <p:sp>
        <p:nvSpPr>
          <p:cNvPr id="3" name="Date Placeholder"/>
          <p:cNvSpPr>
            <a:spLocks noGrp="1"/>
          </p:cNvSpPr>
          <p:nvPr>
            <p:ph type="dt" sz="quarter" idx="1"/>
          </p:nvPr>
        </p:nvSpPr>
        <p:spPr>
          <a:prstGeom prst="rect">
            <a:avLst/>
          </a:prstGeom>
        </p:spPr>
        <p:txBody>
          <a:bodyPr/>
          <a:lstStyle/>
          <a:p>
            <a:endParaRPr/>
          </a:p>
        </p:txBody>
      </p:sp>
      <p:sp>
        <p:nvSpPr>
          <p:cNvPr id="4" name="Slide Image Placeholder"/>
          <p:cNvSpPr>
            <a:spLocks noGrp="1" noRot="1" noChangeAspect="1"/>
          </p:cNvSpPr>
          <p:nvPr>
            <p:ph type="sldImg" idx="2"/>
          </p:nvPr>
        </p:nvSpPr>
        <p:spPr>
          <a:prstGeom prst="rect">
            <a:avLst/>
          </a:prstGeom>
        </p:spPr>
        <p:txBody>
          <a:bodyPr/>
          <a:lstStyle/>
          <a:p>
            <a:endParaRPr/>
          </a:p>
        </p:txBody>
      </p:sp>
      <p:sp>
        <p:nvSpPr>
          <p:cNvPr id="5" name="Notes Placeholder"/>
          <p:cNvSpPr>
            <a:spLocks noGrp="1"/>
          </p:cNvSpPr>
          <p:nvPr>
            <p:ph type="body" sz="quarter" idx="3"/>
          </p:nvPr>
        </p:nvSpPr>
        <p:spPr>
          <a:prstGeom prst="rect">
            <a:avLst/>
          </a:prstGeom>
        </p:spPr>
        <p:txBody>
          <a:bodyPr/>
          <a:lstStyle/>
          <a:p>
            <a:endParaRPr/>
          </a:p>
        </p:txBody>
      </p:sp>
      <p:sp>
        <p:nvSpPr>
          <p:cNvPr id="6" name="Footer Placeholder"/>
          <p:cNvSpPr>
            <a:spLocks noGrp="1"/>
          </p:cNvSpPr>
          <p:nvPr>
            <p:ph type="ftr" sz="quarter" idx="4"/>
          </p:nvPr>
        </p:nvSpPr>
        <p:spPr>
          <a:prstGeom prst="rect">
            <a:avLst/>
          </a:prstGeom>
        </p:spPr>
        <p:txBody>
          <a:bodyPr/>
          <a:lstStyle/>
          <a:p>
            <a:endParaRPr/>
          </a:p>
        </p:txBody>
      </p:sp>
      <p:sp>
        <p:nvSpPr>
          <p:cNvPr id="7" name="Slide Number Placeholder"/>
          <p:cNvSpPr>
            <a:spLocks noGrp="1"/>
          </p:cNvSpPr>
          <p:nvPr>
            <p:ph type="sldNum" sz="quarter" idx="5"/>
          </p:nvPr>
        </p:nvSpPr>
        <p:spPr>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lvl1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[Sources]</a:t>
            </a:r>
          </a:p>
          <a:p>
            <a:r>
              <a:t>Cambridge IGCSE Physics 0625 syllabus (2026–2028), https://www.cambridgeinternational.org/Images/697209-2026-2028-syllabus.pdf</a:t>
            </a:r>
          </a:p>
          <a:p>
            <a:r>
              <a:t>GioPhysics lesson route, https://giophysics.com/chapter-41/energy-sources</a:t>
            </a:r>
          </a:p>
          <a:p>
            <a:r>
              <a:t>This deck uses original GioPhysics worked examples and questions; it is not a Cambridge past paper.</a:t>
            </a:r>
          </a:p>
          <a:p>
            <a:r>
              <a:t>[Visual description]</a:t>
            </a:r>
          </a:p>
          <a:p>
            <a:r>
              <a:t>A dark-green opening slide with the exact topic title “Energy resources”, an accent ring for group 1, and a single hook question.</a:t>
            </a:r>
          </a:p>
          <a:p>
            <a:r>
              <a:t>[Teacher cue]</a:t>
            </a:r>
          </a:p>
          <a:p>
            <a:r>
              <a:t>Ask the hook question before revealing any explanation. Listen for the vocabulary students already use, then connect their answers to syllabus section 1.7.3.</a:t>
            </a:r>
          </a:p>
          <a:p>
            <a:r>
              <a:t>[Syllabus coverage]</a:t>
            </a:r>
          </a:p>
          <a:p>
            <a:r>
              <a:t>Identify common renewable and non-renewable resources and their energy-transfer chains.; Compare availability, reliability, environmental effects and local suitability without treating one criterion as decisive.; Interpret changing power-output evidence and the possible role of storage/resource mixes.; Calculate efficiency from useful and total energy or power (Supplement).</a:t>
            </a:r>
          </a:p>
          <a:p>
            <a:r>
              <a:t>[Safety]</a:t>
            </a:r>
          </a:p>
          <a:p>
            <a:r>
              <a:t>No special hazard: keep routes clear and use teacher-controlled classroom equipment.</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[Sources]</a:t>
            </a:r>
          </a:p>
          <a:p>
            <a:r>
              <a:t>Cambridge IGCSE Physics 0625 syllabus (2026–2028), https://www.cambridgeinternational.org/Images/697209-2026-2028-syllabus.pdf</a:t>
            </a:r>
          </a:p>
          <a:p>
            <a:r>
              <a:t>GioPhysics lesson route, https://giophysics.com/chapter-41/energy-sources</a:t>
            </a:r>
          </a:p>
          <a:p>
            <a:r>
              <a:t>This deck uses original GioPhysics worked examples and questions; it is not a Cambridge past paper.</a:t>
            </a:r>
          </a:p>
          <a:p>
            <a:r>
              <a:t>[Visual description]</a:t>
            </a:r>
          </a:p>
          <a:p>
            <a:r>
              <a:t>An original 6-mark exam-style question occupies the main page, with a dark solve–pair–compare–justify sequence beside it.</a:t>
            </a:r>
          </a:p>
          <a:p>
            <a:r>
              <a:t>[Teacher cue]</a:t>
            </a:r>
          </a:p>
          <a:p>
            <a:r>
              <a:t>Give independent thinking time, then ask pairs to compare methods before answers. Listen for each command word: calculate, suggest, explain. Do not reveal the mark scheme until slide 11.</a:t>
            </a:r>
          </a:p>
          <a:p>
            <a:r>
              <a:t>[Syllabus coverage]</a:t>
            </a:r>
          </a:p>
          <a:p>
            <a:r>
              <a:t>Identify common renewable and non-renewable resources and their energy-transfer chains.; Compare availability, reliability, environmental effects and local suitability without treating one criterion as decisive.; Interpret changing power-output evidence and the possible role of storage/resource mixes.; Calculate efficiency from useful and total energy or power (Supplement).</a:t>
            </a:r>
          </a:p>
          <a:p>
            <a:r>
              <a:t>[Safety]</a:t>
            </a:r>
          </a:p>
          <a:p>
            <a:r>
              <a:t>No special hazard: keep routes clear and use teacher-controlled classroom equipment.</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[Sources]</a:t>
            </a:r>
          </a:p>
          <a:p>
            <a:r>
              <a:t>Cambridge IGCSE Physics 0625 syllabus (2026–2028), https://www.cambridgeinternational.org/Images/697209-2026-2028-syllabus.pdf</a:t>
            </a:r>
          </a:p>
          <a:p>
            <a:r>
              <a:t>GioPhysics lesson route, https://giophysics.com/chapter-41/energy-sources</a:t>
            </a:r>
          </a:p>
          <a:p>
            <a:r>
              <a:t>This deck uses original GioPhysics worked examples and questions; it is not a Cambridge past paper.</a:t>
            </a:r>
          </a:p>
          <a:p>
            <a:r>
              <a:t>[Visual description]</a:t>
            </a:r>
          </a:p>
          <a:p>
            <a:r>
              <a:t>Six numbered mark-scheme ideas are arranged in two readable columns, followed by a dark pair-improvement challenge.</a:t>
            </a:r>
          </a:p>
          <a:p>
            <a:r>
              <a:t>[Teacher cue]</a:t>
            </a:r>
          </a:p>
          <a:p>
            <a:r>
              <a:t>Reveal one numbered marking point at a time. Ask students to locate matching evidence in their own answer, explain missing reasoning and improve one line before counting marks.</a:t>
            </a:r>
          </a:p>
          <a:p>
            <a:r>
              <a:t>[Syllabus coverage]</a:t>
            </a:r>
          </a:p>
          <a:p>
            <a:r>
              <a:t>Identify common renewable and non-renewable resources and their energy-transfer chains.; Compare availability, reliability, environmental effects and local suitability without treating one criterion as decisive.; Interpret changing power-output evidence and the possible role of storage/resource mixes.; Calculate efficiency from useful and total energy or power (Supplement).</a:t>
            </a:r>
          </a:p>
          <a:p>
            <a:r>
              <a:t>[Safety]</a:t>
            </a:r>
          </a:p>
          <a:p>
            <a:r>
              <a:t>No special hazard: keep routes clear and use teacher-controlled classroom equipment.</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[Sources]</a:t>
            </a:r>
          </a:p>
          <a:p>
            <a:r>
              <a:t>Cambridge IGCSE Physics 0625 syllabus (2026–2028), https://www.cambridgeinternational.org/Images/697209-2026-2028-syllabus.pdf</a:t>
            </a:r>
          </a:p>
          <a:p>
            <a:r>
              <a:t>GioPhysics lesson route, https://giophysics.com/chapter-41/energy-sources</a:t>
            </a:r>
          </a:p>
          <a:p>
            <a:r>
              <a:t>This deck uses original GioPhysics worked examples and questions; it is not a Cambridge past paper.</a:t>
            </a:r>
          </a:p>
          <a:p>
            <a:r>
              <a:t>[Visual description]</a:t>
            </a:r>
          </a:p>
          <a:p>
            <a:r>
              <a:t>A four-question final quiz is presented in two columns. Each question has four editable answer choices and space for independent reasoning.</a:t>
            </a:r>
          </a:p>
          <a:p>
            <a:r>
              <a:t>[Teacher cue]</a:t>
            </a:r>
          </a:p>
          <a:p>
            <a:r>
              <a:t>Run the quiz independently first. Ask students to commit to all four answers, then compare only the question they found hardest. Do not reveal solutions until slide 13.</a:t>
            </a:r>
          </a:p>
          <a:p>
            <a:r>
              <a:t>[Syllabus coverage]</a:t>
            </a:r>
          </a:p>
          <a:p>
            <a:r>
              <a:t>Identify common renewable and non-renewable resources and their energy-transfer chains.; Compare availability, reliability, environmental effects and local suitability without treating one criterion as decisive.; Interpret changing power-output evidence and the possible role of storage/resource mixes.; Calculate efficiency from useful and total energy or power (Supplement).</a:t>
            </a:r>
          </a:p>
          <a:p>
            <a:r>
              <a:t>[Safety]</a:t>
            </a:r>
          </a:p>
          <a:p>
            <a:r>
              <a:t>No special hazard: keep routes clear and use teacher-controlled classroom equipment.</a:t>
            </a:r>
          </a:p>
          <a:p>
            <a:r>
              <a:t>[Final quiz] Four original retrieval and application questions. Require at least one spoken or written justification before the answer reveal.</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[Sources]</a:t>
            </a:r>
          </a:p>
          <a:p>
            <a:r>
              <a:t>Cambridge IGCSE Physics 0625 syllabus (2026–2028), https://www.cambridgeinternational.org/Images/697209-2026-2028-syllabus.pdf</a:t>
            </a:r>
          </a:p>
          <a:p>
            <a:r>
              <a:t>GioPhysics lesson route, https://giophysics.com/chapter-41/energy-sources</a:t>
            </a:r>
          </a:p>
          <a:p>
            <a:r>
              <a:t>This deck uses original GioPhysics worked examples and questions; it is not a Cambridge past paper.</a:t>
            </a:r>
          </a:p>
          <a:p>
            <a:r>
              <a:t>[Visual description]</a:t>
            </a:r>
          </a:p>
          <a:p>
            <a:r>
              <a:t>Four numbered quiz answers appear as horizontal rows on a dark background, each pairing the correct answer with a concise reason and ending with an exit ticket.</a:t>
            </a:r>
          </a:p>
          <a:p>
            <a:r>
              <a:t>[Teacher cue]</a:t>
            </a:r>
          </a:p>
          <a:p>
            <a:r>
              <a:t>Reveal answers one at a time. Ask for the reason before reading it, then invite students to correct in a different colour and complete the one-sentence exit ticket.</a:t>
            </a:r>
          </a:p>
          <a:p>
            <a:r>
              <a:t>[Syllabus coverage]</a:t>
            </a:r>
          </a:p>
          <a:p>
            <a:r>
              <a:t>Identify common renewable and non-renewable resources and their energy-transfer chains.; Compare availability, reliability, environmental effects and local suitability without treating one criterion as decisive.; Interpret changing power-output evidence and the possible role of storage/resource mixes.; Calculate efficiency from useful and total energy or power (Supplement).</a:t>
            </a:r>
          </a:p>
          <a:p>
            <a:r>
              <a:t>[Safety]</a:t>
            </a:r>
          </a:p>
          <a:p>
            <a:r>
              <a:t>No special hazard: keep routes clear and use teacher-controlled classroom equipment.</a:t>
            </a:r>
          </a:p>
          <a:p>
            <a:r>
              <a:t>[Quiz answers] 1. replenishment — It is replaced naturally on a useful timescale. 2. changing output — Power varies with time. 3. 60% — 60/100×100. 4. trade-offs — Resource choices are multi-criteria.</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[Sources]</a:t>
            </a:r>
          </a:p>
          <a:p>
            <a:r>
              <a:t>Cambridge IGCSE Physics 0625 syllabus (2026–2028), https://www.cambridgeinternational.org/Images/697209-2026-2028-syllabus.pdf</a:t>
            </a:r>
          </a:p>
          <a:p>
            <a:r>
              <a:t>GioPhysics lesson route, https://giophysics.com/chapter-41/energy-sources</a:t>
            </a:r>
          </a:p>
          <a:p>
            <a:r>
              <a:t>This deck uses original GioPhysics worked examples and questions; it is not a Cambridge past paper.</a:t>
            </a:r>
          </a:p>
          <a:p>
            <a:r>
              <a:t>[Visual description]</a:t>
            </a:r>
          </a:p>
          <a:p>
            <a:r>
              <a:t>Three large numbered retrieval questions run down the slide, followed by a mini-whiteboard challenge. No answers are visible on this slide.</a:t>
            </a:r>
          </a:p>
          <a:p>
            <a:r>
              <a:t>[Teacher cue]</a:t>
            </a:r>
          </a:p>
          <a:p>
            <a:r>
              <a:t>Allow silent think time first. Ask for answers without confirming immediately; invite a partner to explain or challenge each response before the reveal later in the lesson.</a:t>
            </a:r>
          </a:p>
          <a:p>
            <a:r>
              <a:t>[Syllabus coverage]</a:t>
            </a:r>
          </a:p>
          <a:p>
            <a:r>
              <a:t>Identify common renewable and non-renewable resources and their energy-transfer chains.; Compare availability, reliability, environmental effects and local suitability without treating one criterion as decisive.; Interpret changing power-output evidence and the possible role of storage/resource mixes.; Calculate efficiency from useful and total energy or power (Supplement).</a:t>
            </a:r>
          </a:p>
          <a:p>
            <a:r>
              <a:t>[Safety]</a:t>
            </a:r>
          </a:p>
          <a:p>
            <a:r>
              <a:t>No special hazard: keep routes clear and use teacher-controlled classroom equipment.</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[Sources]</a:t>
            </a:r>
          </a:p>
          <a:p>
            <a:r>
              <a:t>Cambridge IGCSE Physics 0625 syllabus (2026–2028), https://www.cambridgeinternational.org/Images/697209-2026-2028-syllabus.pdf</a:t>
            </a:r>
          </a:p>
          <a:p>
            <a:r>
              <a:t>GioPhysics lesson route, https://giophysics.com/chapter-41/energy-sources</a:t>
            </a:r>
          </a:p>
          <a:p>
            <a:r>
              <a:t>This deck uses original GioPhysics worked examples and questions; it is not a Cambridge past paper.</a:t>
            </a:r>
          </a:p>
          <a:p>
            <a:r>
              <a:t>[Visual description]</a:t>
            </a:r>
          </a:p>
          <a:p>
            <a:r>
              <a:t>Four concise syllabus ideas form a vertical sequence on the left. An editable dark equation panel and vocabulary rail sit on the right.</a:t>
            </a:r>
          </a:p>
          <a:p>
            <a:r>
              <a:t>[Teacher cue]</a:t>
            </a:r>
          </a:p>
          <a:p>
            <a:r>
              <a:t>Explain one core idea at a time. Ask students to restate each idea using one vocabulary word, then reveal the relevant equation only after its variables are named.</a:t>
            </a:r>
          </a:p>
          <a:p>
            <a:r>
              <a:t>[Syllabus coverage]</a:t>
            </a:r>
          </a:p>
          <a:p>
            <a:r>
              <a:t>Identify common renewable and non-renewable resources and their energy-transfer chains.; Compare availability, reliability, environmental effects and local suitability without treating one criterion as decisive.; Interpret changing power-output evidence and the possible role of storage/resource mixes.; Calculate efficiency from useful and total energy or power (Supplement).</a:t>
            </a:r>
          </a:p>
          <a:p>
            <a:r>
              <a:t>[Safety]</a:t>
            </a:r>
          </a:p>
          <a:p>
            <a:r>
              <a:t>No special hazard: keep routes clear and use teacher-controlled classroom equipment.</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49C089-759B-3FE7-2ECF-7F377A1D9EF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04FB77E-C72F-BE3E-0B38-87223A37D97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5E7A2A1-03FC-3DFD-F56F-2A308DA12A2F}"/>
              </a:ext>
            </a:extLst>
          </p:cNvPr>
          <p:cNvSpPr>
            <a:spLocks noGrp="1"/>
          </p:cNvSpPr>
          <p:nvPr>
            <p:ph type="body" idx="1"/>
          </p:nvPr>
        </p:nvSpPr>
        <p:spPr/>
        <p:txBody>
          <a:bodyPr/>
          <a:lstStyle/>
          <a:p>
            <a:r>
              <a:t>[Sources]</a:t>
            </a:r>
          </a:p>
          <a:p>
            <a:r>
              <a:t>Cambridge IGCSE Physics 0625 syllabus (2026–2028), https://www.cambridgeinternational.org/Images/697209-2026-2028-syllabus.pdf</a:t>
            </a:r>
          </a:p>
          <a:p>
            <a:r>
              <a:t>GioPhysics lesson route, https://giophysics.com/chapter-41/energy-sources</a:t>
            </a:r>
          </a:p>
          <a:p>
            <a:r>
              <a:t>This deck uses original GioPhysics worked examples and questions; it is not a Cambridge past paper.</a:t>
            </a:r>
          </a:p>
          <a:p>
            <a:r>
              <a:t>[Visual description]</a:t>
            </a:r>
          </a:p>
          <a:p>
            <a:r>
              <a:t>The simple definition is stated in one sentence across the top of the slide. Below it a drawn diagram is labelled wind (renewable), coal (non-renewable), uranium (non-renewable), turbine, generator, electricity, electricity is a carrier, not a resource. A caption reads: Every route ends at the same carrier; the real choice is made in the left-hand column, not the right.</a:t>
            </a:r>
          </a:p>
          <a:p>
            <a:r>
              <a:t>[Teacher cue]</a:t>
            </a:r>
          </a:p>
          <a:p>
            <a:r>
              <a:t>Explain one core idea at a time. Ask students to restate each idea using one vocabulary word, then reveal the relevant equation only after its variables are named.</a:t>
            </a:r>
          </a:p>
          <a:p>
            <a:r>
              <a:t>[Syllabus coverage]</a:t>
            </a:r>
          </a:p>
          <a:p>
            <a:r>
              <a:t>Identify common renewable and non-renewable resources and their energy-transfer chains.; Compare availability, reliability, environmental effects and local suitability without treating one criterion as decisive.; Interpret changing power-output evidence and the possible role of storage/resource mixes.; Calculate efficiency from useful and total energy or power (Supplement).</a:t>
            </a:r>
          </a:p>
          <a:p>
            <a:r>
              <a:t>[Safety]</a:t>
            </a:r>
          </a:p>
          <a:p>
            <a:r>
              <a:t>No special hazard: keep routes clear and use teacher-controlled classroom equipment.</a:t>
            </a:r>
          </a:p>
        </p:txBody>
      </p:sp>
      <p:sp>
        <p:nvSpPr>
          <p:cNvPr id="4" name="Slide Number Placeholder 3">
            <a:extLst>
              <a:ext uri="{FF2B5EF4-FFF2-40B4-BE49-F238E27FC236}">
                <a16:creationId xmlns:a16="http://schemas.microsoft.com/office/drawing/2014/main" id="{359F0116-8BBC-E918-BB98-E9EF078C786B}"/>
              </a:ext>
            </a:extLst>
          </p:cNvPr>
          <p:cNvSpPr>
            <a:spLocks noGrp="1"/>
          </p:cNvSpPr>
          <p:nvPr>
            <p:ph type="sldNum" idx="5"/>
          </p:nvPr>
        </p:nvSpPr>
        <p:spPr/>
        <p:txBody>
          <a:bodyPr/>
          <a:lstStyle/>
          <a:p>
            <a:endParaRPr/>
          </a:p>
        </p:txBody>
      </p:sp>
    </p:spTree>
    <p:extLst>
      <p:ext uri="{BB962C8B-B14F-4D97-AF65-F5344CB8AC3E}">
        <p14:creationId xmlns:p14="http://schemas.microsoft.com/office/powerpoint/2010/main" val="243724073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[Sources]</a:t>
            </a:r>
          </a:p>
          <a:p>
            <a:r>
              <a:t>Cambridge IGCSE Physics 0625 syllabus (2026–2028), https://www.cambridgeinternational.org/Images/697209-2026-2028-syllabus.pdf</a:t>
            </a:r>
          </a:p>
          <a:p>
            <a:r>
              <a:t>GioPhysics lesson route, https://giophysics.com/chapter-41/energy-sources</a:t>
            </a:r>
          </a:p>
          <a:p>
            <a:r>
              <a:t>This deck uses original GioPhysics worked examples and questions; it is not a Cambridge past paper.</a:t>
            </a:r>
          </a:p>
          <a:p>
            <a:r>
              <a:t>[Visual description]</a:t>
            </a:r>
          </a:p>
          <a:p>
            <a:r>
              <a:t>An editable line chart plots Electrical power output in kW against Time of day in h; Time of day remains in h; Electrical power output remains in kW. The left rail states the original data and scale so the graph remains accessible without colour.</a:t>
            </a:r>
          </a:p>
          <a:p>
            <a:r>
              <a:t>[Teacher cue]</a:t>
            </a:r>
          </a:p>
          <a:p>
            <a:r>
              <a:t>Ask for a silent prediction before showing the plotted relationship. Then select the native chart, edit one data value and ask which physical quantity and conclusion must change. Fictional microgrid data for reasoning, not real lifecycle or cost statistics.</a:t>
            </a:r>
          </a:p>
          <a:p>
            <a:r>
              <a:t>[Syllabus coverage]</a:t>
            </a:r>
          </a:p>
          <a:p>
            <a:r>
              <a:t>Identify common renewable and non-renewable resources and their energy-transfer chains.; Compare availability, reliability, environmental effects and local suitability without treating one criterion as decisive.; Interpret changing power-output evidence and the possible role of storage/resource mixes.; Calculate efficiency from useful and total energy or power (Supplement).</a:t>
            </a:r>
          </a:p>
          <a:p>
            <a:r>
              <a:t>[Safety]</a:t>
            </a:r>
          </a:p>
          <a:p>
            <a:r>
              <a:t>No special hazard: keep routes clear and use teacher-controlled classroom equipment.</a:t>
            </a:r>
          </a:p>
          <a:p>
            <a:r>
              <a:t>[Quantitative visual] Values: Solar: (0, 0), (6, 0), (9, 35), (12, 70), (15, 30), (18, 0), (24, 0); Wind: (0, 25), (6, 40), (9, 15), (12, 20), (15, 45), (18, 35), (24, 25); Dispatchable backup: (0, 50), (6, 50), (9, 50), (12, 50), (15, 50), (18, 50), (24, 50). Data: illustrative lesson data. Scale: 0 to 70 kW.</a:t>
            </a:r>
          </a:p>
          <a:p>
            <a:r>
              <a:t>Units: x uses h; y uses kW.</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[Sources]</a:t>
            </a:r>
          </a:p>
          <a:p>
            <a:r>
              <a:t>Cambridge IGCSE Physics 0625 syllabus (2026–2028), https://www.cambridgeinternational.org/Images/697209-2026-2028-syllabus.pdf</a:t>
            </a:r>
          </a:p>
          <a:p>
            <a:r>
              <a:t>GioPhysics lesson route, https://giophysics.com/chapter-41/energy-sources</a:t>
            </a:r>
          </a:p>
          <a:p>
            <a:r>
              <a:t>This deck uses original GioPhysics worked examples and questions; it is not a Cambridge past paper.</a:t>
            </a:r>
          </a:p>
          <a:p>
            <a:r>
              <a:t>[Visual description]</a:t>
            </a:r>
          </a:p>
          <a:p>
            <a:r>
              <a:t>A large problem statement is followed by three editable Step 1–3 reasoning lines and a high-contrast answer band.</a:t>
            </a:r>
          </a:p>
          <a:p>
            <a:r>
              <a:t>[Teacher cue]</a:t>
            </a:r>
          </a:p>
          <a:p>
            <a:r>
              <a:t>Model the reasoning aloud, then ask students to explain why each operation is valid. Pause before the answer and listen for unit or substitution errors.</a:t>
            </a:r>
          </a:p>
          <a:p>
            <a:r>
              <a:t>[Syllabus coverage]</a:t>
            </a:r>
          </a:p>
          <a:p>
            <a:r>
              <a:t>Identify common renewable and non-renewable resources and their energy-transfer chains.; Compare availability, reliability, environmental effects and local suitability without treating one criterion as decisive.; Interpret changing power-output evidence and the possible role of storage/resource mixes.; Calculate efficiency from useful and total energy or power (Supplement).</a:t>
            </a:r>
          </a:p>
          <a:p>
            <a:r>
              <a:t>[Safety]</a:t>
            </a:r>
          </a:p>
          <a:p>
            <a:r>
              <a:t>No special hazard: keep routes clear and use teacher-controlled classroom equipment.</a:t>
            </a:r>
          </a:p>
          <a:p>
            <a:r>
              <a:t>[Worked problem] Steps: 1) Use matching MJ units. 2) efficiency = 0.84/2.4. 3) Multiply by 100%. Answer: Efficiency = 35%.</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[Sources]</a:t>
            </a:r>
          </a:p>
          <a:p>
            <a:r>
              <a:t>Cambridge IGCSE Physics 0625 syllabus (2026–2028), https://www.cambridgeinternational.org/Images/697209-2026-2028-syllabus.pdf</a:t>
            </a:r>
          </a:p>
          <a:p>
            <a:r>
              <a:t>GioPhysics lesson route, https://giophysics.com/chapter-41/energy-sources</a:t>
            </a:r>
          </a:p>
          <a:p>
            <a:r>
              <a:t>This deck uses original GioPhysics worked examples and questions; it is not a Cambridge past paper.</a:t>
            </a:r>
          </a:p>
          <a:p>
            <a:r>
              <a:t>[Visual description]</a:t>
            </a:r>
          </a:p>
          <a:p>
            <a:r>
              <a:t>A large problem statement is followed by three editable Step 1–3 reasoning lines and a high-contrast answer band.</a:t>
            </a:r>
          </a:p>
          <a:p>
            <a:r>
              <a:t>[Teacher cue]</a:t>
            </a:r>
          </a:p>
          <a:p>
            <a:r>
              <a:t>Ask students to solve each line on mini-whiteboards before you explain and reveal the next step. Compare units and methods, not only final numbers.</a:t>
            </a:r>
          </a:p>
          <a:p>
            <a:r>
              <a:t>[Syllabus coverage]</a:t>
            </a:r>
          </a:p>
          <a:p>
            <a:r>
              <a:t>Identify common renewable and non-renewable resources and their energy-transfer chains.; Compare availability, reliability, environmental effects and local suitability without treating one criterion as decisive.; Interpret changing power-output evidence and the possible role of storage/resource mixes.; Calculate efficiency from useful and total energy or power (Supplement).</a:t>
            </a:r>
          </a:p>
          <a:p>
            <a:r>
              <a:t>[Safety]</a:t>
            </a:r>
          </a:p>
          <a:p>
            <a:r>
              <a:t>No special hazard: keep routes clear and use teacher-controlled classroom equipment.</a:t>
            </a:r>
          </a:p>
          <a:p>
            <a:r>
              <a:t>[Worked problem] Steps: 1) Solar is zero overnight; wind drops below 30 kW at midnight in the dataset; backup stays at 50 kW. 2) Substitute carefully, include the unit and check that the result answers the question. 3) Check the direction, significant figures and physical meaning of the result. Answer: The dispatchable backup meets the numerical requirement; impacts, fuel, cost and alternatives/storage must still be evaluated.</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[Sources]</a:t>
            </a:r>
          </a:p>
          <a:p>
            <a:r>
              <a:t>Cambridge IGCSE Physics 0625 syllabus (2026–2028), https://www.cambridgeinternational.org/Images/697209-2026-2028-syllabus.pdf</a:t>
            </a:r>
          </a:p>
          <a:p>
            <a:r>
              <a:t>GioPhysics lesson route, https://giophysics.com/chapter-41/energy-sources</a:t>
            </a:r>
          </a:p>
          <a:p>
            <a:r>
              <a:t>This deck uses original GioPhysics worked examples and questions; it is not a Cambridge past paper.</a:t>
            </a:r>
          </a:p>
          <a:p>
            <a:r>
              <a:t>[Visual description]</a:t>
            </a:r>
          </a:p>
          <a:p>
            <a:r>
              <a:t>A dark activity slide shows required materials on the left, three large numbered instructions on the right and a success criterion at the bottom.</a:t>
            </a:r>
          </a:p>
          <a:p>
            <a:r>
              <a:t>[Teacher cue]</a:t>
            </a:r>
          </a:p>
          <a:p>
            <a:r>
              <a:t>Explain the success check before starting. Circulate, listen for misconceptions and ask pairs to compare evidence. Stop the activity with enough time for one group to model a strong answer.</a:t>
            </a:r>
          </a:p>
          <a:p>
            <a:r>
              <a:t>[Syllabus coverage]</a:t>
            </a:r>
          </a:p>
          <a:p>
            <a:r>
              <a:t>Identify common renewable and non-renewable resources and their energy-transfer chains.; Compare availability, reliability, environmental effects and local suitability without treating one criterion as decisive.; Interpret changing power-output evidence and the possible role of storage/resource mixes.; Calculate efficiency from useful and total energy or power (Supplement).</a:t>
            </a:r>
          </a:p>
          <a:p>
            <a:r>
              <a:t>[Safety]</a:t>
            </a:r>
          </a:p>
          <a:p>
            <a:r>
              <a:t>No special hazard: keep routes clear and use teacher-controlled classroom equipment.</a:t>
            </a:r>
          </a:p>
          <a:p>
            <a:r>
              <a:t>[Safety] No special hazard: keep routes clear and use teacher-controlled classroom equipment.</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[Sources]</a:t>
            </a:r>
          </a:p>
          <a:p>
            <a:r>
              <a:t>Cambridge IGCSE Physics 0625 syllabus (2026–2028), https://www.cambridgeinternational.org/Images/697209-2026-2028-syllabus.pdf</a:t>
            </a:r>
          </a:p>
          <a:p>
            <a:r>
              <a:t>GioPhysics lesson route, https://giophysics.com/chapter-41/energy-sources</a:t>
            </a:r>
          </a:p>
          <a:p>
            <a:r>
              <a:t>This deck uses original GioPhysics worked examples and questions; it is not a Cambridge past paper.</a:t>
            </a:r>
          </a:p>
          <a:p>
            <a:r>
              <a:t>[Visual description]</a:t>
            </a:r>
          </a:p>
          <a:p>
            <a:r>
              <a:t>A full accent-colour slide contrasts one large misconception with a dark correction band, a classroom-safe joke and a mini-whiteboard check.</a:t>
            </a:r>
          </a:p>
          <a:p>
            <a:r>
              <a:t>[Teacher cue]</a:t>
            </a:r>
          </a:p>
          <a:p>
            <a:r>
              <a:t>Ask students to vote true or false before reading the correction. Invite one pair to explain the trap, then use the humorous line as a memory cue rather than as the scientific explanation.</a:t>
            </a:r>
          </a:p>
          <a:p>
            <a:r>
              <a:t>[Syllabus coverage]</a:t>
            </a:r>
          </a:p>
          <a:p>
            <a:r>
              <a:t>Identify common renewable and non-renewable resources and their energy-transfer chains.; Compare availability, reliability, environmental effects and local suitability without treating one criterion as decisive.; Interpret changing power-output evidence and the possible role of storage/resource mixes.; Calculate efficiency from useful and total energy or power (Supplement).</a:t>
            </a:r>
          </a:p>
          <a:p>
            <a:r>
              <a:t>[Safety]</a:t>
            </a:r>
          </a:p>
          <a:p>
            <a:r>
              <a:t>No special hazard: keep routes clear and use teacher-controlled classroom equipment.</a:t>
            </a:r>
          </a:p>
          <a:p>
            <a:r>
              <a:t>[Humor] The Sun sends no invoice, but clouds still ignore the timetable.</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Master">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txStyles>
    <p:titleStyle>
      <a:lvl1pPr algn="l">
        <a:lnSpc>
          <a:spcPct val="90000"/>
        </a:lnSpc>
        <a:spcBef>
          <a:spcPts val="0"/>
        </a:spcBef>
        <a:buNone/>
        <a:defRPr sz="4400">
          <a:solidFill>
            <a:schemeClr val="tx1"/>
          </a:solidFill>
          <a:latin typeface="+mj-lt"/>
          <a:ea typeface="+mj-lt"/>
          <a:cs typeface="+mj-lt"/>
        </a:defRPr>
      </a:lvl1pPr>
    </p:titleStyle>
    <p:bodyStyle>
      <a:lvl1pPr marL="228600" indent="-228600" algn="l">
        <a:lnSpc>
          <a:spcPct val="90000"/>
        </a:lnSpc>
        <a:spcBef>
          <a:spcPts val="1000"/>
        </a:spcBef>
        <a:buChar char="•"/>
        <a:defRPr sz="2800">
          <a:solidFill>
            <a:schemeClr val="tx1"/>
          </a:solidFill>
          <a:latin typeface="+mn-lt"/>
          <a:ea typeface="+mn-lt"/>
          <a:cs typeface="+mn-lt"/>
        </a:defRPr>
      </a:lvl1pPr>
      <a:lvl2pPr marL="685800" indent="-228600" algn="l">
        <a:lnSpc>
          <a:spcPct val="90000"/>
        </a:lnSpc>
        <a:spcBef>
          <a:spcPts val="500"/>
        </a:spcBef>
        <a:buChar char="•"/>
        <a:defRPr sz="2400">
          <a:solidFill>
            <a:schemeClr val="tx1"/>
          </a:solidFill>
          <a:latin typeface="+mn-lt"/>
          <a:ea typeface="+mn-lt"/>
          <a:cs typeface="+mn-lt"/>
        </a:defRPr>
      </a:lvl2pPr>
      <a:lvl3pPr marL="1143000" indent="-228600" algn="l">
        <a:lnSpc>
          <a:spcPct val="90000"/>
        </a:lnSpc>
        <a:spcBef>
          <a:spcPts val="500"/>
        </a:spcBef>
        <a:buChar char="•"/>
        <a:defRPr sz="2000">
          <a:solidFill>
            <a:schemeClr val="tx1"/>
          </a:solidFill>
          <a:latin typeface="+mn-lt"/>
          <a:ea typeface="+mn-lt"/>
          <a:cs typeface="+mn-lt"/>
        </a:defRPr>
      </a:lvl3pPr>
      <a:lvl4pPr marL="1600200" indent="-228600" algn="l">
        <a:lnSpc>
          <a:spcPct val="90000"/>
        </a:lnSpc>
        <a:spcBef>
          <a:spcPts val="500"/>
        </a:spcBef>
        <a:buChar char="•"/>
        <a:defRPr sz="1800">
          <a:solidFill>
            <a:schemeClr val="tx1"/>
          </a:solidFill>
          <a:latin typeface="+mn-lt"/>
          <a:ea typeface="+mn-lt"/>
          <a:cs typeface="+mn-lt"/>
        </a:defRPr>
      </a:lvl4pPr>
      <a:lvl5pPr marL="2057400" indent="-228600" algn="l">
        <a:lnSpc>
          <a:spcPct val="90000"/>
        </a:lnSpc>
        <a:spcBef>
          <a:spcPts val="500"/>
        </a:spcBef>
        <a:buChar char="•"/>
        <a:defRPr sz="1800">
          <a:solidFill>
            <a:schemeClr val="tx1"/>
          </a:solidFill>
          <a:latin typeface="+mn-lt"/>
          <a:ea typeface="+mn-lt"/>
          <a:cs typeface="+mn-lt"/>
        </a:defRPr>
      </a:lvl5pPr>
      <a:lvl6pPr marL="2514600" indent="-228600" algn="l">
        <a:lnSpc>
          <a:spcPct val="90000"/>
        </a:lnSpc>
        <a:spcBef>
          <a:spcPts val="500"/>
        </a:spcBef>
        <a:buChar char="•"/>
        <a:defRPr sz="1800">
          <a:solidFill>
            <a:schemeClr val="tx1"/>
          </a:solidFill>
          <a:latin typeface="+mn-lt"/>
          <a:ea typeface="+mn-lt"/>
          <a:cs typeface="+mn-lt"/>
        </a:defRPr>
      </a:lvl6pPr>
      <a:lvl7pPr marL="2971800" indent="-228600" algn="l">
        <a:lnSpc>
          <a:spcPct val="90000"/>
        </a:lnSpc>
        <a:spcBef>
          <a:spcPts val="500"/>
        </a:spcBef>
        <a:buChar char="•"/>
        <a:defRPr sz="1800">
          <a:solidFill>
            <a:schemeClr val="tx1"/>
          </a:solidFill>
          <a:latin typeface="+mn-lt"/>
          <a:ea typeface="+mn-lt"/>
          <a:cs typeface="+mn-lt"/>
        </a:defRPr>
      </a:lvl7pPr>
      <a:lvl8pPr marL="3429000" indent="-228600" algn="l">
        <a:lnSpc>
          <a:spcPct val="90000"/>
        </a:lnSpc>
        <a:spcBef>
          <a:spcPts val="500"/>
        </a:spcBef>
        <a:buChar char="•"/>
        <a:defRPr sz="1800">
          <a:solidFill>
            <a:schemeClr val="tx1"/>
          </a:solidFill>
          <a:latin typeface="+mn-lt"/>
          <a:ea typeface="+mn-lt"/>
          <a:cs typeface="+mn-lt"/>
        </a:defRPr>
      </a:lvl8pPr>
      <a:lvl9pPr marL="3886200" indent="-228600" algn="l">
        <a:lnSpc>
          <a:spcPct val="90000"/>
        </a:lnSpc>
        <a:spcBef>
          <a:spcPts val="500"/>
        </a:spcBef>
        <a:buChar char="•"/>
        <a:defRPr sz="1800">
          <a:solidFill>
            <a:schemeClr val="tx1"/>
          </a:solidFill>
          <a:latin typeface="+mn-lt"/>
          <a:ea typeface="+mn-lt"/>
          <a:cs typeface="+mn-lt"/>
        </a:defRPr>
      </a:lvl9pPr>
    </p:bodyStyle>
    <p:otherStyle>
      <a:lvl1pPr marL="0" algn="l">
        <a:buNone/>
        <a:defRPr sz="1800">
          <a:solidFill>
            <a:schemeClr val="tx1"/>
          </a:solidFill>
          <a:latin typeface="+mn-lt"/>
          <a:ea typeface="+mn-lt"/>
          <a:cs typeface="+mn-lt"/>
        </a:defRPr>
      </a:lvl1pPr>
      <a:lvl2pPr marL="457200" algn="l">
        <a:buNone/>
        <a:defRPr sz="1800">
          <a:solidFill>
            <a:schemeClr val="tx1"/>
          </a:solidFill>
          <a:latin typeface="+mn-lt"/>
          <a:ea typeface="+mn-lt"/>
          <a:cs typeface="+mn-lt"/>
        </a:defRPr>
      </a:lvl2pPr>
      <a:lvl3pPr marL="914400" algn="l">
        <a:buNone/>
        <a:defRPr sz="1800">
          <a:solidFill>
            <a:schemeClr val="tx1"/>
          </a:solidFill>
          <a:latin typeface="+mn-lt"/>
          <a:ea typeface="+mn-lt"/>
          <a:cs typeface="+mn-lt"/>
        </a:defRPr>
      </a:lvl3pPr>
      <a:lvl4pPr marL="1371600" algn="l">
        <a:buNone/>
        <a:defRPr sz="1800">
          <a:solidFill>
            <a:schemeClr val="tx1"/>
          </a:solidFill>
          <a:latin typeface="+mn-lt"/>
          <a:ea typeface="+mn-lt"/>
          <a:cs typeface="+mn-lt"/>
        </a:defRPr>
      </a:lvl4pPr>
      <a:lvl5pPr marL="1828800" algn="l">
        <a:buNone/>
        <a:defRPr sz="1800">
          <a:solidFill>
            <a:schemeClr val="tx1"/>
          </a:solidFill>
          <a:latin typeface="+mn-lt"/>
          <a:ea typeface="+mn-lt"/>
          <a:cs typeface="+mn-lt"/>
        </a:defRPr>
      </a:lvl5pPr>
      <a:lvl6pPr marL="2286000" algn="l">
        <a:buNone/>
        <a:defRPr sz="1800">
          <a:solidFill>
            <a:schemeClr val="tx1"/>
          </a:solidFill>
          <a:latin typeface="+mn-lt"/>
          <a:ea typeface="+mn-lt"/>
          <a:cs typeface="+mn-lt"/>
        </a:defRPr>
      </a:lvl6pPr>
      <a:lvl7pPr marL="2743200" algn="l">
        <a:buNone/>
        <a:defRPr sz="1800">
          <a:solidFill>
            <a:schemeClr val="tx1"/>
          </a:solidFill>
          <a:latin typeface="+mn-lt"/>
          <a:ea typeface="+mn-lt"/>
          <a:cs typeface="+mn-lt"/>
        </a:defRPr>
      </a:lvl7pPr>
      <a:lvl8pPr marL="3200400" algn="l">
        <a:buNone/>
        <a:defRPr sz="1800">
          <a:solidFill>
            <a:schemeClr val="tx1"/>
          </a:solidFill>
          <a:latin typeface="+mn-lt"/>
          <a:ea typeface="+mn-lt"/>
          <a:cs typeface="+mn-lt"/>
        </a:defRPr>
      </a:lvl8pPr>
      <a:lvl9pPr marL="3657600" algn="l">
        <a:buNone/>
        <a:defRPr sz="1800">
          <a:solidFill>
            <a:schemeClr val="tx1"/>
          </a:solidFill>
          <a:latin typeface="+mn-lt"/>
          <a:ea typeface="+mn-lt"/>
          <a:cs typeface="+mn-lt"/>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342E"/>
        </a:solidFill>
        <a:effectLst/>
      </p:bgPr>
    </p:bg>
    <p:spTree>
      <p:nvGrpSpPr>
        <p:cNvPr id="1" name=""/>
        <p:cNvGrpSpPr/>
        <p:nvPr/>
      </p:nvGrpSpPr>
      <p:grpSpPr>
        <a:xfrm>
          <a:off x="0" y="0"/>
          <a:ext cx="0" cy="0"/>
          <a:chOff x="0" y="0"/>
          <a:chExt cx="0" cy="0"/>
        </a:xfrm>
      </p:grpSpPr>
      <p:sp>
        <p:nvSpPr>
          <p:cNvPr id="13" name="accent-rail">
            <a:extLst>
              <a:ext uri="{FF2B5EF4-FFF2-40B4-BE49-F238E27FC236}">
                <a16:creationId xmlns:a16="http://schemas.microsoft.com/office/drawing/2014/main" id="{7B370E9D-5188-4293-9BEA-2C8F7910EDD9}"/>
              </a:ext>
            </a:extLst>
          </p:cNvPr>
          <p:cNvSpPr>
            <a:spLocks noGrp="1"/>
          </p:cNvSpPr>
          <p:nvPr/>
        </p:nvSpPr>
        <p:spPr>
          <a:xfrm>
            <a:off x="0" y="0"/>
            <a:ext cx="171450" cy="6858000"/>
          </a:xfrm>
          <a:prstGeom prst="rect">
            <a:avLst/>
          </a:prstGeom>
          <a:solidFill>
            <a:srgbClr val="F45B43"/>
          </a:solidFill>
          <a:ln w="0">
            <a:noFill/>
            <a:prstDash val="solid"/>
          </a:ln>
        </p:spPr>
      </p:sp>
      <p:sp>
        <p:nvSpPr>
          <p:cNvPr id="2" name="title-eyebrow">
            <a:extLst>
              <a:ext uri="{FF2B5EF4-FFF2-40B4-BE49-F238E27FC236}">
                <a16:creationId xmlns:a16="http://schemas.microsoft.com/office/drawing/2014/main" id="{E61CF148-7177-4AFD-9DB8-F953D1CE0C4D}"/>
              </a:ext>
            </a:extLst>
          </p:cNvPr>
          <p:cNvSpPr>
            <a:spLocks noGrp="1"/>
          </p:cNvSpPr>
          <p:nvPr/>
        </p:nvSpPr>
        <p:spPr>
          <a:xfrm>
            <a:off x="666750" y="523875"/>
            <a:ext cx="8096250" cy="361950"/>
          </a:xfrm>
          <a:prstGeom prst="rect">
            <a:avLst/>
          </a:prstGeom>
          <a:noFill/>
          <a:ln w="0">
            <a:noFill/>
            <a:prstDash val="solid"/>
          </a:ln>
        </p:spPr>
        <p:txBody>
          <a:bodyPr/>
          <a:lstStyle/>
          <a:p>
            <a:pPr algn="l">
              <a:defRPr sz="1800" b="1" i="0">
                <a:solidFill>
                  <a:srgbClr val="F45B43"/>
                </a:solidFill>
              </a:defRPr>
            </a:pPr>
            <a:r>
              <a:rPr sz="1800" b="1" i="0">
                <a:solidFill>
                  <a:srgbClr val="F45B43"/>
                </a:solidFill>
              </a:rPr>
              <a:t>CAMBRIDGE IGCSE PHYSICS 0625 · SYLLABUS 1.7.3</a:t>
            </a:r>
          </a:p>
        </p:txBody>
      </p:sp>
      <p:sp>
        <p:nvSpPr>
          <p:cNvPr id="3" name="topic-title">
            <a:extLst>
              <a:ext uri="{FF2B5EF4-FFF2-40B4-BE49-F238E27FC236}">
                <a16:creationId xmlns:a16="http://schemas.microsoft.com/office/drawing/2014/main" id="{E7A9F1B0-28C2-4771-AB77-80F4A405CDDF}"/>
              </a:ext>
            </a:extLst>
          </p:cNvPr>
          <p:cNvSpPr>
            <a:spLocks noGrp="1"/>
          </p:cNvSpPr>
          <p:nvPr/>
        </p:nvSpPr>
        <p:spPr>
          <a:xfrm>
            <a:off x="666750" y="1143000"/>
            <a:ext cx="8001000" cy="2190750"/>
          </a:xfrm>
          <a:prstGeom prst="rect">
            <a:avLst/>
          </a:prstGeom>
          <a:noFill/>
          <a:ln w="0">
            <a:noFill/>
            <a:prstDash val="solid"/>
          </a:ln>
        </p:spPr>
        <p:txBody>
          <a:bodyPr/>
          <a:lstStyle/>
          <a:p>
            <a:pPr algn="l">
              <a:defRPr sz="5400" b="1" i="0">
                <a:solidFill>
                  <a:srgbClr val="F4F0E2"/>
                </a:solidFill>
              </a:defRPr>
            </a:pPr>
            <a:r>
              <a:rPr sz="5400" b="1" i="0">
                <a:solidFill>
                  <a:srgbClr val="F4F0E2"/>
                </a:solidFill>
              </a:rPr>
              <a:t>Energy resources</a:t>
            </a:r>
          </a:p>
        </p:txBody>
      </p:sp>
      <p:sp>
        <p:nvSpPr>
          <p:cNvPr id="4" name="lesson-title">
            <a:extLst>
              <a:ext uri="{FF2B5EF4-FFF2-40B4-BE49-F238E27FC236}">
                <a16:creationId xmlns:a16="http://schemas.microsoft.com/office/drawing/2014/main" id="{E597258F-E5C4-47D1-BFFC-B477549990F8}"/>
              </a:ext>
            </a:extLst>
          </p:cNvPr>
          <p:cNvSpPr>
            <a:spLocks noGrp="1"/>
          </p:cNvSpPr>
          <p:nvPr/>
        </p:nvSpPr>
        <p:spPr>
          <a:xfrm>
            <a:off x="666750" y="3571875"/>
            <a:ext cx="8001000" cy="495300"/>
          </a:xfrm>
          <a:prstGeom prst="rect">
            <a:avLst/>
          </a:prstGeom>
          <a:noFill/>
          <a:ln w="0">
            <a:noFill/>
            <a:prstDash val="solid"/>
          </a:ln>
        </p:spPr>
        <p:txBody>
          <a:bodyPr/>
          <a:lstStyle/>
          <a:p>
            <a:pPr algn="l">
              <a:defRPr sz="2850" b="1" i="0">
                <a:solidFill>
                  <a:srgbClr val="F45B43"/>
                </a:solidFill>
              </a:defRPr>
            </a:pPr>
            <a:r>
              <a:rPr sz="2850" b="1" i="0">
                <a:solidFill>
                  <a:srgbClr val="F45B43"/>
                </a:solidFill>
              </a:rPr>
              <a:t>Microgrid Decision Room</a:t>
            </a:r>
          </a:p>
        </p:txBody>
      </p:sp>
      <p:sp>
        <p:nvSpPr>
          <p:cNvPr id="5" name="lesson-hook">
            <a:extLst>
              <a:ext uri="{FF2B5EF4-FFF2-40B4-BE49-F238E27FC236}">
                <a16:creationId xmlns:a16="http://schemas.microsoft.com/office/drawing/2014/main" id="{AD12DDAA-12AC-423C-9344-482A288083C7}"/>
              </a:ext>
            </a:extLst>
          </p:cNvPr>
          <p:cNvSpPr>
            <a:spLocks noGrp="1"/>
          </p:cNvSpPr>
          <p:nvPr/>
        </p:nvSpPr>
        <p:spPr>
          <a:xfrm>
            <a:off x="666750" y="4333875"/>
            <a:ext cx="8096250" cy="1047750"/>
          </a:xfrm>
          <a:prstGeom prst="rect">
            <a:avLst/>
          </a:prstGeom>
          <a:noFill/>
          <a:ln w="0">
            <a:noFill/>
            <a:prstDash val="solid"/>
          </a:ln>
        </p:spPr>
        <p:txBody>
          <a:bodyPr/>
          <a:lstStyle/>
          <a:p>
            <a:pPr algn="l">
              <a:defRPr sz="2100" b="0" i="0">
                <a:solidFill>
                  <a:srgbClr val="F4F0E2"/>
                </a:solidFill>
              </a:defRPr>
            </a:pPr>
            <a:r>
              <a:rPr sz="2100" b="0" i="0">
                <a:solidFill>
                  <a:srgbClr val="F4F0E2"/>
                </a:solidFill>
              </a:rPr>
              <a:t>A clinic needs power overnight after a storm. Is the resource with the highest midday output automatically the best choice?</a:t>
            </a:r>
          </a:p>
        </p:txBody>
      </p:sp>
      <p:sp>
        <p:nvSpPr>
          <p:cNvPr id="6" name="topic-ring">
            <a:extLst>
              <a:ext uri="{FF2B5EF4-FFF2-40B4-BE49-F238E27FC236}">
                <a16:creationId xmlns:a16="http://schemas.microsoft.com/office/drawing/2014/main" id="{EFA09354-47D6-4627-B2D3-68EDFBA79239}"/>
              </a:ext>
            </a:extLst>
          </p:cNvPr>
          <p:cNvSpPr>
            <a:spLocks noGrp="1"/>
          </p:cNvSpPr>
          <p:nvPr/>
        </p:nvSpPr>
        <p:spPr>
          <a:xfrm>
            <a:off x="9477375" y="1190625"/>
            <a:ext cx="1952625" cy="1952625"/>
          </a:xfrm>
          <a:prstGeom prst="ellipse">
            <a:avLst/>
          </a:prstGeom>
          <a:solidFill>
            <a:srgbClr val="F45B43"/>
          </a:solidFill>
          <a:ln w="0">
            <a:noFill/>
            <a:prstDash val="solid"/>
          </a:ln>
        </p:spPr>
      </p:sp>
      <p:sp>
        <p:nvSpPr>
          <p:cNvPr id="7" name="topic-ring-center">
            <a:extLst>
              <a:ext uri="{FF2B5EF4-FFF2-40B4-BE49-F238E27FC236}">
                <a16:creationId xmlns:a16="http://schemas.microsoft.com/office/drawing/2014/main" id="{7CBA12BF-408B-49EA-B509-4592F3D35EB7}"/>
              </a:ext>
            </a:extLst>
          </p:cNvPr>
          <p:cNvSpPr>
            <a:spLocks noGrp="1"/>
          </p:cNvSpPr>
          <p:nvPr/>
        </p:nvSpPr>
        <p:spPr>
          <a:xfrm>
            <a:off x="10067925" y="1781175"/>
            <a:ext cx="771525" cy="771525"/>
          </a:xfrm>
          <a:prstGeom prst="ellipse">
            <a:avLst/>
          </a:prstGeom>
          <a:solidFill>
            <a:srgbClr val="0B342E"/>
          </a:solidFill>
          <a:ln w="0">
            <a:noFill/>
            <a:prstDash val="solid"/>
          </a:ln>
        </p:spPr>
      </p:sp>
      <p:sp>
        <p:nvSpPr>
          <p:cNvPr id="8" name="lesson-format">
            <a:extLst>
              <a:ext uri="{FF2B5EF4-FFF2-40B4-BE49-F238E27FC236}">
                <a16:creationId xmlns:a16="http://schemas.microsoft.com/office/drawing/2014/main" id="{807EF2F2-C0FE-4E8D-8EEA-E67A4CC4335B}"/>
              </a:ext>
            </a:extLst>
          </p:cNvPr>
          <p:cNvSpPr>
            <a:spLocks noGrp="1"/>
          </p:cNvSpPr>
          <p:nvPr/>
        </p:nvSpPr>
        <p:spPr>
          <a:xfrm>
            <a:off x="666750" y="5810250"/>
            <a:ext cx="8858250" cy="285750"/>
          </a:xfrm>
          <a:prstGeom prst="rect">
            <a:avLst/>
          </a:prstGeom>
          <a:noFill/>
          <a:ln w="0">
            <a:noFill/>
            <a:prstDash val="solid"/>
          </a:ln>
        </p:spPr>
        <p:txBody>
          <a:bodyPr/>
          <a:lstStyle/>
          <a:p>
            <a:pPr algn="l">
              <a:defRPr sz="1650" b="1" i="0">
                <a:solidFill>
                  <a:srgbClr val="F45B43"/>
                </a:solidFill>
              </a:defRPr>
            </a:pPr>
            <a:r>
              <a:rPr sz="1650" b="1" i="0">
                <a:solidFill>
                  <a:srgbClr val="F45B43"/>
                </a:solidFill>
              </a:rPr>
              <a:t>EDITABLE · 45-MINUTE CLASSROOM LESSON · CORE + SUPPLEMENT</a:t>
            </a:r>
          </a:p>
        </p:txBody>
      </p:sp>
      <p:sp>
        <p:nvSpPr>
          <p:cNvPr id="9" name="group-label">
            <a:extLst>
              <a:ext uri="{FF2B5EF4-FFF2-40B4-BE49-F238E27FC236}">
                <a16:creationId xmlns:a16="http://schemas.microsoft.com/office/drawing/2014/main" id="{A381EB7B-6C95-460C-B6C9-83D2A722E08E}"/>
              </a:ext>
            </a:extLst>
          </p:cNvPr>
          <p:cNvSpPr>
            <a:spLocks noGrp="1"/>
          </p:cNvSpPr>
          <p:nvPr/>
        </p:nvSpPr>
        <p:spPr>
          <a:xfrm>
            <a:off x="666750" y="266700"/>
            <a:ext cx="7239000" cy="285750"/>
          </a:xfrm>
          <a:prstGeom prst="rect">
            <a:avLst/>
          </a:prstGeom>
          <a:noFill/>
          <a:ln w="0">
            <a:noFill/>
            <a:prstDash val="solid"/>
          </a:ln>
        </p:spPr>
        <p:txBody>
          <a:bodyPr/>
          <a:lstStyle/>
          <a:p>
            <a:pPr algn="l">
              <a:defRPr sz="1650" b="1" i="0">
                <a:solidFill>
                  <a:srgbClr val="F45B43"/>
                </a:solidFill>
              </a:defRPr>
            </a:pPr>
            <a:r>
              <a:rPr sz="1650" b="1" i="0">
                <a:solidFill>
                  <a:srgbClr val="F45B43"/>
                </a:solidFill>
              </a:rPr>
              <a:t>GROUP 1 · MOTION, FORCES AND ENERGY</a:t>
            </a:r>
          </a:p>
        </p:txBody>
      </p:sp>
      <p:sp>
        <p:nvSpPr>
          <p:cNvPr id="10" name="page-number">
            <a:extLst>
              <a:ext uri="{FF2B5EF4-FFF2-40B4-BE49-F238E27FC236}">
                <a16:creationId xmlns:a16="http://schemas.microsoft.com/office/drawing/2014/main" id="{B3C85DE9-9FF7-4A29-9AEE-F79DFBD1D785}"/>
              </a:ext>
            </a:extLst>
          </p:cNvPr>
          <p:cNvSpPr>
            <a:spLocks noGrp="1"/>
          </p:cNvSpPr>
          <p:nvPr/>
        </p:nvSpPr>
        <p:spPr>
          <a:xfrm>
            <a:off x="10334625" y="266700"/>
            <a:ext cx="1190625" cy="285750"/>
          </a:xfrm>
          <a:prstGeom prst="rect">
            <a:avLst/>
          </a:prstGeom>
          <a:noFill/>
          <a:ln w="0">
            <a:noFill/>
            <a:prstDash val="solid"/>
          </a:ln>
        </p:spPr>
        <p:txBody>
          <a:bodyPr/>
          <a:lstStyle/>
          <a:p>
            <a:pPr algn="r">
              <a:defRPr sz="1650" b="1" i="0">
                <a:solidFill>
                  <a:srgbClr val="F4F0E2"/>
                </a:solidFill>
              </a:defRPr>
            </a:pPr>
            <a:r>
              <a:rPr lang="en-US" sz="1650" b="1" i="0">
                <a:solidFill>
                  <a:srgbClr val="F4F0E2"/>
                </a:solidFill>
              </a:rPr>
              <a:t>01 / 13</a:t>
            </a:r>
            <a:endParaRPr sz="1650" b="1" i="0">
              <a:solidFill>
                <a:srgbClr val="F4F0E2"/>
              </a:solidFill>
            </a:endParaRPr>
          </a:p>
        </p:txBody>
      </p:sp>
      <p:sp>
        <p:nvSpPr>
          <p:cNvPr id="11" name="rule-70-666">
            <a:extLst>
              <a:ext uri="{FF2B5EF4-FFF2-40B4-BE49-F238E27FC236}">
                <a16:creationId xmlns:a16="http://schemas.microsoft.com/office/drawing/2014/main" id="{47C20625-6846-414B-928C-CB950DD5E333}"/>
              </a:ext>
            </a:extLst>
          </p:cNvPr>
          <p:cNvSpPr>
            <a:spLocks noGrp="1"/>
          </p:cNvSpPr>
          <p:nvPr/>
        </p:nvSpPr>
        <p:spPr>
          <a:xfrm>
            <a:off x="666750" y="6343650"/>
            <a:ext cx="10858500" cy="9525"/>
          </a:xfrm>
          <a:prstGeom prst="rect">
            <a:avLst/>
          </a:prstGeom>
          <a:solidFill>
            <a:srgbClr val="47716A"/>
          </a:solidFill>
          <a:ln w="0">
            <a:noFill/>
            <a:prstDash val="solid"/>
          </a:ln>
        </p:spPr>
      </p:sp>
      <p:sp>
        <p:nvSpPr>
          <p:cNvPr id="12" name="course-footer">
            <a:extLst>
              <a:ext uri="{FF2B5EF4-FFF2-40B4-BE49-F238E27FC236}">
                <a16:creationId xmlns:a16="http://schemas.microsoft.com/office/drawing/2014/main" id="{C2B0FBE8-11EC-469F-9876-7F469CD6A1F4}"/>
              </a:ext>
            </a:extLst>
          </p:cNvPr>
          <p:cNvSpPr>
            <a:spLocks noGrp="1"/>
          </p:cNvSpPr>
          <p:nvPr/>
        </p:nvSpPr>
        <p:spPr>
          <a:xfrm>
            <a:off x="666750" y="6429375"/>
            <a:ext cx="8572500" cy="266700"/>
          </a:xfrm>
          <a:prstGeom prst="rect">
            <a:avLst/>
          </a:prstGeom>
          <a:noFill/>
          <a:ln w="0">
            <a:noFill/>
            <a:prstDash val="solid"/>
          </a:ln>
        </p:spPr>
        <p:txBody>
          <a:bodyPr/>
          <a:lstStyle/>
          <a:p>
            <a:pPr algn="l">
              <a:defRPr sz="1650" b="1" i="0">
                <a:solidFill>
                  <a:srgbClr val="F4F0E2"/>
                </a:solidFill>
              </a:defRPr>
            </a:pPr>
            <a:r>
              <a:rPr sz="1650" b="1" i="0">
                <a:solidFill>
                  <a:srgbClr val="F4F0E2"/>
                </a:solidFill>
              </a:rPr>
              <a:t>GIOPHYSICS · CAMBRIDGE IGCSE PHYSICS 0625 · 1.7.3</a:t>
            </a:r>
          </a:p>
        </p:txBody>
      </p:sp>
    </p:spTree>
    <p:extLst>
      <p:ext uri="{BB962C8B-B14F-4D97-AF65-F5344CB8AC3E}">
        <p14:creationId xmlns:p14="http://schemas.microsoft.com/office/powerpoint/2010/main" val="72785205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CFAF1"/>
        </a:solidFill>
        <a:effectLst/>
      </p:bgPr>
    </p:bg>
    <p:spTree>
      <p:nvGrpSpPr>
        <p:cNvPr id="1" name=""/>
        <p:cNvGrpSpPr/>
        <p:nvPr/>
      </p:nvGrpSpPr>
      <p:grpSpPr>
        <a:xfrm>
          <a:off x="0" y="0"/>
          <a:ext cx="0" cy="0"/>
          <a:chOff x="0" y="0"/>
          <a:chExt cx="0" cy="0"/>
        </a:xfrm>
      </p:grpSpPr>
      <p:sp>
        <p:nvSpPr>
          <p:cNvPr id="12" name="group-label">
            <a:extLst>
              <a:ext uri="{FF2B5EF4-FFF2-40B4-BE49-F238E27FC236}">
                <a16:creationId xmlns:a16="http://schemas.microsoft.com/office/drawing/2014/main" id="{A0B53B79-2496-4F77-AF70-2D46CE8FB7B2}"/>
              </a:ext>
            </a:extLst>
          </p:cNvPr>
          <p:cNvSpPr>
            <a:spLocks noGrp="1"/>
          </p:cNvSpPr>
          <p:nvPr/>
        </p:nvSpPr>
        <p:spPr>
          <a:xfrm>
            <a:off x="666750" y="266700"/>
            <a:ext cx="7239000" cy="285750"/>
          </a:xfrm>
          <a:prstGeom prst="rect">
            <a:avLst/>
          </a:prstGeom>
          <a:noFill/>
          <a:ln w="0">
            <a:noFill/>
            <a:prstDash val="solid"/>
          </a:ln>
        </p:spPr>
        <p:txBody>
          <a:bodyPr/>
          <a:lstStyle/>
          <a:p>
            <a:pPr algn="l">
              <a:defRPr sz="1650" b="1" i="0">
                <a:solidFill>
                  <a:srgbClr val="F45B43"/>
                </a:solidFill>
              </a:defRPr>
            </a:pPr>
            <a:r>
              <a:rPr sz="1650" b="1" i="0">
                <a:solidFill>
                  <a:srgbClr val="F45B43"/>
                </a:solidFill>
              </a:rPr>
              <a:t>GROUP 1 · MOTION, FORCES AND ENERGY</a:t>
            </a:r>
          </a:p>
        </p:txBody>
      </p:sp>
      <p:sp>
        <p:nvSpPr>
          <p:cNvPr id="2" name="page-number">
            <a:extLst>
              <a:ext uri="{FF2B5EF4-FFF2-40B4-BE49-F238E27FC236}">
                <a16:creationId xmlns:a16="http://schemas.microsoft.com/office/drawing/2014/main" id="{947C37B5-0560-4982-A64E-0E940AB0A494}"/>
              </a:ext>
            </a:extLst>
          </p:cNvPr>
          <p:cNvSpPr>
            <a:spLocks noGrp="1"/>
          </p:cNvSpPr>
          <p:nvPr/>
        </p:nvSpPr>
        <p:spPr>
          <a:xfrm>
            <a:off x="10334625" y="266700"/>
            <a:ext cx="1190625" cy="285750"/>
          </a:xfrm>
          <a:prstGeom prst="rect">
            <a:avLst/>
          </a:prstGeom>
          <a:noFill/>
          <a:ln w="0">
            <a:noFill/>
            <a:prstDash val="solid"/>
          </a:ln>
        </p:spPr>
        <p:txBody>
          <a:bodyPr/>
          <a:lstStyle/>
          <a:p>
            <a:pPr algn="r">
              <a:defRPr sz="1650" b="1" i="0">
                <a:solidFill>
                  <a:srgbClr val="0A332E"/>
                </a:solidFill>
              </a:defRPr>
            </a:pPr>
            <a:r>
              <a:rPr lang="en-US" sz="1650" b="1" i="0">
                <a:solidFill>
                  <a:srgbClr val="0A332E"/>
                </a:solidFill>
              </a:rPr>
              <a:t>10 / 13</a:t>
            </a:r>
            <a:endParaRPr sz="1650" b="1" i="0">
              <a:solidFill>
                <a:srgbClr val="0A332E"/>
              </a:solidFill>
            </a:endParaRPr>
          </a:p>
        </p:txBody>
      </p:sp>
      <p:sp>
        <p:nvSpPr>
          <p:cNvPr id="3" name="rule-70-666">
            <a:extLst>
              <a:ext uri="{FF2B5EF4-FFF2-40B4-BE49-F238E27FC236}">
                <a16:creationId xmlns:a16="http://schemas.microsoft.com/office/drawing/2014/main" id="{FAC98427-B9A1-4848-9322-FA18F42986F0}"/>
              </a:ext>
            </a:extLst>
          </p:cNvPr>
          <p:cNvSpPr>
            <a:spLocks noGrp="1"/>
          </p:cNvSpPr>
          <p:nvPr/>
        </p:nvSpPr>
        <p:spPr>
          <a:xfrm>
            <a:off x="666750" y="6343650"/>
            <a:ext cx="10858500" cy="9525"/>
          </a:xfrm>
          <a:prstGeom prst="rect">
            <a:avLst/>
          </a:prstGeom>
          <a:solidFill>
            <a:srgbClr val="A9BBB4"/>
          </a:solidFill>
          <a:ln w="0">
            <a:noFill/>
            <a:prstDash val="solid"/>
          </a:ln>
        </p:spPr>
      </p:sp>
      <p:sp>
        <p:nvSpPr>
          <p:cNvPr id="4" name="course-footer">
            <a:extLst>
              <a:ext uri="{FF2B5EF4-FFF2-40B4-BE49-F238E27FC236}">
                <a16:creationId xmlns:a16="http://schemas.microsoft.com/office/drawing/2014/main" id="{76FFF041-EAC9-426A-B9B4-F1F3A3AE3DAC}"/>
              </a:ext>
            </a:extLst>
          </p:cNvPr>
          <p:cNvSpPr>
            <a:spLocks noGrp="1"/>
          </p:cNvSpPr>
          <p:nvPr/>
        </p:nvSpPr>
        <p:spPr>
          <a:xfrm>
            <a:off x="666750" y="6429375"/>
            <a:ext cx="8572500" cy="266700"/>
          </a:xfrm>
          <a:prstGeom prst="rect">
            <a:avLst/>
          </a:prstGeom>
          <a:noFill/>
          <a:ln w="0">
            <a:noFill/>
            <a:prstDash val="solid"/>
          </a:ln>
        </p:spPr>
        <p:txBody>
          <a:bodyPr/>
          <a:lstStyle/>
          <a:p>
            <a:pPr algn="l">
              <a:defRPr sz="1650" b="1" i="0">
                <a:solidFill>
                  <a:srgbClr val="48635E"/>
                </a:solidFill>
              </a:defRPr>
            </a:pPr>
            <a:r>
              <a:rPr sz="1650" b="1" i="0">
                <a:solidFill>
                  <a:srgbClr val="48635E"/>
                </a:solidFill>
              </a:rPr>
              <a:t>GIOPHYSICS · CAMBRIDGE IGCSE PHYSICS 0625 · 1.7.3</a:t>
            </a:r>
          </a:p>
        </p:txBody>
      </p:sp>
      <p:sp>
        <p:nvSpPr>
          <p:cNvPr id="5" name="slide-title">
            <a:extLst>
              <a:ext uri="{FF2B5EF4-FFF2-40B4-BE49-F238E27FC236}">
                <a16:creationId xmlns:a16="http://schemas.microsoft.com/office/drawing/2014/main" id="{2D98F241-0FDD-48F6-979B-E0633EFCBC3F}"/>
              </a:ext>
            </a:extLst>
          </p:cNvPr>
          <p:cNvSpPr>
            <a:spLocks noGrp="1"/>
          </p:cNvSpPr>
          <p:nvPr/>
        </p:nvSpPr>
        <p:spPr>
          <a:xfrm>
            <a:off x="666750" y="685800"/>
            <a:ext cx="10858500" cy="952500"/>
          </a:xfrm>
          <a:prstGeom prst="rect">
            <a:avLst/>
          </a:prstGeom>
          <a:noFill/>
          <a:ln w="0">
            <a:noFill/>
            <a:prstDash val="solid"/>
          </a:ln>
        </p:spPr>
        <p:txBody>
          <a:bodyPr/>
          <a:lstStyle/>
          <a:p>
            <a:pPr algn="l">
              <a:defRPr sz="3600" b="1" i="0">
                <a:solidFill>
                  <a:srgbClr val="0A332E"/>
                </a:solidFill>
              </a:defRPr>
            </a:pPr>
            <a:r>
              <a:rPr sz="3600" b="1" i="0">
                <a:solidFill>
                  <a:srgbClr val="0A332E"/>
                </a:solidFill>
              </a:rPr>
              <a:t>Original exam-style: island power</a:t>
            </a:r>
          </a:p>
        </p:txBody>
      </p:sp>
      <p:sp>
        <p:nvSpPr>
          <p:cNvPr id="6" name="exam-meta">
            <a:extLst>
              <a:ext uri="{FF2B5EF4-FFF2-40B4-BE49-F238E27FC236}">
                <a16:creationId xmlns:a16="http://schemas.microsoft.com/office/drawing/2014/main" id="{B3824BCF-50F7-4AA8-BE1F-C826B201513C}"/>
              </a:ext>
            </a:extLst>
          </p:cNvPr>
          <p:cNvSpPr>
            <a:spLocks noGrp="1"/>
          </p:cNvSpPr>
          <p:nvPr/>
        </p:nvSpPr>
        <p:spPr>
          <a:xfrm>
            <a:off x="666750" y="1600200"/>
            <a:ext cx="8572500" cy="342900"/>
          </a:xfrm>
          <a:prstGeom prst="rect">
            <a:avLst/>
          </a:prstGeom>
          <a:noFill/>
          <a:ln w="0">
            <a:noFill/>
            <a:prstDash val="solid"/>
          </a:ln>
        </p:spPr>
        <p:txBody>
          <a:bodyPr/>
          <a:lstStyle/>
          <a:p>
            <a:pPr algn="l">
              <a:defRPr sz="1650" b="1" i="0">
                <a:solidFill>
                  <a:srgbClr val="F45B43"/>
                </a:solidFill>
              </a:defRPr>
            </a:pPr>
            <a:r>
              <a:rPr sz="1650" b="1" i="0">
                <a:solidFill>
                  <a:srgbClr val="F45B43"/>
                </a:solidFill>
              </a:rPr>
              <a:t>Core + Supplement calculation · 6 MARKS · CALCULATE · SUGGEST · EXPLAIN</a:t>
            </a:r>
          </a:p>
        </p:txBody>
      </p:sp>
      <p:sp>
        <p:nvSpPr>
          <p:cNvPr id="7" name="exam-question-frame">
            <a:extLst>
              <a:ext uri="{FF2B5EF4-FFF2-40B4-BE49-F238E27FC236}">
                <a16:creationId xmlns:a16="http://schemas.microsoft.com/office/drawing/2014/main" id="{EBE4FF98-5BA5-420B-A57F-3832BEF5B236}"/>
              </a:ext>
            </a:extLst>
          </p:cNvPr>
          <p:cNvSpPr>
            <a:spLocks noGrp="1"/>
          </p:cNvSpPr>
          <p:nvPr/>
        </p:nvSpPr>
        <p:spPr>
          <a:xfrm>
            <a:off x="666750" y="2143125"/>
            <a:ext cx="8096250" cy="2952750"/>
          </a:xfrm>
          <a:prstGeom prst="roundRect">
            <a:avLst>
              <a:gd name="adj" fmla="val 3871"/>
            </a:avLst>
          </a:prstGeom>
          <a:solidFill>
            <a:srgbClr val="F4F0E2"/>
          </a:solidFill>
          <a:ln w="9525">
            <a:solidFill>
              <a:srgbClr val="A9BBB4"/>
            </a:solidFill>
            <a:prstDash val="solid"/>
          </a:ln>
        </p:spPr>
      </p:sp>
      <p:sp>
        <p:nvSpPr>
          <p:cNvPr id="8" name="exam-question">
            <a:extLst>
              <a:ext uri="{FF2B5EF4-FFF2-40B4-BE49-F238E27FC236}">
                <a16:creationId xmlns:a16="http://schemas.microsoft.com/office/drawing/2014/main" id="{0D140DD0-E778-4EFB-94D8-9D73F3F4AA41}"/>
              </a:ext>
            </a:extLst>
          </p:cNvPr>
          <p:cNvSpPr>
            <a:spLocks noGrp="1"/>
          </p:cNvSpPr>
          <p:nvPr/>
        </p:nvSpPr>
        <p:spPr>
          <a:xfrm>
            <a:off x="952500" y="2428875"/>
            <a:ext cx="7524750" cy="2381250"/>
          </a:xfrm>
          <a:prstGeom prst="rect">
            <a:avLst/>
          </a:prstGeom>
          <a:noFill/>
          <a:ln w="0">
            <a:noFill/>
            <a:prstDash val="solid"/>
          </a:ln>
        </p:spPr>
        <p:txBody>
          <a:bodyPr/>
          <a:lstStyle/>
          <a:p>
            <a:pPr algn="l">
              <a:defRPr sz="2025" b="1" i="0">
                <a:solidFill>
                  <a:srgbClr val="0A332E"/>
                </a:solidFill>
              </a:defRPr>
            </a:pPr>
            <a:r>
              <a:rPr sz="2025" b="1" i="0">
                <a:solidFill>
                  <a:srgbClr val="0A332E"/>
                </a:solidFill>
              </a:rPr>
              <a:t>An island turbine receives 500 kW from moving water and supplies 400 kW electrically. Calculate efficiency. Suggest two reasons a planner might combine it with another resource rather than use only this turbine.</a:t>
            </a:r>
          </a:p>
        </p:txBody>
      </p:sp>
      <p:sp>
        <p:nvSpPr>
          <p:cNvPr id="9" name="exam-method-frame">
            <a:extLst>
              <a:ext uri="{FF2B5EF4-FFF2-40B4-BE49-F238E27FC236}">
                <a16:creationId xmlns:a16="http://schemas.microsoft.com/office/drawing/2014/main" id="{93E50303-04E8-4A0F-BB03-55D7830DDCC5}"/>
              </a:ext>
            </a:extLst>
          </p:cNvPr>
          <p:cNvSpPr>
            <a:spLocks noGrp="1"/>
          </p:cNvSpPr>
          <p:nvPr/>
        </p:nvSpPr>
        <p:spPr>
          <a:xfrm>
            <a:off x="9144000" y="2143125"/>
            <a:ext cx="2381250" cy="2952750"/>
          </a:xfrm>
          <a:prstGeom prst="roundRect">
            <a:avLst>
              <a:gd name="adj" fmla="val 4800"/>
            </a:avLst>
          </a:prstGeom>
          <a:solidFill>
            <a:srgbClr val="0B342E"/>
          </a:solidFill>
          <a:ln w="0">
            <a:noFill/>
            <a:prstDash val="solid"/>
          </a:ln>
        </p:spPr>
      </p:sp>
      <p:sp>
        <p:nvSpPr>
          <p:cNvPr id="10" name="exam-method">
            <a:extLst>
              <a:ext uri="{FF2B5EF4-FFF2-40B4-BE49-F238E27FC236}">
                <a16:creationId xmlns:a16="http://schemas.microsoft.com/office/drawing/2014/main" id="{9DE1187D-6F57-4D3C-BC6D-E406B8ACFE66}"/>
              </a:ext>
            </a:extLst>
          </p:cNvPr>
          <p:cNvSpPr>
            <a:spLocks noGrp="1"/>
          </p:cNvSpPr>
          <p:nvPr/>
        </p:nvSpPr>
        <p:spPr>
          <a:xfrm>
            <a:off x="9429750" y="2524125"/>
            <a:ext cx="1809750" cy="2238375"/>
          </a:xfrm>
          <a:prstGeom prst="rect">
            <a:avLst/>
          </a:prstGeom>
          <a:noFill/>
          <a:ln w="0">
            <a:noFill/>
            <a:prstDash val="solid"/>
          </a:ln>
        </p:spPr>
        <p:txBody>
          <a:bodyPr/>
          <a:lstStyle/>
          <a:p>
            <a:pPr algn="ctr">
              <a:defRPr sz="2100" b="1" i="0">
                <a:solidFill>
                  <a:srgbClr val="F4F0E2"/>
                </a:solidFill>
              </a:defRPr>
            </a:pPr>
            <a:r>
              <a:rPr sz="2100" b="1" i="0">
                <a:solidFill>
                  <a:srgbClr val="F4F0E2"/>
                </a:solidFill>
              </a:rPr>
              <a:t>SOLVE PAIR COMPARE JUSTIFY</a:t>
            </a:r>
          </a:p>
        </p:txBody>
      </p:sp>
      <p:sp>
        <p:nvSpPr>
          <p:cNvPr id="11" name="exam-original-note">
            <a:extLst>
              <a:ext uri="{FF2B5EF4-FFF2-40B4-BE49-F238E27FC236}">
                <a16:creationId xmlns:a16="http://schemas.microsoft.com/office/drawing/2014/main" id="{2B9065F4-AABB-4F9A-A0AD-CB1AACC94D22}"/>
              </a:ext>
            </a:extLst>
          </p:cNvPr>
          <p:cNvSpPr>
            <a:spLocks noGrp="1"/>
          </p:cNvSpPr>
          <p:nvPr/>
        </p:nvSpPr>
        <p:spPr>
          <a:xfrm>
            <a:off x="666750" y="5429250"/>
            <a:ext cx="10382250" cy="400050"/>
          </a:xfrm>
          <a:prstGeom prst="rect">
            <a:avLst/>
          </a:prstGeom>
          <a:noFill/>
          <a:ln w="0">
            <a:noFill/>
            <a:prstDash val="solid"/>
          </a:ln>
        </p:spPr>
        <p:txBody>
          <a:bodyPr/>
          <a:lstStyle/>
          <a:p>
            <a:pPr algn="l">
              <a:defRPr sz="1650" b="0" i="0">
                <a:solidFill>
                  <a:srgbClr val="48635E"/>
                </a:solidFill>
              </a:defRPr>
            </a:pPr>
            <a:r>
              <a:rPr sz="1650" b="0" i="0">
                <a:solidFill>
                  <a:srgbClr val="48635E"/>
                </a:solidFill>
              </a:rPr>
              <a:t>Original GioPhysics exam-style question · not a Cambridge past-paper question.</a:t>
            </a:r>
          </a:p>
        </p:txBody>
      </p:sp>
    </p:spTree>
    <p:extLst>
      <p:ext uri="{BB962C8B-B14F-4D97-AF65-F5344CB8AC3E}">
        <p14:creationId xmlns:p14="http://schemas.microsoft.com/office/powerpoint/2010/main" val="19280438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4F0E2"/>
        </a:solidFill>
        <a:effectLst/>
      </p:bgPr>
    </p:bg>
    <p:spTree>
      <p:nvGrpSpPr>
        <p:cNvPr id="1" name=""/>
        <p:cNvGrpSpPr/>
        <p:nvPr/>
      </p:nvGrpSpPr>
      <p:grpSpPr>
        <a:xfrm>
          <a:off x="0" y="0"/>
          <a:ext cx="0" cy="0"/>
          <a:chOff x="0" y="0"/>
          <a:chExt cx="0" cy="0"/>
        </a:xfrm>
      </p:grpSpPr>
      <p:sp>
        <p:nvSpPr>
          <p:cNvPr id="27" name="group-label">
            <a:extLst>
              <a:ext uri="{FF2B5EF4-FFF2-40B4-BE49-F238E27FC236}">
                <a16:creationId xmlns:a16="http://schemas.microsoft.com/office/drawing/2014/main" id="{2522D4E6-85DA-4BB2-822F-51169F779BE7}"/>
              </a:ext>
            </a:extLst>
          </p:cNvPr>
          <p:cNvSpPr>
            <a:spLocks noGrp="1"/>
          </p:cNvSpPr>
          <p:nvPr/>
        </p:nvSpPr>
        <p:spPr>
          <a:xfrm>
            <a:off x="666750" y="266700"/>
            <a:ext cx="7239000" cy="285750"/>
          </a:xfrm>
          <a:prstGeom prst="rect">
            <a:avLst/>
          </a:prstGeom>
          <a:noFill/>
          <a:ln w="0">
            <a:noFill/>
            <a:prstDash val="solid"/>
          </a:ln>
        </p:spPr>
        <p:txBody>
          <a:bodyPr/>
          <a:lstStyle/>
          <a:p>
            <a:pPr algn="l">
              <a:defRPr sz="1650" b="1" i="0">
                <a:solidFill>
                  <a:srgbClr val="F45B43"/>
                </a:solidFill>
              </a:defRPr>
            </a:pPr>
            <a:r>
              <a:rPr sz="1650" b="1" i="0">
                <a:solidFill>
                  <a:srgbClr val="F45B43"/>
                </a:solidFill>
              </a:rPr>
              <a:t>GROUP 1 · MOTION, FORCES AND ENERGY</a:t>
            </a:r>
          </a:p>
        </p:txBody>
      </p:sp>
      <p:sp>
        <p:nvSpPr>
          <p:cNvPr id="2" name="page-number">
            <a:extLst>
              <a:ext uri="{FF2B5EF4-FFF2-40B4-BE49-F238E27FC236}">
                <a16:creationId xmlns:a16="http://schemas.microsoft.com/office/drawing/2014/main" id="{BC775EC7-B657-4285-9B2B-87B124151A35}"/>
              </a:ext>
            </a:extLst>
          </p:cNvPr>
          <p:cNvSpPr>
            <a:spLocks noGrp="1"/>
          </p:cNvSpPr>
          <p:nvPr/>
        </p:nvSpPr>
        <p:spPr>
          <a:xfrm>
            <a:off x="10334625" y="266700"/>
            <a:ext cx="1190625" cy="285750"/>
          </a:xfrm>
          <a:prstGeom prst="rect">
            <a:avLst/>
          </a:prstGeom>
          <a:noFill/>
          <a:ln w="0">
            <a:noFill/>
            <a:prstDash val="solid"/>
          </a:ln>
        </p:spPr>
        <p:txBody>
          <a:bodyPr/>
          <a:lstStyle/>
          <a:p>
            <a:pPr algn="r">
              <a:defRPr sz="1650" b="1" i="0">
                <a:solidFill>
                  <a:srgbClr val="0A332E"/>
                </a:solidFill>
              </a:defRPr>
            </a:pPr>
            <a:r>
              <a:rPr lang="en-US" sz="1650" b="1" i="0">
                <a:solidFill>
                  <a:srgbClr val="0A332E"/>
                </a:solidFill>
              </a:rPr>
              <a:t>11 / 13</a:t>
            </a:r>
            <a:endParaRPr sz="1650" b="1" i="0">
              <a:solidFill>
                <a:srgbClr val="0A332E"/>
              </a:solidFill>
            </a:endParaRPr>
          </a:p>
        </p:txBody>
      </p:sp>
      <p:sp>
        <p:nvSpPr>
          <p:cNvPr id="3" name="rule-70-666">
            <a:extLst>
              <a:ext uri="{FF2B5EF4-FFF2-40B4-BE49-F238E27FC236}">
                <a16:creationId xmlns:a16="http://schemas.microsoft.com/office/drawing/2014/main" id="{D63C625B-74A9-490E-8279-0C59B066AF32}"/>
              </a:ext>
            </a:extLst>
          </p:cNvPr>
          <p:cNvSpPr>
            <a:spLocks noGrp="1"/>
          </p:cNvSpPr>
          <p:nvPr/>
        </p:nvSpPr>
        <p:spPr>
          <a:xfrm>
            <a:off x="666750" y="6343650"/>
            <a:ext cx="10858500" cy="9525"/>
          </a:xfrm>
          <a:prstGeom prst="rect">
            <a:avLst/>
          </a:prstGeom>
          <a:solidFill>
            <a:srgbClr val="A9BBB4"/>
          </a:solidFill>
          <a:ln w="0">
            <a:noFill/>
            <a:prstDash val="solid"/>
          </a:ln>
        </p:spPr>
      </p:sp>
      <p:sp>
        <p:nvSpPr>
          <p:cNvPr id="4" name="course-footer">
            <a:extLst>
              <a:ext uri="{FF2B5EF4-FFF2-40B4-BE49-F238E27FC236}">
                <a16:creationId xmlns:a16="http://schemas.microsoft.com/office/drawing/2014/main" id="{304E4F05-77D1-4CBE-A2F4-B7FA2A72261C}"/>
              </a:ext>
            </a:extLst>
          </p:cNvPr>
          <p:cNvSpPr>
            <a:spLocks noGrp="1"/>
          </p:cNvSpPr>
          <p:nvPr/>
        </p:nvSpPr>
        <p:spPr>
          <a:xfrm>
            <a:off x="666750" y="6429375"/>
            <a:ext cx="8572500" cy="266700"/>
          </a:xfrm>
          <a:prstGeom prst="rect">
            <a:avLst/>
          </a:prstGeom>
          <a:noFill/>
          <a:ln w="0">
            <a:noFill/>
            <a:prstDash val="solid"/>
          </a:ln>
        </p:spPr>
        <p:txBody>
          <a:bodyPr/>
          <a:lstStyle/>
          <a:p>
            <a:pPr algn="l">
              <a:defRPr sz="1650" b="1" i="0">
                <a:solidFill>
                  <a:srgbClr val="48635E"/>
                </a:solidFill>
              </a:defRPr>
            </a:pPr>
            <a:r>
              <a:rPr sz="1650" b="1" i="0">
                <a:solidFill>
                  <a:srgbClr val="48635E"/>
                </a:solidFill>
              </a:rPr>
              <a:t>GIOPHYSICS · CAMBRIDGE IGCSE PHYSICS 0625 · 1.7.3</a:t>
            </a:r>
          </a:p>
        </p:txBody>
      </p:sp>
      <p:sp>
        <p:nvSpPr>
          <p:cNvPr id="5" name="slide-title">
            <a:extLst>
              <a:ext uri="{FF2B5EF4-FFF2-40B4-BE49-F238E27FC236}">
                <a16:creationId xmlns:a16="http://schemas.microsoft.com/office/drawing/2014/main" id="{3C89B99B-7EAD-4267-B4F9-7552F07E331F}"/>
              </a:ext>
            </a:extLst>
          </p:cNvPr>
          <p:cNvSpPr>
            <a:spLocks noGrp="1"/>
          </p:cNvSpPr>
          <p:nvPr/>
        </p:nvSpPr>
        <p:spPr>
          <a:xfrm>
            <a:off x="666750" y="685800"/>
            <a:ext cx="10858500" cy="952500"/>
          </a:xfrm>
          <a:prstGeom prst="rect">
            <a:avLst/>
          </a:prstGeom>
          <a:noFill/>
          <a:ln w="0">
            <a:noFill/>
            <a:prstDash val="solid"/>
          </a:ln>
        </p:spPr>
        <p:txBody>
          <a:bodyPr/>
          <a:lstStyle/>
          <a:p>
            <a:pPr algn="l">
              <a:defRPr sz="3600" b="1" i="0">
                <a:solidFill>
                  <a:srgbClr val="0A332E"/>
                </a:solidFill>
              </a:defRPr>
            </a:pPr>
            <a:r>
              <a:rPr sz="3600" b="1" i="0">
                <a:solidFill>
                  <a:srgbClr val="0A332E"/>
                </a:solidFill>
              </a:rPr>
              <a:t>Mark it like an examiner</a:t>
            </a:r>
          </a:p>
        </p:txBody>
      </p:sp>
      <p:sp>
        <p:nvSpPr>
          <p:cNvPr id="6" name="marking-instruction">
            <a:extLst>
              <a:ext uri="{FF2B5EF4-FFF2-40B4-BE49-F238E27FC236}">
                <a16:creationId xmlns:a16="http://schemas.microsoft.com/office/drawing/2014/main" id="{02BDCA8E-0E5A-4C54-B57C-C13FCD463D45}"/>
              </a:ext>
            </a:extLst>
          </p:cNvPr>
          <p:cNvSpPr>
            <a:spLocks noGrp="1"/>
          </p:cNvSpPr>
          <p:nvPr/>
        </p:nvSpPr>
        <p:spPr>
          <a:xfrm>
            <a:off x="666750" y="1581150"/>
            <a:ext cx="9906000" cy="381000"/>
          </a:xfrm>
          <a:prstGeom prst="rect">
            <a:avLst/>
          </a:prstGeom>
          <a:noFill/>
          <a:ln w="0">
            <a:noFill/>
            <a:prstDash val="solid"/>
          </a:ln>
        </p:spPr>
        <p:txBody>
          <a:bodyPr/>
          <a:lstStyle/>
          <a:p>
            <a:pPr algn="l">
              <a:defRPr sz="1875" b="0" i="0">
                <a:solidFill>
                  <a:srgbClr val="48635E"/>
                </a:solidFill>
              </a:defRPr>
            </a:pPr>
            <a:r>
              <a:rPr sz="1875" b="0" i="0">
                <a:solidFill>
                  <a:srgbClr val="48635E"/>
                </a:solidFill>
              </a:rPr>
              <a:t>Compare evidence, award one idea at a time, then improve one line.</a:t>
            </a:r>
          </a:p>
        </p:txBody>
      </p:sp>
      <p:sp>
        <p:nvSpPr>
          <p:cNvPr id="7" name="mark-number-1">
            <a:extLst>
              <a:ext uri="{FF2B5EF4-FFF2-40B4-BE49-F238E27FC236}">
                <a16:creationId xmlns:a16="http://schemas.microsoft.com/office/drawing/2014/main" id="{AE3E0C68-176E-45C3-AE20-BB64C038C937}"/>
              </a:ext>
            </a:extLst>
          </p:cNvPr>
          <p:cNvSpPr>
            <a:spLocks noGrp="1"/>
          </p:cNvSpPr>
          <p:nvPr/>
        </p:nvSpPr>
        <p:spPr>
          <a:xfrm>
            <a:off x="666750" y="2266950"/>
            <a:ext cx="457200" cy="457200"/>
          </a:xfrm>
          <a:prstGeom prst="ellipse">
            <a:avLst/>
          </a:prstGeom>
          <a:solidFill>
            <a:srgbClr val="F45B43"/>
          </a:solidFill>
          <a:ln w="0">
            <a:noFill/>
            <a:prstDash val="solid"/>
          </a:ln>
        </p:spPr>
      </p:sp>
      <p:sp>
        <p:nvSpPr>
          <p:cNvPr id="8" name="mark-number-text-1">
            <a:extLst>
              <a:ext uri="{FF2B5EF4-FFF2-40B4-BE49-F238E27FC236}">
                <a16:creationId xmlns:a16="http://schemas.microsoft.com/office/drawing/2014/main" id="{BDB06A00-C164-4FFB-8F4C-0AD0CFAAAA18}"/>
              </a:ext>
            </a:extLst>
          </p:cNvPr>
          <p:cNvSpPr>
            <a:spLocks noGrp="1"/>
          </p:cNvSpPr>
          <p:nvPr/>
        </p:nvSpPr>
        <p:spPr>
          <a:xfrm>
            <a:off x="666750" y="2324100"/>
            <a:ext cx="457200" cy="314325"/>
          </a:xfrm>
          <a:prstGeom prst="rect">
            <a:avLst/>
          </a:prstGeom>
          <a:noFill/>
          <a:ln w="0">
            <a:noFill/>
            <a:prstDash val="solid"/>
          </a:ln>
        </p:spPr>
        <p:txBody>
          <a:bodyPr/>
          <a:lstStyle/>
          <a:p>
            <a:pPr algn="ctr">
              <a:defRPr sz="1650" b="1" i="0">
                <a:solidFill>
                  <a:srgbClr val="0B342E"/>
                </a:solidFill>
              </a:defRPr>
            </a:pPr>
            <a:r>
              <a:rPr sz="1650" b="1" i="0">
                <a:solidFill>
                  <a:srgbClr val="0B342E"/>
                </a:solidFill>
              </a:rPr>
              <a:t>1</a:t>
            </a:r>
          </a:p>
        </p:txBody>
      </p:sp>
      <p:sp>
        <p:nvSpPr>
          <p:cNvPr id="9" name="mark-point-1">
            <a:extLst>
              <a:ext uri="{FF2B5EF4-FFF2-40B4-BE49-F238E27FC236}">
                <a16:creationId xmlns:a16="http://schemas.microsoft.com/office/drawing/2014/main" id="{E6DA31CC-ECD2-45E7-B1B4-BD74D1CE6A6E}"/>
              </a:ext>
            </a:extLst>
          </p:cNvPr>
          <p:cNvSpPr>
            <a:spLocks noGrp="1"/>
          </p:cNvSpPr>
          <p:nvPr/>
        </p:nvSpPr>
        <p:spPr>
          <a:xfrm>
            <a:off x="1333500" y="2228850"/>
            <a:ext cx="4572000" cy="790575"/>
          </a:xfrm>
          <a:prstGeom prst="rect">
            <a:avLst/>
          </a:prstGeom>
          <a:noFill/>
          <a:ln w="0">
            <a:noFill/>
            <a:prstDash val="solid"/>
          </a:ln>
        </p:spPr>
        <p:txBody>
          <a:bodyPr/>
          <a:lstStyle/>
          <a:p>
            <a:pPr algn="l">
              <a:defRPr sz="1725" b="0" i="0">
                <a:solidFill>
                  <a:srgbClr val="0A332E"/>
                </a:solidFill>
              </a:defRPr>
            </a:pPr>
            <a:r>
              <a:rPr sz="1725" b="0" i="0">
                <a:solidFill>
                  <a:srgbClr val="0A332E"/>
                </a:solidFill>
              </a:rPr>
              <a:t>efficiency = 400/500 = 0.80 = 80%.</a:t>
            </a:r>
          </a:p>
        </p:txBody>
      </p:sp>
      <p:sp>
        <p:nvSpPr>
          <p:cNvPr id="10" name="mark-number-2">
            <a:extLst>
              <a:ext uri="{FF2B5EF4-FFF2-40B4-BE49-F238E27FC236}">
                <a16:creationId xmlns:a16="http://schemas.microsoft.com/office/drawing/2014/main" id="{C8FB4BD2-33F8-48C5-897D-B5220306CD8A}"/>
              </a:ext>
            </a:extLst>
          </p:cNvPr>
          <p:cNvSpPr>
            <a:spLocks noGrp="1"/>
          </p:cNvSpPr>
          <p:nvPr/>
        </p:nvSpPr>
        <p:spPr>
          <a:xfrm>
            <a:off x="666750" y="3333750"/>
            <a:ext cx="457200" cy="457200"/>
          </a:xfrm>
          <a:prstGeom prst="ellipse">
            <a:avLst/>
          </a:prstGeom>
          <a:solidFill>
            <a:srgbClr val="F45B43"/>
          </a:solidFill>
          <a:ln w="0">
            <a:noFill/>
            <a:prstDash val="solid"/>
          </a:ln>
        </p:spPr>
      </p:sp>
      <p:sp>
        <p:nvSpPr>
          <p:cNvPr id="11" name="mark-number-text-2">
            <a:extLst>
              <a:ext uri="{FF2B5EF4-FFF2-40B4-BE49-F238E27FC236}">
                <a16:creationId xmlns:a16="http://schemas.microsoft.com/office/drawing/2014/main" id="{5FFB42D5-F764-42A6-A445-52C5709B6F81}"/>
              </a:ext>
            </a:extLst>
          </p:cNvPr>
          <p:cNvSpPr>
            <a:spLocks noGrp="1"/>
          </p:cNvSpPr>
          <p:nvPr/>
        </p:nvSpPr>
        <p:spPr>
          <a:xfrm>
            <a:off x="666750" y="3390900"/>
            <a:ext cx="457200" cy="314325"/>
          </a:xfrm>
          <a:prstGeom prst="rect">
            <a:avLst/>
          </a:prstGeom>
          <a:noFill/>
          <a:ln w="0">
            <a:noFill/>
            <a:prstDash val="solid"/>
          </a:ln>
        </p:spPr>
        <p:txBody>
          <a:bodyPr/>
          <a:lstStyle/>
          <a:p>
            <a:pPr algn="ctr">
              <a:defRPr sz="1650" b="1" i="0">
                <a:solidFill>
                  <a:srgbClr val="0B342E"/>
                </a:solidFill>
              </a:defRPr>
            </a:pPr>
            <a:r>
              <a:rPr sz="1650" b="1" i="0">
                <a:solidFill>
                  <a:srgbClr val="0B342E"/>
                </a:solidFill>
              </a:rPr>
              <a:t>2</a:t>
            </a:r>
          </a:p>
        </p:txBody>
      </p:sp>
      <p:sp>
        <p:nvSpPr>
          <p:cNvPr id="12" name="mark-point-2">
            <a:extLst>
              <a:ext uri="{FF2B5EF4-FFF2-40B4-BE49-F238E27FC236}">
                <a16:creationId xmlns:a16="http://schemas.microsoft.com/office/drawing/2014/main" id="{7BFBE893-53AB-4232-B712-68FE988C2B61}"/>
              </a:ext>
            </a:extLst>
          </p:cNvPr>
          <p:cNvSpPr>
            <a:spLocks noGrp="1"/>
          </p:cNvSpPr>
          <p:nvPr/>
        </p:nvSpPr>
        <p:spPr>
          <a:xfrm>
            <a:off x="1333500" y="3295650"/>
            <a:ext cx="4572000" cy="790575"/>
          </a:xfrm>
          <a:prstGeom prst="rect">
            <a:avLst/>
          </a:prstGeom>
          <a:noFill/>
          <a:ln w="0">
            <a:noFill/>
            <a:prstDash val="solid"/>
          </a:ln>
        </p:spPr>
        <p:txBody>
          <a:bodyPr/>
          <a:lstStyle/>
          <a:p>
            <a:pPr algn="l">
              <a:defRPr sz="1725" b="0" i="0">
                <a:solidFill>
                  <a:srgbClr val="0A332E"/>
                </a:solidFill>
              </a:defRPr>
            </a:pPr>
            <a:r>
              <a:rPr sz="1725" b="0" i="0">
                <a:solidFill>
                  <a:srgbClr val="0A332E"/>
                </a:solidFill>
              </a:rPr>
              <a:t>One valid availability/reliability reason.</a:t>
            </a:r>
          </a:p>
        </p:txBody>
      </p:sp>
      <p:sp>
        <p:nvSpPr>
          <p:cNvPr id="13" name="mark-number-3">
            <a:extLst>
              <a:ext uri="{FF2B5EF4-FFF2-40B4-BE49-F238E27FC236}">
                <a16:creationId xmlns:a16="http://schemas.microsoft.com/office/drawing/2014/main" id="{D87868B5-7EC7-41DD-B740-C258ACF4B11A}"/>
              </a:ext>
            </a:extLst>
          </p:cNvPr>
          <p:cNvSpPr>
            <a:spLocks noGrp="1"/>
          </p:cNvSpPr>
          <p:nvPr/>
        </p:nvSpPr>
        <p:spPr>
          <a:xfrm>
            <a:off x="666750" y="4400550"/>
            <a:ext cx="457200" cy="457200"/>
          </a:xfrm>
          <a:prstGeom prst="ellipse">
            <a:avLst/>
          </a:prstGeom>
          <a:solidFill>
            <a:srgbClr val="F45B43"/>
          </a:solidFill>
          <a:ln w="0">
            <a:noFill/>
            <a:prstDash val="solid"/>
          </a:ln>
        </p:spPr>
      </p:sp>
      <p:sp>
        <p:nvSpPr>
          <p:cNvPr id="14" name="mark-number-text-3">
            <a:extLst>
              <a:ext uri="{FF2B5EF4-FFF2-40B4-BE49-F238E27FC236}">
                <a16:creationId xmlns:a16="http://schemas.microsoft.com/office/drawing/2014/main" id="{92A2E88B-201E-45CE-8490-6816B13185B5}"/>
              </a:ext>
            </a:extLst>
          </p:cNvPr>
          <p:cNvSpPr>
            <a:spLocks noGrp="1"/>
          </p:cNvSpPr>
          <p:nvPr/>
        </p:nvSpPr>
        <p:spPr>
          <a:xfrm>
            <a:off x="666750" y="4457700"/>
            <a:ext cx="457200" cy="314325"/>
          </a:xfrm>
          <a:prstGeom prst="rect">
            <a:avLst/>
          </a:prstGeom>
          <a:noFill/>
          <a:ln w="0">
            <a:noFill/>
            <a:prstDash val="solid"/>
          </a:ln>
        </p:spPr>
        <p:txBody>
          <a:bodyPr/>
          <a:lstStyle/>
          <a:p>
            <a:pPr algn="ctr">
              <a:defRPr sz="1650" b="1" i="0">
                <a:solidFill>
                  <a:srgbClr val="0B342E"/>
                </a:solidFill>
              </a:defRPr>
            </a:pPr>
            <a:r>
              <a:rPr sz="1650" b="1" i="0">
                <a:solidFill>
                  <a:srgbClr val="0B342E"/>
                </a:solidFill>
              </a:rPr>
              <a:t>3</a:t>
            </a:r>
          </a:p>
        </p:txBody>
      </p:sp>
      <p:sp>
        <p:nvSpPr>
          <p:cNvPr id="15" name="mark-point-3">
            <a:extLst>
              <a:ext uri="{FF2B5EF4-FFF2-40B4-BE49-F238E27FC236}">
                <a16:creationId xmlns:a16="http://schemas.microsoft.com/office/drawing/2014/main" id="{03D4B2C2-547B-46EF-8EE5-CF583E3622DF}"/>
              </a:ext>
            </a:extLst>
          </p:cNvPr>
          <p:cNvSpPr>
            <a:spLocks noGrp="1"/>
          </p:cNvSpPr>
          <p:nvPr/>
        </p:nvSpPr>
        <p:spPr>
          <a:xfrm>
            <a:off x="1333500" y="4362450"/>
            <a:ext cx="4572000" cy="790575"/>
          </a:xfrm>
          <a:prstGeom prst="rect">
            <a:avLst/>
          </a:prstGeom>
          <a:noFill/>
          <a:ln w="0">
            <a:noFill/>
            <a:prstDash val="solid"/>
          </a:ln>
        </p:spPr>
        <p:txBody>
          <a:bodyPr/>
          <a:lstStyle/>
          <a:p>
            <a:pPr algn="l">
              <a:defRPr sz="1725" b="0" i="0">
                <a:solidFill>
                  <a:srgbClr val="0A332E"/>
                </a:solidFill>
              </a:defRPr>
            </a:pPr>
            <a:r>
              <a:rPr sz="1725" b="0" i="0">
                <a:solidFill>
                  <a:srgbClr val="0A332E"/>
                </a:solidFill>
              </a:rPr>
              <a:t>One valid demand, maintenance, environmental or capacity reason.</a:t>
            </a:r>
          </a:p>
        </p:txBody>
      </p:sp>
      <p:sp>
        <p:nvSpPr>
          <p:cNvPr id="16" name="mark-number-4">
            <a:extLst>
              <a:ext uri="{FF2B5EF4-FFF2-40B4-BE49-F238E27FC236}">
                <a16:creationId xmlns:a16="http://schemas.microsoft.com/office/drawing/2014/main" id="{D5DBFDE5-B004-4E9B-90C1-4437CDAD949E}"/>
              </a:ext>
            </a:extLst>
          </p:cNvPr>
          <p:cNvSpPr>
            <a:spLocks noGrp="1"/>
          </p:cNvSpPr>
          <p:nvPr/>
        </p:nvSpPr>
        <p:spPr>
          <a:xfrm>
            <a:off x="6191250" y="2266950"/>
            <a:ext cx="457200" cy="457200"/>
          </a:xfrm>
          <a:prstGeom prst="ellipse">
            <a:avLst/>
          </a:prstGeom>
          <a:solidFill>
            <a:srgbClr val="F45B43"/>
          </a:solidFill>
          <a:ln w="0">
            <a:noFill/>
            <a:prstDash val="solid"/>
          </a:ln>
        </p:spPr>
      </p:sp>
      <p:sp>
        <p:nvSpPr>
          <p:cNvPr id="17" name="mark-number-text-4">
            <a:extLst>
              <a:ext uri="{FF2B5EF4-FFF2-40B4-BE49-F238E27FC236}">
                <a16:creationId xmlns:a16="http://schemas.microsoft.com/office/drawing/2014/main" id="{4CE5A826-FCD8-4D8E-B786-D6A323DE12B1}"/>
              </a:ext>
            </a:extLst>
          </p:cNvPr>
          <p:cNvSpPr>
            <a:spLocks noGrp="1"/>
          </p:cNvSpPr>
          <p:nvPr/>
        </p:nvSpPr>
        <p:spPr>
          <a:xfrm>
            <a:off x="6191250" y="2324100"/>
            <a:ext cx="457200" cy="314325"/>
          </a:xfrm>
          <a:prstGeom prst="rect">
            <a:avLst/>
          </a:prstGeom>
          <a:noFill/>
          <a:ln w="0">
            <a:noFill/>
            <a:prstDash val="solid"/>
          </a:ln>
        </p:spPr>
        <p:txBody>
          <a:bodyPr/>
          <a:lstStyle/>
          <a:p>
            <a:pPr algn="ctr">
              <a:defRPr sz="1650" b="1" i="0">
                <a:solidFill>
                  <a:srgbClr val="0B342E"/>
                </a:solidFill>
              </a:defRPr>
            </a:pPr>
            <a:r>
              <a:rPr sz="1650" b="1" i="0">
                <a:solidFill>
                  <a:srgbClr val="0B342E"/>
                </a:solidFill>
              </a:rPr>
              <a:t>4</a:t>
            </a:r>
          </a:p>
        </p:txBody>
      </p:sp>
      <p:sp>
        <p:nvSpPr>
          <p:cNvPr id="18" name="mark-point-4">
            <a:extLst>
              <a:ext uri="{FF2B5EF4-FFF2-40B4-BE49-F238E27FC236}">
                <a16:creationId xmlns:a16="http://schemas.microsoft.com/office/drawing/2014/main" id="{251134A6-20A5-4DA7-A4CB-07F276C4D4E4}"/>
              </a:ext>
            </a:extLst>
          </p:cNvPr>
          <p:cNvSpPr>
            <a:spLocks noGrp="1"/>
          </p:cNvSpPr>
          <p:nvPr/>
        </p:nvSpPr>
        <p:spPr>
          <a:xfrm>
            <a:off x="6858000" y="2228850"/>
            <a:ext cx="4572000" cy="790575"/>
          </a:xfrm>
          <a:prstGeom prst="rect">
            <a:avLst/>
          </a:prstGeom>
          <a:noFill/>
          <a:ln w="0">
            <a:noFill/>
            <a:prstDash val="solid"/>
          </a:ln>
        </p:spPr>
        <p:txBody>
          <a:bodyPr/>
          <a:lstStyle/>
          <a:p>
            <a:pPr algn="l">
              <a:defRPr sz="1725" b="0" i="0">
                <a:solidFill>
                  <a:srgbClr val="0A332E"/>
                </a:solidFill>
              </a:defRPr>
            </a:pPr>
            <a:r>
              <a:rPr sz="1725" b="0" i="0">
                <a:solidFill>
                  <a:srgbClr val="0A332E"/>
                </a:solidFill>
              </a:rPr>
              <a:t>Reasons explained, not merely named.</a:t>
            </a:r>
          </a:p>
        </p:txBody>
      </p:sp>
      <p:sp>
        <p:nvSpPr>
          <p:cNvPr id="19" name="mark-number-5">
            <a:extLst>
              <a:ext uri="{FF2B5EF4-FFF2-40B4-BE49-F238E27FC236}">
                <a16:creationId xmlns:a16="http://schemas.microsoft.com/office/drawing/2014/main" id="{2991E772-591E-4C72-9904-46384D6E09F5}"/>
              </a:ext>
            </a:extLst>
          </p:cNvPr>
          <p:cNvSpPr>
            <a:spLocks noGrp="1"/>
          </p:cNvSpPr>
          <p:nvPr/>
        </p:nvSpPr>
        <p:spPr>
          <a:xfrm>
            <a:off x="6191250" y="3333750"/>
            <a:ext cx="457200" cy="457200"/>
          </a:xfrm>
          <a:prstGeom prst="ellipse">
            <a:avLst/>
          </a:prstGeom>
          <a:solidFill>
            <a:srgbClr val="F45B43"/>
          </a:solidFill>
          <a:ln w="0">
            <a:noFill/>
            <a:prstDash val="solid"/>
          </a:ln>
        </p:spPr>
      </p:sp>
      <p:sp>
        <p:nvSpPr>
          <p:cNvPr id="20" name="mark-number-text-5">
            <a:extLst>
              <a:ext uri="{FF2B5EF4-FFF2-40B4-BE49-F238E27FC236}">
                <a16:creationId xmlns:a16="http://schemas.microsoft.com/office/drawing/2014/main" id="{873E4CCD-7B6D-448C-A944-1C21A5B9A1C3}"/>
              </a:ext>
            </a:extLst>
          </p:cNvPr>
          <p:cNvSpPr>
            <a:spLocks noGrp="1"/>
          </p:cNvSpPr>
          <p:nvPr/>
        </p:nvSpPr>
        <p:spPr>
          <a:xfrm>
            <a:off x="6191250" y="3390900"/>
            <a:ext cx="457200" cy="314325"/>
          </a:xfrm>
          <a:prstGeom prst="rect">
            <a:avLst/>
          </a:prstGeom>
          <a:noFill/>
          <a:ln w="0">
            <a:noFill/>
            <a:prstDash val="solid"/>
          </a:ln>
        </p:spPr>
        <p:txBody>
          <a:bodyPr/>
          <a:lstStyle/>
          <a:p>
            <a:pPr algn="ctr">
              <a:defRPr sz="1650" b="1" i="0">
                <a:solidFill>
                  <a:srgbClr val="0B342E"/>
                </a:solidFill>
              </a:defRPr>
            </a:pPr>
            <a:r>
              <a:rPr sz="1650" b="1" i="0">
                <a:solidFill>
                  <a:srgbClr val="0B342E"/>
                </a:solidFill>
              </a:rPr>
              <a:t>5</a:t>
            </a:r>
          </a:p>
        </p:txBody>
      </p:sp>
      <p:sp>
        <p:nvSpPr>
          <p:cNvPr id="21" name="mark-point-5">
            <a:extLst>
              <a:ext uri="{FF2B5EF4-FFF2-40B4-BE49-F238E27FC236}">
                <a16:creationId xmlns:a16="http://schemas.microsoft.com/office/drawing/2014/main" id="{2ED5651C-9589-48AC-8720-BE5A7A6B0C52}"/>
              </a:ext>
            </a:extLst>
          </p:cNvPr>
          <p:cNvSpPr>
            <a:spLocks noGrp="1"/>
          </p:cNvSpPr>
          <p:nvPr/>
        </p:nvSpPr>
        <p:spPr>
          <a:xfrm>
            <a:off x="6858000" y="3295650"/>
            <a:ext cx="4572000" cy="790575"/>
          </a:xfrm>
          <a:prstGeom prst="rect">
            <a:avLst/>
          </a:prstGeom>
          <a:noFill/>
          <a:ln w="0">
            <a:noFill/>
            <a:prstDash val="solid"/>
          </a:ln>
        </p:spPr>
        <p:txBody>
          <a:bodyPr/>
          <a:lstStyle/>
          <a:p>
            <a:pPr algn="l">
              <a:defRPr sz="1725" b="0" i="0">
                <a:solidFill>
                  <a:srgbClr val="0A332E"/>
                </a:solidFill>
              </a:defRPr>
            </a:pPr>
            <a:r>
              <a:rPr sz="1725" b="0" i="0">
                <a:solidFill>
                  <a:srgbClr val="0A332E"/>
                </a:solidFill>
              </a:rPr>
              <a:t>A mixed system can improve resilience.</a:t>
            </a:r>
          </a:p>
        </p:txBody>
      </p:sp>
      <p:sp>
        <p:nvSpPr>
          <p:cNvPr id="22" name="mark-number-6">
            <a:extLst>
              <a:ext uri="{FF2B5EF4-FFF2-40B4-BE49-F238E27FC236}">
                <a16:creationId xmlns:a16="http://schemas.microsoft.com/office/drawing/2014/main" id="{9D043B1E-5044-4123-AD1A-21772829391F}"/>
              </a:ext>
            </a:extLst>
          </p:cNvPr>
          <p:cNvSpPr>
            <a:spLocks noGrp="1"/>
          </p:cNvSpPr>
          <p:nvPr/>
        </p:nvSpPr>
        <p:spPr>
          <a:xfrm>
            <a:off x="6191250" y="4400550"/>
            <a:ext cx="457200" cy="457200"/>
          </a:xfrm>
          <a:prstGeom prst="ellipse">
            <a:avLst/>
          </a:prstGeom>
          <a:solidFill>
            <a:srgbClr val="F45B43"/>
          </a:solidFill>
          <a:ln w="0">
            <a:noFill/>
            <a:prstDash val="solid"/>
          </a:ln>
        </p:spPr>
      </p:sp>
      <p:sp>
        <p:nvSpPr>
          <p:cNvPr id="23" name="mark-number-text-6">
            <a:extLst>
              <a:ext uri="{FF2B5EF4-FFF2-40B4-BE49-F238E27FC236}">
                <a16:creationId xmlns:a16="http://schemas.microsoft.com/office/drawing/2014/main" id="{AA87DDE1-F4C9-4BEA-895B-17D3317E7A25}"/>
              </a:ext>
            </a:extLst>
          </p:cNvPr>
          <p:cNvSpPr>
            <a:spLocks noGrp="1"/>
          </p:cNvSpPr>
          <p:nvPr/>
        </p:nvSpPr>
        <p:spPr>
          <a:xfrm>
            <a:off x="6191250" y="4457700"/>
            <a:ext cx="457200" cy="314325"/>
          </a:xfrm>
          <a:prstGeom prst="rect">
            <a:avLst/>
          </a:prstGeom>
          <a:noFill/>
          <a:ln w="0">
            <a:noFill/>
            <a:prstDash val="solid"/>
          </a:ln>
        </p:spPr>
        <p:txBody>
          <a:bodyPr/>
          <a:lstStyle/>
          <a:p>
            <a:pPr algn="ctr">
              <a:defRPr sz="1650" b="1" i="0">
                <a:solidFill>
                  <a:srgbClr val="0B342E"/>
                </a:solidFill>
              </a:defRPr>
            </a:pPr>
            <a:r>
              <a:rPr sz="1650" b="1" i="0">
                <a:solidFill>
                  <a:srgbClr val="0B342E"/>
                </a:solidFill>
              </a:rPr>
              <a:t>6</a:t>
            </a:r>
          </a:p>
        </p:txBody>
      </p:sp>
      <p:sp>
        <p:nvSpPr>
          <p:cNvPr id="24" name="mark-point-6">
            <a:extLst>
              <a:ext uri="{FF2B5EF4-FFF2-40B4-BE49-F238E27FC236}">
                <a16:creationId xmlns:a16="http://schemas.microsoft.com/office/drawing/2014/main" id="{14B5CB5D-29D3-4A93-BD0C-4B647637232E}"/>
              </a:ext>
            </a:extLst>
          </p:cNvPr>
          <p:cNvSpPr>
            <a:spLocks noGrp="1"/>
          </p:cNvSpPr>
          <p:nvPr/>
        </p:nvSpPr>
        <p:spPr>
          <a:xfrm>
            <a:off x="6858000" y="4362450"/>
            <a:ext cx="4572000" cy="790575"/>
          </a:xfrm>
          <a:prstGeom prst="rect">
            <a:avLst/>
          </a:prstGeom>
          <a:noFill/>
          <a:ln w="0">
            <a:noFill/>
            <a:prstDash val="solid"/>
          </a:ln>
        </p:spPr>
        <p:txBody>
          <a:bodyPr/>
          <a:lstStyle/>
          <a:p>
            <a:pPr algn="l">
              <a:defRPr sz="1725" b="0" i="0">
                <a:solidFill>
                  <a:srgbClr val="0A332E"/>
                </a:solidFill>
              </a:defRPr>
            </a:pPr>
            <a:r>
              <a:rPr sz="1725" b="0" i="0">
                <a:solidFill>
                  <a:srgbClr val="0A332E"/>
                </a:solidFill>
              </a:rPr>
              <a:t>No claim that one resource has zero impact.</a:t>
            </a:r>
          </a:p>
        </p:txBody>
      </p:sp>
      <p:sp>
        <p:nvSpPr>
          <p:cNvPr id="25" name="improvement-band">
            <a:extLst>
              <a:ext uri="{FF2B5EF4-FFF2-40B4-BE49-F238E27FC236}">
                <a16:creationId xmlns:a16="http://schemas.microsoft.com/office/drawing/2014/main" id="{818D6C01-BFAA-4ACA-AADE-4893C039BA07}"/>
              </a:ext>
            </a:extLst>
          </p:cNvPr>
          <p:cNvSpPr>
            <a:spLocks noGrp="1"/>
          </p:cNvSpPr>
          <p:nvPr/>
        </p:nvSpPr>
        <p:spPr>
          <a:xfrm>
            <a:off x="666750" y="5524500"/>
            <a:ext cx="10858500" cy="552450"/>
          </a:xfrm>
          <a:prstGeom prst="roundRect">
            <a:avLst>
              <a:gd name="adj" fmla="val 20690"/>
            </a:avLst>
          </a:prstGeom>
          <a:solidFill>
            <a:srgbClr val="0B342E"/>
          </a:solidFill>
          <a:ln w="0">
            <a:noFill/>
            <a:prstDash val="solid"/>
          </a:ln>
        </p:spPr>
      </p:sp>
      <p:sp>
        <p:nvSpPr>
          <p:cNvPr id="26" name="improvement-prompt">
            <a:extLst>
              <a:ext uri="{FF2B5EF4-FFF2-40B4-BE49-F238E27FC236}">
                <a16:creationId xmlns:a16="http://schemas.microsoft.com/office/drawing/2014/main" id="{49DF9274-2E30-4CAA-AD2F-BAE8E17E0554}"/>
              </a:ext>
            </a:extLst>
          </p:cNvPr>
          <p:cNvSpPr>
            <a:spLocks noGrp="1"/>
          </p:cNvSpPr>
          <p:nvPr/>
        </p:nvSpPr>
        <p:spPr>
          <a:xfrm>
            <a:off x="904875" y="5657850"/>
            <a:ext cx="10382250" cy="323850"/>
          </a:xfrm>
          <a:prstGeom prst="rect">
            <a:avLst/>
          </a:prstGeom>
          <a:noFill/>
          <a:ln w="0">
            <a:noFill/>
            <a:prstDash val="solid"/>
          </a:ln>
        </p:spPr>
        <p:txBody>
          <a:bodyPr/>
          <a:lstStyle/>
          <a:p>
            <a:pPr algn="l">
              <a:defRPr sz="1800" b="1" i="0">
                <a:solidFill>
                  <a:srgbClr val="F4F0E2"/>
                </a:solidFill>
              </a:defRPr>
            </a:pPr>
            <a:r>
              <a:rPr sz="1800" b="1" i="0">
                <a:solidFill>
                  <a:srgbClr val="F4F0E2"/>
                </a:solidFill>
              </a:rPr>
              <a:t>Add one missing physics term and one unit to your response, then explain the hardest mark to a partner.</a:t>
            </a:r>
          </a:p>
        </p:txBody>
      </p:sp>
    </p:spTree>
    <p:extLst>
      <p:ext uri="{BB962C8B-B14F-4D97-AF65-F5344CB8AC3E}">
        <p14:creationId xmlns:p14="http://schemas.microsoft.com/office/powerpoint/2010/main" val="25889981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CFAF1"/>
        </a:solidFill>
        <a:effectLst/>
      </p:bgPr>
    </p:bg>
    <p:spTree>
      <p:nvGrpSpPr>
        <p:cNvPr id="1" name=""/>
        <p:cNvGrpSpPr/>
        <p:nvPr/>
      </p:nvGrpSpPr>
      <p:grpSpPr>
        <a:xfrm>
          <a:off x="0" y="0"/>
          <a:ext cx="0" cy="0"/>
          <a:chOff x="0" y="0"/>
          <a:chExt cx="0" cy="0"/>
        </a:xfrm>
      </p:grpSpPr>
      <p:sp>
        <p:nvSpPr>
          <p:cNvPr id="23" name="group-label">
            <a:extLst>
              <a:ext uri="{FF2B5EF4-FFF2-40B4-BE49-F238E27FC236}">
                <a16:creationId xmlns:a16="http://schemas.microsoft.com/office/drawing/2014/main" id="{6028BC49-4C08-426E-A38F-08DE55432E15}"/>
              </a:ext>
            </a:extLst>
          </p:cNvPr>
          <p:cNvSpPr>
            <a:spLocks noGrp="1"/>
          </p:cNvSpPr>
          <p:nvPr/>
        </p:nvSpPr>
        <p:spPr>
          <a:xfrm>
            <a:off x="666750" y="266700"/>
            <a:ext cx="7239000" cy="285750"/>
          </a:xfrm>
          <a:prstGeom prst="rect">
            <a:avLst/>
          </a:prstGeom>
          <a:noFill/>
          <a:ln w="0">
            <a:noFill/>
            <a:prstDash val="solid"/>
          </a:ln>
        </p:spPr>
        <p:txBody>
          <a:bodyPr/>
          <a:lstStyle/>
          <a:p>
            <a:pPr algn="l">
              <a:defRPr sz="1650" b="1" i="0">
                <a:solidFill>
                  <a:srgbClr val="F45B43"/>
                </a:solidFill>
              </a:defRPr>
            </a:pPr>
            <a:r>
              <a:rPr sz="1650" b="1" i="0">
                <a:solidFill>
                  <a:srgbClr val="F45B43"/>
                </a:solidFill>
              </a:rPr>
              <a:t>GROUP 1 · MOTION, FORCES AND ENERGY</a:t>
            </a:r>
          </a:p>
        </p:txBody>
      </p:sp>
      <p:sp>
        <p:nvSpPr>
          <p:cNvPr id="2" name="page-number">
            <a:extLst>
              <a:ext uri="{FF2B5EF4-FFF2-40B4-BE49-F238E27FC236}">
                <a16:creationId xmlns:a16="http://schemas.microsoft.com/office/drawing/2014/main" id="{A5220A93-2CAA-46A4-A034-A76BCC8390FA}"/>
              </a:ext>
            </a:extLst>
          </p:cNvPr>
          <p:cNvSpPr>
            <a:spLocks noGrp="1"/>
          </p:cNvSpPr>
          <p:nvPr/>
        </p:nvSpPr>
        <p:spPr>
          <a:xfrm>
            <a:off x="10334625" y="266700"/>
            <a:ext cx="1190625" cy="285750"/>
          </a:xfrm>
          <a:prstGeom prst="rect">
            <a:avLst/>
          </a:prstGeom>
          <a:noFill/>
          <a:ln w="0">
            <a:noFill/>
            <a:prstDash val="solid"/>
          </a:ln>
        </p:spPr>
        <p:txBody>
          <a:bodyPr/>
          <a:lstStyle/>
          <a:p>
            <a:pPr algn="r">
              <a:defRPr sz="1650" b="1" i="0">
                <a:solidFill>
                  <a:srgbClr val="0A332E"/>
                </a:solidFill>
              </a:defRPr>
            </a:pPr>
            <a:r>
              <a:rPr lang="en-US" sz="1650" b="1" i="0">
                <a:solidFill>
                  <a:srgbClr val="0A332E"/>
                </a:solidFill>
              </a:rPr>
              <a:t>12 / 13</a:t>
            </a:r>
            <a:endParaRPr sz="1650" b="1" i="0">
              <a:solidFill>
                <a:srgbClr val="0A332E"/>
              </a:solidFill>
            </a:endParaRPr>
          </a:p>
        </p:txBody>
      </p:sp>
      <p:sp>
        <p:nvSpPr>
          <p:cNvPr id="3" name="rule-70-666">
            <a:extLst>
              <a:ext uri="{FF2B5EF4-FFF2-40B4-BE49-F238E27FC236}">
                <a16:creationId xmlns:a16="http://schemas.microsoft.com/office/drawing/2014/main" id="{A49FC697-410B-4FA3-BE95-6462BDA66D5E}"/>
              </a:ext>
            </a:extLst>
          </p:cNvPr>
          <p:cNvSpPr>
            <a:spLocks noGrp="1"/>
          </p:cNvSpPr>
          <p:nvPr/>
        </p:nvSpPr>
        <p:spPr>
          <a:xfrm>
            <a:off x="666750" y="6343650"/>
            <a:ext cx="10858500" cy="9525"/>
          </a:xfrm>
          <a:prstGeom prst="rect">
            <a:avLst/>
          </a:prstGeom>
          <a:solidFill>
            <a:srgbClr val="A9BBB4"/>
          </a:solidFill>
          <a:ln w="0">
            <a:noFill/>
            <a:prstDash val="solid"/>
          </a:ln>
        </p:spPr>
      </p:sp>
      <p:sp>
        <p:nvSpPr>
          <p:cNvPr id="4" name="course-footer">
            <a:extLst>
              <a:ext uri="{FF2B5EF4-FFF2-40B4-BE49-F238E27FC236}">
                <a16:creationId xmlns:a16="http://schemas.microsoft.com/office/drawing/2014/main" id="{51602090-9CCC-455A-B51A-A15F39EBF09A}"/>
              </a:ext>
            </a:extLst>
          </p:cNvPr>
          <p:cNvSpPr>
            <a:spLocks noGrp="1"/>
          </p:cNvSpPr>
          <p:nvPr/>
        </p:nvSpPr>
        <p:spPr>
          <a:xfrm>
            <a:off x="666750" y="6429375"/>
            <a:ext cx="8572500" cy="266700"/>
          </a:xfrm>
          <a:prstGeom prst="rect">
            <a:avLst/>
          </a:prstGeom>
          <a:noFill/>
          <a:ln w="0">
            <a:noFill/>
            <a:prstDash val="solid"/>
          </a:ln>
        </p:spPr>
        <p:txBody>
          <a:bodyPr/>
          <a:lstStyle/>
          <a:p>
            <a:pPr algn="l">
              <a:defRPr sz="1650" b="1" i="0">
                <a:solidFill>
                  <a:srgbClr val="48635E"/>
                </a:solidFill>
              </a:defRPr>
            </a:pPr>
            <a:r>
              <a:rPr sz="1650" b="1" i="0">
                <a:solidFill>
                  <a:srgbClr val="48635E"/>
                </a:solidFill>
              </a:rPr>
              <a:t>GIOPHYSICS · CAMBRIDGE IGCSE PHYSICS 0625 · 1.7.3</a:t>
            </a:r>
          </a:p>
        </p:txBody>
      </p:sp>
      <p:sp>
        <p:nvSpPr>
          <p:cNvPr id="5" name="slide-title">
            <a:extLst>
              <a:ext uri="{FF2B5EF4-FFF2-40B4-BE49-F238E27FC236}">
                <a16:creationId xmlns:a16="http://schemas.microsoft.com/office/drawing/2014/main" id="{49F6AAE0-F63D-4F8A-97B7-B2AA69A508B8}"/>
              </a:ext>
            </a:extLst>
          </p:cNvPr>
          <p:cNvSpPr>
            <a:spLocks noGrp="1"/>
          </p:cNvSpPr>
          <p:nvPr/>
        </p:nvSpPr>
        <p:spPr>
          <a:xfrm>
            <a:off x="666750" y="685800"/>
            <a:ext cx="10858500" cy="952500"/>
          </a:xfrm>
          <a:prstGeom prst="rect">
            <a:avLst/>
          </a:prstGeom>
          <a:noFill/>
          <a:ln w="0">
            <a:noFill/>
            <a:prstDash val="solid"/>
          </a:ln>
        </p:spPr>
        <p:txBody>
          <a:bodyPr/>
          <a:lstStyle/>
          <a:p>
            <a:pPr algn="l">
              <a:defRPr sz="3600" b="1" i="0">
                <a:solidFill>
                  <a:srgbClr val="0A332E"/>
                </a:solidFill>
              </a:defRPr>
            </a:pPr>
            <a:r>
              <a:rPr sz="3600" b="1" i="0">
                <a:solidFill>
                  <a:srgbClr val="0A332E"/>
                </a:solidFill>
              </a:rPr>
              <a:t>Final quiz: four questions, one calm brain</a:t>
            </a:r>
          </a:p>
        </p:txBody>
      </p:sp>
      <p:sp>
        <p:nvSpPr>
          <p:cNvPr id="6" name="quiz-instruction">
            <a:extLst>
              <a:ext uri="{FF2B5EF4-FFF2-40B4-BE49-F238E27FC236}">
                <a16:creationId xmlns:a16="http://schemas.microsoft.com/office/drawing/2014/main" id="{82C3DCAE-3FA4-4B73-BA39-E1BE8FCAB128}"/>
              </a:ext>
            </a:extLst>
          </p:cNvPr>
          <p:cNvSpPr>
            <a:spLocks noGrp="1"/>
          </p:cNvSpPr>
          <p:nvPr/>
        </p:nvSpPr>
        <p:spPr>
          <a:xfrm>
            <a:off x="666750" y="1543050"/>
            <a:ext cx="10001250" cy="381000"/>
          </a:xfrm>
          <a:prstGeom prst="rect">
            <a:avLst/>
          </a:prstGeom>
          <a:noFill/>
          <a:ln w="0">
            <a:noFill/>
            <a:prstDash val="solid"/>
          </a:ln>
        </p:spPr>
        <p:txBody>
          <a:bodyPr/>
          <a:lstStyle/>
          <a:p>
            <a:pPr algn="l">
              <a:defRPr sz="1800" b="0" i="0">
                <a:solidFill>
                  <a:srgbClr val="48635E"/>
                </a:solidFill>
              </a:defRPr>
            </a:pPr>
            <a:r>
              <a:rPr sz="1800" b="0" i="0">
                <a:solidFill>
                  <a:srgbClr val="48635E"/>
                </a:solidFill>
              </a:rPr>
              <a:t>Answer all four. Add one reason to the question you found hardest.</a:t>
            </a:r>
          </a:p>
        </p:txBody>
      </p:sp>
      <p:sp>
        <p:nvSpPr>
          <p:cNvPr id="7" name="quiz-question-label-1">
            <a:extLst>
              <a:ext uri="{FF2B5EF4-FFF2-40B4-BE49-F238E27FC236}">
                <a16:creationId xmlns:a16="http://schemas.microsoft.com/office/drawing/2014/main" id="{3637FE25-B5B4-4F22-A76B-C5C93565192B}"/>
              </a:ext>
            </a:extLst>
          </p:cNvPr>
          <p:cNvSpPr>
            <a:spLocks noGrp="1"/>
          </p:cNvSpPr>
          <p:nvPr/>
        </p:nvSpPr>
        <p:spPr>
          <a:xfrm>
            <a:off x="666750" y="2143125"/>
            <a:ext cx="2095500" cy="266700"/>
          </a:xfrm>
          <a:prstGeom prst="rect">
            <a:avLst/>
          </a:prstGeom>
          <a:noFill/>
          <a:ln w="0">
            <a:noFill/>
            <a:prstDash val="solid"/>
          </a:ln>
        </p:spPr>
        <p:txBody>
          <a:bodyPr/>
          <a:lstStyle/>
          <a:p>
            <a:pPr algn="l">
              <a:defRPr sz="1650" b="1" i="0">
                <a:solidFill>
                  <a:srgbClr val="F45B43"/>
                </a:solidFill>
              </a:defRPr>
            </a:pPr>
            <a:r>
              <a:rPr sz="1650" b="1" i="0">
                <a:solidFill>
                  <a:srgbClr val="F45B43"/>
                </a:solidFill>
              </a:rPr>
              <a:t>Q1</a:t>
            </a:r>
          </a:p>
        </p:txBody>
      </p:sp>
      <p:sp>
        <p:nvSpPr>
          <p:cNvPr id="8" name="quiz-question-1">
            <a:extLst>
              <a:ext uri="{FF2B5EF4-FFF2-40B4-BE49-F238E27FC236}">
                <a16:creationId xmlns:a16="http://schemas.microsoft.com/office/drawing/2014/main" id="{737DEBDD-ED15-4B97-ADC9-98E2E22AA978}"/>
              </a:ext>
            </a:extLst>
          </p:cNvPr>
          <p:cNvSpPr>
            <a:spLocks noGrp="1"/>
          </p:cNvSpPr>
          <p:nvPr/>
        </p:nvSpPr>
        <p:spPr>
          <a:xfrm>
            <a:off x="666750" y="2466975"/>
            <a:ext cx="5143500" cy="666750"/>
          </a:xfrm>
          <a:prstGeom prst="rect">
            <a:avLst/>
          </a:prstGeom>
          <a:noFill/>
          <a:ln w="0">
            <a:noFill/>
            <a:prstDash val="solid"/>
          </a:ln>
        </p:spPr>
        <p:txBody>
          <a:bodyPr/>
          <a:lstStyle/>
          <a:p>
            <a:pPr algn="l">
              <a:defRPr sz="1725" b="1" i="0">
                <a:solidFill>
                  <a:srgbClr val="0A332E"/>
                </a:solidFill>
              </a:defRPr>
            </a:pPr>
            <a:r>
              <a:rPr sz="1725" b="1" i="0">
                <a:solidFill>
                  <a:srgbClr val="0A332E"/>
                </a:solidFill>
              </a:rPr>
              <a:t>Renewable describes?</a:t>
            </a:r>
          </a:p>
        </p:txBody>
      </p:sp>
      <p:sp>
        <p:nvSpPr>
          <p:cNvPr id="9" name="quiz-choices-1">
            <a:extLst>
              <a:ext uri="{FF2B5EF4-FFF2-40B4-BE49-F238E27FC236}">
                <a16:creationId xmlns:a16="http://schemas.microsoft.com/office/drawing/2014/main" id="{B8525042-3C4D-43CB-8B26-2A15188BB06B}"/>
              </a:ext>
            </a:extLst>
          </p:cNvPr>
          <p:cNvSpPr>
            <a:spLocks noGrp="1"/>
          </p:cNvSpPr>
          <p:nvPr/>
        </p:nvSpPr>
        <p:spPr>
          <a:xfrm>
            <a:off x="666750" y="3190875"/>
            <a:ext cx="5143500" cy="514350"/>
          </a:xfrm>
          <a:prstGeom prst="rect">
            <a:avLst/>
          </a:prstGeom>
          <a:noFill/>
          <a:ln w="0">
            <a:noFill/>
            <a:prstDash val="solid"/>
          </a:ln>
        </p:spPr>
        <p:txBody>
          <a:bodyPr/>
          <a:lstStyle/>
          <a:p>
            <a:pPr algn="l">
              <a:defRPr sz="1650" b="0" i="0">
                <a:solidFill>
                  <a:srgbClr val="48635E"/>
                </a:solidFill>
              </a:defRPr>
            </a:pPr>
            <a:r>
              <a:rPr sz="1650" b="0" i="0">
                <a:solidFill>
                  <a:srgbClr val="48635E"/>
                </a:solidFill>
              </a:rPr>
              <a:t>A zero cost · B replenishment · C constant output · D zero land use</a:t>
            </a:r>
          </a:p>
        </p:txBody>
      </p:sp>
      <p:sp>
        <p:nvSpPr>
          <p:cNvPr id="10" name="rule-70-401">
            <a:extLst>
              <a:ext uri="{FF2B5EF4-FFF2-40B4-BE49-F238E27FC236}">
                <a16:creationId xmlns:a16="http://schemas.microsoft.com/office/drawing/2014/main" id="{14C25A21-52F2-4D61-988D-F3E45CD3E4A6}"/>
              </a:ext>
            </a:extLst>
          </p:cNvPr>
          <p:cNvSpPr>
            <a:spLocks noGrp="1"/>
          </p:cNvSpPr>
          <p:nvPr/>
        </p:nvSpPr>
        <p:spPr>
          <a:xfrm>
            <a:off x="666750" y="3819525"/>
            <a:ext cx="5143500" cy="9525"/>
          </a:xfrm>
          <a:prstGeom prst="rect">
            <a:avLst/>
          </a:prstGeom>
          <a:solidFill>
            <a:srgbClr val="A9BBB4"/>
          </a:solidFill>
          <a:ln w="0">
            <a:noFill/>
            <a:prstDash val="solid"/>
          </a:ln>
        </p:spPr>
      </p:sp>
      <p:sp>
        <p:nvSpPr>
          <p:cNvPr id="11" name="quiz-question-label-2">
            <a:extLst>
              <a:ext uri="{FF2B5EF4-FFF2-40B4-BE49-F238E27FC236}">
                <a16:creationId xmlns:a16="http://schemas.microsoft.com/office/drawing/2014/main" id="{14B7145B-92AB-49D9-80E2-3AA4D32F9369}"/>
              </a:ext>
            </a:extLst>
          </p:cNvPr>
          <p:cNvSpPr>
            <a:spLocks noGrp="1"/>
          </p:cNvSpPr>
          <p:nvPr/>
        </p:nvSpPr>
        <p:spPr>
          <a:xfrm>
            <a:off x="6191250" y="2143125"/>
            <a:ext cx="2095500" cy="266700"/>
          </a:xfrm>
          <a:prstGeom prst="rect">
            <a:avLst/>
          </a:prstGeom>
          <a:noFill/>
          <a:ln w="0">
            <a:noFill/>
            <a:prstDash val="solid"/>
          </a:ln>
        </p:spPr>
        <p:txBody>
          <a:bodyPr/>
          <a:lstStyle/>
          <a:p>
            <a:pPr algn="l">
              <a:defRPr sz="1650" b="1" i="0">
                <a:solidFill>
                  <a:srgbClr val="F45B43"/>
                </a:solidFill>
              </a:defRPr>
            </a:pPr>
            <a:r>
              <a:rPr sz="1650" b="1" i="0">
                <a:solidFill>
                  <a:srgbClr val="F45B43"/>
                </a:solidFill>
              </a:rPr>
              <a:t>Q2</a:t>
            </a:r>
          </a:p>
        </p:txBody>
      </p:sp>
      <p:sp>
        <p:nvSpPr>
          <p:cNvPr id="12" name="quiz-question-2">
            <a:extLst>
              <a:ext uri="{FF2B5EF4-FFF2-40B4-BE49-F238E27FC236}">
                <a16:creationId xmlns:a16="http://schemas.microsoft.com/office/drawing/2014/main" id="{C99568DC-1144-430B-A2C2-2ABCC8A4D8F8}"/>
              </a:ext>
            </a:extLst>
          </p:cNvPr>
          <p:cNvSpPr>
            <a:spLocks noGrp="1"/>
          </p:cNvSpPr>
          <p:nvPr/>
        </p:nvSpPr>
        <p:spPr>
          <a:xfrm>
            <a:off x="6191250" y="2466975"/>
            <a:ext cx="5143500" cy="666750"/>
          </a:xfrm>
          <a:prstGeom prst="rect">
            <a:avLst/>
          </a:prstGeom>
          <a:noFill/>
          <a:ln w="0">
            <a:noFill/>
            <a:prstDash val="solid"/>
          </a:ln>
        </p:spPr>
        <p:txBody>
          <a:bodyPr/>
          <a:lstStyle/>
          <a:p>
            <a:pPr algn="l">
              <a:defRPr sz="1725" b="1" i="0">
                <a:solidFill>
                  <a:srgbClr val="0A332E"/>
                </a:solidFill>
              </a:defRPr>
            </a:pPr>
            <a:r>
              <a:rPr sz="1725" b="1" i="0">
                <a:solidFill>
                  <a:srgbClr val="0A332E"/>
                </a:solidFill>
              </a:rPr>
              <a:t>Most direct graph evidence of intermittency?</a:t>
            </a:r>
          </a:p>
        </p:txBody>
      </p:sp>
      <p:sp>
        <p:nvSpPr>
          <p:cNvPr id="13" name="quiz-choices-2">
            <a:extLst>
              <a:ext uri="{FF2B5EF4-FFF2-40B4-BE49-F238E27FC236}">
                <a16:creationId xmlns:a16="http://schemas.microsoft.com/office/drawing/2014/main" id="{7844E341-FF38-4DED-8446-2DCE317FEE3D}"/>
              </a:ext>
            </a:extLst>
          </p:cNvPr>
          <p:cNvSpPr>
            <a:spLocks noGrp="1"/>
          </p:cNvSpPr>
          <p:nvPr/>
        </p:nvSpPr>
        <p:spPr>
          <a:xfrm>
            <a:off x="6191250" y="3190875"/>
            <a:ext cx="5143500" cy="514350"/>
          </a:xfrm>
          <a:prstGeom prst="rect">
            <a:avLst/>
          </a:prstGeom>
          <a:noFill/>
          <a:ln w="0">
            <a:noFill/>
            <a:prstDash val="solid"/>
          </a:ln>
        </p:spPr>
        <p:txBody>
          <a:bodyPr/>
          <a:lstStyle/>
          <a:p>
            <a:pPr algn="l">
              <a:defRPr sz="1650" b="0" i="0">
                <a:solidFill>
                  <a:srgbClr val="48635E"/>
                </a:solidFill>
              </a:defRPr>
            </a:pPr>
            <a:r>
              <a:rPr sz="1650" b="0" i="0">
                <a:solidFill>
                  <a:srgbClr val="48635E"/>
                </a:solidFill>
              </a:rPr>
              <a:t>A changing output · B colour · C title · D axis font</a:t>
            </a:r>
          </a:p>
        </p:txBody>
      </p:sp>
      <p:sp>
        <p:nvSpPr>
          <p:cNvPr id="14" name="rule-650-401">
            <a:extLst>
              <a:ext uri="{FF2B5EF4-FFF2-40B4-BE49-F238E27FC236}">
                <a16:creationId xmlns:a16="http://schemas.microsoft.com/office/drawing/2014/main" id="{3692224B-75E2-4B35-BD66-3093E519AA5F}"/>
              </a:ext>
            </a:extLst>
          </p:cNvPr>
          <p:cNvSpPr>
            <a:spLocks noGrp="1"/>
          </p:cNvSpPr>
          <p:nvPr/>
        </p:nvSpPr>
        <p:spPr>
          <a:xfrm>
            <a:off x="6191250" y="3819525"/>
            <a:ext cx="5143500" cy="9525"/>
          </a:xfrm>
          <a:prstGeom prst="rect">
            <a:avLst/>
          </a:prstGeom>
          <a:solidFill>
            <a:srgbClr val="A9BBB4"/>
          </a:solidFill>
          <a:ln w="0">
            <a:noFill/>
            <a:prstDash val="solid"/>
          </a:ln>
        </p:spPr>
      </p:sp>
      <p:sp>
        <p:nvSpPr>
          <p:cNvPr id="15" name="quiz-question-label-3">
            <a:extLst>
              <a:ext uri="{FF2B5EF4-FFF2-40B4-BE49-F238E27FC236}">
                <a16:creationId xmlns:a16="http://schemas.microsoft.com/office/drawing/2014/main" id="{5A5A49C3-243A-4DCF-B6C0-C171891154FF}"/>
              </a:ext>
            </a:extLst>
          </p:cNvPr>
          <p:cNvSpPr>
            <a:spLocks noGrp="1"/>
          </p:cNvSpPr>
          <p:nvPr/>
        </p:nvSpPr>
        <p:spPr>
          <a:xfrm>
            <a:off x="666750" y="4048125"/>
            <a:ext cx="2095500" cy="266700"/>
          </a:xfrm>
          <a:prstGeom prst="rect">
            <a:avLst/>
          </a:prstGeom>
          <a:noFill/>
          <a:ln w="0">
            <a:noFill/>
            <a:prstDash val="solid"/>
          </a:ln>
        </p:spPr>
        <p:txBody>
          <a:bodyPr/>
          <a:lstStyle/>
          <a:p>
            <a:pPr algn="l">
              <a:defRPr sz="1650" b="1" i="0">
                <a:solidFill>
                  <a:srgbClr val="F45B43"/>
                </a:solidFill>
              </a:defRPr>
            </a:pPr>
            <a:r>
              <a:rPr sz="1650" b="1" i="0">
                <a:solidFill>
                  <a:srgbClr val="F45B43"/>
                </a:solidFill>
              </a:rPr>
              <a:t>Q3 · SUPPLEMENT</a:t>
            </a:r>
          </a:p>
        </p:txBody>
      </p:sp>
      <p:sp>
        <p:nvSpPr>
          <p:cNvPr id="16" name="quiz-question-3">
            <a:extLst>
              <a:ext uri="{FF2B5EF4-FFF2-40B4-BE49-F238E27FC236}">
                <a16:creationId xmlns:a16="http://schemas.microsoft.com/office/drawing/2014/main" id="{18F957EE-5B90-46D8-950D-C3CADE9205A8}"/>
              </a:ext>
            </a:extLst>
          </p:cNvPr>
          <p:cNvSpPr>
            <a:spLocks noGrp="1"/>
          </p:cNvSpPr>
          <p:nvPr/>
        </p:nvSpPr>
        <p:spPr>
          <a:xfrm>
            <a:off x="666750" y="4371975"/>
            <a:ext cx="5143500" cy="666750"/>
          </a:xfrm>
          <a:prstGeom prst="rect">
            <a:avLst/>
          </a:prstGeom>
          <a:noFill/>
          <a:ln w="0">
            <a:noFill/>
            <a:prstDash val="solid"/>
          </a:ln>
        </p:spPr>
        <p:txBody>
          <a:bodyPr/>
          <a:lstStyle/>
          <a:p>
            <a:pPr algn="l">
              <a:defRPr sz="1725" b="1" i="0">
                <a:solidFill>
                  <a:srgbClr val="0A332E"/>
                </a:solidFill>
              </a:defRPr>
            </a:pPr>
            <a:r>
              <a:rPr sz="1725" b="1" i="0">
                <a:solidFill>
                  <a:srgbClr val="0A332E"/>
                </a:solidFill>
              </a:rPr>
              <a:t>Useful 60 J from 100 J gives?</a:t>
            </a:r>
          </a:p>
        </p:txBody>
      </p:sp>
      <p:sp>
        <p:nvSpPr>
          <p:cNvPr id="17" name="quiz-choices-3">
            <a:extLst>
              <a:ext uri="{FF2B5EF4-FFF2-40B4-BE49-F238E27FC236}">
                <a16:creationId xmlns:a16="http://schemas.microsoft.com/office/drawing/2014/main" id="{B6D596FF-0EFB-49D7-B0EB-3B607E09B1BD}"/>
              </a:ext>
            </a:extLst>
          </p:cNvPr>
          <p:cNvSpPr>
            <a:spLocks noGrp="1"/>
          </p:cNvSpPr>
          <p:nvPr/>
        </p:nvSpPr>
        <p:spPr>
          <a:xfrm>
            <a:off x="666750" y="5095875"/>
            <a:ext cx="5143500" cy="514350"/>
          </a:xfrm>
          <a:prstGeom prst="rect">
            <a:avLst/>
          </a:prstGeom>
          <a:noFill/>
          <a:ln w="0">
            <a:noFill/>
            <a:prstDash val="solid"/>
          </a:ln>
        </p:spPr>
        <p:txBody>
          <a:bodyPr/>
          <a:lstStyle/>
          <a:p>
            <a:pPr algn="l">
              <a:defRPr sz="1650" b="0" i="0">
                <a:solidFill>
                  <a:srgbClr val="48635E"/>
                </a:solidFill>
              </a:defRPr>
            </a:pPr>
            <a:r>
              <a:rPr sz="1650" b="0" i="0">
                <a:solidFill>
                  <a:srgbClr val="48635E"/>
                </a:solidFill>
              </a:rPr>
              <a:t>A 0.6% · B 6% · C 60% · D 160%</a:t>
            </a:r>
          </a:p>
        </p:txBody>
      </p:sp>
      <p:sp>
        <p:nvSpPr>
          <p:cNvPr id="18" name="rule-70-601">
            <a:extLst>
              <a:ext uri="{FF2B5EF4-FFF2-40B4-BE49-F238E27FC236}">
                <a16:creationId xmlns:a16="http://schemas.microsoft.com/office/drawing/2014/main" id="{E8A060BF-4FCB-4560-9539-6129227CD2CA}"/>
              </a:ext>
            </a:extLst>
          </p:cNvPr>
          <p:cNvSpPr>
            <a:spLocks noGrp="1"/>
          </p:cNvSpPr>
          <p:nvPr/>
        </p:nvSpPr>
        <p:spPr>
          <a:xfrm>
            <a:off x="666750" y="5724525"/>
            <a:ext cx="5143500" cy="9525"/>
          </a:xfrm>
          <a:prstGeom prst="rect">
            <a:avLst/>
          </a:prstGeom>
          <a:solidFill>
            <a:srgbClr val="A9BBB4"/>
          </a:solidFill>
          <a:ln w="0">
            <a:noFill/>
            <a:prstDash val="solid"/>
          </a:ln>
        </p:spPr>
      </p:sp>
      <p:sp>
        <p:nvSpPr>
          <p:cNvPr id="19" name="quiz-question-label-4">
            <a:extLst>
              <a:ext uri="{FF2B5EF4-FFF2-40B4-BE49-F238E27FC236}">
                <a16:creationId xmlns:a16="http://schemas.microsoft.com/office/drawing/2014/main" id="{696DCB57-5207-4794-9C73-444196960F35}"/>
              </a:ext>
            </a:extLst>
          </p:cNvPr>
          <p:cNvSpPr>
            <a:spLocks noGrp="1"/>
          </p:cNvSpPr>
          <p:nvPr/>
        </p:nvSpPr>
        <p:spPr>
          <a:xfrm>
            <a:off x="6191250" y="4048125"/>
            <a:ext cx="2095500" cy="266700"/>
          </a:xfrm>
          <a:prstGeom prst="rect">
            <a:avLst/>
          </a:prstGeom>
          <a:noFill/>
          <a:ln w="0">
            <a:noFill/>
            <a:prstDash val="solid"/>
          </a:ln>
        </p:spPr>
        <p:txBody>
          <a:bodyPr/>
          <a:lstStyle/>
          <a:p>
            <a:pPr algn="l">
              <a:defRPr sz="1650" b="1" i="0">
                <a:solidFill>
                  <a:srgbClr val="F45B43"/>
                </a:solidFill>
              </a:defRPr>
            </a:pPr>
            <a:r>
              <a:rPr sz="1650" b="1" i="0">
                <a:solidFill>
                  <a:srgbClr val="F45B43"/>
                </a:solidFill>
              </a:rPr>
              <a:t>Q4</a:t>
            </a:r>
          </a:p>
        </p:txBody>
      </p:sp>
      <p:sp>
        <p:nvSpPr>
          <p:cNvPr id="20" name="quiz-question-4">
            <a:extLst>
              <a:ext uri="{FF2B5EF4-FFF2-40B4-BE49-F238E27FC236}">
                <a16:creationId xmlns:a16="http://schemas.microsoft.com/office/drawing/2014/main" id="{CBECA0EF-D424-45C7-B9F8-FF06765612CB}"/>
              </a:ext>
            </a:extLst>
          </p:cNvPr>
          <p:cNvSpPr>
            <a:spLocks noGrp="1"/>
          </p:cNvSpPr>
          <p:nvPr/>
        </p:nvSpPr>
        <p:spPr>
          <a:xfrm>
            <a:off x="6191250" y="4371975"/>
            <a:ext cx="5143500" cy="666750"/>
          </a:xfrm>
          <a:prstGeom prst="rect">
            <a:avLst/>
          </a:prstGeom>
          <a:noFill/>
          <a:ln w="0">
            <a:noFill/>
            <a:prstDash val="solid"/>
          </a:ln>
        </p:spPr>
        <p:txBody>
          <a:bodyPr/>
          <a:lstStyle/>
          <a:p>
            <a:pPr algn="l">
              <a:defRPr sz="1725" b="1" i="0">
                <a:solidFill>
                  <a:srgbClr val="0A332E"/>
                </a:solidFill>
              </a:defRPr>
            </a:pPr>
            <a:r>
              <a:rPr sz="1725" b="1" i="0">
                <a:solidFill>
                  <a:srgbClr val="0A332E"/>
                </a:solidFill>
              </a:rPr>
              <a:t>A strong recommendation should include?</a:t>
            </a:r>
          </a:p>
        </p:txBody>
      </p:sp>
      <p:sp>
        <p:nvSpPr>
          <p:cNvPr id="21" name="quiz-choices-4">
            <a:extLst>
              <a:ext uri="{FF2B5EF4-FFF2-40B4-BE49-F238E27FC236}">
                <a16:creationId xmlns:a16="http://schemas.microsoft.com/office/drawing/2014/main" id="{2A2254C2-3920-42B8-9D72-2E0A53B4DEBC}"/>
              </a:ext>
            </a:extLst>
          </p:cNvPr>
          <p:cNvSpPr>
            <a:spLocks noGrp="1"/>
          </p:cNvSpPr>
          <p:nvPr/>
        </p:nvSpPr>
        <p:spPr>
          <a:xfrm>
            <a:off x="6191250" y="5095875"/>
            <a:ext cx="5143500" cy="514350"/>
          </a:xfrm>
          <a:prstGeom prst="rect">
            <a:avLst/>
          </a:prstGeom>
          <a:noFill/>
          <a:ln w="0">
            <a:noFill/>
            <a:prstDash val="solid"/>
          </a:ln>
        </p:spPr>
        <p:txBody>
          <a:bodyPr/>
          <a:lstStyle/>
          <a:p>
            <a:pPr algn="l">
              <a:defRPr sz="1650" b="0" i="0">
                <a:solidFill>
                  <a:srgbClr val="48635E"/>
                </a:solidFill>
              </a:defRPr>
            </a:pPr>
            <a:r>
              <a:rPr sz="1650" b="0" i="0">
                <a:solidFill>
                  <a:srgbClr val="48635E"/>
                </a:solidFill>
              </a:rPr>
              <a:t>A one criterion · B trade-offs · C no data · D only popularity</a:t>
            </a:r>
          </a:p>
        </p:txBody>
      </p:sp>
      <p:sp>
        <p:nvSpPr>
          <p:cNvPr id="22" name="rule-650-601">
            <a:extLst>
              <a:ext uri="{FF2B5EF4-FFF2-40B4-BE49-F238E27FC236}">
                <a16:creationId xmlns:a16="http://schemas.microsoft.com/office/drawing/2014/main" id="{8EBF0B17-C0C1-4BDA-9999-9CF3FCF6FA9B}"/>
              </a:ext>
            </a:extLst>
          </p:cNvPr>
          <p:cNvSpPr>
            <a:spLocks noGrp="1"/>
          </p:cNvSpPr>
          <p:nvPr/>
        </p:nvSpPr>
        <p:spPr>
          <a:xfrm>
            <a:off x="6191250" y="5724525"/>
            <a:ext cx="5143500" cy="9525"/>
          </a:xfrm>
          <a:prstGeom prst="rect">
            <a:avLst/>
          </a:prstGeom>
          <a:solidFill>
            <a:srgbClr val="A9BBB4"/>
          </a:solidFill>
          <a:ln w="0">
            <a:noFill/>
            <a:prstDash val="solid"/>
          </a:ln>
        </p:spPr>
      </p:sp>
    </p:spTree>
    <p:extLst>
      <p:ext uri="{BB962C8B-B14F-4D97-AF65-F5344CB8AC3E}">
        <p14:creationId xmlns:p14="http://schemas.microsoft.com/office/powerpoint/2010/main" val="138983466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0B342E"/>
        </a:solidFill>
        <a:effectLst/>
      </p:bgPr>
    </p:bg>
    <p:spTree>
      <p:nvGrpSpPr>
        <p:cNvPr id="1" name=""/>
        <p:cNvGrpSpPr/>
        <p:nvPr/>
      </p:nvGrpSpPr>
      <p:grpSpPr>
        <a:xfrm>
          <a:off x="0" y="0"/>
          <a:ext cx="0" cy="0"/>
          <a:chOff x="0" y="0"/>
          <a:chExt cx="0" cy="0"/>
        </a:xfrm>
      </p:grpSpPr>
      <p:sp>
        <p:nvSpPr>
          <p:cNvPr id="26" name="group-label">
            <a:extLst>
              <a:ext uri="{FF2B5EF4-FFF2-40B4-BE49-F238E27FC236}">
                <a16:creationId xmlns:a16="http://schemas.microsoft.com/office/drawing/2014/main" id="{815153BC-3724-47CF-90F1-0CFD18405410}"/>
              </a:ext>
            </a:extLst>
          </p:cNvPr>
          <p:cNvSpPr>
            <a:spLocks noGrp="1"/>
          </p:cNvSpPr>
          <p:nvPr/>
        </p:nvSpPr>
        <p:spPr>
          <a:xfrm>
            <a:off x="666750" y="266700"/>
            <a:ext cx="7239000" cy="285750"/>
          </a:xfrm>
          <a:prstGeom prst="rect">
            <a:avLst/>
          </a:prstGeom>
          <a:noFill/>
          <a:ln w="0">
            <a:noFill/>
            <a:prstDash val="solid"/>
          </a:ln>
        </p:spPr>
        <p:txBody>
          <a:bodyPr/>
          <a:lstStyle/>
          <a:p>
            <a:pPr algn="l">
              <a:defRPr sz="1650" b="1" i="0">
                <a:solidFill>
                  <a:srgbClr val="F45B43"/>
                </a:solidFill>
              </a:defRPr>
            </a:pPr>
            <a:r>
              <a:rPr sz="1650" b="1" i="0">
                <a:solidFill>
                  <a:srgbClr val="F45B43"/>
                </a:solidFill>
              </a:rPr>
              <a:t>GROUP 1 · MOTION, FORCES AND ENERGY</a:t>
            </a:r>
          </a:p>
        </p:txBody>
      </p:sp>
      <p:sp>
        <p:nvSpPr>
          <p:cNvPr id="2" name="page-number">
            <a:extLst>
              <a:ext uri="{FF2B5EF4-FFF2-40B4-BE49-F238E27FC236}">
                <a16:creationId xmlns:a16="http://schemas.microsoft.com/office/drawing/2014/main" id="{8895A398-1317-40D3-BE92-5AEC72545B12}"/>
              </a:ext>
            </a:extLst>
          </p:cNvPr>
          <p:cNvSpPr>
            <a:spLocks noGrp="1"/>
          </p:cNvSpPr>
          <p:nvPr/>
        </p:nvSpPr>
        <p:spPr>
          <a:xfrm>
            <a:off x="10334625" y="266700"/>
            <a:ext cx="1190625" cy="285750"/>
          </a:xfrm>
          <a:prstGeom prst="rect">
            <a:avLst/>
          </a:prstGeom>
          <a:noFill/>
          <a:ln w="0">
            <a:noFill/>
            <a:prstDash val="solid"/>
          </a:ln>
        </p:spPr>
        <p:txBody>
          <a:bodyPr/>
          <a:lstStyle/>
          <a:p>
            <a:pPr algn="r">
              <a:defRPr sz="1650" b="1" i="0">
                <a:solidFill>
                  <a:srgbClr val="F4F0E2"/>
                </a:solidFill>
              </a:defRPr>
            </a:pPr>
            <a:r>
              <a:rPr lang="en-US" sz="1650" b="1" i="0">
                <a:solidFill>
                  <a:srgbClr val="F4F0E2"/>
                </a:solidFill>
              </a:rPr>
              <a:t>13 / 13</a:t>
            </a:r>
            <a:endParaRPr sz="1650" b="1" i="0">
              <a:solidFill>
                <a:srgbClr val="F4F0E2"/>
              </a:solidFill>
            </a:endParaRPr>
          </a:p>
        </p:txBody>
      </p:sp>
      <p:sp>
        <p:nvSpPr>
          <p:cNvPr id="3" name="rule-70-666">
            <a:extLst>
              <a:ext uri="{FF2B5EF4-FFF2-40B4-BE49-F238E27FC236}">
                <a16:creationId xmlns:a16="http://schemas.microsoft.com/office/drawing/2014/main" id="{68DD014E-322C-496C-B8D8-6245352CAA55}"/>
              </a:ext>
            </a:extLst>
          </p:cNvPr>
          <p:cNvSpPr>
            <a:spLocks noGrp="1"/>
          </p:cNvSpPr>
          <p:nvPr/>
        </p:nvSpPr>
        <p:spPr>
          <a:xfrm>
            <a:off x="666750" y="6343650"/>
            <a:ext cx="10858500" cy="9525"/>
          </a:xfrm>
          <a:prstGeom prst="rect">
            <a:avLst/>
          </a:prstGeom>
          <a:solidFill>
            <a:srgbClr val="47716A"/>
          </a:solidFill>
          <a:ln w="0">
            <a:noFill/>
            <a:prstDash val="solid"/>
          </a:ln>
        </p:spPr>
      </p:sp>
      <p:sp>
        <p:nvSpPr>
          <p:cNvPr id="4" name="course-footer">
            <a:extLst>
              <a:ext uri="{FF2B5EF4-FFF2-40B4-BE49-F238E27FC236}">
                <a16:creationId xmlns:a16="http://schemas.microsoft.com/office/drawing/2014/main" id="{99F24AE8-9CD1-43E7-A60A-135E9668A6C7}"/>
              </a:ext>
            </a:extLst>
          </p:cNvPr>
          <p:cNvSpPr>
            <a:spLocks noGrp="1"/>
          </p:cNvSpPr>
          <p:nvPr/>
        </p:nvSpPr>
        <p:spPr>
          <a:xfrm>
            <a:off x="666750" y="6429375"/>
            <a:ext cx="8572500" cy="266700"/>
          </a:xfrm>
          <a:prstGeom prst="rect">
            <a:avLst/>
          </a:prstGeom>
          <a:noFill/>
          <a:ln w="0">
            <a:noFill/>
            <a:prstDash val="solid"/>
          </a:ln>
        </p:spPr>
        <p:txBody>
          <a:bodyPr/>
          <a:lstStyle/>
          <a:p>
            <a:pPr algn="l">
              <a:defRPr sz="1650" b="1" i="0">
                <a:solidFill>
                  <a:srgbClr val="F4F0E2"/>
                </a:solidFill>
              </a:defRPr>
            </a:pPr>
            <a:r>
              <a:rPr sz="1650" b="1" i="0">
                <a:solidFill>
                  <a:srgbClr val="F4F0E2"/>
                </a:solidFill>
              </a:rPr>
              <a:t>GIOPHYSICS · CAMBRIDGE IGCSE PHYSICS 0625 · 1.7.3</a:t>
            </a:r>
          </a:p>
        </p:txBody>
      </p:sp>
      <p:sp>
        <p:nvSpPr>
          <p:cNvPr id="5" name="slide-title">
            <a:extLst>
              <a:ext uri="{FF2B5EF4-FFF2-40B4-BE49-F238E27FC236}">
                <a16:creationId xmlns:a16="http://schemas.microsoft.com/office/drawing/2014/main" id="{17CEE801-F70B-4808-9165-666778678272}"/>
              </a:ext>
            </a:extLst>
          </p:cNvPr>
          <p:cNvSpPr>
            <a:spLocks noGrp="1"/>
          </p:cNvSpPr>
          <p:nvPr/>
        </p:nvSpPr>
        <p:spPr>
          <a:xfrm>
            <a:off x="666750" y="685800"/>
            <a:ext cx="10858500" cy="952500"/>
          </a:xfrm>
          <a:prstGeom prst="rect">
            <a:avLst/>
          </a:prstGeom>
          <a:noFill/>
          <a:ln w="0">
            <a:noFill/>
            <a:prstDash val="solid"/>
          </a:ln>
        </p:spPr>
        <p:txBody>
          <a:bodyPr/>
          <a:lstStyle/>
          <a:p>
            <a:pPr algn="l">
              <a:defRPr sz="3600" b="1" i="0">
                <a:solidFill>
                  <a:srgbClr val="F4F0E2"/>
                </a:solidFill>
              </a:defRPr>
            </a:pPr>
            <a:r>
              <a:rPr sz="3600" b="1" i="0">
                <a:solidFill>
                  <a:srgbClr val="F4F0E2"/>
                </a:solidFill>
              </a:rPr>
              <a:t>Quiz answers: correct, explain, improve</a:t>
            </a:r>
          </a:p>
        </p:txBody>
      </p:sp>
      <p:sp>
        <p:nvSpPr>
          <p:cNvPr id="6" name="answer-number-1">
            <a:extLst>
              <a:ext uri="{FF2B5EF4-FFF2-40B4-BE49-F238E27FC236}">
                <a16:creationId xmlns:a16="http://schemas.microsoft.com/office/drawing/2014/main" id="{761BE0CC-5F29-4470-B9E7-8D77D63237A1}"/>
              </a:ext>
            </a:extLst>
          </p:cNvPr>
          <p:cNvSpPr>
            <a:spLocks noGrp="1"/>
          </p:cNvSpPr>
          <p:nvPr/>
        </p:nvSpPr>
        <p:spPr>
          <a:xfrm>
            <a:off x="714375" y="1714500"/>
            <a:ext cx="476250" cy="476250"/>
          </a:xfrm>
          <a:prstGeom prst="ellipse">
            <a:avLst/>
          </a:prstGeom>
          <a:solidFill>
            <a:srgbClr val="F45B43"/>
          </a:solidFill>
          <a:ln w="0">
            <a:noFill/>
            <a:prstDash val="solid"/>
          </a:ln>
        </p:spPr>
      </p:sp>
      <p:sp>
        <p:nvSpPr>
          <p:cNvPr id="7" name="answer-number-text-1">
            <a:extLst>
              <a:ext uri="{FF2B5EF4-FFF2-40B4-BE49-F238E27FC236}">
                <a16:creationId xmlns:a16="http://schemas.microsoft.com/office/drawing/2014/main" id="{DC780C62-5EAD-442E-93E3-03CC817F03A3}"/>
              </a:ext>
            </a:extLst>
          </p:cNvPr>
          <p:cNvSpPr>
            <a:spLocks noGrp="1"/>
          </p:cNvSpPr>
          <p:nvPr/>
        </p:nvSpPr>
        <p:spPr>
          <a:xfrm>
            <a:off x="714375" y="1781175"/>
            <a:ext cx="476250" cy="323850"/>
          </a:xfrm>
          <a:prstGeom prst="rect">
            <a:avLst/>
          </a:prstGeom>
          <a:noFill/>
          <a:ln w="0">
            <a:noFill/>
            <a:prstDash val="solid"/>
          </a:ln>
        </p:spPr>
        <p:txBody>
          <a:bodyPr/>
          <a:lstStyle/>
          <a:p>
            <a:pPr algn="ctr">
              <a:defRPr sz="1650" b="1" i="0">
                <a:solidFill>
                  <a:srgbClr val="0B342E"/>
                </a:solidFill>
              </a:defRPr>
            </a:pPr>
            <a:r>
              <a:rPr sz="1650" b="1" i="0">
                <a:solidFill>
                  <a:srgbClr val="0B342E"/>
                </a:solidFill>
              </a:rPr>
              <a:t>1.</a:t>
            </a:r>
          </a:p>
        </p:txBody>
      </p:sp>
      <p:sp>
        <p:nvSpPr>
          <p:cNvPr id="8" name="answer-value-1">
            <a:extLst>
              <a:ext uri="{FF2B5EF4-FFF2-40B4-BE49-F238E27FC236}">
                <a16:creationId xmlns:a16="http://schemas.microsoft.com/office/drawing/2014/main" id="{CE9B8999-B6D7-4ED9-908F-55B220934635}"/>
              </a:ext>
            </a:extLst>
          </p:cNvPr>
          <p:cNvSpPr>
            <a:spLocks noGrp="1"/>
          </p:cNvSpPr>
          <p:nvPr/>
        </p:nvSpPr>
        <p:spPr>
          <a:xfrm>
            <a:off x="1476375" y="1685925"/>
            <a:ext cx="3524250" cy="428625"/>
          </a:xfrm>
          <a:prstGeom prst="rect">
            <a:avLst/>
          </a:prstGeom>
          <a:noFill/>
          <a:ln w="0">
            <a:noFill/>
            <a:prstDash val="solid"/>
          </a:ln>
        </p:spPr>
        <p:txBody>
          <a:bodyPr/>
          <a:lstStyle/>
          <a:p>
            <a:pPr algn="l">
              <a:defRPr sz="1950" b="1" i="0">
                <a:solidFill>
                  <a:srgbClr val="F45B43"/>
                </a:solidFill>
              </a:defRPr>
            </a:pPr>
            <a:r>
              <a:rPr sz="1950" b="1" i="0">
                <a:solidFill>
                  <a:srgbClr val="F45B43"/>
                </a:solidFill>
              </a:rPr>
              <a:t>Answer: replenishment</a:t>
            </a:r>
          </a:p>
        </p:txBody>
      </p:sp>
      <p:sp>
        <p:nvSpPr>
          <p:cNvPr id="9" name="answer-reason-1">
            <a:extLst>
              <a:ext uri="{FF2B5EF4-FFF2-40B4-BE49-F238E27FC236}">
                <a16:creationId xmlns:a16="http://schemas.microsoft.com/office/drawing/2014/main" id="{BD282236-AA79-4CBD-91B6-AEB2FD05AFF4}"/>
              </a:ext>
            </a:extLst>
          </p:cNvPr>
          <p:cNvSpPr>
            <a:spLocks noGrp="1"/>
          </p:cNvSpPr>
          <p:nvPr/>
        </p:nvSpPr>
        <p:spPr>
          <a:xfrm>
            <a:off x="5191125" y="1695450"/>
            <a:ext cx="5953125" cy="666750"/>
          </a:xfrm>
          <a:prstGeom prst="rect">
            <a:avLst/>
          </a:prstGeom>
          <a:noFill/>
          <a:ln w="0">
            <a:noFill/>
            <a:prstDash val="solid"/>
          </a:ln>
        </p:spPr>
        <p:txBody>
          <a:bodyPr/>
          <a:lstStyle/>
          <a:p>
            <a:pPr algn="l">
              <a:defRPr sz="1725" b="0" i="0">
                <a:solidFill>
                  <a:srgbClr val="F4F0E2"/>
                </a:solidFill>
              </a:defRPr>
            </a:pPr>
            <a:r>
              <a:rPr sz="1725" b="0" i="0">
                <a:solidFill>
                  <a:srgbClr val="F4F0E2"/>
                </a:solidFill>
              </a:rPr>
              <a:t>It is replaced naturally on a useful timescale.</a:t>
            </a:r>
          </a:p>
        </p:txBody>
      </p:sp>
      <p:sp>
        <p:nvSpPr>
          <p:cNvPr id="10" name="rule-155-262">
            <a:extLst>
              <a:ext uri="{FF2B5EF4-FFF2-40B4-BE49-F238E27FC236}">
                <a16:creationId xmlns:a16="http://schemas.microsoft.com/office/drawing/2014/main" id="{D0AD493C-1A8B-4177-97FF-3A90A88DC0F2}"/>
              </a:ext>
            </a:extLst>
          </p:cNvPr>
          <p:cNvSpPr>
            <a:spLocks noGrp="1"/>
          </p:cNvSpPr>
          <p:nvPr/>
        </p:nvSpPr>
        <p:spPr>
          <a:xfrm>
            <a:off x="1476375" y="2495550"/>
            <a:ext cx="9667875" cy="9525"/>
          </a:xfrm>
          <a:prstGeom prst="rect">
            <a:avLst/>
          </a:prstGeom>
          <a:solidFill>
            <a:srgbClr val="47716A"/>
          </a:solidFill>
          <a:ln w="0">
            <a:noFill/>
            <a:prstDash val="solid"/>
          </a:ln>
        </p:spPr>
      </p:sp>
      <p:sp>
        <p:nvSpPr>
          <p:cNvPr id="11" name="answer-number-2">
            <a:extLst>
              <a:ext uri="{FF2B5EF4-FFF2-40B4-BE49-F238E27FC236}">
                <a16:creationId xmlns:a16="http://schemas.microsoft.com/office/drawing/2014/main" id="{3F776626-ADBF-49B5-9CB4-335626F49859}"/>
              </a:ext>
            </a:extLst>
          </p:cNvPr>
          <p:cNvSpPr>
            <a:spLocks noGrp="1"/>
          </p:cNvSpPr>
          <p:nvPr/>
        </p:nvSpPr>
        <p:spPr>
          <a:xfrm>
            <a:off x="714375" y="2695575"/>
            <a:ext cx="476250" cy="476250"/>
          </a:xfrm>
          <a:prstGeom prst="ellipse">
            <a:avLst/>
          </a:prstGeom>
          <a:solidFill>
            <a:srgbClr val="F45B43"/>
          </a:solidFill>
          <a:ln w="0">
            <a:noFill/>
            <a:prstDash val="solid"/>
          </a:ln>
        </p:spPr>
      </p:sp>
      <p:sp>
        <p:nvSpPr>
          <p:cNvPr id="12" name="answer-number-text-2">
            <a:extLst>
              <a:ext uri="{FF2B5EF4-FFF2-40B4-BE49-F238E27FC236}">
                <a16:creationId xmlns:a16="http://schemas.microsoft.com/office/drawing/2014/main" id="{42139E11-23A9-4EC9-B1CF-CFA0B80B7F4F}"/>
              </a:ext>
            </a:extLst>
          </p:cNvPr>
          <p:cNvSpPr>
            <a:spLocks noGrp="1"/>
          </p:cNvSpPr>
          <p:nvPr/>
        </p:nvSpPr>
        <p:spPr>
          <a:xfrm>
            <a:off x="714375" y="2762250"/>
            <a:ext cx="476250" cy="323850"/>
          </a:xfrm>
          <a:prstGeom prst="rect">
            <a:avLst/>
          </a:prstGeom>
          <a:noFill/>
          <a:ln w="0">
            <a:noFill/>
            <a:prstDash val="solid"/>
          </a:ln>
        </p:spPr>
        <p:txBody>
          <a:bodyPr/>
          <a:lstStyle/>
          <a:p>
            <a:pPr algn="ctr">
              <a:defRPr sz="1650" b="1" i="0">
                <a:solidFill>
                  <a:srgbClr val="0B342E"/>
                </a:solidFill>
              </a:defRPr>
            </a:pPr>
            <a:r>
              <a:rPr sz="1650" b="1" i="0">
                <a:solidFill>
                  <a:srgbClr val="0B342E"/>
                </a:solidFill>
              </a:rPr>
              <a:t>2.</a:t>
            </a:r>
          </a:p>
        </p:txBody>
      </p:sp>
      <p:sp>
        <p:nvSpPr>
          <p:cNvPr id="13" name="answer-value-2">
            <a:extLst>
              <a:ext uri="{FF2B5EF4-FFF2-40B4-BE49-F238E27FC236}">
                <a16:creationId xmlns:a16="http://schemas.microsoft.com/office/drawing/2014/main" id="{F12CB51B-3120-49B7-B169-D83572F8B059}"/>
              </a:ext>
            </a:extLst>
          </p:cNvPr>
          <p:cNvSpPr>
            <a:spLocks noGrp="1"/>
          </p:cNvSpPr>
          <p:nvPr/>
        </p:nvSpPr>
        <p:spPr>
          <a:xfrm>
            <a:off x="1476375" y="2667000"/>
            <a:ext cx="3524250" cy="428625"/>
          </a:xfrm>
          <a:prstGeom prst="rect">
            <a:avLst/>
          </a:prstGeom>
          <a:noFill/>
          <a:ln w="0">
            <a:noFill/>
            <a:prstDash val="solid"/>
          </a:ln>
        </p:spPr>
        <p:txBody>
          <a:bodyPr/>
          <a:lstStyle/>
          <a:p>
            <a:pPr algn="l">
              <a:defRPr sz="1950" b="1" i="0">
                <a:solidFill>
                  <a:srgbClr val="F45B43"/>
                </a:solidFill>
              </a:defRPr>
            </a:pPr>
            <a:r>
              <a:rPr sz="1950" b="1" i="0">
                <a:solidFill>
                  <a:srgbClr val="F45B43"/>
                </a:solidFill>
              </a:rPr>
              <a:t>Answer: changing output</a:t>
            </a:r>
          </a:p>
        </p:txBody>
      </p:sp>
      <p:sp>
        <p:nvSpPr>
          <p:cNvPr id="14" name="answer-reason-2">
            <a:extLst>
              <a:ext uri="{FF2B5EF4-FFF2-40B4-BE49-F238E27FC236}">
                <a16:creationId xmlns:a16="http://schemas.microsoft.com/office/drawing/2014/main" id="{914822C4-E88A-4D06-AEE4-7690E6C967F7}"/>
              </a:ext>
            </a:extLst>
          </p:cNvPr>
          <p:cNvSpPr>
            <a:spLocks noGrp="1"/>
          </p:cNvSpPr>
          <p:nvPr/>
        </p:nvSpPr>
        <p:spPr>
          <a:xfrm>
            <a:off x="5191125" y="2676525"/>
            <a:ext cx="5953125" cy="666750"/>
          </a:xfrm>
          <a:prstGeom prst="rect">
            <a:avLst/>
          </a:prstGeom>
          <a:noFill/>
          <a:ln w="0">
            <a:noFill/>
            <a:prstDash val="solid"/>
          </a:ln>
        </p:spPr>
        <p:txBody>
          <a:bodyPr/>
          <a:lstStyle/>
          <a:p>
            <a:pPr algn="l">
              <a:defRPr sz="1725" b="0" i="0">
                <a:solidFill>
                  <a:srgbClr val="F4F0E2"/>
                </a:solidFill>
              </a:defRPr>
            </a:pPr>
            <a:r>
              <a:rPr sz="1725" b="0" i="0">
                <a:solidFill>
                  <a:srgbClr val="F4F0E2"/>
                </a:solidFill>
              </a:rPr>
              <a:t>Power varies with time.</a:t>
            </a:r>
          </a:p>
        </p:txBody>
      </p:sp>
      <p:sp>
        <p:nvSpPr>
          <p:cNvPr id="15" name="rule-155-365">
            <a:extLst>
              <a:ext uri="{FF2B5EF4-FFF2-40B4-BE49-F238E27FC236}">
                <a16:creationId xmlns:a16="http://schemas.microsoft.com/office/drawing/2014/main" id="{9E12FD57-854D-4526-B017-49C72A9CCB50}"/>
              </a:ext>
            </a:extLst>
          </p:cNvPr>
          <p:cNvSpPr>
            <a:spLocks noGrp="1"/>
          </p:cNvSpPr>
          <p:nvPr/>
        </p:nvSpPr>
        <p:spPr>
          <a:xfrm>
            <a:off x="1476375" y="3476625"/>
            <a:ext cx="9667875" cy="9525"/>
          </a:xfrm>
          <a:prstGeom prst="rect">
            <a:avLst/>
          </a:prstGeom>
          <a:solidFill>
            <a:srgbClr val="47716A"/>
          </a:solidFill>
          <a:ln w="0">
            <a:noFill/>
            <a:prstDash val="solid"/>
          </a:ln>
        </p:spPr>
      </p:sp>
      <p:sp>
        <p:nvSpPr>
          <p:cNvPr id="16" name="answer-number-3">
            <a:extLst>
              <a:ext uri="{FF2B5EF4-FFF2-40B4-BE49-F238E27FC236}">
                <a16:creationId xmlns:a16="http://schemas.microsoft.com/office/drawing/2014/main" id="{562CE350-B84E-499E-94DF-538442ED32F5}"/>
              </a:ext>
            </a:extLst>
          </p:cNvPr>
          <p:cNvSpPr>
            <a:spLocks noGrp="1"/>
          </p:cNvSpPr>
          <p:nvPr/>
        </p:nvSpPr>
        <p:spPr>
          <a:xfrm>
            <a:off x="714375" y="3676650"/>
            <a:ext cx="476250" cy="476250"/>
          </a:xfrm>
          <a:prstGeom prst="ellipse">
            <a:avLst/>
          </a:prstGeom>
          <a:solidFill>
            <a:srgbClr val="F45B43"/>
          </a:solidFill>
          <a:ln w="0">
            <a:noFill/>
            <a:prstDash val="solid"/>
          </a:ln>
        </p:spPr>
      </p:sp>
      <p:sp>
        <p:nvSpPr>
          <p:cNvPr id="17" name="answer-number-text-3">
            <a:extLst>
              <a:ext uri="{FF2B5EF4-FFF2-40B4-BE49-F238E27FC236}">
                <a16:creationId xmlns:a16="http://schemas.microsoft.com/office/drawing/2014/main" id="{99252865-C9A9-43C7-856C-3F15A71E15C2}"/>
              </a:ext>
            </a:extLst>
          </p:cNvPr>
          <p:cNvSpPr>
            <a:spLocks noGrp="1"/>
          </p:cNvSpPr>
          <p:nvPr/>
        </p:nvSpPr>
        <p:spPr>
          <a:xfrm>
            <a:off x="714375" y="3743325"/>
            <a:ext cx="476250" cy="323850"/>
          </a:xfrm>
          <a:prstGeom prst="rect">
            <a:avLst/>
          </a:prstGeom>
          <a:noFill/>
          <a:ln w="0">
            <a:noFill/>
            <a:prstDash val="solid"/>
          </a:ln>
        </p:spPr>
        <p:txBody>
          <a:bodyPr/>
          <a:lstStyle/>
          <a:p>
            <a:pPr algn="ctr">
              <a:defRPr sz="1650" b="1" i="0">
                <a:solidFill>
                  <a:srgbClr val="0B342E"/>
                </a:solidFill>
              </a:defRPr>
            </a:pPr>
            <a:r>
              <a:rPr sz="1650" b="1" i="0">
                <a:solidFill>
                  <a:srgbClr val="0B342E"/>
                </a:solidFill>
              </a:rPr>
              <a:t>3.</a:t>
            </a:r>
          </a:p>
        </p:txBody>
      </p:sp>
      <p:sp>
        <p:nvSpPr>
          <p:cNvPr id="18" name="answer-value-3">
            <a:extLst>
              <a:ext uri="{FF2B5EF4-FFF2-40B4-BE49-F238E27FC236}">
                <a16:creationId xmlns:a16="http://schemas.microsoft.com/office/drawing/2014/main" id="{E39AE171-A0A9-4783-8D41-6879EEED9961}"/>
              </a:ext>
            </a:extLst>
          </p:cNvPr>
          <p:cNvSpPr>
            <a:spLocks noGrp="1"/>
          </p:cNvSpPr>
          <p:nvPr/>
        </p:nvSpPr>
        <p:spPr>
          <a:xfrm>
            <a:off x="1476375" y="3648075"/>
            <a:ext cx="3524250" cy="428625"/>
          </a:xfrm>
          <a:prstGeom prst="rect">
            <a:avLst/>
          </a:prstGeom>
          <a:noFill/>
          <a:ln w="0">
            <a:noFill/>
            <a:prstDash val="solid"/>
          </a:ln>
        </p:spPr>
        <p:txBody>
          <a:bodyPr/>
          <a:lstStyle/>
          <a:p>
            <a:pPr algn="l">
              <a:defRPr sz="1950" b="1" i="0">
                <a:solidFill>
                  <a:srgbClr val="F45B43"/>
                </a:solidFill>
              </a:defRPr>
            </a:pPr>
            <a:r>
              <a:rPr sz="1950" b="1" i="0">
                <a:solidFill>
                  <a:srgbClr val="F45B43"/>
                </a:solidFill>
              </a:rPr>
              <a:t>SUPPLEMENT · Answer: 60%</a:t>
            </a:r>
          </a:p>
        </p:txBody>
      </p:sp>
      <p:sp>
        <p:nvSpPr>
          <p:cNvPr id="19" name="answer-reason-3">
            <a:extLst>
              <a:ext uri="{FF2B5EF4-FFF2-40B4-BE49-F238E27FC236}">
                <a16:creationId xmlns:a16="http://schemas.microsoft.com/office/drawing/2014/main" id="{63A8C127-F81D-4E7C-A2CD-F16175AE8FBF}"/>
              </a:ext>
            </a:extLst>
          </p:cNvPr>
          <p:cNvSpPr>
            <a:spLocks noGrp="1"/>
          </p:cNvSpPr>
          <p:nvPr/>
        </p:nvSpPr>
        <p:spPr>
          <a:xfrm>
            <a:off x="5191125" y="3657600"/>
            <a:ext cx="5953125" cy="666750"/>
          </a:xfrm>
          <a:prstGeom prst="rect">
            <a:avLst/>
          </a:prstGeom>
          <a:noFill/>
          <a:ln w="0">
            <a:noFill/>
            <a:prstDash val="solid"/>
          </a:ln>
        </p:spPr>
        <p:txBody>
          <a:bodyPr/>
          <a:lstStyle/>
          <a:p>
            <a:pPr algn="l">
              <a:defRPr sz="1725" b="0" i="0">
                <a:solidFill>
                  <a:srgbClr val="F4F0E2"/>
                </a:solidFill>
              </a:defRPr>
            </a:pPr>
            <a:r>
              <a:rPr sz="1725" b="0" i="0">
                <a:solidFill>
                  <a:srgbClr val="F4F0E2"/>
                </a:solidFill>
              </a:rPr>
              <a:t>60/100×100.</a:t>
            </a:r>
          </a:p>
        </p:txBody>
      </p:sp>
      <p:sp>
        <p:nvSpPr>
          <p:cNvPr id="20" name="rule-155-468">
            <a:extLst>
              <a:ext uri="{FF2B5EF4-FFF2-40B4-BE49-F238E27FC236}">
                <a16:creationId xmlns:a16="http://schemas.microsoft.com/office/drawing/2014/main" id="{07F6EB8D-FBC4-4DEC-B16F-2133ACCF01D2}"/>
              </a:ext>
            </a:extLst>
          </p:cNvPr>
          <p:cNvSpPr>
            <a:spLocks noGrp="1"/>
          </p:cNvSpPr>
          <p:nvPr/>
        </p:nvSpPr>
        <p:spPr>
          <a:xfrm>
            <a:off x="1476375" y="4457700"/>
            <a:ext cx="9667875" cy="9525"/>
          </a:xfrm>
          <a:prstGeom prst="rect">
            <a:avLst/>
          </a:prstGeom>
          <a:solidFill>
            <a:srgbClr val="47716A"/>
          </a:solidFill>
          <a:ln w="0">
            <a:noFill/>
            <a:prstDash val="solid"/>
          </a:ln>
        </p:spPr>
      </p:sp>
      <p:sp>
        <p:nvSpPr>
          <p:cNvPr id="21" name="answer-number-4">
            <a:extLst>
              <a:ext uri="{FF2B5EF4-FFF2-40B4-BE49-F238E27FC236}">
                <a16:creationId xmlns:a16="http://schemas.microsoft.com/office/drawing/2014/main" id="{DF245E2F-3E05-4908-8C8B-D1F91A8E4463}"/>
              </a:ext>
            </a:extLst>
          </p:cNvPr>
          <p:cNvSpPr>
            <a:spLocks noGrp="1"/>
          </p:cNvSpPr>
          <p:nvPr/>
        </p:nvSpPr>
        <p:spPr>
          <a:xfrm>
            <a:off x="714375" y="4657725"/>
            <a:ext cx="476250" cy="476250"/>
          </a:xfrm>
          <a:prstGeom prst="ellipse">
            <a:avLst/>
          </a:prstGeom>
          <a:solidFill>
            <a:srgbClr val="F45B43"/>
          </a:solidFill>
          <a:ln w="0">
            <a:noFill/>
            <a:prstDash val="solid"/>
          </a:ln>
        </p:spPr>
      </p:sp>
      <p:sp>
        <p:nvSpPr>
          <p:cNvPr id="22" name="answer-number-text-4">
            <a:extLst>
              <a:ext uri="{FF2B5EF4-FFF2-40B4-BE49-F238E27FC236}">
                <a16:creationId xmlns:a16="http://schemas.microsoft.com/office/drawing/2014/main" id="{C78BB84D-E911-4329-A621-ED1361BC0429}"/>
              </a:ext>
            </a:extLst>
          </p:cNvPr>
          <p:cNvSpPr>
            <a:spLocks noGrp="1"/>
          </p:cNvSpPr>
          <p:nvPr/>
        </p:nvSpPr>
        <p:spPr>
          <a:xfrm>
            <a:off x="714375" y="4724400"/>
            <a:ext cx="476250" cy="323850"/>
          </a:xfrm>
          <a:prstGeom prst="rect">
            <a:avLst/>
          </a:prstGeom>
          <a:noFill/>
          <a:ln w="0">
            <a:noFill/>
            <a:prstDash val="solid"/>
          </a:ln>
        </p:spPr>
        <p:txBody>
          <a:bodyPr/>
          <a:lstStyle/>
          <a:p>
            <a:pPr algn="ctr">
              <a:defRPr sz="1650" b="1" i="0">
                <a:solidFill>
                  <a:srgbClr val="0B342E"/>
                </a:solidFill>
              </a:defRPr>
            </a:pPr>
            <a:r>
              <a:rPr sz="1650" b="1" i="0">
                <a:solidFill>
                  <a:srgbClr val="0B342E"/>
                </a:solidFill>
              </a:rPr>
              <a:t>4.</a:t>
            </a:r>
          </a:p>
        </p:txBody>
      </p:sp>
      <p:sp>
        <p:nvSpPr>
          <p:cNvPr id="23" name="answer-value-4">
            <a:extLst>
              <a:ext uri="{FF2B5EF4-FFF2-40B4-BE49-F238E27FC236}">
                <a16:creationId xmlns:a16="http://schemas.microsoft.com/office/drawing/2014/main" id="{7026B942-4F81-44C8-AE47-B7BB9EA93FBB}"/>
              </a:ext>
            </a:extLst>
          </p:cNvPr>
          <p:cNvSpPr>
            <a:spLocks noGrp="1"/>
          </p:cNvSpPr>
          <p:nvPr/>
        </p:nvSpPr>
        <p:spPr>
          <a:xfrm>
            <a:off x="1476375" y="4629150"/>
            <a:ext cx="3524250" cy="428625"/>
          </a:xfrm>
          <a:prstGeom prst="rect">
            <a:avLst/>
          </a:prstGeom>
          <a:noFill/>
          <a:ln w="0">
            <a:noFill/>
            <a:prstDash val="solid"/>
          </a:ln>
        </p:spPr>
        <p:txBody>
          <a:bodyPr/>
          <a:lstStyle/>
          <a:p>
            <a:pPr algn="l">
              <a:defRPr sz="1950" b="1" i="0">
                <a:solidFill>
                  <a:srgbClr val="F45B43"/>
                </a:solidFill>
              </a:defRPr>
            </a:pPr>
            <a:r>
              <a:rPr sz="1950" b="1" i="0">
                <a:solidFill>
                  <a:srgbClr val="F45B43"/>
                </a:solidFill>
              </a:rPr>
              <a:t>Answer: trade-offs</a:t>
            </a:r>
          </a:p>
        </p:txBody>
      </p:sp>
      <p:sp>
        <p:nvSpPr>
          <p:cNvPr id="24" name="answer-reason-4">
            <a:extLst>
              <a:ext uri="{FF2B5EF4-FFF2-40B4-BE49-F238E27FC236}">
                <a16:creationId xmlns:a16="http://schemas.microsoft.com/office/drawing/2014/main" id="{38903941-C25C-4A82-BE71-797122C2F005}"/>
              </a:ext>
            </a:extLst>
          </p:cNvPr>
          <p:cNvSpPr>
            <a:spLocks noGrp="1"/>
          </p:cNvSpPr>
          <p:nvPr/>
        </p:nvSpPr>
        <p:spPr>
          <a:xfrm>
            <a:off x="5191125" y="4638675"/>
            <a:ext cx="5953125" cy="666750"/>
          </a:xfrm>
          <a:prstGeom prst="rect">
            <a:avLst/>
          </a:prstGeom>
          <a:noFill/>
          <a:ln w="0">
            <a:noFill/>
            <a:prstDash val="solid"/>
          </a:ln>
        </p:spPr>
        <p:txBody>
          <a:bodyPr/>
          <a:lstStyle/>
          <a:p>
            <a:pPr algn="l">
              <a:defRPr sz="1725" b="0" i="0">
                <a:solidFill>
                  <a:srgbClr val="F4F0E2"/>
                </a:solidFill>
              </a:defRPr>
            </a:pPr>
            <a:r>
              <a:rPr sz="1725" b="0" i="0">
                <a:solidFill>
                  <a:srgbClr val="F4F0E2"/>
                </a:solidFill>
              </a:rPr>
              <a:t>Resource choices are multi-criteria.</a:t>
            </a:r>
          </a:p>
        </p:txBody>
      </p:sp>
      <p:sp>
        <p:nvSpPr>
          <p:cNvPr id="25" name="exit-ticket">
            <a:extLst>
              <a:ext uri="{FF2B5EF4-FFF2-40B4-BE49-F238E27FC236}">
                <a16:creationId xmlns:a16="http://schemas.microsoft.com/office/drawing/2014/main" id="{45364173-1548-4C97-BB88-CA2AE5698834}"/>
              </a:ext>
            </a:extLst>
          </p:cNvPr>
          <p:cNvSpPr>
            <a:spLocks noGrp="1"/>
          </p:cNvSpPr>
          <p:nvPr/>
        </p:nvSpPr>
        <p:spPr>
          <a:xfrm>
            <a:off x="1047750" y="5743575"/>
            <a:ext cx="10096500" cy="400050"/>
          </a:xfrm>
          <a:prstGeom prst="rect">
            <a:avLst/>
          </a:prstGeom>
          <a:noFill/>
          <a:ln w="0">
            <a:noFill/>
            <a:prstDash val="solid"/>
          </a:ln>
        </p:spPr>
        <p:txBody>
          <a:bodyPr/>
          <a:lstStyle/>
          <a:p>
            <a:pPr algn="ctr">
              <a:defRPr sz="1875" b="1" i="0">
                <a:solidFill>
                  <a:srgbClr val="F45B43"/>
                </a:solidFill>
              </a:defRPr>
            </a:pPr>
            <a:r>
              <a:rPr sz="1875" b="1" i="0">
                <a:solidFill>
                  <a:srgbClr val="F45B43"/>
                </a:solidFill>
              </a:rPr>
              <a:t>Next move: Correct one response, name the governing physics idea, and write one question you can now answer that you could not answer at the start.</a:t>
            </a:r>
          </a:p>
        </p:txBody>
      </p:sp>
    </p:spTree>
    <p:extLst>
      <p:ext uri="{BB962C8B-B14F-4D97-AF65-F5344CB8AC3E}">
        <p14:creationId xmlns:p14="http://schemas.microsoft.com/office/powerpoint/2010/main" val="10928863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4F0E2"/>
        </a:solidFill>
        <a:effectLst/>
      </p:bgPr>
    </p:bg>
    <p:spTree>
      <p:nvGrpSpPr>
        <p:cNvPr id="1" name=""/>
        <p:cNvGrpSpPr/>
        <p:nvPr/>
      </p:nvGrpSpPr>
      <p:grpSpPr>
        <a:xfrm>
          <a:off x="0" y="0"/>
          <a:ext cx="0" cy="0"/>
          <a:chOff x="0" y="0"/>
          <a:chExt cx="0" cy="0"/>
        </a:xfrm>
      </p:grpSpPr>
      <p:sp>
        <p:nvSpPr>
          <p:cNvPr id="17" name="group-label">
            <a:extLst>
              <a:ext uri="{FF2B5EF4-FFF2-40B4-BE49-F238E27FC236}">
                <a16:creationId xmlns:a16="http://schemas.microsoft.com/office/drawing/2014/main" id="{7E6D8897-C4D7-4F91-9500-92D5290AB0E0}"/>
              </a:ext>
            </a:extLst>
          </p:cNvPr>
          <p:cNvSpPr>
            <a:spLocks noGrp="1"/>
          </p:cNvSpPr>
          <p:nvPr/>
        </p:nvSpPr>
        <p:spPr>
          <a:xfrm>
            <a:off x="666750" y="266700"/>
            <a:ext cx="7239000" cy="285750"/>
          </a:xfrm>
          <a:prstGeom prst="rect">
            <a:avLst/>
          </a:prstGeom>
          <a:noFill/>
          <a:ln w="0">
            <a:noFill/>
            <a:prstDash val="solid"/>
          </a:ln>
        </p:spPr>
        <p:txBody>
          <a:bodyPr/>
          <a:lstStyle/>
          <a:p>
            <a:pPr algn="l">
              <a:defRPr sz="1650" b="1" i="0">
                <a:solidFill>
                  <a:srgbClr val="F45B43"/>
                </a:solidFill>
              </a:defRPr>
            </a:pPr>
            <a:r>
              <a:rPr sz="1650" b="1" i="0">
                <a:solidFill>
                  <a:srgbClr val="F45B43"/>
                </a:solidFill>
              </a:rPr>
              <a:t>GROUP 1 · MOTION, FORCES AND ENERGY</a:t>
            </a:r>
          </a:p>
        </p:txBody>
      </p:sp>
      <p:sp>
        <p:nvSpPr>
          <p:cNvPr id="2" name="page-number">
            <a:extLst>
              <a:ext uri="{FF2B5EF4-FFF2-40B4-BE49-F238E27FC236}">
                <a16:creationId xmlns:a16="http://schemas.microsoft.com/office/drawing/2014/main" id="{8414DFC8-DD96-43E4-89DA-B9E2BF153198}"/>
              </a:ext>
            </a:extLst>
          </p:cNvPr>
          <p:cNvSpPr>
            <a:spLocks noGrp="1"/>
          </p:cNvSpPr>
          <p:nvPr/>
        </p:nvSpPr>
        <p:spPr>
          <a:xfrm>
            <a:off x="10334625" y="266700"/>
            <a:ext cx="1190625" cy="285750"/>
          </a:xfrm>
          <a:prstGeom prst="rect">
            <a:avLst/>
          </a:prstGeom>
          <a:noFill/>
          <a:ln w="0">
            <a:noFill/>
            <a:prstDash val="solid"/>
          </a:ln>
        </p:spPr>
        <p:txBody>
          <a:bodyPr/>
          <a:lstStyle/>
          <a:p>
            <a:pPr algn="r">
              <a:defRPr sz="1650" b="1" i="0">
                <a:solidFill>
                  <a:srgbClr val="0A332E"/>
                </a:solidFill>
              </a:defRPr>
            </a:pPr>
            <a:r>
              <a:rPr lang="en-US" sz="1650" b="1" i="0">
                <a:solidFill>
                  <a:srgbClr val="0A332E"/>
                </a:solidFill>
              </a:rPr>
              <a:t>02 / 13</a:t>
            </a:r>
            <a:endParaRPr sz="1650" b="1" i="0">
              <a:solidFill>
                <a:srgbClr val="0A332E"/>
              </a:solidFill>
            </a:endParaRPr>
          </a:p>
        </p:txBody>
      </p:sp>
      <p:sp>
        <p:nvSpPr>
          <p:cNvPr id="3" name="rule-70-666">
            <a:extLst>
              <a:ext uri="{FF2B5EF4-FFF2-40B4-BE49-F238E27FC236}">
                <a16:creationId xmlns:a16="http://schemas.microsoft.com/office/drawing/2014/main" id="{1B6EFE56-EA84-4280-8E3C-BEDADC63D672}"/>
              </a:ext>
            </a:extLst>
          </p:cNvPr>
          <p:cNvSpPr>
            <a:spLocks noGrp="1"/>
          </p:cNvSpPr>
          <p:nvPr/>
        </p:nvSpPr>
        <p:spPr>
          <a:xfrm>
            <a:off x="666750" y="6343650"/>
            <a:ext cx="10858500" cy="9525"/>
          </a:xfrm>
          <a:prstGeom prst="rect">
            <a:avLst/>
          </a:prstGeom>
          <a:solidFill>
            <a:srgbClr val="A9BBB4"/>
          </a:solidFill>
          <a:ln w="0">
            <a:noFill/>
            <a:prstDash val="solid"/>
          </a:ln>
        </p:spPr>
      </p:sp>
      <p:sp>
        <p:nvSpPr>
          <p:cNvPr id="4" name="course-footer">
            <a:extLst>
              <a:ext uri="{FF2B5EF4-FFF2-40B4-BE49-F238E27FC236}">
                <a16:creationId xmlns:a16="http://schemas.microsoft.com/office/drawing/2014/main" id="{C4F900E1-4B67-4DF0-A9FF-EAADA20E7D10}"/>
              </a:ext>
            </a:extLst>
          </p:cNvPr>
          <p:cNvSpPr>
            <a:spLocks noGrp="1"/>
          </p:cNvSpPr>
          <p:nvPr/>
        </p:nvSpPr>
        <p:spPr>
          <a:xfrm>
            <a:off x="666750" y="6429375"/>
            <a:ext cx="8572500" cy="266700"/>
          </a:xfrm>
          <a:prstGeom prst="rect">
            <a:avLst/>
          </a:prstGeom>
          <a:noFill/>
          <a:ln w="0">
            <a:noFill/>
            <a:prstDash val="solid"/>
          </a:ln>
        </p:spPr>
        <p:txBody>
          <a:bodyPr/>
          <a:lstStyle/>
          <a:p>
            <a:pPr algn="l">
              <a:defRPr sz="1650" b="1" i="0">
                <a:solidFill>
                  <a:srgbClr val="48635E"/>
                </a:solidFill>
              </a:defRPr>
            </a:pPr>
            <a:r>
              <a:rPr sz="1650" b="1" i="0">
                <a:solidFill>
                  <a:srgbClr val="48635E"/>
                </a:solidFill>
              </a:rPr>
              <a:t>GIOPHYSICS · CAMBRIDGE IGCSE PHYSICS 0625 · 1.7.3</a:t>
            </a:r>
          </a:p>
        </p:txBody>
      </p:sp>
      <p:sp>
        <p:nvSpPr>
          <p:cNvPr id="5" name="slide-title">
            <a:extLst>
              <a:ext uri="{FF2B5EF4-FFF2-40B4-BE49-F238E27FC236}">
                <a16:creationId xmlns:a16="http://schemas.microsoft.com/office/drawing/2014/main" id="{AE181F12-E102-4163-B819-336F72BC9C89}"/>
              </a:ext>
            </a:extLst>
          </p:cNvPr>
          <p:cNvSpPr>
            <a:spLocks noGrp="1"/>
          </p:cNvSpPr>
          <p:nvPr/>
        </p:nvSpPr>
        <p:spPr>
          <a:xfrm>
            <a:off x="666750" y="685800"/>
            <a:ext cx="10858500" cy="952500"/>
          </a:xfrm>
          <a:prstGeom prst="rect">
            <a:avLst/>
          </a:prstGeom>
          <a:noFill/>
          <a:ln w="0">
            <a:noFill/>
            <a:prstDash val="solid"/>
          </a:ln>
        </p:spPr>
        <p:txBody>
          <a:bodyPr/>
          <a:lstStyle/>
          <a:p>
            <a:pPr algn="l">
              <a:defRPr sz="3600" b="1" i="0">
                <a:solidFill>
                  <a:srgbClr val="0A332E"/>
                </a:solidFill>
              </a:defRPr>
            </a:pPr>
            <a:r>
              <a:rPr sz="3600" b="1" i="0">
                <a:solidFill>
                  <a:srgbClr val="0A332E"/>
                </a:solidFill>
              </a:rPr>
              <a:t>Three ideas to wake up</a:t>
            </a:r>
          </a:p>
        </p:txBody>
      </p:sp>
      <p:sp>
        <p:nvSpPr>
          <p:cNvPr id="6" name="retrieval-instruction">
            <a:extLst>
              <a:ext uri="{FF2B5EF4-FFF2-40B4-BE49-F238E27FC236}">
                <a16:creationId xmlns:a16="http://schemas.microsoft.com/office/drawing/2014/main" id="{E089FD4D-FDBC-4404-B113-FA047048E408}"/>
              </a:ext>
            </a:extLst>
          </p:cNvPr>
          <p:cNvSpPr>
            <a:spLocks noGrp="1"/>
          </p:cNvSpPr>
          <p:nvPr/>
        </p:nvSpPr>
        <p:spPr>
          <a:xfrm>
            <a:off x="666750" y="1524000"/>
            <a:ext cx="9906000" cy="419100"/>
          </a:xfrm>
          <a:prstGeom prst="rect">
            <a:avLst/>
          </a:prstGeom>
          <a:noFill/>
          <a:ln w="0">
            <a:noFill/>
            <a:prstDash val="solid"/>
          </a:ln>
        </p:spPr>
        <p:txBody>
          <a:bodyPr/>
          <a:lstStyle/>
          <a:p>
            <a:pPr algn="l">
              <a:defRPr sz="1950" b="0" i="0">
                <a:solidFill>
                  <a:srgbClr val="48635E"/>
                </a:solidFill>
              </a:defRPr>
            </a:pPr>
            <a:r>
              <a:rPr sz="1950" b="0" i="0">
                <a:solidFill>
                  <a:srgbClr val="48635E"/>
                </a:solidFill>
              </a:rPr>
              <a:t>Think alone → compare with a partner → vote with one reason.</a:t>
            </a:r>
          </a:p>
        </p:txBody>
      </p:sp>
      <p:sp>
        <p:nvSpPr>
          <p:cNvPr id="7" name="retrieval-number-1">
            <a:extLst>
              <a:ext uri="{FF2B5EF4-FFF2-40B4-BE49-F238E27FC236}">
                <a16:creationId xmlns:a16="http://schemas.microsoft.com/office/drawing/2014/main" id="{C6C1E780-C9D7-4700-B27D-138402C5BB16}"/>
              </a:ext>
            </a:extLst>
          </p:cNvPr>
          <p:cNvSpPr>
            <a:spLocks noGrp="1"/>
          </p:cNvSpPr>
          <p:nvPr/>
        </p:nvSpPr>
        <p:spPr>
          <a:xfrm>
            <a:off x="723900" y="2209800"/>
            <a:ext cx="495300" cy="495300"/>
          </a:xfrm>
          <a:prstGeom prst="ellipse">
            <a:avLst/>
          </a:prstGeom>
          <a:solidFill>
            <a:srgbClr val="F45B43"/>
          </a:solidFill>
          <a:ln w="0">
            <a:noFill/>
            <a:prstDash val="solid"/>
          </a:ln>
        </p:spPr>
      </p:sp>
      <p:sp>
        <p:nvSpPr>
          <p:cNvPr id="8" name="retrieval-number-text-1">
            <a:extLst>
              <a:ext uri="{FF2B5EF4-FFF2-40B4-BE49-F238E27FC236}">
                <a16:creationId xmlns:a16="http://schemas.microsoft.com/office/drawing/2014/main" id="{47A1C155-F053-447C-AEFB-58F730E2B41D}"/>
              </a:ext>
            </a:extLst>
          </p:cNvPr>
          <p:cNvSpPr>
            <a:spLocks noGrp="1"/>
          </p:cNvSpPr>
          <p:nvPr/>
        </p:nvSpPr>
        <p:spPr>
          <a:xfrm>
            <a:off x="723900" y="2276475"/>
            <a:ext cx="495300" cy="333375"/>
          </a:xfrm>
          <a:prstGeom prst="rect">
            <a:avLst/>
          </a:prstGeom>
          <a:noFill/>
          <a:ln w="0">
            <a:noFill/>
            <a:prstDash val="solid"/>
          </a:ln>
        </p:spPr>
        <p:txBody>
          <a:bodyPr/>
          <a:lstStyle/>
          <a:p>
            <a:pPr algn="ctr">
              <a:defRPr sz="1800" b="1" i="0">
                <a:solidFill>
                  <a:srgbClr val="0B342E"/>
                </a:solidFill>
              </a:defRPr>
            </a:pPr>
            <a:r>
              <a:rPr sz="1800" b="1" i="0">
                <a:solidFill>
                  <a:srgbClr val="0B342E"/>
                </a:solidFill>
              </a:rPr>
              <a:t>1</a:t>
            </a:r>
          </a:p>
        </p:txBody>
      </p:sp>
      <p:sp>
        <p:nvSpPr>
          <p:cNvPr id="9" name="retrieval-question-1">
            <a:extLst>
              <a:ext uri="{FF2B5EF4-FFF2-40B4-BE49-F238E27FC236}">
                <a16:creationId xmlns:a16="http://schemas.microsoft.com/office/drawing/2014/main" id="{17114666-9C20-4B72-BF8D-A9DB40B7A79C}"/>
              </a:ext>
            </a:extLst>
          </p:cNvPr>
          <p:cNvSpPr>
            <a:spLocks noGrp="1"/>
          </p:cNvSpPr>
          <p:nvPr/>
        </p:nvSpPr>
        <p:spPr>
          <a:xfrm>
            <a:off x="1524000" y="2171700"/>
            <a:ext cx="9334500" cy="704850"/>
          </a:xfrm>
          <a:prstGeom prst="rect">
            <a:avLst/>
          </a:prstGeom>
          <a:noFill/>
          <a:ln w="0">
            <a:noFill/>
            <a:prstDash val="solid"/>
          </a:ln>
        </p:spPr>
        <p:txBody>
          <a:bodyPr/>
          <a:lstStyle/>
          <a:p>
            <a:pPr algn="l">
              <a:defRPr sz="2250" b="1" i="0">
                <a:solidFill>
                  <a:srgbClr val="0A332E"/>
                </a:solidFill>
              </a:defRPr>
            </a:pPr>
            <a:r>
              <a:rPr sz="2250" b="1" i="0">
                <a:solidFill>
                  <a:srgbClr val="0A332E"/>
                </a:solidFill>
              </a:rPr>
              <a:t>Give one renewable resource.</a:t>
            </a:r>
          </a:p>
        </p:txBody>
      </p:sp>
      <p:sp>
        <p:nvSpPr>
          <p:cNvPr id="10" name="retrieval-number-2">
            <a:extLst>
              <a:ext uri="{FF2B5EF4-FFF2-40B4-BE49-F238E27FC236}">
                <a16:creationId xmlns:a16="http://schemas.microsoft.com/office/drawing/2014/main" id="{6C36A89C-E8D3-412A-9132-AC4D6DB54B99}"/>
              </a:ext>
            </a:extLst>
          </p:cNvPr>
          <p:cNvSpPr>
            <a:spLocks noGrp="1"/>
          </p:cNvSpPr>
          <p:nvPr/>
        </p:nvSpPr>
        <p:spPr>
          <a:xfrm>
            <a:off x="723900" y="3276600"/>
            <a:ext cx="495300" cy="495300"/>
          </a:xfrm>
          <a:prstGeom prst="ellipse">
            <a:avLst/>
          </a:prstGeom>
          <a:solidFill>
            <a:srgbClr val="F45B43"/>
          </a:solidFill>
          <a:ln w="0">
            <a:noFill/>
            <a:prstDash val="solid"/>
          </a:ln>
        </p:spPr>
      </p:sp>
      <p:sp>
        <p:nvSpPr>
          <p:cNvPr id="11" name="retrieval-number-text-2">
            <a:extLst>
              <a:ext uri="{FF2B5EF4-FFF2-40B4-BE49-F238E27FC236}">
                <a16:creationId xmlns:a16="http://schemas.microsoft.com/office/drawing/2014/main" id="{75E5375F-76A4-44D8-A27D-438E38A4E871}"/>
              </a:ext>
            </a:extLst>
          </p:cNvPr>
          <p:cNvSpPr>
            <a:spLocks noGrp="1"/>
          </p:cNvSpPr>
          <p:nvPr/>
        </p:nvSpPr>
        <p:spPr>
          <a:xfrm>
            <a:off x="723900" y="3343275"/>
            <a:ext cx="495300" cy="333375"/>
          </a:xfrm>
          <a:prstGeom prst="rect">
            <a:avLst/>
          </a:prstGeom>
          <a:noFill/>
          <a:ln w="0">
            <a:noFill/>
            <a:prstDash val="solid"/>
          </a:ln>
        </p:spPr>
        <p:txBody>
          <a:bodyPr/>
          <a:lstStyle/>
          <a:p>
            <a:pPr algn="ctr">
              <a:defRPr sz="1800" b="1" i="0">
                <a:solidFill>
                  <a:srgbClr val="0B342E"/>
                </a:solidFill>
              </a:defRPr>
            </a:pPr>
            <a:r>
              <a:rPr sz="1800" b="1" i="0">
                <a:solidFill>
                  <a:srgbClr val="0B342E"/>
                </a:solidFill>
              </a:rPr>
              <a:t>2</a:t>
            </a:r>
          </a:p>
        </p:txBody>
      </p:sp>
      <p:sp>
        <p:nvSpPr>
          <p:cNvPr id="12" name="retrieval-question-2">
            <a:extLst>
              <a:ext uri="{FF2B5EF4-FFF2-40B4-BE49-F238E27FC236}">
                <a16:creationId xmlns:a16="http://schemas.microsoft.com/office/drawing/2014/main" id="{65ADB256-5D72-4C06-8FDC-CE670F0BB265}"/>
              </a:ext>
            </a:extLst>
          </p:cNvPr>
          <p:cNvSpPr>
            <a:spLocks noGrp="1"/>
          </p:cNvSpPr>
          <p:nvPr/>
        </p:nvSpPr>
        <p:spPr>
          <a:xfrm>
            <a:off x="1524000" y="3238500"/>
            <a:ext cx="9334500" cy="704850"/>
          </a:xfrm>
          <a:prstGeom prst="rect">
            <a:avLst/>
          </a:prstGeom>
          <a:noFill/>
          <a:ln w="0">
            <a:noFill/>
            <a:prstDash val="solid"/>
          </a:ln>
        </p:spPr>
        <p:txBody>
          <a:bodyPr/>
          <a:lstStyle/>
          <a:p>
            <a:pPr algn="l">
              <a:defRPr sz="2250" b="1" i="0">
                <a:solidFill>
                  <a:srgbClr val="0A332E"/>
                </a:solidFill>
              </a:defRPr>
            </a:pPr>
            <a:r>
              <a:rPr sz="2250" b="1" i="0">
                <a:solidFill>
                  <a:srgbClr val="0A332E"/>
                </a:solidFill>
              </a:rPr>
              <a:t>Give one non-renewable resource.</a:t>
            </a:r>
          </a:p>
        </p:txBody>
      </p:sp>
      <p:sp>
        <p:nvSpPr>
          <p:cNvPr id="13" name="retrieval-number-3">
            <a:extLst>
              <a:ext uri="{FF2B5EF4-FFF2-40B4-BE49-F238E27FC236}">
                <a16:creationId xmlns:a16="http://schemas.microsoft.com/office/drawing/2014/main" id="{051E9BF4-CCC8-448B-B7AB-3F913099AFE0}"/>
              </a:ext>
            </a:extLst>
          </p:cNvPr>
          <p:cNvSpPr>
            <a:spLocks noGrp="1"/>
          </p:cNvSpPr>
          <p:nvPr/>
        </p:nvSpPr>
        <p:spPr>
          <a:xfrm>
            <a:off x="723900" y="4343400"/>
            <a:ext cx="495300" cy="495300"/>
          </a:xfrm>
          <a:prstGeom prst="ellipse">
            <a:avLst/>
          </a:prstGeom>
          <a:solidFill>
            <a:srgbClr val="F45B43"/>
          </a:solidFill>
          <a:ln w="0">
            <a:noFill/>
            <a:prstDash val="solid"/>
          </a:ln>
        </p:spPr>
      </p:sp>
      <p:sp>
        <p:nvSpPr>
          <p:cNvPr id="14" name="retrieval-number-text-3">
            <a:extLst>
              <a:ext uri="{FF2B5EF4-FFF2-40B4-BE49-F238E27FC236}">
                <a16:creationId xmlns:a16="http://schemas.microsoft.com/office/drawing/2014/main" id="{F977011E-E005-4339-8591-BE5C180C3203}"/>
              </a:ext>
            </a:extLst>
          </p:cNvPr>
          <p:cNvSpPr>
            <a:spLocks noGrp="1"/>
          </p:cNvSpPr>
          <p:nvPr/>
        </p:nvSpPr>
        <p:spPr>
          <a:xfrm>
            <a:off x="723900" y="4410075"/>
            <a:ext cx="495300" cy="333375"/>
          </a:xfrm>
          <a:prstGeom prst="rect">
            <a:avLst/>
          </a:prstGeom>
          <a:noFill/>
          <a:ln w="0">
            <a:noFill/>
            <a:prstDash val="solid"/>
          </a:ln>
        </p:spPr>
        <p:txBody>
          <a:bodyPr/>
          <a:lstStyle/>
          <a:p>
            <a:pPr algn="ctr">
              <a:defRPr sz="1800" b="1" i="0">
                <a:solidFill>
                  <a:srgbClr val="0B342E"/>
                </a:solidFill>
              </a:defRPr>
            </a:pPr>
            <a:r>
              <a:rPr sz="1800" b="1" i="0">
                <a:solidFill>
                  <a:srgbClr val="0B342E"/>
                </a:solidFill>
              </a:rPr>
              <a:t>3</a:t>
            </a:r>
          </a:p>
        </p:txBody>
      </p:sp>
      <p:sp>
        <p:nvSpPr>
          <p:cNvPr id="15" name="retrieval-question-3">
            <a:extLst>
              <a:ext uri="{FF2B5EF4-FFF2-40B4-BE49-F238E27FC236}">
                <a16:creationId xmlns:a16="http://schemas.microsoft.com/office/drawing/2014/main" id="{909C1580-6431-4CDE-B24B-4858E9FDB4EB}"/>
              </a:ext>
            </a:extLst>
          </p:cNvPr>
          <p:cNvSpPr>
            <a:spLocks noGrp="1"/>
          </p:cNvSpPr>
          <p:nvPr/>
        </p:nvSpPr>
        <p:spPr>
          <a:xfrm>
            <a:off x="1524000" y="4305300"/>
            <a:ext cx="9334500" cy="704850"/>
          </a:xfrm>
          <a:prstGeom prst="rect">
            <a:avLst/>
          </a:prstGeom>
          <a:noFill/>
          <a:ln w="0">
            <a:noFill/>
            <a:prstDash val="solid"/>
          </a:ln>
        </p:spPr>
        <p:txBody>
          <a:bodyPr/>
          <a:lstStyle/>
          <a:p>
            <a:pPr algn="l">
              <a:defRPr sz="2250" b="1" i="0">
                <a:solidFill>
                  <a:srgbClr val="0A332E"/>
                </a:solidFill>
              </a:defRPr>
            </a:pPr>
            <a:r>
              <a:rPr sz="2250" b="1" i="0">
                <a:solidFill>
                  <a:srgbClr val="0A332E"/>
                </a:solidFill>
              </a:rPr>
              <a:t>Why is electricity not an original energy resource?</a:t>
            </a:r>
          </a:p>
        </p:txBody>
      </p:sp>
      <p:sp>
        <p:nvSpPr>
          <p:cNvPr id="16" name="retrieval-close">
            <a:extLst>
              <a:ext uri="{FF2B5EF4-FFF2-40B4-BE49-F238E27FC236}">
                <a16:creationId xmlns:a16="http://schemas.microsoft.com/office/drawing/2014/main" id="{D3946AAB-4753-4A1D-962D-B4B3DB926487}"/>
              </a:ext>
            </a:extLst>
          </p:cNvPr>
          <p:cNvSpPr>
            <a:spLocks noGrp="1"/>
          </p:cNvSpPr>
          <p:nvPr/>
        </p:nvSpPr>
        <p:spPr>
          <a:xfrm>
            <a:off x="666750" y="5600700"/>
            <a:ext cx="10668000" cy="457200"/>
          </a:xfrm>
          <a:prstGeom prst="rect">
            <a:avLst/>
          </a:prstGeom>
          <a:noFill/>
          <a:ln w="0">
            <a:noFill/>
            <a:prstDash val="solid"/>
          </a:ln>
        </p:spPr>
        <p:txBody>
          <a:bodyPr/>
          <a:lstStyle/>
          <a:p>
            <a:pPr algn="l">
              <a:defRPr sz="1800" b="1" i="0">
                <a:solidFill>
                  <a:srgbClr val="F45B43"/>
                </a:solidFill>
              </a:defRPr>
            </a:pPr>
            <a:r>
              <a:rPr sz="1800" b="1" i="0">
                <a:solidFill>
                  <a:srgbClr val="F45B43"/>
                </a:solidFill>
              </a:rPr>
              <a:t>Mini-whiteboard challenge: sketch or calculate one idea you expect to use today.</a:t>
            </a:r>
          </a:p>
        </p:txBody>
      </p:sp>
    </p:spTree>
    <p:extLst>
      <p:ext uri="{BB962C8B-B14F-4D97-AF65-F5344CB8AC3E}">
        <p14:creationId xmlns:p14="http://schemas.microsoft.com/office/powerpoint/2010/main" val="46824063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CFAF1"/>
        </a:solidFill>
        <a:effectLst/>
      </p:bgPr>
    </p:bg>
    <p:spTree>
      <p:nvGrpSpPr>
        <p:cNvPr id="1" name=""/>
        <p:cNvGrpSpPr/>
        <p:nvPr/>
      </p:nvGrpSpPr>
      <p:grpSpPr>
        <a:xfrm>
          <a:off x="0" y="0"/>
          <a:ext cx="0" cy="0"/>
          <a:chOff x="0" y="0"/>
          <a:chExt cx="0" cy="0"/>
        </a:xfrm>
      </p:grpSpPr>
      <p:sp>
        <p:nvSpPr>
          <p:cNvPr id="20" name="group-label">
            <a:extLst>
              <a:ext uri="{FF2B5EF4-FFF2-40B4-BE49-F238E27FC236}">
                <a16:creationId xmlns:a16="http://schemas.microsoft.com/office/drawing/2014/main" id="{4E0E7DE4-E29A-4EC5-9CC9-1FBCFDD09218}"/>
              </a:ext>
            </a:extLst>
          </p:cNvPr>
          <p:cNvSpPr>
            <a:spLocks noGrp="1"/>
          </p:cNvSpPr>
          <p:nvPr/>
        </p:nvSpPr>
        <p:spPr>
          <a:xfrm>
            <a:off x="666750" y="266700"/>
            <a:ext cx="7239000" cy="285750"/>
          </a:xfrm>
          <a:prstGeom prst="rect">
            <a:avLst/>
          </a:prstGeom>
          <a:noFill/>
          <a:ln w="0">
            <a:noFill/>
            <a:prstDash val="solid"/>
          </a:ln>
        </p:spPr>
        <p:txBody>
          <a:bodyPr/>
          <a:lstStyle/>
          <a:p>
            <a:pPr algn="l">
              <a:defRPr sz="1650" b="1" i="0">
                <a:solidFill>
                  <a:srgbClr val="F45B43"/>
                </a:solidFill>
              </a:defRPr>
            </a:pPr>
            <a:r>
              <a:rPr sz="1650" b="1" i="0">
                <a:solidFill>
                  <a:srgbClr val="F45B43"/>
                </a:solidFill>
              </a:rPr>
              <a:t>GROUP 1 · MOTION, FORCES AND ENERGY</a:t>
            </a:r>
          </a:p>
        </p:txBody>
      </p:sp>
      <p:sp>
        <p:nvSpPr>
          <p:cNvPr id="2" name="page-number">
            <a:extLst>
              <a:ext uri="{FF2B5EF4-FFF2-40B4-BE49-F238E27FC236}">
                <a16:creationId xmlns:a16="http://schemas.microsoft.com/office/drawing/2014/main" id="{BEA3CED4-D3A4-4847-8263-8E772BC571E7}"/>
              </a:ext>
            </a:extLst>
          </p:cNvPr>
          <p:cNvSpPr>
            <a:spLocks noGrp="1"/>
          </p:cNvSpPr>
          <p:nvPr/>
        </p:nvSpPr>
        <p:spPr>
          <a:xfrm>
            <a:off x="10334625" y="266700"/>
            <a:ext cx="1190625" cy="285750"/>
          </a:xfrm>
          <a:prstGeom prst="rect">
            <a:avLst/>
          </a:prstGeom>
          <a:noFill/>
          <a:ln w="0">
            <a:noFill/>
            <a:prstDash val="solid"/>
          </a:ln>
        </p:spPr>
        <p:txBody>
          <a:bodyPr/>
          <a:lstStyle/>
          <a:p>
            <a:pPr algn="r">
              <a:defRPr sz="1650" b="1" i="0">
                <a:solidFill>
                  <a:srgbClr val="0A332E"/>
                </a:solidFill>
              </a:defRPr>
            </a:pPr>
            <a:r>
              <a:rPr lang="en-US" sz="1650" b="1" i="0">
                <a:solidFill>
                  <a:srgbClr val="0A332E"/>
                </a:solidFill>
              </a:rPr>
              <a:t>03 / 13</a:t>
            </a:r>
            <a:endParaRPr sz="1650" b="1" i="0">
              <a:solidFill>
                <a:srgbClr val="0A332E"/>
              </a:solidFill>
            </a:endParaRPr>
          </a:p>
        </p:txBody>
      </p:sp>
      <p:sp>
        <p:nvSpPr>
          <p:cNvPr id="3" name="rule-70-666">
            <a:extLst>
              <a:ext uri="{FF2B5EF4-FFF2-40B4-BE49-F238E27FC236}">
                <a16:creationId xmlns:a16="http://schemas.microsoft.com/office/drawing/2014/main" id="{2E588961-C821-408F-B5F1-01EE9D54264B}"/>
              </a:ext>
            </a:extLst>
          </p:cNvPr>
          <p:cNvSpPr>
            <a:spLocks noGrp="1"/>
          </p:cNvSpPr>
          <p:nvPr/>
        </p:nvSpPr>
        <p:spPr>
          <a:xfrm>
            <a:off x="666750" y="6343650"/>
            <a:ext cx="10858500" cy="9525"/>
          </a:xfrm>
          <a:prstGeom prst="rect">
            <a:avLst/>
          </a:prstGeom>
          <a:solidFill>
            <a:srgbClr val="A9BBB4"/>
          </a:solidFill>
          <a:ln w="0">
            <a:noFill/>
            <a:prstDash val="solid"/>
          </a:ln>
        </p:spPr>
      </p:sp>
      <p:sp>
        <p:nvSpPr>
          <p:cNvPr id="4" name="course-footer">
            <a:extLst>
              <a:ext uri="{FF2B5EF4-FFF2-40B4-BE49-F238E27FC236}">
                <a16:creationId xmlns:a16="http://schemas.microsoft.com/office/drawing/2014/main" id="{BB56A14C-8F8A-43C5-975A-C1912A361BB6}"/>
              </a:ext>
            </a:extLst>
          </p:cNvPr>
          <p:cNvSpPr>
            <a:spLocks noGrp="1"/>
          </p:cNvSpPr>
          <p:nvPr/>
        </p:nvSpPr>
        <p:spPr>
          <a:xfrm>
            <a:off x="666750" y="6429375"/>
            <a:ext cx="8572500" cy="266700"/>
          </a:xfrm>
          <a:prstGeom prst="rect">
            <a:avLst/>
          </a:prstGeom>
          <a:noFill/>
          <a:ln w="0">
            <a:noFill/>
            <a:prstDash val="solid"/>
          </a:ln>
        </p:spPr>
        <p:txBody>
          <a:bodyPr/>
          <a:lstStyle/>
          <a:p>
            <a:pPr algn="l">
              <a:defRPr sz="1650" b="1" i="0">
                <a:solidFill>
                  <a:srgbClr val="48635E"/>
                </a:solidFill>
              </a:defRPr>
            </a:pPr>
            <a:r>
              <a:rPr sz="1650" b="1" i="0">
                <a:solidFill>
                  <a:srgbClr val="48635E"/>
                </a:solidFill>
              </a:rPr>
              <a:t>GIOPHYSICS · CAMBRIDGE IGCSE PHYSICS 0625 · 1.7.3</a:t>
            </a:r>
          </a:p>
        </p:txBody>
      </p:sp>
      <p:sp>
        <p:nvSpPr>
          <p:cNvPr id="5" name="slide-title">
            <a:extLst>
              <a:ext uri="{FF2B5EF4-FFF2-40B4-BE49-F238E27FC236}">
                <a16:creationId xmlns:a16="http://schemas.microsoft.com/office/drawing/2014/main" id="{25F5D9CC-2ABC-47FD-91A1-377F85C6E590}"/>
              </a:ext>
            </a:extLst>
          </p:cNvPr>
          <p:cNvSpPr>
            <a:spLocks noGrp="1"/>
          </p:cNvSpPr>
          <p:nvPr/>
        </p:nvSpPr>
        <p:spPr>
          <a:xfrm>
            <a:off x="666750" y="685800"/>
            <a:ext cx="10858500" cy="952500"/>
          </a:xfrm>
          <a:prstGeom prst="rect">
            <a:avLst/>
          </a:prstGeom>
          <a:noFill/>
          <a:ln w="0">
            <a:noFill/>
            <a:prstDash val="solid"/>
          </a:ln>
        </p:spPr>
        <p:txBody>
          <a:bodyPr/>
          <a:lstStyle/>
          <a:p>
            <a:pPr algn="l">
              <a:defRPr sz="3600" b="1" i="0">
                <a:solidFill>
                  <a:srgbClr val="0A332E"/>
                </a:solidFill>
              </a:defRPr>
            </a:pPr>
            <a:r>
              <a:rPr sz="3600" b="1" i="0">
                <a:solidFill>
                  <a:srgbClr val="0A332E"/>
                </a:solidFill>
              </a:rPr>
              <a:t>Resource decisions require more than one criterion</a:t>
            </a:r>
          </a:p>
        </p:txBody>
      </p:sp>
      <p:sp>
        <p:nvSpPr>
          <p:cNvPr id="6" name="core-index-1">
            <a:extLst>
              <a:ext uri="{FF2B5EF4-FFF2-40B4-BE49-F238E27FC236}">
                <a16:creationId xmlns:a16="http://schemas.microsoft.com/office/drawing/2014/main" id="{269F95CD-8039-4F8F-B939-627C4A83BC2E}"/>
              </a:ext>
            </a:extLst>
          </p:cNvPr>
          <p:cNvSpPr>
            <a:spLocks noGrp="1"/>
          </p:cNvSpPr>
          <p:nvPr/>
        </p:nvSpPr>
        <p:spPr>
          <a:xfrm>
            <a:off x="685800" y="1809750"/>
            <a:ext cx="457200" cy="304800"/>
          </a:xfrm>
          <a:prstGeom prst="rect">
            <a:avLst/>
          </a:prstGeom>
          <a:noFill/>
          <a:ln w="0">
            <a:noFill/>
            <a:prstDash val="solid"/>
          </a:ln>
        </p:spPr>
        <p:txBody>
          <a:bodyPr/>
          <a:lstStyle/>
          <a:p>
            <a:pPr algn="l">
              <a:defRPr sz="1650" b="1" i="0">
                <a:solidFill>
                  <a:srgbClr val="F45B43"/>
                </a:solidFill>
              </a:defRPr>
            </a:pPr>
            <a:r>
              <a:rPr sz="1650" b="1" i="0">
                <a:solidFill>
                  <a:srgbClr val="F45B43"/>
                </a:solidFill>
              </a:rPr>
              <a:t>01</a:t>
            </a:r>
          </a:p>
        </p:txBody>
      </p:sp>
      <p:sp>
        <p:nvSpPr>
          <p:cNvPr id="7" name="core-point-1">
            <a:extLst>
              <a:ext uri="{FF2B5EF4-FFF2-40B4-BE49-F238E27FC236}">
                <a16:creationId xmlns:a16="http://schemas.microsoft.com/office/drawing/2014/main" id="{D2BC8373-8752-476C-B065-46AB1B37C7BA}"/>
              </a:ext>
            </a:extLst>
          </p:cNvPr>
          <p:cNvSpPr>
            <a:spLocks noGrp="1"/>
          </p:cNvSpPr>
          <p:nvPr/>
        </p:nvSpPr>
        <p:spPr>
          <a:xfrm>
            <a:off x="1257300" y="1781175"/>
            <a:ext cx="6238875" cy="666750"/>
          </a:xfrm>
          <a:prstGeom prst="rect">
            <a:avLst/>
          </a:prstGeom>
          <a:noFill/>
          <a:ln w="0">
            <a:noFill/>
            <a:prstDash val="solid"/>
          </a:ln>
        </p:spPr>
        <p:txBody>
          <a:bodyPr/>
          <a:lstStyle/>
          <a:p>
            <a:pPr algn="l">
              <a:defRPr sz="1800" b="0" i="0">
                <a:solidFill>
                  <a:srgbClr val="0A332E"/>
                </a:solidFill>
              </a:defRPr>
            </a:pPr>
            <a:r>
              <a:rPr sz="1800" b="0" i="0">
                <a:solidFill>
                  <a:srgbClr val="0A332E"/>
                </a:solidFill>
              </a:rPr>
              <a:t>Core: Renewable describes replenishment, not zero impact.</a:t>
            </a:r>
          </a:p>
        </p:txBody>
      </p:sp>
      <p:sp>
        <p:nvSpPr>
          <p:cNvPr id="8" name="core-index-2">
            <a:extLst>
              <a:ext uri="{FF2B5EF4-FFF2-40B4-BE49-F238E27FC236}">
                <a16:creationId xmlns:a16="http://schemas.microsoft.com/office/drawing/2014/main" id="{BF7EBA87-F9E4-4696-B258-23B598309E05}"/>
              </a:ext>
            </a:extLst>
          </p:cNvPr>
          <p:cNvSpPr>
            <a:spLocks noGrp="1"/>
          </p:cNvSpPr>
          <p:nvPr/>
        </p:nvSpPr>
        <p:spPr>
          <a:xfrm>
            <a:off x="685800" y="2590800"/>
            <a:ext cx="457200" cy="304800"/>
          </a:xfrm>
          <a:prstGeom prst="rect">
            <a:avLst/>
          </a:prstGeom>
          <a:noFill/>
          <a:ln w="0">
            <a:noFill/>
            <a:prstDash val="solid"/>
          </a:ln>
        </p:spPr>
        <p:txBody>
          <a:bodyPr/>
          <a:lstStyle/>
          <a:p>
            <a:pPr algn="l">
              <a:defRPr sz="1650" b="1" i="0">
                <a:solidFill>
                  <a:srgbClr val="F45B43"/>
                </a:solidFill>
              </a:defRPr>
            </a:pPr>
            <a:r>
              <a:rPr sz="1650" b="1" i="0">
                <a:solidFill>
                  <a:srgbClr val="F45B43"/>
                </a:solidFill>
              </a:rPr>
              <a:t>02</a:t>
            </a:r>
          </a:p>
        </p:txBody>
      </p:sp>
      <p:sp>
        <p:nvSpPr>
          <p:cNvPr id="9" name="core-point-2">
            <a:extLst>
              <a:ext uri="{FF2B5EF4-FFF2-40B4-BE49-F238E27FC236}">
                <a16:creationId xmlns:a16="http://schemas.microsoft.com/office/drawing/2014/main" id="{D704D2B7-2058-4DB1-8575-3992B3EF2D5E}"/>
              </a:ext>
            </a:extLst>
          </p:cNvPr>
          <p:cNvSpPr>
            <a:spLocks noGrp="1"/>
          </p:cNvSpPr>
          <p:nvPr/>
        </p:nvSpPr>
        <p:spPr>
          <a:xfrm>
            <a:off x="1257300" y="2562225"/>
            <a:ext cx="6238875" cy="666750"/>
          </a:xfrm>
          <a:prstGeom prst="rect">
            <a:avLst/>
          </a:prstGeom>
          <a:noFill/>
          <a:ln w="0">
            <a:noFill/>
            <a:prstDash val="solid"/>
          </a:ln>
        </p:spPr>
        <p:txBody>
          <a:bodyPr/>
          <a:lstStyle/>
          <a:p>
            <a:pPr algn="l">
              <a:defRPr sz="1800" b="0" i="0">
                <a:solidFill>
                  <a:srgbClr val="0A332E"/>
                </a:solidFill>
              </a:defRPr>
            </a:pPr>
            <a:r>
              <a:rPr sz="1800" b="0" i="0">
                <a:solidFill>
                  <a:srgbClr val="0A332E"/>
                </a:solidFill>
              </a:rPr>
              <a:t>Core: Some resources are controllable; others vary with conditions.</a:t>
            </a:r>
          </a:p>
        </p:txBody>
      </p:sp>
      <p:sp>
        <p:nvSpPr>
          <p:cNvPr id="10" name="core-index-3">
            <a:extLst>
              <a:ext uri="{FF2B5EF4-FFF2-40B4-BE49-F238E27FC236}">
                <a16:creationId xmlns:a16="http://schemas.microsoft.com/office/drawing/2014/main" id="{74A4B4D7-5544-4377-8AFE-1D1FFC56C665}"/>
              </a:ext>
            </a:extLst>
          </p:cNvPr>
          <p:cNvSpPr>
            <a:spLocks noGrp="1"/>
          </p:cNvSpPr>
          <p:nvPr/>
        </p:nvSpPr>
        <p:spPr>
          <a:xfrm>
            <a:off x="685800" y="3371850"/>
            <a:ext cx="457200" cy="304800"/>
          </a:xfrm>
          <a:prstGeom prst="rect">
            <a:avLst/>
          </a:prstGeom>
          <a:noFill/>
          <a:ln w="0">
            <a:noFill/>
            <a:prstDash val="solid"/>
          </a:ln>
        </p:spPr>
        <p:txBody>
          <a:bodyPr/>
          <a:lstStyle/>
          <a:p>
            <a:pPr algn="l">
              <a:defRPr sz="1650" b="1" i="0">
                <a:solidFill>
                  <a:srgbClr val="F45B43"/>
                </a:solidFill>
              </a:defRPr>
            </a:pPr>
            <a:r>
              <a:rPr sz="1650" b="1" i="0">
                <a:solidFill>
                  <a:srgbClr val="F45B43"/>
                </a:solidFill>
              </a:rPr>
              <a:t>03</a:t>
            </a:r>
          </a:p>
        </p:txBody>
      </p:sp>
      <p:sp>
        <p:nvSpPr>
          <p:cNvPr id="11" name="core-point-3">
            <a:extLst>
              <a:ext uri="{FF2B5EF4-FFF2-40B4-BE49-F238E27FC236}">
                <a16:creationId xmlns:a16="http://schemas.microsoft.com/office/drawing/2014/main" id="{9C869C86-0A4A-403B-B793-87C41A2DE09C}"/>
              </a:ext>
            </a:extLst>
          </p:cNvPr>
          <p:cNvSpPr>
            <a:spLocks noGrp="1"/>
          </p:cNvSpPr>
          <p:nvPr/>
        </p:nvSpPr>
        <p:spPr>
          <a:xfrm>
            <a:off x="1257300" y="3343275"/>
            <a:ext cx="6238875" cy="666750"/>
          </a:xfrm>
          <a:prstGeom prst="rect">
            <a:avLst/>
          </a:prstGeom>
          <a:noFill/>
          <a:ln w="0">
            <a:noFill/>
            <a:prstDash val="solid"/>
          </a:ln>
        </p:spPr>
        <p:txBody>
          <a:bodyPr/>
          <a:lstStyle/>
          <a:p>
            <a:pPr algn="l">
              <a:defRPr sz="1800" b="0" i="0">
                <a:solidFill>
                  <a:srgbClr val="0A332E"/>
                </a:solidFill>
              </a:defRPr>
            </a:pPr>
            <a:r>
              <a:rPr sz="1800" b="0" i="0">
                <a:solidFill>
                  <a:srgbClr val="0A332E"/>
                </a:solidFill>
              </a:rPr>
              <a:t>Core: Compare land, emissions, waste, start-up, reliability and local suitability.</a:t>
            </a:r>
          </a:p>
        </p:txBody>
      </p:sp>
      <p:sp>
        <p:nvSpPr>
          <p:cNvPr id="12" name="core-index-4">
            <a:extLst>
              <a:ext uri="{FF2B5EF4-FFF2-40B4-BE49-F238E27FC236}">
                <a16:creationId xmlns:a16="http://schemas.microsoft.com/office/drawing/2014/main" id="{B94EF90B-CDDE-4146-B4BE-0677FEFCE52E}"/>
              </a:ext>
            </a:extLst>
          </p:cNvPr>
          <p:cNvSpPr>
            <a:spLocks noGrp="1"/>
          </p:cNvSpPr>
          <p:nvPr/>
        </p:nvSpPr>
        <p:spPr>
          <a:xfrm>
            <a:off x="685800" y="4152900"/>
            <a:ext cx="457200" cy="304800"/>
          </a:xfrm>
          <a:prstGeom prst="rect">
            <a:avLst/>
          </a:prstGeom>
          <a:noFill/>
          <a:ln w="0">
            <a:noFill/>
            <a:prstDash val="solid"/>
          </a:ln>
        </p:spPr>
        <p:txBody>
          <a:bodyPr/>
          <a:lstStyle/>
          <a:p>
            <a:pPr algn="l">
              <a:defRPr sz="1650" b="1" i="0">
                <a:solidFill>
                  <a:srgbClr val="F45B43"/>
                </a:solidFill>
              </a:defRPr>
            </a:pPr>
            <a:r>
              <a:rPr sz="1650" b="1" i="0">
                <a:solidFill>
                  <a:srgbClr val="F45B43"/>
                </a:solidFill>
              </a:rPr>
              <a:t>04</a:t>
            </a:r>
          </a:p>
        </p:txBody>
      </p:sp>
      <p:sp>
        <p:nvSpPr>
          <p:cNvPr id="13" name="core-point-4">
            <a:extLst>
              <a:ext uri="{FF2B5EF4-FFF2-40B4-BE49-F238E27FC236}">
                <a16:creationId xmlns:a16="http://schemas.microsoft.com/office/drawing/2014/main" id="{E37ADD6C-9659-4C9D-AC75-1B6B9750AF05}"/>
              </a:ext>
            </a:extLst>
          </p:cNvPr>
          <p:cNvSpPr>
            <a:spLocks noGrp="1"/>
          </p:cNvSpPr>
          <p:nvPr/>
        </p:nvSpPr>
        <p:spPr>
          <a:xfrm>
            <a:off x="1257300" y="4124325"/>
            <a:ext cx="6238875" cy="666750"/>
          </a:xfrm>
          <a:prstGeom prst="rect">
            <a:avLst/>
          </a:prstGeom>
          <a:noFill/>
          <a:ln w="0">
            <a:noFill/>
            <a:prstDash val="solid"/>
          </a:ln>
        </p:spPr>
        <p:txBody>
          <a:bodyPr/>
          <a:lstStyle/>
          <a:p>
            <a:pPr algn="l">
              <a:defRPr sz="1800" b="0" i="0">
                <a:solidFill>
                  <a:srgbClr val="0A332E"/>
                </a:solidFill>
              </a:defRPr>
            </a:pPr>
            <a:r>
              <a:rPr sz="1800" b="0" i="0">
                <a:solidFill>
                  <a:srgbClr val="0A332E"/>
                </a:solidFill>
              </a:rPr>
              <a:t>Supplement: Most resources trace to the Sun's fusion; geothermal, nuclear and tidal energy are exceptions. Efficiency compares useful and total input.</a:t>
            </a:r>
          </a:p>
        </p:txBody>
      </p:sp>
      <p:sp>
        <p:nvSpPr>
          <p:cNvPr id="14" name="equation-panel">
            <a:extLst>
              <a:ext uri="{FF2B5EF4-FFF2-40B4-BE49-F238E27FC236}">
                <a16:creationId xmlns:a16="http://schemas.microsoft.com/office/drawing/2014/main" id="{256BBFD5-6D54-4DFE-877A-FF490943658D}"/>
              </a:ext>
            </a:extLst>
          </p:cNvPr>
          <p:cNvSpPr>
            <a:spLocks noGrp="1"/>
          </p:cNvSpPr>
          <p:nvPr/>
        </p:nvSpPr>
        <p:spPr>
          <a:xfrm>
            <a:off x="7858125" y="1809750"/>
            <a:ext cx="3667125" cy="2952750"/>
          </a:xfrm>
          <a:prstGeom prst="roundRect">
            <a:avLst>
              <a:gd name="adj" fmla="val 3871"/>
            </a:avLst>
          </a:prstGeom>
          <a:solidFill>
            <a:srgbClr val="0B342E"/>
          </a:solidFill>
          <a:ln w="0">
            <a:noFill/>
            <a:prstDash val="solid"/>
          </a:ln>
        </p:spPr>
      </p:sp>
      <p:sp>
        <p:nvSpPr>
          <p:cNvPr id="15" name="equation-label">
            <a:extLst>
              <a:ext uri="{FF2B5EF4-FFF2-40B4-BE49-F238E27FC236}">
                <a16:creationId xmlns:a16="http://schemas.microsoft.com/office/drawing/2014/main" id="{C2331850-5959-4EBB-B963-2CEA4AC21095}"/>
              </a:ext>
            </a:extLst>
          </p:cNvPr>
          <p:cNvSpPr>
            <a:spLocks noGrp="1"/>
          </p:cNvSpPr>
          <p:nvPr/>
        </p:nvSpPr>
        <p:spPr>
          <a:xfrm>
            <a:off x="8143875" y="2095500"/>
            <a:ext cx="3095625" cy="323850"/>
          </a:xfrm>
          <a:prstGeom prst="rect">
            <a:avLst/>
          </a:prstGeom>
          <a:noFill/>
          <a:ln w="0">
            <a:noFill/>
            <a:prstDash val="solid"/>
          </a:ln>
        </p:spPr>
        <p:txBody>
          <a:bodyPr/>
          <a:lstStyle/>
          <a:p>
            <a:pPr algn="l">
              <a:defRPr sz="1650" b="1" i="0">
                <a:solidFill>
                  <a:srgbClr val="F45B43"/>
                </a:solidFill>
              </a:defRPr>
            </a:pPr>
            <a:r>
              <a:rPr sz="1650" b="1" i="0">
                <a:solidFill>
                  <a:srgbClr val="F45B43"/>
                </a:solidFill>
              </a:rPr>
              <a:t>EQUATIONS TO OWN</a:t>
            </a:r>
          </a:p>
        </p:txBody>
      </p:sp>
      <p:sp>
        <p:nvSpPr>
          <p:cNvPr id="16" name="equation-expression-1">
            <a:extLst>
              <a:ext uri="{FF2B5EF4-FFF2-40B4-BE49-F238E27FC236}">
                <a16:creationId xmlns:a16="http://schemas.microsoft.com/office/drawing/2014/main" id="{7215AA1B-3587-4871-8237-A6BC23AD7F65}"/>
              </a:ext>
            </a:extLst>
          </p:cNvPr>
          <p:cNvSpPr>
            <a:spLocks noGrp="1"/>
          </p:cNvSpPr>
          <p:nvPr/>
        </p:nvSpPr>
        <p:spPr>
          <a:xfrm>
            <a:off x="8143875" y="2686050"/>
            <a:ext cx="3095625" cy="723900"/>
          </a:xfrm>
          <a:prstGeom prst="rect">
            <a:avLst/>
          </a:prstGeom>
          <a:noFill/>
          <a:ln w="0">
            <a:noFill/>
            <a:prstDash val="solid"/>
          </a:ln>
        </p:spPr>
        <p:txBody>
          <a:bodyPr/>
          <a:lstStyle/>
          <a:p>
            <a:pPr algn="l">
              <a:defRPr sz="1650" b="1" i="0">
                <a:solidFill>
                  <a:srgbClr val="F4F0E2"/>
                </a:solidFill>
              </a:defRPr>
            </a:pPr>
            <a:r>
              <a:rPr sz="1650" b="1" i="0">
                <a:solidFill>
                  <a:srgbClr val="F4F0E2"/>
                </a:solidFill>
              </a:rPr>
              <a:t>SUPPLEMENT · efficiency = useful output / total input × 100%</a:t>
            </a:r>
          </a:p>
        </p:txBody>
      </p:sp>
      <p:sp>
        <p:nvSpPr>
          <p:cNvPr id="17" name="equation-units-1">
            <a:extLst>
              <a:ext uri="{FF2B5EF4-FFF2-40B4-BE49-F238E27FC236}">
                <a16:creationId xmlns:a16="http://schemas.microsoft.com/office/drawing/2014/main" id="{322E59EA-A117-4FE4-9CA1-F91C501A30F3}"/>
              </a:ext>
            </a:extLst>
          </p:cNvPr>
          <p:cNvSpPr>
            <a:spLocks noGrp="1"/>
          </p:cNvSpPr>
          <p:nvPr/>
        </p:nvSpPr>
        <p:spPr>
          <a:xfrm>
            <a:off x="8143875" y="3543300"/>
            <a:ext cx="3095625" cy="781050"/>
          </a:xfrm>
          <a:prstGeom prst="rect">
            <a:avLst/>
          </a:prstGeom>
          <a:noFill/>
          <a:ln w="0">
            <a:noFill/>
            <a:prstDash val="solid"/>
          </a:ln>
        </p:spPr>
        <p:txBody>
          <a:bodyPr/>
          <a:lstStyle/>
          <a:p>
            <a:pPr algn="l">
              <a:defRPr sz="1650" b="0" i="0">
                <a:solidFill>
                  <a:srgbClr val="F4F0E2"/>
                </a:solidFill>
              </a:defRPr>
            </a:pPr>
            <a:r>
              <a:rPr sz="1650" b="0" i="0">
                <a:solidFill>
                  <a:srgbClr val="F4F0E2"/>
                </a:solidFill>
              </a:rPr>
              <a:t>Units: % when multiplied by 100</a:t>
            </a:r>
          </a:p>
        </p:txBody>
      </p:sp>
      <p:sp>
        <p:nvSpPr>
          <p:cNvPr id="18" name="vocabulary-label">
            <a:extLst>
              <a:ext uri="{FF2B5EF4-FFF2-40B4-BE49-F238E27FC236}">
                <a16:creationId xmlns:a16="http://schemas.microsoft.com/office/drawing/2014/main" id="{7554028A-9780-4097-B216-3358D27037E5}"/>
              </a:ext>
            </a:extLst>
          </p:cNvPr>
          <p:cNvSpPr>
            <a:spLocks noGrp="1"/>
          </p:cNvSpPr>
          <p:nvPr/>
        </p:nvSpPr>
        <p:spPr>
          <a:xfrm>
            <a:off x="7858125" y="4895850"/>
            <a:ext cx="3667125" cy="285750"/>
          </a:xfrm>
          <a:prstGeom prst="rect">
            <a:avLst/>
          </a:prstGeom>
          <a:noFill/>
          <a:ln w="0">
            <a:noFill/>
            <a:prstDash val="solid"/>
          </a:ln>
        </p:spPr>
        <p:txBody>
          <a:bodyPr/>
          <a:lstStyle/>
          <a:p>
            <a:pPr algn="l">
              <a:defRPr sz="1650" b="1" i="0">
                <a:solidFill>
                  <a:srgbClr val="F45B43"/>
                </a:solidFill>
              </a:defRPr>
            </a:pPr>
            <a:r>
              <a:rPr sz="1650" b="1" i="0">
                <a:solidFill>
                  <a:srgbClr val="F45B43"/>
                </a:solidFill>
              </a:rPr>
              <a:t>SAY IT PRECISELY</a:t>
            </a:r>
          </a:p>
        </p:txBody>
      </p:sp>
      <p:sp>
        <p:nvSpPr>
          <p:cNvPr id="19" name="vocabulary">
            <a:extLst>
              <a:ext uri="{FF2B5EF4-FFF2-40B4-BE49-F238E27FC236}">
                <a16:creationId xmlns:a16="http://schemas.microsoft.com/office/drawing/2014/main" id="{8E4A761B-6419-4B45-9251-953C11219929}"/>
              </a:ext>
            </a:extLst>
          </p:cNvPr>
          <p:cNvSpPr>
            <a:spLocks noGrp="1"/>
          </p:cNvSpPr>
          <p:nvPr/>
        </p:nvSpPr>
        <p:spPr>
          <a:xfrm>
            <a:off x="7858125" y="5257800"/>
            <a:ext cx="3667125" cy="904875"/>
          </a:xfrm>
          <a:prstGeom prst="rect">
            <a:avLst/>
          </a:prstGeom>
          <a:noFill/>
          <a:ln w="0">
            <a:noFill/>
            <a:prstDash val="solid"/>
          </a:ln>
        </p:spPr>
        <p:txBody>
          <a:bodyPr/>
          <a:lstStyle/>
          <a:p>
            <a:pPr algn="l">
              <a:defRPr sz="1800" b="1" i="0">
                <a:solidFill>
                  <a:srgbClr val="0A332E"/>
                </a:solidFill>
              </a:defRPr>
            </a:pPr>
            <a:r>
              <a:rPr sz="1800" b="1" i="0">
                <a:solidFill>
                  <a:srgbClr val="0A332E"/>
                </a:solidFill>
              </a:rPr>
              <a:t>renewable · non-renewable · reliable · intermittent · storage · efficiency</a:t>
            </a:r>
          </a:p>
        </p:txBody>
      </p:sp>
    </p:spTree>
    <p:extLst>
      <p:ext uri="{BB962C8B-B14F-4D97-AF65-F5344CB8AC3E}">
        <p14:creationId xmlns:p14="http://schemas.microsoft.com/office/powerpoint/2010/main" val="94843751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04016C-35BE-BE06-F251-45AA71C8841B}"/>
            </a:ext>
          </a:extLst>
        </p:cNvPr>
        <p:cNvGrpSpPr/>
        <p:nvPr/>
      </p:nvGrpSpPr>
      <p:grpSpPr>
        <a:xfrm>
          <a:off x="0" y="0"/>
          <a:ext cx="0" cy="0"/>
          <a:chOff x="0" y="0"/>
          <a:chExt cx="0" cy="0"/>
        </a:xfrm>
      </p:grpSpPr>
      <p:sp>
        <p:nvSpPr>
          <p:cNvPr id="20" name="group-label">
            <a:extLst>
              <a:ext uri="{FF2B5EF4-FFF2-40B4-BE49-F238E27FC236}">
                <a16:creationId xmlns:a16="http://schemas.microsoft.com/office/drawing/2014/main" id="{A63B667C-24DE-E93A-122D-362BCD31EE49}"/>
              </a:ext>
            </a:extLst>
          </p:cNvPr>
          <p:cNvSpPr>
            <a:spLocks noGrp="1"/>
          </p:cNvSpPr>
          <p:nvPr/>
        </p:nvSpPr>
        <p:spPr>
          <a:xfrm>
            <a:off x="666750" y="266700"/>
            <a:ext cx="7239000" cy="285750"/>
          </a:xfrm>
          <a:prstGeom prst="rect">
            <a:avLst/>
          </a:prstGeom>
          <a:noFill/>
          <a:ln w="0">
            <a:noFill/>
            <a:prstDash val="solid"/>
          </a:ln>
        </p:spPr>
        <p:txBody>
          <a:bodyPr/>
          <a:lstStyle/>
          <a:p>
            <a:pPr algn="l">
              <a:defRPr sz="1650" b="1" i="0">
                <a:solidFill>
                  <a:srgbClr val="F45B43"/>
                </a:solidFill>
              </a:defRPr>
            </a:pPr>
            <a:r>
              <a:rPr sz="1650" b="1" i="0">
                <a:solidFill>
                  <a:srgbClr val="F45B43"/>
                </a:solidFill>
              </a:rPr>
              <a:t>GROUP 1 · MOTION, FORCES AND ENERGY</a:t>
            </a:r>
          </a:p>
        </p:txBody>
      </p:sp>
      <p:sp>
        <p:nvSpPr>
          <p:cNvPr id="2" name="page-number">
            <a:extLst>
              <a:ext uri="{FF2B5EF4-FFF2-40B4-BE49-F238E27FC236}">
                <a16:creationId xmlns:a16="http://schemas.microsoft.com/office/drawing/2014/main" id="{9114A368-0459-211D-4F8D-2EAEB63D55DE}"/>
              </a:ext>
            </a:extLst>
          </p:cNvPr>
          <p:cNvSpPr>
            <a:spLocks noGrp="1"/>
          </p:cNvSpPr>
          <p:nvPr/>
        </p:nvSpPr>
        <p:spPr>
          <a:xfrm>
            <a:off x="10334625" y="266700"/>
            <a:ext cx="1190625" cy="285750"/>
          </a:xfrm>
          <a:prstGeom prst="rect">
            <a:avLst/>
          </a:prstGeom>
          <a:noFill/>
          <a:ln w="0">
            <a:noFill/>
            <a:prstDash val="solid"/>
          </a:ln>
        </p:spPr>
        <p:txBody>
          <a:bodyPr/>
          <a:lstStyle/>
          <a:p>
            <a:pPr algn="r">
              <a:defRPr sz="1650" b="1" i="0">
                <a:solidFill>
                  <a:srgbClr val="0A332E"/>
                </a:solidFill>
              </a:defRPr>
            </a:pPr>
            <a:r>
              <a:rPr lang="en-US" sz="1650" b="1" i="0">
                <a:solidFill>
                  <a:srgbClr val="0A332E"/>
                </a:solidFill>
              </a:rPr>
              <a:t>04 / 13</a:t>
            </a:r>
            <a:endParaRPr sz="1650" b="1" i="0">
              <a:solidFill>
                <a:srgbClr val="0A332E"/>
              </a:solidFill>
            </a:endParaRPr>
          </a:p>
        </p:txBody>
      </p:sp>
      <p:sp>
        <p:nvSpPr>
          <p:cNvPr id="3" name="rule-70-666">
            <a:extLst>
              <a:ext uri="{FF2B5EF4-FFF2-40B4-BE49-F238E27FC236}">
                <a16:creationId xmlns:a16="http://schemas.microsoft.com/office/drawing/2014/main" id="{C9070BE8-36BF-8308-8227-D9B896C78C72}"/>
              </a:ext>
            </a:extLst>
          </p:cNvPr>
          <p:cNvSpPr>
            <a:spLocks noGrp="1"/>
          </p:cNvSpPr>
          <p:nvPr/>
        </p:nvSpPr>
        <p:spPr>
          <a:xfrm>
            <a:off x="666750" y="6343650"/>
            <a:ext cx="10858500" cy="9525"/>
          </a:xfrm>
          <a:prstGeom prst="rect">
            <a:avLst/>
          </a:prstGeom>
          <a:solidFill>
            <a:srgbClr val="A9BBB4"/>
          </a:solidFill>
          <a:ln w="0">
            <a:noFill/>
            <a:prstDash val="solid"/>
          </a:ln>
        </p:spPr>
      </p:sp>
      <p:sp>
        <p:nvSpPr>
          <p:cNvPr id="4" name="course-footer">
            <a:extLst>
              <a:ext uri="{FF2B5EF4-FFF2-40B4-BE49-F238E27FC236}">
                <a16:creationId xmlns:a16="http://schemas.microsoft.com/office/drawing/2014/main" id="{D3C5A990-36CB-5874-E132-7320F64F7FC9}"/>
              </a:ext>
            </a:extLst>
          </p:cNvPr>
          <p:cNvSpPr>
            <a:spLocks noGrp="1"/>
          </p:cNvSpPr>
          <p:nvPr/>
        </p:nvSpPr>
        <p:spPr>
          <a:xfrm>
            <a:off x="666750" y="6429375"/>
            <a:ext cx="8572500" cy="266700"/>
          </a:xfrm>
          <a:prstGeom prst="rect">
            <a:avLst/>
          </a:prstGeom>
          <a:noFill/>
          <a:ln w="0">
            <a:noFill/>
            <a:prstDash val="solid"/>
          </a:ln>
        </p:spPr>
        <p:txBody>
          <a:bodyPr/>
          <a:lstStyle/>
          <a:p>
            <a:pPr algn="l">
              <a:defRPr sz="1650" b="1" i="0">
                <a:solidFill>
                  <a:srgbClr val="48635E"/>
                </a:solidFill>
              </a:defRPr>
            </a:pPr>
            <a:r>
              <a:rPr sz="1650" b="1" i="0">
                <a:solidFill>
                  <a:srgbClr val="48635E"/>
                </a:solidFill>
              </a:rPr>
              <a:t>GIOPHYSICS · CAMBRIDGE IGCSE PHYSICS 0625 · 1.7.3</a:t>
            </a:r>
          </a:p>
        </p:txBody>
      </p:sp>
      <p:sp>
        <p:nvSpPr>
          <p:cNvPr id="5" name="slide-title">
            <a:extLst>
              <a:ext uri="{FF2B5EF4-FFF2-40B4-BE49-F238E27FC236}">
                <a16:creationId xmlns:a16="http://schemas.microsoft.com/office/drawing/2014/main" id="{832029D6-1B37-05CE-BDD6-567945586219}"/>
              </a:ext>
            </a:extLst>
          </p:cNvPr>
          <p:cNvSpPr>
            <a:spLocks noGrp="1"/>
          </p:cNvSpPr>
          <p:nvPr/>
        </p:nvSpPr>
        <p:spPr>
          <a:xfrm>
            <a:off x="666750" y="685800"/>
            <a:ext cx="10858500" cy="952500"/>
          </a:xfrm>
          <a:prstGeom prst="rect">
            <a:avLst/>
          </a:prstGeom>
          <a:noFill/>
          <a:ln w="0">
            <a:noFill/>
            <a:prstDash val="solid"/>
          </a:ln>
        </p:spPr>
        <p:txBody>
          <a:bodyPr/>
          <a:lstStyle/>
          <a:p>
            <a:pPr algn="l">
              <a:defRPr sz="3600" b="1" i="0">
                <a:solidFill>
                  <a:srgbClr val="0A332E"/>
                </a:solidFill>
              </a:defRPr>
            </a:pPr>
            <a:r>
              <a:rPr lang="en-US" sz="3600" b="1" i="0">
                <a:solidFill>
                  <a:srgbClr val="0A332E"/>
                </a:solidFill>
              </a:rPr>
              <a:t>In one sentence: energy resources</a:t>
            </a:r>
            <a:endParaRPr sz="3600" b="1" i="0">
              <a:solidFill>
                <a:srgbClr val="0A332E"/>
              </a:solidFill>
            </a:endParaRPr>
          </a:p>
        </p:txBody>
      </p:sp>
      <p:sp>
        <p:nvSpPr>
          <p:cNvPr id="21" name="simple-definition-label">
            <a:extLst>
              <a:ext uri="{FF2B5EF4-FFF2-40B4-BE49-F238E27FC236}">
                <a16:creationId xmlns:a16="http://schemas.microsoft.com/office/drawing/2014/main" id="{9BAAA670-0214-CE6B-830C-70472BA66121}"/>
              </a:ext>
            </a:extLst>
          </p:cNvPr>
          <p:cNvSpPr txBox="1"/>
          <p:nvPr/>
        </p:nvSpPr>
        <p:spPr>
          <a:xfrm>
            <a:off x="660400" y="1524000"/>
            <a:ext cx="10858500" cy="276999"/>
          </a:xfrm>
          <a:prstGeom prst="rect">
            <a:avLst/>
          </a:prstGeom>
          <a:noFill/>
        </p:spPr>
        <p:txBody>
          <a:bodyPr vert="horz" lIns="0" tIns="0" bIns="0" rtlCol="0">
            <a:noAutofit/>
          </a:bodyPr>
          <a:lstStyle/>
          <a:p>
            <a:r>
              <a:rPr lang="en-US" sz="1600" b="1">
                <a:solidFill>
                  <a:srgbClr val="EF5C3E"/>
                </a:solidFill>
              </a:rPr>
              <a:t>SIMPLE DEFINITION</a:t>
            </a:r>
          </a:p>
        </p:txBody>
      </p:sp>
      <p:sp>
        <p:nvSpPr>
          <p:cNvPr id="22" name="simple-definition">
            <a:extLst>
              <a:ext uri="{FF2B5EF4-FFF2-40B4-BE49-F238E27FC236}">
                <a16:creationId xmlns:a16="http://schemas.microsoft.com/office/drawing/2014/main" id="{88034422-BF17-FA1D-CEA6-2C0CB897FEB4}"/>
              </a:ext>
            </a:extLst>
          </p:cNvPr>
          <p:cNvSpPr txBox="1"/>
          <p:nvPr/>
        </p:nvSpPr>
        <p:spPr>
          <a:xfrm>
            <a:off x="660400" y="1879600"/>
            <a:ext cx="10858500" cy="323165"/>
          </a:xfrm>
          <a:prstGeom prst="rect">
            <a:avLst/>
          </a:prstGeom>
          <a:noFill/>
        </p:spPr>
        <p:txBody>
          <a:bodyPr vert="horz" wrap="square" lIns="0" tIns="0" rtlCol="0">
            <a:noAutofit/>
          </a:bodyPr>
          <a:lstStyle/>
          <a:p>
            <a:r>
              <a:rPr lang="en-US" sz="2600">
                <a:solidFill>
                  <a:srgbClr val="102E29"/>
                </a:solidFill>
              </a:rPr>
              <a:t>An energy resource is something in the world we can draw energy from to generate electricity or heat — sunlight, wind, moving water, fuel, the nucleus or the Earth's heat — and choosing between them always means weighing several criteria at once.</a:t>
            </a:r>
          </a:p>
        </p:txBody>
      </p:sp>
      <p:sp>
        <p:nvSpPr>
          <p:cNvPr id="23" name="Rectangle 22">
            <a:extLst>
              <a:ext uri="{FF2B5EF4-FFF2-40B4-BE49-F238E27FC236}">
                <a16:creationId xmlns:a16="http://schemas.microsoft.com/office/drawing/2014/main" id="{04B2DD09-A66F-2F6F-BEA0-D11C1259E030}"/>
              </a:ext>
            </a:extLst>
          </p:cNvPr>
          <p:cNvSpPr/>
          <p:nvPr/>
        </p:nvSpPr>
        <p:spPr>
          <a:xfrm>
            <a:off x="711200" y="3774252"/>
            <a:ext cx="2032000" cy="524933"/>
          </a:xfrm>
          <a:prstGeom prst="rect">
            <a:avLst/>
          </a:prstGeom>
          <a:solidFill>
            <a:srgbClr val="F3EFDF"/>
          </a:solidFill>
          <a:ln w="19050">
            <a:solidFill>
              <a:srgbClr val="102E29"/>
            </a:solid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r>
              <a:rPr lang="en-US" sz="1600">
                <a:solidFill>
                  <a:srgbClr val="102E29"/>
                </a:solidFill>
              </a:rPr>
              <a:t>wind (renewable)</a:t>
            </a:r>
          </a:p>
        </p:txBody>
      </p:sp>
      <p:sp>
        <p:nvSpPr>
          <p:cNvPr id="24" name="Rectangle 23">
            <a:extLst>
              <a:ext uri="{FF2B5EF4-FFF2-40B4-BE49-F238E27FC236}">
                <a16:creationId xmlns:a16="http://schemas.microsoft.com/office/drawing/2014/main" id="{FB9C2AA7-B417-580A-A18C-F7DAF190C18A}"/>
              </a:ext>
            </a:extLst>
          </p:cNvPr>
          <p:cNvSpPr/>
          <p:nvPr/>
        </p:nvSpPr>
        <p:spPr>
          <a:xfrm>
            <a:off x="711200" y="4474163"/>
            <a:ext cx="2032000" cy="524933"/>
          </a:xfrm>
          <a:prstGeom prst="rect">
            <a:avLst/>
          </a:prstGeom>
          <a:solidFill>
            <a:srgbClr val="F3EFDF"/>
          </a:solidFill>
          <a:ln w="19050">
            <a:solidFill>
              <a:srgbClr val="102E29"/>
            </a:solid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r>
              <a:rPr lang="en-US" sz="1600">
                <a:solidFill>
                  <a:srgbClr val="102E29"/>
                </a:solidFill>
              </a:rPr>
              <a:t>coal (non-renewable)</a:t>
            </a:r>
          </a:p>
        </p:txBody>
      </p:sp>
      <p:sp>
        <p:nvSpPr>
          <p:cNvPr id="25" name="Rectangle 24">
            <a:extLst>
              <a:ext uri="{FF2B5EF4-FFF2-40B4-BE49-F238E27FC236}">
                <a16:creationId xmlns:a16="http://schemas.microsoft.com/office/drawing/2014/main" id="{EB4C2590-96CB-859B-73C1-30251E1AEA81}"/>
              </a:ext>
            </a:extLst>
          </p:cNvPr>
          <p:cNvSpPr/>
          <p:nvPr/>
        </p:nvSpPr>
        <p:spPr>
          <a:xfrm>
            <a:off x="711200" y="5174074"/>
            <a:ext cx="2032000" cy="524934"/>
          </a:xfrm>
          <a:prstGeom prst="rect">
            <a:avLst/>
          </a:prstGeom>
          <a:solidFill>
            <a:srgbClr val="F3EFDF"/>
          </a:solidFill>
          <a:ln w="19050">
            <a:solidFill>
              <a:srgbClr val="102E29"/>
            </a:solid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r>
              <a:rPr lang="en-US" sz="1600">
                <a:solidFill>
                  <a:srgbClr val="102E29"/>
                </a:solidFill>
              </a:rPr>
              <a:t>uranium (non-renewable)</a:t>
            </a:r>
          </a:p>
        </p:txBody>
      </p:sp>
      <p:cxnSp>
        <p:nvCxnSpPr>
          <p:cNvPr id="26" name="Straight Connector 25">
            <a:extLst>
              <a:ext uri="{FF2B5EF4-FFF2-40B4-BE49-F238E27FC236}">
                <a16:creationId xmlns:a16="http://schemas.microsoft.com/office/drawing/2014/main" id="{C83A7BD0-7608-3B13-FDAB-7F89626A57C0}"/>
              </a:ext>
            </a:extLst>
          </p:cNvPr>
          <p:cNvCxnSpPr/>
          <p:nvPr/>
        </p:nvCxnSpPr>
        <p:spPr>
          <a:xfrm>
            <a:off x="2794000" y="4036718"/>
            <a:ext cx="1016000" cy="554097"/>
          </a:xfrm>
          <a:prstGeom prst="line">
            <a:avLst/>
          </a:prstGeom>
          <a:ln w="25400">
            <a:solidFill>
              <a:srgbClr val="6B7F79"/>
            </a:solidFill>
            <a:tailEnd type="arrow"/>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BB6109FC-4204-F30C-D9A4-A7105B9BA3FD}"/>
              </a:ext>
            </a:extLst>
          </p:cNvPr>
          <p:cNvCxnSpPr/>
          <p:nvPr/>
        </p:nvCxnSpPr>
        <p:spPr>
          <a:xfrm>
            <a:off x="2794000" y="4736629"/>
            <a:ext cx="1016000" cy="0"/>
          </a:xfrm>
          <a:prstGeom prst="line">
            <a:avLst/>
          </a:prstGeom>
          <a:ln w="25400">
            <a:solidFill>
              <a:srgbClr val="6B7F79"/>
            </a:solidFill>
            <a:tailEnd type="arrow"/>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7E061C4D-9452-1909-8A63-52747C5BB834}"/>
              </a:ext>
            </a:extLst>
          </p:cNvPr>
          <p:cNvCxnSpPr/>
          <p:nvPr/>
        </p:nvCxnSpPr>
        <p:spPr>
          <a:xfrm flipV="1">
            <a:off x="2794000" y="4882445"/>
            <a:ext cx="1016000" cy="554096"/>
          </a:xfrm>
          <a:prstGeom prst="line">
            <a:avLst/>
          </a:prstGeom>
          <a:ln w="25400">
            <a:solidFill>
              <a:srgbClr val="6B7F79"/>
            </a:solidFill>
            <a:tailEnd type="arrow"/>
          </a:ln>
        </p:spPr>
        <p:style>
          <a:lnRef idx="1">
            <a:schemeClr val="accent1"/>
          </a:lnRef>
          <a:fillRef idx="0">
            <a:schemeClr val="accent1"/>
          </a:fillRef>
          <a:effectRef idx="0">
            <a:schemeClr val="accent1"/>
          </a:effectRef>
          <a:fontRef idx="minor">
            <a:schemeClr val="tx1"/>
          </a:fontRef>
        </p:style>
      </p:cxnSp>
      <p:sp>
        <p:nvSpPr>
          <p:cNvPr id="29" name="Rectangle 28">
            <a:extLst>
              <a:ext uri="{FF2B5EF4-FFF2-40B4-BE49-F238E27FC236}">
                <a16:creationId xmlns:a16="http://schemas.microsoft.com/office/drawing/2014/main" id="{A4E7C250-43D1-449F-880A-86BE90DE7D77}"/>
              </a:ext>
            </a:extLst>
          </p:cNvPr>
          <p:cNvSpPr/>
          <p:nvPr/>
        </p:nvSpPr>
        <p:spPr>
          <a:xfrm>
            <a:off x="3860800" y="4386674"/>
            <a:ext cx="1651000" cy="699911"/>
          </a:xfrm>
          <a:prstGeom prst="rect">
            <a:avLst/>
          </a:prstGeom>
          <a:solidFill>
            <a:srgbClr val="F3EFDF"/>
          </a:solidFill>
          <a:ln w="19050">
            <a:solidFill>
              <a:srgbClr val="102E29"/>
            </a:solid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r>
              <a:rPr lang="en-US" sz="1600">
                <a:solidFill>
                  <a:srgbClr val="102E29"/>
                </a:solidFill>
              </a:rPr>
              <a:t>turbine</a:t>
            </a:r>
          </a:p>
        </p:txBody>
      </p:sp>
      <p:cxnSp>
        <p:nvCxnSpPr>
          <p:cNvPr id="30" name="Straight Connector 29">
            <a:extLst>
              <a:ext uri="{FF2B5EF4-FFF2-40B4-BE49-F238E27FC236}">
                <a16:creationId xmlns:a16="http://schemas.microsoft.com/office/drawing/2014/main" id="{53CE5A71-8DBD-D4F6-C396-76037EF665E8}"/>
              </a:ext>
            </a:extLst>
          </p:cNvPr>
          <p:cNvCxnSpPr/>
          <p:nvPr/>
        </p:nvCxnSpPr>
        <p:spPr>
          <a:xfrm>
            <a:off x="5562600" y="4736629"/>
            <a:ext cx="406400" cy="0"/>
          </a:xfrm>
          <a:prstGeom prst="line">
            <a:avLst/>
          </a:prstGeom>
          <a:ln w="25400">
            <a:solidFill>
              <a:srgbClr val="102E29"/>
            </a:solidFill>
            <a:tailEnd type="arrow"/>
          </a:ln>
        </p:spPr>
        <p:style>
          <a:lnRef idx="1">
            <a:schemeClr val="accent1"/>
          </a:lnRef>
          <a:fillRef idx="0">
            <a:schemeClr val="accent1"/>
          </a:fillRef>
          <a:effectRef idx="0">
            <a:schemeClr val="accent1"/>
          </a:effectRef>
          <a:fontRef idx="minor">
            <a:schemeClr val="tx1"/>
          </a:fontRef>
        </p:style>
      </p:cxnSp>
      <p:sp>
        <p:nvSpPr>
          <p:cNvPr id="31" name="Rectangle 30">
            <a:extLst>
              <a:ext uri="{FF2B5EF4-FFF2-40B4-BE49-F238E27FC236}">
                <a16:creationId xmlns:a16="http://schemas.microsoft.com/office/drawing/2014/main" id="{2FBCA450-6D43-CEF9-ACAC-3BC1D033715F}"/>
              </a:ext>
            </a:extLst>
          </p:cNvPr>
          <p:cNvSpPr/>
          <p:nvPr/>
        </p:nvSpPr>
        <p:spPr>
          <a:xfrm>
            <a:off x="6019800" y="4386674"/>
            <a:ext cx="1778000" cy="699911"/>
          </a:xfrm>
          <a:prstGeom prst="rect">
            <a:avLst/>
          </a:prstGeom>
          <a:solidFill>
            <a:srgbClr val="F3EFDF"/>
          </a:solidFill>
          <a:ln w="19050">
            <a:solidFill>
              <a:srgbClr val="102E29"/>
            </a:solid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r>
              <a:rPr lang="en-US" sz="1600">
                <a:solidFill>
                  <a:srgbClr val="102E29"/>
                </a:solidFill>
              </a:rPr>
              <a:t>generator</a:t>
            </a:r>
          </a:p>
        </p:txBody>
      </p:sp>
      <p:cxnSp>
        <p:nvCxnSpPr>
          <p:cNvPr id="32" name="Straight Connector 31">
            <a:extLst>
              <a:ext uri="{FF2B5EF4-FFF2-40B4-BE49-F238E27FC236}">
                <a16:creationId xmlns:a16="http://schemas.microsoft.com/office/drawing/2014/main" id="{9BB7303F-603A-97A1-6FF2-8344B312BB14}"/>
              </a:ext>
            </a:extLst>
          </p:cNvPr>
          <p:cNvCxnSpPr/>
          <p:nvPr/>
        </p:nvCxnSpPr>
        <p:spPr>
          <a:xfrm>
            <a:off x="7848600" y="4736629"/>
            <a:ext cx="406400" cy="0"/>
          </a:xfrm>
          <a:prstGeom prst="line">
            <a:avLst/>
          </a:prstGeom>
          <a:ln w="25400">
            <a:solidFill>
              <a:srgbClr val="EF5C3E"/>
            </a:solidFill>
            <a:tailEnd type="arrow"/>
          </a:ln>
        </p:spPr>
        <p:style>
          <a:lnRef idx="1">
            <a:schemeClr val="accent1"/>
          </a:lnRef>
          <a:fillRef idx="0">
            <a:schemeClr val="accent1"/>
          </a:fillRef>
          <a:effectRef idx="0">
            <a:schemeClr val="accent1"/>
          </a:effectRef>
          <a:fontRef idx="minor">
            <a:schemeClr val="tx1"/>
          </a:fontRef>
        </p:style>
      </p:cxnSp>
      <p:sp>
        <p:nvSpPr>
          <p:cNvPr id="33" name="Rectangle 32">
            <a:extLst>
              <a:ext uri="{FF2B5EF4-FFF2-40B4-BE49-F238E27FC236}">
                <a16:creationId xmlns:a16="http://schemas.microsoft.com/office/drawing/2014/main" id="{3F79050C-94A6-9DF5-EF12-ECF870519F7B}"/>
              </a:ext>
            </a:extLst>
          </p:cNvPr>
          <p:cNvSpPr/>
          <p:nvPr/>
        </p:nvSpPr>
        <p:spPr>
          <a:xfrm>
            <a:off x="8305800" y="4386674"/>
            <a:ext cx="1905000" cy="699911"/>
          </a:xfrm>
          <a:prstGeom prst="rect">
            <a:avLst/>
          </a:prstGeom>
          <a:solidFill>
            <a:srgbClr val="EF5C3E"/>
          </a:solidFill>
          <a:ln w="19050">
            <a:solidFill>
              <a:srgbClr val="102E29"/>
            </a:solid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r>
              <a:rPr lang="en-US" sz="1600">
                <a:solidFill>
                  <a:srgbClr val="F3EFDF"/>
                </a:solidFill>
              </a:rPr>
              <a:t>electricity</a:t>
            </a:r>
          </a:p>
        </p:txBody>
      </p:sp>
      <p:sp>
        <p:nvSpPr>
          <p:cNvPr id="34" name="TextBox 33">
            <a:extLst>
              <a:ext uri="{FF2B5EF4-FFF2-40B4-BE49-F238E27FC236}">
                <a16:creationId xmlns:a16="http://schemas.microsoft.com/office/drawing/2014/main" id="{7890882C-E3BF-2826-147F-321543E54700}"/>
              </a:ext>
            </a:extLst>
          </p:cNvPr>
          <p:cNvSpPr txBox="1"/>
          <p:nvPr/>
        </p:nvSpPr>
        <p:spPr>
          <a:xfrm>
            <a:off x="7924800" y="5261563"/>
            <a:ext cx="3429000" cy="276999"/>
          </a:xfrm>
          <a:prstGeom prst="rect">
            <a:avLst/>
          </a:prstGeom>
          <a:noFill/>
        </p:spPr>
        <p:txBody>
          <a:bodyPr vert="horz" wrap="square" lIns="0" tIns="0" bIns="0" rtlCol="0">
            <a:noAutofit/>
          </a:bodyPr>
          <a:lstStyle/>
          <a:p>
            <a:r>
              <a:rPr lang="en-US" sz="1600">
                <a:solidFill>
                  <a:srgbClr val="6B7F79"/>
                </a:solidFill>
              </a:rPr>
              <a:t>electricity is a carrier, not a resource</a:t>
            </a:r>
          </a:p>
        </p:txBody>
      </p:sp>
      <p:sp>
        <p:nvSpPr>
          <p:cNvPr id="35" name="diagram-caption">
            <a:extLst>
              <a:ext uri="{FF2B5EF4-FFF2-40B4-BE49-F238E27FC236}">
                <a16:creationId xmlns:a16="http://schemas.microsoft.com/office/drawing/2014/main" id="{47A99713-1F3F-4384-1CEA-9E2D849EC16D}"/>
              </a:ext>
            </a:extLst>
          </p:cNvPr>
          <p:cNvSpPr txBox="1"/>
          <p:nvPr/>
        </p:nvSpPr>
        <p:spPr>
          <a:xfrm>
            <a:off x="660400" y="6070600"/>
            <a:ext cx="10858500" cy="323165"/>
          </a:xfrm>
          <a:prstGeom prst="rect">
            <a:avLst/>
          </a:prstGeom>
          <a:noFill/>
        </p:spPr>
        <p:txBody>
          <a:bodyPr vert="horz" lIns="0" tIns="0" rtlCol="0">
            <a:noAutofit/>
          </a:bodyPr>
          <a:lstStyle/>
          <a:p>
            <a:r>
              <a:rPr lang="en-US" sz="1600" i="1">
                <a:solidFill>
                  <a:srgbClr val="6B7F79"/>
                </a:solidFill>
              </a:rPr>
              <a:t>Every route ends at the same carrier; the real choice is made in the left-hand column, not the right.</a:t>
            </a:r>
          </a:p>
        </p:txBody>
      </p:sp>
    </p:spTree>
    <p:extLst>
      <p:ext uri="{BB962C8B-B14F-4D97-AF65-F5344CB8AC3E}">
        <p14:creationId xmlns:p14="http://schemas.microsoft.com/office/powerpoint/2010/main" val="375473381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4F0E2"/>
        </a:solidFill>
        <a:effectLst/>
      </p:bgPr>
    </p:bg>
    <p:spTree>
      <p:nvGrpSpPr>
        <p:cNvPr id="1" name=""/>
        <p:cNvGrpSpPr/>
        <p:nvPr/>
      </p:nvGrpSpPr>
      <p:grpSpPr>
        <a:xfrm>
          <a:off x="0" y="0"/>
          <a:ext cx="0" cy="0"/>
          <a:chOff x="0" y="0"/>
          <a:chExt cx="0" cy="0"/>
        </a:xfrm>
      </p:grpSpPr>
      <p:sp>
        <p:nvSpPr>
          <p:cNvPr id="12" name="group-label">
            <a:extLst>
              <a:ext uri="{FF2B5EF4-FFF2-40B4-BE49-F238E27FC236}">
                <a16:creationId xmlns:a16="http://schemas.microsoft.com/office/drawing/2014/main" id="{5384BD42-09D9-4353-8B24-57188B5E070B}"/>
              </a:ext>
            </a:extLst>
          </p:cNvPr>
          <p:cNvSpPr>
            <a:spLocks noGrp="1"/>
          </p:cNvSpPr>
          <p:nvPr/>
        </p:nvSpPr>
        <p:spPr>
          <a:xfrm>
            <a:off x="666750" y="266700"/>
            <a:ext cx="7239000" cy="285750"/>
          </a:xfrm>
          <a:prstGeom prst="rect">
            <a:avLst/>
          </a:prstGeom>
          <a:noFill/>
          <a:ln w="0">
            <a:noFill/>
            <a:prstDash val="solid"/>
          </a:ln>
        </p:spPr>
        <p:txBody>
          <a:bodyPr/>
          <a:lstStyle/>
          <a:p>
            <a:pPr algn="l">
              <a:defRPr sz="1650" b="1" i="0">
                <a:solidFill>
                  <a:srgbClr val="F45B43"/>
                </a:solidFill>
              </a:defRPr>
            </a:pPr>
            <a:r>
              <a:rPr sz="1650" b="1" i="0">
                <a:solidFill>
                  <a:srgbClr val="F45B43"/>
                </a:solidFill>
              </a:rPr>
              <a:t>GROUP 1 · MOTION, FORCES AND ENERGY</a:t>
            </a:r>
          </a:p>
        </p:txBody>
      </p:sp>
      <p:sp>
        <p:nvSpPr>
          <p:cNvPr id="2" name="page-number">
            <a:extLst>
              <a:ext uri="{FF2B5EF4-FFF2-40B4-BE49-F238E27FC236}">
                <a16:creationId xmlns:a16="http://schemas.microsoft.com/office/drawing/2014/main" id="{87C05480-67EC-4D1B-9155-C1C4F2B267BE}"/>
              </a:ext>
            </a:extLst>
          </p:cNvPr>
          <p:cNvSpPr>
            <a:spLocks noGrp="1"/>
          </p:cNvSpPr>
          <p:nvPr/>
        </p:nvSpPr>
        <p:spPr>
          <a:xfrm>
            <a:off x="10334625" y="266700"/>
            <a:ext cx="1190625" cy="285750"/>
          </a:xfrm>
          <a:prstGeom prst="rect">
            <a:avLst/>
          </a:prstGeom>
          <a:noFill/>
          <a:ln w="0">
            <a:noFill/>
            <a:prstDash val="solid"/>
          </a:ln>
        </p:spPr>
        <p:txBody>
          <a:bodyPr/>
          <a:lstStyle/>
          <a:p>
            <a:pPr algn="r">
              <a:defRPr sz="1650" b="1" i="0">
                <a:solidFill>
                  <a:srgbClr val="0A332E"/>
                </a:solidFill>
              </a:defRPr>
            </a:pPr>
            <a:r>
              <a:rPr lang="en-US" sz="1650" b="1" i="0">
                <a:solidFill>
                  <a:srgbClr val="0A332E"/>
                </a:solidFill>
              </a:rPr>
              <a:t>05 / 13</a:t>
            </a:r>
            <a:endParaRPr sz="1650" b="1" i="0">
              <a:solidFill>
                <a:srgbClr val="0A332E"/>
              </a:solidFill>
            </a:endParaRPr>
          </a:p>
        </p:txBody>
      </p:sp>
      <p:sp>
        <p:nvSpPr>
          <p:cNvPr id="3" name="rule-70-666">
            <a:extLst>
              <a:ext uri="{FF2B5EF4-FFF2-40B4-BE49-F238E27FC236}">
                <a16:creationId xmlns:a16="http://schemas.microsoft.com/office/drawing/2014/main" id="{91C3EC22-FA84-4D15-9620-A9F761A15DA1}"/>
              </a:ext>
            </a:extLst>
          </p:cNvPr>
          <p:cNvSpPr>
            <a:spLocks noGrp="1"/>
          </p:cNvSpPr>
          <p:nvPr/>
        </p:nvSpPr>
        <p:spPr>
          <a:xfrm>
            <a:off x="666750" y="6343650"/>
            <a:ext cx="10858500" cy="9525"/>
          </a:xfrm>
          <a:prstGeom prst="rect">
            <a:avLst/>
          </a:prstGeom>
          <a:solidFill>
            <a:srgbClr val="A9BBB4"/>
          </a:solidFill>
          <a:ln w="0">
            <a:noFill/>
            <a:prstDash val="solid"/>
          </a:ln>
        </p:spPr>
      </p:sp>
      <p:sp>
        <p:nvSpPr>
          <p:cNvPr id="4" name="course-footer">
            <a:extLst>
              <a:ext uri="{FF2B5EF4-FFF2-40B4-BE49-F238E27FC236}">
                <a16:creationId xmlns:a16="http://schemas.microsoft.com/office/drawing/2014/main" id="{00094D2C-94FC-4956-AB50-DBAA5250ABBC}"/>
              </a:ext>
            </a:extLst>
          </p:cNvPr>
          <p:cNvSpPr>
            <a:spLocks noGrp="1"/>
          </p:cNvSpPr>
          <p:nvPr/>
        </p:nvSpPr>
        <p:spPr>
          <a:xfrm>
            <a:off x="666750" y="6429375"/>
            <a:ext cx="8572500" cy="266700"/>
          </a:xfrm>
          <a:prstGeom prst="rect">
            <a:avLst/>
          </a:prstGeom>
          <a:noFill/>
          <a:ln w="0">
            <a:noFill/>
            <a:prstDash val="solid"/>
          </a:ln>
        </p:spPr>
        <p:txBody>
          <a:bodyPr/>
          <a:lstStyle/>
          <a:p>
            <a:pPr algn="l">
              <a:defRPr sz="1650" b="1" i="0">
                <a:solidFill>
                  <a:srgbClr val="48635E"/>
                </a:solidFill>
              </a:defRPr>
            </a:pPr>
            <a:r>
              <a:rPr sz="1650" b="1" i="0">
                <a:solidFill>
                  <a:srgbClr val="48635E"/>
                </a:solidFill>
              </a:rPr>
              <a:t>GIOPHYSICS · CAMBRIDGE IGCSE PHYSICS 0625 · 1.7.3</a:t>
            </a:r>
          </a:p>
        </p:txBody>
      </p:sp>
      <p:sp>
        <p:nvSpPr>
          <p:cNvPr id="5" name="slide-title">
            <a:extLst>
              <a:ext uri="{FF2B5EF4-FFF2-40B4-BE49-F238E27FC236}">
                <a16:creationId xmlns:a16="http://schemas.microsoft.com/office/drawing/2014/main" id="{F429A40F-07C4-48AE-83B6-890C5F3F1691}"/>
              </a:ext>
            </a:extLst>
          </p:cNvPr>
          <p:cNvSpPr>
            <a:spLocks noGrp="1"/>
          </p:cNvSpPr>
          <p:nvPr/>
        </p:nvSpPr>
        <p:spPr>
          <a:xfrm>
            <a:off x="666750" y="685800"/>
            <a:ext cx="10858500" cy="952500"/>
          </a:xfrm>
          <a:prstGeom prst="rect">
            <a:avLst/>
          </a:prstGeom>
          <a:noFill/>
          <a:ln w="0">
            <a:noFill/>
            <a:prstDash val="solid"/>
          </a:ln>
        </p:spPr>
        <p:txBody>
          <a:bodyPr/>
          <a:lstStyle/>
          <a:p>
            <a:pPr algn="l">
              <a:defRPr sz="3600" b="1" i="0">
                <a:solidFill>
                  <a:srgbClr val="0A332E"/>
                </a:solidFill>
              </a:defRPr>
            </a:pPr>
            <a:r>
              <a:rPr sz="3600" b="1" i="0">
                <a:solidFill>
                  <a:srgbClr val="0A332E"/>
                </a:solidFill>
              </a:rPr>
              <a:t>Three illustrative resources across one day</a:t>
            </a:r>
          </a:p>
        </p:txBody>
      </p:sp>
      <p:sp>
        <p:nvSpPr>
          <p:cNvPr id="6" name="graph-mode">
            <a:extLst>
              <a:ext uri="{FF2B5EF4-FFF2-40B4-BE49-F238E27FC236}">
                <a16:creationId xmlns:a16="http://schemas.microsoft.com/office/drawing/2014/main" id="{10F14178-012A-4F4C-A232-E3A58A44D112}"/>
              </a:ext>
            </a:extLst>
          </p:cNvPr>
          <p:cNvSpPr>
            <a:spLocks noGrp="1"/>
          </p:cNvSpPr>
          <p:nvPr/>
        </p:nvSpPr>
        <p:spPr>
          <a:xfrm>
            <a:off x="666750" y="1657350"/>
            <a:ext cx="3429000" cy="533400"/>
          </a:xfrm>
          <a:prstGeom prst="rect">
            <a:avLst/>
          </a:prstGeom>
          <a:noFill/>
          <a:ln w="0">
            <a:noFill/>
            <a:prstDash val="solid"/>
          </a:ln>
        </p:spPr>
        <p:txBody>
          <a:bodyPr/>
          <a:lstStyle/>
          <a:p>
            <a:pPr algn="l">
              <a:defRPr sz="1650" b="1" i="0">
                <a:solidFill>
                  <a:srgbClr val="F45B43"/>
                </a:solidFill>
              </a:defRPr>
            </a:pPr>
            <a:r>
              <a:rPr sz="1650" b="1" i="0">
                <a:solidFill>
                  <a:srgbClr val="F45B43"/>
                </a:solidFill>
              </a:rPr>
              <a:t>INTERACTIVE GRAPH · PREDICT → EDIT → EXPLAIN</a:t>
            </a:r>
          </a:p>
        </p:txBody>
      </p:sp>
      <p:sp>
        <p:nvSpPr>
          <p:cNvPr id="7" name="graph-prompt">
            <a:extLst>
              <a:ext uri="{FF2B5EF4-FFF2-40B4-BE49-F238E27FC236}">
                <a16:creationId xmlns:a16="http://schemas.microsoft.com/office/drawing/2014/main" id="{32CC18E8-DB67-44BA-BFB2-43E74966A7A6}"/>
              </a:ext>
            </a:extLst>
          </p:cNvPr>
          <p:cNvSpPr>
            <a:spLocks noGrp="1"/>
          </p:cNvSpPr>
          <p:nvPr/>
        </p:nvSpPr>
        <p:spPr>
          <a:xfrm>
            <a:off x="666750" y="2362200"/>
            <a:ext cx="3143250" cy="1314450"/>
          </a:xfrm>
          <a:prstGeom prst="rect">
            <a:avLst/>
          </a:prstGeom>
          <a:noFill/>
          <a:ln w="0">
            <a:noFill/>
            <a:prstDash val="solid"/>
          </a:ln>
        </p:spPr>
        <p:txBody>
          <a:bodyPr/>
          <a:lstStyle/>
          <a:p>
            <a:pPr algn="l">
              <a:defRPr sz="1950" b="1" i="0">
                <a:solidFill>
                  <a:srgbClr val="0A332E"/>
                </a:solidFill>
              </a:defRPr>
            </a:pPr>
            <a:r>
              <a:rPr sz="1950" b="1" i="0">
                <a:solidFill>
                  <a:srgbClr val="0A332E"/>
                </a:solidFill>
              </a:rPr>
              <a:t>Predict the shape first. Then click the native chart in PowerPoint, change one value and explain what physics changed.</a:t>
            </a:r>
          </a:p>
        </p:txBody>
      </p:sp>
      <p:sp>
        <p:nvSpPr>
          <p:cNvPr id="8" name="graph-data">
            <a:extLst>
              <a:ext uri="{FF2B5EF4-FFF2-40B4-BE49-F238E27FC236}">
                <a16:creationId xmlns:a16="http://schemas.microsoft.com/office/drawing/2014/main" id="{EEA3A4DA-C23C-4347-B848-FAD0958DF5F9}"/>
              </a:ext>
            </a:extLst>
          </p:cNvPr>
          <p:cNvSpPr>
            <a:spLocks noGrp="1"/>
          </p:cNvSpPr>
          <p:nvPr/>
        </p:nvSpPr>
        <p:spPr>
          <a:xfrm>
            <a:off x="666750" y="4000500"/>
            <a:ext cx="3143250" cy="876300"/>
          </a:xfrm>
          <a:prstGeom prst="rect">
            <a:avLst/>
          </a:prstGeom>
          <a:noFill/>
          <a:ln w="0">
            <a:noFill/>
            <a:prstDash val="solid"/>
          </a:ln>
        </p:spPr>
        <p:txBody>
          <a:bodyPr/>
          <a:lstStyle/>
          <a:p>
            <a:pPr algn="l">
              <a:defRPr sz="1650" b="0" i="0">
                <a:solidFill>
                  <a:srgbClr val="48635E"/>
                </a:solidFill>
              </a:defRPr>
            </a:pPr>
            <a:r>
              <a:rPr sz="1650" b="0" i="0">
                <a:solidFill>
                  <a:srgbClr val="48635E"/>
                </a:solidFill>
              </a:rPr>
              <a:t>Data: Solar rises 0 to 70 kW at noon then back to 0; wind varies 15–45 kW; backup steady 50 kW.</a:t>
            </a:r>
          </a:p>
        </p:txBody>
      </p:sp>
      <p:sp>
        <p:nvSpPr>
          <p:cNvPr id="9" name="graph-scale">
            <a:extLst>
              <a:ext uri="{FF2B5EF4-FFF2-40B4-BE49-F238E27FC236}">
                <a16:creationId xmlns:a16="http://schemas.microsoft.com/office/drawing/2014/main" id="{3DDA7C95-9730-421F-BC2C-1EF3E01D11A4}"/>
              </a:ext>
            </a:extLst>
          </p:cNvPr>
          <p:cNvSpPr>
            <a:spLocks noGrp="1"/>
          </p:cNvSpPr>
          <p:nvPr/>
        </p:nvSpPr>
        <p:spPr>
          <a:xfrm>
            <a:off x="666750" y="4953000"/>
            <a:ext cx="3143250" cy="1028700"/>
          </a:xfrm>
          <a:prstGeom prst="rect">
            <a:avLst/>
          </a:prstGeom>
          <a:noFill/>
          <a:ln w="0">
            <a:noFill/>
            <a:prstDash val="solid"/>
          </a:ln>
        </p:spPr>
        <p:txBody>
          <a:bodyPr/>
          <a:lstStyle/>
          <a:p>
            <a:pPr algn="l">
              <a:defRPr sz="1650" b="0" i="0">
                <a:solidFill>
                  <a:srgbClr val="48635E"/>
                </a:solidFill>
              </a:defRPr>
            </a:pPr>
            <a:r>
              <a:rPr sz="1650" b="0" i="0">
                <a:solidFill>
                  <a:srgbClr val="48635E"/>
                </a:solidFill>
              </a:rPr>
              <a:t>Scale: 0–70 kW. Axes: Time of day / h; Electrical power output / kW.</a:t>
            </a:r>
          </a:p>
        </p:txBody>
      </p:sp>
      <p:sp>
        <p:nvSpPr>
          <p:cNvPr id="10" name="chart-frame">
            <a:extLst>
              <a:ext uri="{FF2B5EF4-FFF2-40B4-BE49-F238E27FC236}">
                <a16:creationId xmlns:a16="http://schemas.microsoft.com/office/drawing/2014/main" id="{4C7549FC-3144-47D5-9D03-185CF1A309FE}"/>
              </a:ext>
            </a:extLst>
          </p:cNvPr>
          <p:cNvSpPr>
            <a:spLocks noGrp="1"/>
          </p:cNvSpPr>
          <p:nvPr/>
        </p:nvSpPr>
        <p:spPr>
          <a:xfrm>
            <a:off x="4143375" y="1790700"/>
            <a:ext cx="7381875" cy="4191000"/>
          </a:xfrm>
          <a:prstGeom prst="roundRect">
            <a:avLst>
              <a:gd name="adj" fmla="val 2727"/>
            </a:avLst>
          </a:prstGeom>
          <a:solidFill>
            <a:srgbClr val="FCFAF1"/>
          </a:solidFill>
          <a:ln w="9525">
            <a:solidFill>
              <a:srgbClr val="A9BBB4"/>
            </a:solidFill>
            <a:prstDash val="solid"/>
          </a:ln>
        </p:spPr>
      </p:sp>
      <p:graphicFrame>
        <p:nvGraphicFramePr>
          <p:cNvPr id="22" name="Chart"/>
          <p:cNvGraphicFramePr/>
          <p:nvPr/>
        </p:nvGraphicFramePr>
        <p:xfrm>
          <a:off x="4429125" y="2076450"/>
          <a:ext cx="6810375" cy="36195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8833134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CFAF1"/>
        </a:solidFill>
        <a:effectLst/>
      </p:bgPr>
    </p:bg>
    <p:spTree>
      <p:nvGrpSpPr>
        <p:cNvPr id="1" name=""/>
        <p:cNvGrpSpPr/>
        <p:nvPr/>
      </p:nvGrpSpPr>
      <p:grpSpPr>
        <a:xfrm>
          <a:off x="0" y="0"/>
          <a:ext cx="0" cy="0"/>
          <a:chOff x="0" y="0"/>
          <a:chExt cx="0" cy="0"/>
        </a:xfrm>
      </p:grpSpPr>
      <p:sp>
        <p:nvSpPr>
          <p:cNvPr id="20" name="group-label">
            <a:extLst>
              <a:ext uri="{FF2B5EF4-FFF2-40B4-BE49-F238E27FC236}">
                <a16:creationId xmlns:a16="http://schemas.microsoft.com/office/drawing/2014/main" id="{895C387D-6B16-4571-9C44-D15E6ACC7C80}"/>
              </a:ext>
            </a:extLst>
          </p:cNvPr>
          <p:cNvSpPr>
            <a:spLocks noGrp="1"/>
          </p:cNvSpPr>
          <p:nvPr/>
        </p:nvSpPr>
        <p:spPr>
          <a:xfrm>
            <a:off x="666750" y="266700"/>
            <a:ext cx="7239000" cy="285750"/>
          </a:xfrm>
          <a:prstGeom prst="rect">
            <a:avLst/>
          </a:prstGeom>
          <a:noFill/>
          <a:ln w="0">
            <a:noFill/>
            <a:prstDash val="solid"/>
          </a:ln>
        </p:spPr>
        <p:txBody>
          <a:bodyPr/>
          <a:lstStyle/>
          <a:p>
            <a:pPr algn="l">
              <a:defRPr sz="1650" b="1" i="0">
                <a:solidFill>
                  <a:srgbClr val="F45B43"/>
                </a:solidFill>
              </a:defRPr>
            </a:pPr>
            <a:r>
              <a:rPr sz="1650" b="1" i="0">
                <a:solidFill>
                  <a:srgbClr val="F45B43"/>
                </a:solidFill>
              </a:rPr>
              <a:t>GROUP 1 · MOTION, FORCES AND ENERGY</a:t>
            </a:r>
          </a:p>
        </p:txBody>
      </p:sp>
      <p:sp>
        <p:nvSpPr>
          <p:cNvPr id="2" name="page-number">
            <a:extLst>
              <a:ext uri="{FF2B5EF4-FFF2-40B4-BE49-F238E27FC236}">
                <a16:creationId xmlns:a16="http://schemas.microsoft.com/office/drawing/2014/main" id="{8B01E58D-4B1F-4853-873B-0DAD4C65587C}"/>
              </a:ext>
            </a:extLst>
          </p:cNvPr>
          <p:cNvSpPr>
            <a:spLocks noGrp="1"/>
          </p:cNvSpPr>
          <p:nvPr/>
        </p:nvSpPr>
        <p:spPr>
          <a:xfrm>
            <a:off x="10334625" y="266700"/>
            <a:ext cx="1190625" cy="285750"/>
          </a:xfrm>
          <a:prstGeom prst="rect">
            <a:avLst/>
          </a:prstGeom>
          <a:noFill/>
          <a:ln w="0">
            <a:noFill/>
            <a:prstDash val="solid"/>
          </a:ln>
        </p:spPr>
        <p:txBody>
          <a:bodyPr/>
          <a:lstStyle/>
          <a:p>
            <a:pPr algn="r">
              <a:defRPr sz="1650" b="1" i="0">
                <a:solidFill>
                  <a:srgbClr val="0A332E"/>
                </a:solidFill>
              </a:defRPr>
            </a:pPr>
            <a:r>
              <a:rPr lang="en-US" sz="1650" b="1" i="0">
                <a:solidFill>
                  <a:srgbClr val="0A332E"/>
                </a:solidFill>
              </a:rPr>
              <a:t>06 / 13</a:t>
            </a:r>
            <a:endParaRPr sz="1650" b="1" i="0">
              <a:solidFill>
                <a:srgbClr val="0A332E"/>
              </a:solidFill>
            </a:endParaRPr>
          </a:p>
        </p:txBody>
      </p:sp>
      <p:sp>
        <p:nvSpPr>
          <p:cNvPr id="3" name="rule-70-666">
            <a:extLst>
              <a:ext uri="{FF2B5EF4-FFF2-40B4-BE49-F238E27FC236}">
                <a16:creationId xmlns:a16="http://schemas.microsoft.com/office/drawing/2014/main" id="{00224036-E76D-4FF0-9315-9BD3880B3743}"/>
              </a:ext>
            </a:extLst>
          </p:cNvPr>
          <p:cNvSpPr>
            <a:spLocks noGrp="1"/>
          </p:cNvSpPr>
          <p:nvPr/>
        </p:nvSpPr>
        <p:spPr>
          <a:xfrm>
            <a:off x="666750" y="6343650"/>
            <a:ext cx="10858500" cy="9525"/>
          </a:xfrm>
          <a:prstGeom prst="rect">
            <a:avLst/>
          </a:prstGeom>
          <a:solidFill>
            <a:srgbClr val="A9BBB4"/>
          </a:solidFill>
          <a:ln w="0">
            <a:noFill/>
            <a:prstDash val="solid"/>
          </a:ln>
        </p:spPr>
      </p:sp>
      <p:sp>
        <p:nvSpPr>
          <p:cNvPr id="4" name="course-footer">
            <a:extLst>
              <a:ext uri="{FF2B5EF4-FFF2-40B4-BE49-F238E27FC236}">
                <a16:creationId xmlns:a16="http://schemas.microsoft.com/office/drawing/2014/main" id="{A8AC738C-AE9C-41EA-B8B0-48D80A5703B2}"/>
              </a:ext>
            </a:extLst>
          </p:cNvPr>
          <p:cNvSpPr>
            <a:spLocks noGrp="1"/>
          </p:cNvSpPr>
          <p:nvPr/>
        </p:nvSpPr>
        <p:spPr>
          <a:xfrm>
            <a:off x="666750" y="6429375"/>
            <a:ext cx="8572500" cy="266700"/>
          </a:xfrm>
          <a:prstGeom prst="rect">
            <a:avLst/>
          </a:prstGeom>
          <a:noFill/>
          <a:ln w="0">
            <a:noFill/>
            <a:prstDash val="solid"/>
          </a:ln>
        </p:spPr>
        <p:txBody>
          <a:bodyPr/>
          <a:lstStyle/>
          <a:p>
            <a:pPr algn="l">
              <a:defRPr sz="1650" b="1" i="0">
                <a:solidFill>
                  <a:srgbClr val="48635E"/>
                </a:solidFill>
              </a:defRPr>
            </a:pPr>
            <a:r>
              <a:rPr sz="1650" b="1" i="0">
                <a:solidFill>
                  <a:srgbClr val="48635E"/>
                </a:solidFill>
              </a:rPr>
              <a:t>GIOPHYSICS · CAMBRIDGE IGCSE PHYSICS 0625 · 1.7.3</a:t>
            </a:r>
          </a:p>
        </p:txBody>
      </p:sp>
      <p:sp>
        <p:nvSpPr>
          <p:cNvPr id="5" name="slide-title">
            <a:extLst>
              <a:ext uri="{FF2B5EF4-FFF2-40B4-BE49-F238E27FC236}">
                <a16:creationId xmlns:a16="http://schemas.microsoft.com/office/drawing/2014/main" id="{7D08CB71-F860-49CC-921A-AC98DD3F55B1}"/>
              </a:ext>
            </a:extLst>
          </p:cNvPr>
          <p:cNvSpPr>
            <a:spLocks noGrp="1"/>
          </p:cNvSpPr>
          <p:nvPr/>
        </p:nvSpPr>
        <p:spPr>
          <a:xfrm>
            <a:off x="666750" y="685800"/>
            <a:ext cx="10858500" cy="952500"/>
          </a:xfrm>
          <a:prstGeom prst="rect">
            <a:avLst/>
          </a:prstGeom>
          <a:noFill/>
          <a:ln w="0">
            <a:noFill/>
            <a:prstDash val="solid"/>
          </a:ln>
        </p:spPr>
        <p:txBody>
          <a:bodyPr/>
          <a:lstStyle/>
          <a:p>
            <a:pPr algn="l">
              <a:defRPr sz="3600" b="1" i="0">
                <a:solidFill>
                  <a:srgbClr val="0A332E"/>
                </a:solidFill>
              </a:defRPr>
            </a:pPr>
            <a:r>
              <a:rPr sz="3600" b="1" i="0">
                <a:solidFill>
                  <a:srgbClr val="0A332E"/>
                </a:solidFill>
              </a:rPr>
              <a:t>Worked example: efficiency</a:t>
            </a:r>
          </a:p>
        </p:txBody>
      </p:sp>
      <p:sp>
        <p:nvSpPr>
          <p:cNvPr id="6" name="worked-label">
            <a:extLst>
              <a:ext uri="{FF2B5EF4-FFF2-40B4-BE49-F238E27FC236}">
                <a16:creationId xmlns:a16="http://schemas.microsoft.com/office/drawing/2014/main" id="{E1C7BAD9-A26B-4645-A40B-C832CA5A4AFB}"/>
              </a:ext>
            </a:extLst>
          </p:cNvPr>
          <p:cNvSpPr>
            <a:spLocks noGrp="1"/>
          </p:cNvSpPr>
          <p:nvPr/>
        </p:nvSpPr>
        <p:spPr>
          <a:xfrm>
            <a:off x="666750" y="1562100"/>
            <a:ext cx="10096500" cy="333375"/>
          </a:xfrm>
          <a:prstGeom prst="rect">
            <a:avLst/>
          </a:prstGeom>
          <a:noFill/>
          <a:ln w="0">
            <a:noFill/>
            <a:prstDash val="solid"/>
          </a:ln>
        </p:spPr>
        <p:txBody>
          <a:bodyPr/>
          <a:lstStyle/>
          <a:p>
            <a:pPr algn="l">
              <a:defRPr sz="1650" b="1" i="0">
                <a:solidFill>
                  <a:srgbClr val="F45B43"/>
                </a:solidFill>
              </a:defRPr>
            </a:pPr>
            <a:r>
              <a:rPr sz="1650" b="1" i="0">
                <a:solidFill>
                  <a:srgbClr val="F45B43"/>
                </a:solidFill>
              </a:rPr>
              <a:t>SUPPLEMENT / EXTENDED · FULLY WORKED PROBLEM · SHOW THE METHOD</a:t>
            </a:r>
          </a:p>
        </p:txBody>
      </p:sp>
      <p:sp>
        <p:nvSpPr>
          <p:cNvPr id="7" name="problem-frame">
            <a:extLst>
              <a:ext uri="{FF2B5EF4-FFF2-40B4-BE49-F238E27FC236}">
                <a16:creationId xmlns:a16="http://schemas.microsoft.com/office/drawing/2014/main" id="{FA8EBC07-B2C4-4953-81E0-449943472329}"/>
              </a:ext>
            </a:extLst>
          </p:cNvPr>
          <p:cNvSpPr>
            <a:spLocks noGrp="1"/>
          </p:cNvSpPr>
          <p:nvPr/>
        </p:nvSpPr>
        <p:spPr>
          <a:xfrm>
            <a:off x="666750" y="2000250"/>
            <a:ext cx="10858500" cy="1000125"/>
          </a:xfrm>
          <a:prstGeom prst="roundRect">
            <a:avLst>
              <a:gd name="adj" fmla="val 11429"/>
            </a:avLst>
          </a:prstGeom>
          <a:solidFill>
            <a:srgbClr val="F4F0E2"/>
          </a:solidFill>
          <a:ln w="9525">
            <a:solidFill>
              <a:srgbClr val="A9BBB4"/>
            </a:solidFill>
            <a:prstDash val="solid"/>
          </a:ln>
        </p:spPr>
      </p:sp>
      <p:sp>
        <p:nvSpPr>
          <p:cNvPr id="8" name="problem-text">
            <a:extLst>
              <a:ext uri="{FF2B5EF4-FFF2-40B4-BE49-F238E27FC236}">
                <a16:creationId xmlns:a16="http://schemas.microsoft.com/office/drawing/2014/main" id="{B4D66F66-CEDF-4E34-AEDA-D0196DD81628}"/>
              </a:ext>
            </a:extLst>
          </p:cNvPr>
          <p:cNvSpPr>
            <a:spLocks noGrp="1"/>
          </p:cNvSpPr>
          <p:nvPr/>
        </p:nvSpPr>
        <p:spPr>
          <a:xfrm>
            <a:off x="904875" y="2190750"/>
            <a:ext cx="10382250" cy="685800"/>
          </a:xfrm>
          <a:prstGeom prst="rect">
            <a:avLst/>
          </a:prstGeom>
          <a:noFill/>
          <a:ln w="0">
            <a:noFill/>
            <a:prstDash val="solid"/>
          </a:ln>
        </p:spPr>
        <p:txBody>
          <a:bodyPr/>
          <a:lstStyle/>
          <a:p>
            <a:pPr algn="l">
              <a:defRPr sz="1875" b="1" i="0">
                <a:solidFill>
                  <a:srgbClr val="0A332E"/>
                </a:solidFill>
              </a:defRPr>
            </a:pPr>
            <a:r>
              <a:rPr sz="1875" b="1" i="0">
                <a:solidFill>
                  <a:srgbClr val="0A332E"/>
                </a:solidFill>
              </a:rPr>
              <a:t>A generator receives 2.4 MJ of chemical energy and transfers 0.84 MJ electrically. Find efficiency.</a:t>
            </a:r>
          </a:p>
        </p:txBody>
      </p:sp>
      <p:sp>
        <p:nvSpPr>
          <p:cNvPr id="9" name="step-label-1">
            <a:extLst>
              <a:ext uri="{FF2B5EF4-FFF2-40B4-BE49-F238E27FC236}">
                <a16:creationId xmlns:a16="http://schemas.microsoft.com/office/drawing/2014/main" id="{D88F3ECC-05B5-49FD-B990-2D93B6163715}"/>
              </a:ext>
            </a:extLst>
          </p:cNvPr>
          <p:cNvSpPr>
            <a:spLocks noGrp="1"/>
          </p:cNvSpPr>
          <p:nvPr/>
        </p:nvSpPr>
        <p:spPr>
          <a:xfrm>
            <a:off x="714375" y="3219450"/>
            <a:ext cx="1047750" cy="381000"/>
          </a:xfrm>
          <a:prstGeom prst="rect">
            <a:avLst/>
          </a:prstGeom>
          <a:noFill/>
          <a:ln w="0">
            <a:noFill/>
            <a:prstDash val="solid"/>
          </a:ln>
        </p:spPr>
        <p:txBody>
          <a:bodyPr/>
          <a:lstStyle/>
          <a:p>
            <a:pPr algn="l">
              <a:defRPr sz="1800" b="1" i="0">
                <a:solidFill>
                  <a:srgbClr val="F45B43"/>
                </a:solidFill>
              </a:defRPr>
            </a:pPr>
            <a:r>
              <a:rPr sz="1800" b="1" i="0">
                <a:solidFill>
                  <a:srgbClr val="F45B43"/>
                </a:solidFill>
              </a:rPr>
              <a:t>Step 1</a:t>
            </a:r>
          </a:p>
        </p:txBody>
      </p:sp>
      <p:sp>
        <p:nvSpPr>
          <p:cNvPr id="10" name="rule-190-358">
            <a:extLst>
              <a:ext uri="{FF2B5EF4-FFF2-40B4-BE49-F238E27FC236}">
                <a16:creationId xmlns:a16="http://schemas.microsoft.com/office/drawing/2014/main" id="{4DF839C8-E639-4181-9595-D16D17BFDD60}"/>
              </a:ext>
            </a:extLst>
          </p:cNvPr>
          <p:cNvSpPr>
            <a:spLocks noGrp="1"/>
          </p:cNvSpPr>
          <p:nvPr/>
        </p:nvSpPr>
        <p:spPr>
          <a:xfrm>
            <a:off x="1809750" y="3409950"/>
            <a:ext cx="381000" cy="19050"/>
          </a:xfrm>
          <a:prstGeom prst="rect">
            <a:avLst/>
          </a:prstGeom>
          <a:solidFill>
            <a:srgbClr val="F45B43"/>
          </a:solidFill>
          <a:ln w="0">
            <a:noFill/>
            <a:prstDash val="solid"/>
          </a:ln>
        </p:spPr>
      </p:sp>
      <p:sp>
        <p:nvSpPr>
          <p:cNvPr id="11" name="step-text-1">
            <a:extLst>
              <a:ext uri="{FF2B5EF4-FFF2-40B4-BE49-F238E27FC236}">
                <a16:creationId xmlns:a16="http://schemas.microsoft.com/office/drawing/2014/main" id="{04799946-AFE5-4D81-9617-E3A7D124C406}"/>
              </a:ext>
            </a:extLst>
          </p:cNvPr>
          <p:cNvSpPr>
            <a:spLocks noGrp="1"/>
          </p:cNvSpPr>
          <p:nvPr/>
        </p:nvSpPr>
        <p:spPr>
          <a:xfrm>
            <a:off x="2428875" y="3181350"/>
            <a:ext cx="8858250" cy="590550"/>
          </a:xfrm>
          <a:prstGeom prst="rect">
            <a:avLst/>
          </a:prstGeom>
          <a:noFill/>
          <a:ln w="0">
            <a:noFill/>
            <a:prstDash val="solid"/>
          </a:ln>
        </p:spPr>
        <p:txBody>
          <a:bodyPr/>
          <a:lstStyle/>
          <a:p>
            <a:pPr algn="l">
              <a:defRPr sz="1800" b="0" i="0">
                <a:solidFill>
                  <a:srgbClr val="0A332E"/>
                </a:solidFill>
              </a:defRPr>
            </a:pPr>
            <a:r>
              <a:rPr sz="1800" b="0" i="0">
                <a:solidFill>
                  <a:srgbClr val="0A332E"/>
                </a:solidFill>
              </a:rPr>
              <a:t>Use matching MJ units.</a:t>
            </a:r>
          </a:p>
        </p:txBody>
      </p:sp>
      <p:sp>
        <p:nvSpPr>
          <p:cNvPr id="12" name="step-label-2">
            <a:extLst>
              <a:ext uri="{FF2B5EF4-FFF2-40B4-BE49-F238E27FC236}">
                <a16:creationId xmlns:a16="http://schemas.microsoft.com/office/drawing/2014/main" id="{BDA883AB-C4F5-4EF7-94BD-F16DC3186BBD}"/>
              </a:ext>
            </a:extLst>
          </p:cNvPr>
          <p:cNvSpPr>
            <a:spLocks noGrp="1"/>
          </p:cNvSpPr>
          <p:nvPr/>
        </p:nvSpPr>
        <p:spPr>
          <a:xfrm>
            <a:off x="714375" y="3905250"/>
            <a:ext cx="1047750" cy="381000"/>
          </a:xfrm>
          <a:prstGeom prst="rect">
            <a:avLst/>
          </a:prstGeom>
          <a:noFill/>
          <a:ln w="0">
            <a:noFill/>
            <a:prstDash val="solid"/>
          </a:ln>
        </p:spPr>
        <p:txBody>
          <a:bodyPr/>
          <a:lstStyle/>
          <a:p>
            <a:pPr algn="l">
              <a:defRPr sz="1800" b="1" i="0">
                <a:solidFill>
                  <a:srgbClr val="F45B43"/>
                </a:solidFill>
              </a:defRPr>
            </a:pPr>
            <a:r>
              <a:rPr sz="1800" b="1" i="0">
                <a:solidFill>
                  <a:srgbClr val="F45B43"/>
                </a:solidFill>
              </a:rPr>
              <a:t>Step 2</a:t>
            </a:r>
          </a:p>
        </p:txBody>
      </p:sp>
      <p:sp>
        <p:nvSpPr>
          <p:cNvPr id="13" name="rule-190-430">
            <a:extLst>
              <a:ext uri="{FF2B5EF4-FFF2-40B4-BE49-F238E27FC236}">
                <a16:creationId xmlns:a16="http://schemas.microsoft.com/office/drawing/2014/main" id="{3867CAA5-AB37-48B9-86BA-40B51A9CC5A7}"/>
              </a:ext>
            </a:extLst>
          </p:cNvPr>
          <p:cNvSpPr>
            <a:spLocks noGrp="1"/>
          </p:cNvSpPr>
          <p:nvPr/>
        </p:nvSpPr>
        <p:spPr>
          <a:xfrm>
            <a:off x="1809750" y="4095750"/>
            <a:ext cx="381000" cy="19050"/>
          </a:xfrm>
          <a:prstGeom prst="rect">
            <a:avLst/>
          </a:prstGeom>
          <a:solidFill>
            <a:srgbClr val="F45B43"/>
          </a:solidFill>
          <a:ln w="0">
            <a:noFill/>
            <a:prstDash val="solid"/>
          </a:ln>
        </p:spPr>
      </p:sp>
      <p:sp>
        <p:nvSpPr>
          <p:cNvPr id="14" name="step-text-2">
            <a:extLst>
              <a:ext uri="{FF2B5EF4-FFF2-40B4-BE49-F238E27FC236}">
                <a16:creationId xmlns:a16="http://schemas.microsoft.com/office/drawing/2014/main" id="{8611DA53-DFFD-42A0-B4B9-406FC0E4A8D3}"/>
              </a:ext>
            </a:extLst>
          </p:cNvPr>
          <p:cNvSpPr>
            <a:spLocks noGrp="1"/>
          </p:cNvSpPr>
          <p:nvPr/>
        </p:nvSpPr>
        <p:spPr>
          <a:xfrm>
            <a:off x="2428875" y="3867150"/>
            <a:ext cx="8858250" cy="590550"/>
          </a:xfrm>
          <a:prstGeom prst="rect">
            <a:avLst/>
          </a:prstGeom>
          <a:noFill/>
          <a:ln w="0">
            <a:noFill/>
            <a:prstDash val="solid"/>
          </a:ln>
        </p:spPr>
        <p:txBody>
          <a:bodyPr/>
          <a:lstStyle/>
          <a:p>
            <a:pPr algn="l">
              <a:defRPr sz="1800" b="0" i="0">
                <a:solidFill>
                  <a:srgbClr val="0A332E"/>
                </a:solidFill>
              </a:defRPr>
            </a:pPr>
            <a:r>
              <a:rPr sz="1800" b="0" i="0">
                <a:solidFill>
                  <a:srgbClr val="0A332E"/>
                </a:solidFill>
              </a:rPr>
              <a:t>efficiency = 0.84/2.4.</a:t>
            </a:r>
          </a:p>
        </p:txBody>
      </p:sp>
      <p:sp>
        <p:nvSpPr>
          <p:cNvPr id="15" name="step-label-3">
            <a:extLst>
              <a:ext uri="{FF2B5EF4-FFF2-40B4-BE49-F238E27FC236}">
                <a16:creationId xmlns:a16="http://schemas.microsoft.com/office/drawing/2014/main" id="{EF101835-EAB0-44F9-BEAE-72B28E792EED}"/>
              </a:ext>
            </a:extLst>
          </p:cNvPr>
          <p:cNvSpPr>
            <a:spLocks noGrp="1"/>
          </p:cNvSpPr>
          <p:nvPr/>
        </p:nvSpPr>
        <p:spPr>
          <a:xfrm>
            <a:off x="714375" y="4591050"/>
            <a:ext cx="1047750" cy="381000"/>
          </a:xfrm>
          <a:prstGeom prst="rect">
            <a:avLst/>
          </a:prstGeom>
          <a:noFill/>
          <a:ln w="0">
            <a:noFill/>
            <a:prstDash val="solid"/>
          </a:ln>
        </p:spPr>
        <p:txBody>
          <a:bodyPr/>
          <a:lstStyle/>
          <a:p>
            <a:pPr algn="l">
              <a:defRPr sz="1800" b="1" i="0">
                <a:solidFill>
                  <a:srgbClr val="F45B43"/>
                </a:solidFill>
              </a:defRPr>
            </a:pPr>
            <a:r>
              <a:rPr sz="1800" b="1" i="0">
                <a:solidFill>
                  <a:srgbClr val="F45B43"/>
                </a:solidFill>
              </a:rPr>
              <a:t>Step 3</a:t>
            </a:r>
          </a:p>
        </p:txBody>
      </p:sp>
      <p:sp>
        <p:nvSpPr>
          <p:cNvPr id="16" name="rule-190-502">
            <a:extLst>
              <a:ext uri="{FF2B5EF4-FFF2-40B4-BE49-F238E27FC236}">
                <a16:creationId xmlns:a16="http://schemas.microsoft.com/office/drawing/2014/main" id="{BD73A59D-A432-4C3A-A6C9-82E08EF76872}"/>
              </a:ext>
            </a:extLst>
          </p:cNvPr>
          <p:cNvSpPr>
            <a:spLocks noGrp="1"/>
          </p:cNvSpPr>
          <p:nvPr/>
        </p:nvSpPr>
        <p:spPr>
          <a:xfrm>
            <a:off x="1809750" y="4781550"/>
            <a:ext cx="381000" cy="19050"/>
          </a:xfrm>
          <a:prstGeom prst="rect">
            <a:avLst/>
          </a:prstGeom>
          <a:solidFill>
            <a:srgbClr val="F45B43"/>
          </a:solidFill>
          <a:ln w="0">
            <a:noFill/>
            <a:prstDash val="solid"/>
          </a:ln>
        </p:spPr>
      </p:sp>
      <p:sp>
        <p:nvSpPr>
          <p:cNvPr id="17" name="step-text-3">
            <a:extLst>
              <a:ext uri="{FF2B5EF4-FFF2-40B4-BE49-F238E27FC236}">
                <a16:creationId xmlns:a16="http://schemas.microsoft.com/office/drawing/2014/main" id="{CA10D2DB-C91B-4E59-92F9-CC976F14FEE6}"/>
              </a:ext>
            </a:extLst>
          </p:cNvPr>
          <p:cNvSpPr>
            <a:spLocks noGrp="1"/>
          </p:cNvSpPr>
          <p:nvPr/>
        </p:nvSpPr>
        <p:spPr>
          <a:xfrm>
            <a:off x="2428875" y="4552950"/>
            <a:ext cx="8858250" cy="590550"/>
          </a:xfrm>
          <a:prstGeom prst="rect">
            <a:avLst/>
          </a:prstGeom>
          <a:noFill/>
          <a:ln w="0">
            <a:noFill/>
            <a:prstDash val="solid"/>
          </a:ln>
        </p:spPr>
        <p:txBody>
          <a:bodyPr/>
          <a:lstStyle/>
          <a:p>
            <a:pPr algn="l">
              <a:defRPr sz="1800" b="0" i="0">
                <a:solidFill>
                  <a:srgbClr val="0A332E"/>
                </a:solidFill>
              </a:defRPr>
            </a:pPr>
            <a:r>
              <a:rPr sz="1800" b="0" i="0">
                <a:solidFill>
                  <a:srgbClr val="0A332E"/>
                </a:solidFill>
              </a:rPr>
              <a:t>Multiply by 100%.</a:t>
            </a:r>
          </a:p>
        </p:txBody>
      </p:sp>
      <p:sp>
        <p:nvSpPr>
          <p:cNvPr id="18" name="answer-frame">
            <a:extLst>
              <a:ext uri="{FF2B5EF4-FFF2-40B4-BE49-F238E27FC236}">
                <a16:creationId xmlns:a16="http://schemas.microsoft.com/office/drawing/2014/main" id="{2815E182-C131-4CE1-B7E7-44BA5A4066C2}"/>
              </a:ext>
            </a:extLst>
          </p:cNvPr>
          <p:cNvSpPr>
            <a:spLocks noGrp="1"/>
          </p:cNvSpPr>
          <p:nvPr/>
        </p:nvSpPr>
        <p:spPr>
          <a:xfrm>
            <a:off x="666750" y="5238750"/>
            <a:ext cx="10858500" cy="781050"/>
          </a:xfrm>
          <a:prstGeom prst="roundRect">
            <a:avLst>
              <a:gd name="adj" fmla="val 14634"/>
            </a:avLst>
          </a:prstGeom>
          <a:solidFill>
            <a:srgbClr val="0B342E"/>
          </a:solidFill>
          <a:ln w="0">
            <a:noFill/>
            <a:prstDash val="solid"/>
          </a:ln>
        </p:spPr>
      </p:sp>
      <p:sp>
        <p:nvSpPr>
          <p:cNvPr id="19" name="worked-answer">
            <a:extLst>
              <a:ext uri="{FF2B5EF4-FFF2-40B4-BE49-F238E27FC236}">
                <a16:creationId xmlns:a16="http://schemas.microsoft.com/office/drawing/2014/main" id="{A3C3101F-4913-4653-9684-C6D7E706910C}"/>
              </a:ext>
            </a:extLst>
          </p:cNvPr>
          <p:cNvSpPr>
            <a:spLocks noGrp="1"/>
          </p:cNvSpPr>
          <p:nvPr/>
        </p:nvSpPr>
        <p:spPr>
          <a:xfrm>
            <a:off x="933450" y="5334000"/>
            <a:ext cx="10287000" cy="609600"/>
          </a:xfrm>
          <a:prstGeom prst="rect">
            <a:avLst/>
          </a:prstGeom>
          <a:noFill/>
          <a:ln w="0">
            <a:noFill/>
            <a:prstDash val="solid"/>
          </a:ln>
        </p:spPr>
        <p:txBody>
          <a:bodyPr/>
          <a:lstStyle/>
          <a:p>
            <a:pPr algn="l">
              <a:defRPr sz="1800" b="1" i="0">
                <a:solidFill>
                  <a:srgbClr val="F4F0E2"/>
                </a:solidFill>
              </a:defRPr>
            </a:pPr>
            <a:r>
              <a:rPr sz="1800" b="1" i="0">
                <a:solidFill>
                  <a:srgbClr val="F4F0E2"/>
                </a:solidFill>
              </a:rPr>
              <a:t>Answer: Efficiency = 35%.</a:t>
            </a:r>
          </a:p>
        </p:txBody>
      </p:sp>
    </p:spTree>
    <p:extLst>
      <p:ext uri="{BB962C8B-B14F-4D97-AF65-F5344CB8AC3E}">
        <p14:creationId xmlns:p14="http://schemas.microsoft.com/office/powerpoint/2010/main" val="63734737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CFAF1"/>
        </a:solidFill>
        <a:effectLst/>
      </p:bgPr>
    </p:bg>
    <p:spTree>
      <p:nvGrpSpPr>
        <p:cNvPr id="1" name=""/>
        <p:cNvGrpSpPr/>
        <p:nvPr/>
      </p:nvGrpSpPr>
      <p:grpSpPr>
        <a:xfrm>
          <a:off x="0" y="0"/>
          <a:ext cx="0" cy="0"/>
          <a:chOff x="0" y="0"/>
          <a:chExt cx="0" cy="0"/>
        </a:xfrm>
      </p:grpSpPr>
      <p:sp>
        <p:nvSpPr>
          <p:cNvPr id="20" name="group-label">
            <a:extLst>
              <a:ext uri="{FF2B5EF4-FFF2-40B4-BE49-F238E27FC236}">
                <a16:creationId xmlns:a16="http://schemas.microsoft.com/office/drawing/2014/main" id="{4D190219-92A9-4E5D-B1D1-B1C916863F7E}"/>
              </a:ext>
            </a:extLst>
          </p:cNvPr>
          <p:cNvSpPr>
            <a:spLocks noGrp="1"/>
          </p:cNvSpPr>
          <p:nvPr/>
        </p:nvSpPr>
        <p:spPr>
          <a:xfrm>
            <a:off x="666750" y="266700"/>
            <a:ext cx="7239000" cy="285750"/>
          </a:xfrm>
          <a:prstGeom prst="rect">
            <a:avLst/>
          </a:prstGeom>
          <a:noFill/>
          <a:ln w="0">
            <a:noFill/>
            <a:prstDash val="solid"/>
          </a:ln>
        </p:spPr>
        <p:txBody>
          <a:bodyPr/>
          <a:lstStyle/>
          <a:p>
            <a:pPr algn="l">
              <a:defRPr sz="1650" b="1" i="0">
                <a:solidFill>
                  <a:srgbClr val="F45B43"/>
                </a:solidFill>
              </a:defRPr>
            </a:pPr>
            <a:r>
              <a:rPr sz="1650" b="1" i="0">
                <a:solidFill>
                  <a:srgbClr val="F45B43"/>
                </a:solidFill>
              </a:rPr>
              <a:t>GROUP 1 · MOTION, FORCES AND ENERGY</a:t>
            </a:r>
          </a:p>
        </p:txBody>
      </p:sp>
      <p:sp>
        <p:nvSpPr>
          <p:cNvPr id="2" name="page-number">
            <a:extLst>
              <a:ext uri="{FF2B5EF4-FFF2-40B4-BE49-F238E27FC236}">
                <a16:creationId xmlns:a16="http://schemas.microsoft.com/office/drawing/2014/main" id="{9C353D77-7D8B-4D40-9412-239590C09794}"/>
              </a:ext>
            </a:extLst>
          </p:cNvPr>
          <p:cNvSpPr>
            <a:spLocks noGrp="1"/>
          </p:cNvSpPr>
          <p:nvPr/>
        </p:nvSpPr>
        <p:spPr>
          <a:xfrm>
            <a:off x="10334625" y="266700"/>
            <a:ext cx="1190625" cy="285750"/>
          </a:xfrm>
          <a:prstGeom prst="rect">
            <a:avLst/>
          </a:prstGeom>
          <a:noFill/>
          <a:ln w="0">
            <a:noFill/>
            <a:prstDash val="solid"/>
          </a:ln>
        </p:spPr>
        <p:txBody>
          <a:bodyPr/>
          <a:lstStyle/>
          <a:p>
            <a:pPr algn="r">
              <a:defRPr sz="1650" b="1" i="0">
                <a:solidFill>
                  <a:srgbClr val="0A332E"/>
                </a:solidFill>
              </a:defRPr>
            </a:pPr>
            <a:r>
              <a:rPr lang="en-US" sz="1650" b="1" i="0">
                <a:solidFill>
                  <a:srgbClr val="0A332E"/>
                </a:solidFill>
              </a:rPr>
              <a:t>07 / 13</a:t>
            </a:r>
            <a:endParaRPr sz="1650" b="1" i="0">
              <a:solidFill>
                <a:srgbClr val="0A332E"/>
              </a:solidFill>
            </a:endParaRPr>
          </a:p>
        </p:txBody>
      </p:sp>
      <p:sp>
        <p:nvSpPr>
          <p:cNvPr id="3" name="rule-70-666">
            <a:extLst>
              <a:ext uri="{FF2B5EF4-FFF2-40B4-BE49-F238E27FC236}">
                <a16:creationId xmlns:a16="http://schemas.microsoft.com/office/drawing/2014/main" id="{606AE619-760D-4083-8729-CA702C4771ED}"/>
              </a:ext>
            </a:extLst>
          </p:cNvPr>
          <p:cNvSpPr>
            <a:spLocks noGrp="1"/>
          </p:cNvSpPr>
          <p:nvPr/>
        </p:nvSpPr>
        <p:spPr>
          <a:xfrm>
            <a:off x="666750" y="6343650"/>
            <a:ext cx="10858500" cy="9525"/>
          </a:xfrm>
          <a:prstGeom prst="rect">
            <a:avLst/>
          </a:prstGeom>
          <a:solidFill>
            <a:srgbClr val="A9BBB4"/>
          </a:solidFill>
          <a:ln w="0">
            <a:noFill/>
            <a:prstDash val="solid"/>
          </a:ln>
        </p:spPr>
      </p:sp>
      <p:sp>
        <p:nvSpPr>
          <p:cNvPr id="4" name="course-footer">
            <a:extLst>
              <a:ext uri="{FF2B5EF4-FFF2-40B4-BE49-F238E27FC236}">
                <a16:creationId xmlns:a16="http://schemas.microsoft.com/office/drawing/2014/main" id="{DC6ECFF3-4911-4F54-B0CE-5CA17018B0F6}"/>
              </a:ext>
            </a:extLst>
          </p:cNvPr>
          <p:cNvSpPr>
            <a:spLocks noGrp="1"/>
          </p:cNvSpPr>
          <p:nvPr/>
        </p:nvSpPr>
        <p:spPr>
          <a:xfrm>
            <a:off x="666750" y="6429375"/>
            <a:ext cx="8572500" cy="266700"/>
          </a:xfrm>
          <a:prstGeom prst="rect">
            <a:avLst/>
          </a:prstGeom>
          <a:noFill/>
          <a:ln w="0">
            <a:noFill/>
            <a:prstDash val="solid"/>
          </a:ln>
        </p:spPr>
        <p:txBody>
          <a:bodyPr/>
          <a:lstStyle/>
          <a:p>
            <a:pPr algn="l">
              <a:defRPr sz="1650" b="1" i="0">
                <a:solidFill>
                  <a:srgbClr val="48635E"/>
                </a:solidFill>
              </a:defRPr>
            </a:pPr>
            <a:r>
              <a:rPr sz="1650" b="1" i="0">
                <a:solidFill>
                  <a:srgbClr val="48635E"/>
                </a:solidFill>
              </a:rPr>
              <a:t>GIOPHYSICS · CAMBRIDGE IGCSE PHYSICS 0625 · 1.7.3</a:t>
            </a:r>
          </a:p>
        </p:txBody>
      </p:sp>
      <p:sp>
        <p:nvSpPr>
          <p:cNvPr id="5" name="slide-title">
            <a:extLst>
              <a:ext uri="{FF2B5EF4-FFF2-40B4-BE49-F238E27FC236}">
                <a16:creationId xmlns:a16="http://schemas.microsoft.com/office/drawing/2014/main" id="{AB8BDCEB-B72E-4186-A19D-327CE96C73D2}"/>
              </a:ext>
            </a:extLst>
          </p:cNvPr>
          <p:cNvSpPr>
            <a:spLocks noGrp="1"/>
          </p:cNvSpPr>
          <p:nvPr/>
        </p:nvSpPr>
        <p:spPr>
          <a:xfrm>
            <a:off x="666750" y="685800"/>
            <a:ext cx="10858500" cy="952500"/>
          </a:xfrm>
          <a:prstGeom prst="rect">
            <a:avLst/>
          </a:prstGeom>
          <a:noFill/>
          <a:ln w="0">
            <a:noFill/>
            <a:prstDash val="solid"/>
          </a:ln>
        </p:spPr>
        <p:txBody>
          <a:bodyPr/>
          <a:lstStyle/>
          <a:p>
            <a:pPr algn="l">
              <a:defRPr sz="3600" b="1" i="0">
                <a:solidFill>
                  <a:srgbClr val="0A332E"/>
                </a:solidFill>
              </a:defRPr>
            </a:pPr>
            <a:r>
              <a:rPr sz="3600" b="1" i="0">
                <a:solidFill>
                  <a:srgbClr val="0A332E"/>
                </a:solidFill>
              </a:rPr>
              <a:t>Your turn: evidence-based choice</a:t>
            </a:r>
          </a:p>
        </p:txBody>
      </p:sp>
      <p:sp>
        <p:nvSpPr>
          <p:cNvPr id="6" name="worked-label">
            <a:extLst>
              <a:ext uri="{FF2B5EF4-FFF2-40B4-BE49-F238E27FC236}">
                <a16:creationId xmlns:a16="http://schemas.microsoft.com/office/drawing/2014/main" id="{C9E08257-75B3-459A-8730-808BF3D6C070}"/>
              </a:ext>
            </a:extLst>
          </p:cNvPr>
          <p:cNvSpPr>
            <a:spLocks noGrp="1"/>
          </p:cNvSpPr>
          <p:nvPr/>
        </p:nvSpPr>
        <p:spPr>
          <a:xfrm>
            <a:off x="666750" y="1562100"/>
            <a:ext cx="10096500" cy="333375"/>
          </a:xfrm>
          <a:prstGeom prst="rect">
            <a:avLst/>
          </a:prstGeom>
          <a:noFill/>
          <a:ln w="0">
            <a:noFill/>
            <a:prstDash val="solid"/>
          </a:ln>
        </p:spPr>
        <p:txBody>
          <a:bodyPr/>
          <a:lstStyle/>
          <a:p>
            <a:pPr algn="l">
              <a:defRPr sz="1650" b="1" i="0">
                <a:solidFill>
                  <a:srgbClr val="F45B43"/>
                </a:solidFill>
              </a:defRPr>
            </a:pPr>
            <a:r>
              <a:rPr sz="1650" b="1" i="0">
                <a:solidFill>
                  <a:srgbClr val="F45B43"/>
                </a:solidFill>
              </a:rPr>
              <a:t>CORE · GUIDED WORKED PROBLEM · TRY EACH STEP BEFORE READING ON</a:t>
            </a:r>
          </a:p>
        </p:txBody>
      </p:sp>
      <p:sp>
        <p:nvSpPr>
          <p:cNvPr id="7" name="problem-frame">
            <a:extLst>
              <a:ext uri="{FF2B5EF4-FFF2-40B4-BE49-F238E27FC236}">
                <a16:creationId xmlns:a16="http://schemas.microsoft.com/office/drawing/2014/main" id="{BFABB6A4-2017-4CD9-970D-447718F1793A}"/>
              </a:ext>
            </a:extLst>
          </p:cNvPr>
          <p:cNvSpPr>
            <a:spLocks noGrp="1"/>
          </p:cNvSpPr>
          <p:nvPr/>
        </p:nvSpPr>
        <p:spPr>
          <a:xfrm>
            <a:off x="666750" y="2000250"/>
            <a:ext cx="10858500" cy="1000125"/>
          </a:xfrm>
          <a:prstGeom prst="roundRect">
            <a:avLst>
              <a:gd name="adj" fmla="val 11429"/>
            </a:avLst>
          </a:prstGeom>
          <a:solidFill>
            <a:srgbClr val="F4F0E2"/>
          </a:solidFill>
          <a:ln w="9525">
            <a:solidFill>
              <a:srgbClr val="A9BBB4"/>
            </a:solidFill>
            <a:prstDash val="solid"/>
          </a:ln>
        </p:spPr>
      </p:sp>
      <p:sp>
        <p:nvSpPr>
          <p:cNvPr id="8" name="problem-text">
            <a:extLst>
              <a:ext uri="{FF2B5EF4-FFF2-40B4-BE49-F238E27FC236}">
                <a16:creationId xmlns:a16="http://schemas.microsoft.com/office/drawing/2014/main" id="{4C0EA43F-475D-4604-8D0A-4048DB36DE11}"/>
              </a:ext>
            </a:extLst>
          </p:cNvPr>
          <p:cNvSpPr>
            <a:spLocks noGrp="1"/>
          </p:cNvSpPr>
          <p:nvPr/>
        </p:nvSpPr>
        <p:spPr>
          <a:xfrm>
            <a:off x="904875" y="2190750"/>
            <a:ext cx="10382250" cy="685800"/>
          </a:xfrm>
          <a:prstGeom prst="rect">
            <a:avLst/>
          </a:prstGeom>
          <a:noFill/>
          <a:ln w="0">
            <a:noFill/>
            <a:prstDash val="solid"/>
          </a:ln>
        </p:spPr>
        <p:txBody>
          <a:bodyPr/>
          <a:lstStyle/>
          <a:p>
            <a:pPr algn="l">
              <a:defRPr sz="1875" b="1" i="0">
                <a:solidFill>
                  <a:srgbClr val="0A332E"/>
                </a:solidFill>
              </a:defRPr>
            </a:pPr>
            <a:r>
              <a:rPr sz="1875" b="1" i="0">
                <a:solidFill>
                  <a:srgbClr val="0A332E"/>
                </a:solidFill>
              </a:rPr>
              <a:t>The clinic needs at least 30 kW continuously from 18:00 to 06:00. From the graph, which single plotted resource meets that requirement throughout? State one reason this is not the only decision criterion.</a:t>
            </a:r>
          </a:p>
        </p:txBody>
      </p:sp>
      <p:sp>
        <p:nvSpPr>
          <p:cNvPr id="9" name="step-label-1">
            <a:extLst>
              <a:ext uri="{FF2B5EF4-FFF2-40B4-BE49-F238E27FC236}">
                <a16:creationId xmlns:a16="http://schemas.microsoft.com/office/drawing/2014/main" id="{08B40113-7C73-4DE1-AC23-EE5E49AE59D9}"/>
              </a:ext>
            </a:extLst>
          </p:cNvPr>
          <p:cNvSpPr>
            <a:spLocks noGrp="1"/>
          </p:cNvSpPr>
          <p:nvPr/>
        </p:nvSpPr>
        <p:spPr>
          <a:xfrm>
            <a:off x="714375" y="3219450"/>
            <a:ext cx="1047750" cy="381000"/>
          </a:xfrm>
          <a:prstGeom prst="rect">
            <a:avLst/>
          </a:prstGeom>
          <a:noFill/>
          <a:ln w="0">
            <a:noFill/>
            <a:prstDash val="solid"/>
          </a:ln>
        </p:spPr>
        <p:txBody>
          <a:bodyPr/>
          <a:lstStyle/>
          <a:p>
            <a:pPr algn="l">
              <a:defRPr sz="1800" b="1" i="0">
                <a:solidFill>
                  <a:srgbClr val="F45B43"/>
                </a:solidFill>
              </a:defRPr>
            </a:pPr>
            <a:r>
              <a:rPr sz="1800" b="1" i="0">
                <a:solidFill>
                  <a:srgbClr val="F45B43"/>
                </a:solidFill>
              </a:rPr>
              <a:t>Step 1</a:t>
            </a:r>
          </a:p>
        </p:txBody>
      </p:sp>
      <p:sp>
        <p:nvSpPr>
          <p:cNvPr id="10" name="rule-190-358">
            <a:extLst>
              <a:ext uri="{FF2B5EF4-FFF2-40B4-BE49-F238E27FC236}">
                <a16:creationId xmlns:a16="http://schemas.microsoft.com/office/drawing/2014/main" id="{2824BA6F-1B6C-4A1C-BF77-2D18F89529EB}"/>
              </a:ext>
            </a:extLst>
          </p:cNvPr>
          <p:cNvSpPr>
            <a:spLocks noGrp="1"/>
          </p:cNvSpPr>
          <p:nvPr/>
        </p:nvSpPr>
        <p:spPr>
          <a:xfrm>
            <a:off x="1809750" y="3409950"/>
            <a:ext cx="381000" cy="19050"/>
          </a:xfrm>
          <a:prstGeom prst="rect">
            <a:avLst/>
          </a:prstGeom>
          <a:solidFill>
            <a:srgbClr val="F45B43"/>
          </a:solidFill>
          <a:ln w="0">
            <a:noFill/>
            <a:prstDash val="solid"/>
          </a:ln>
        </p:spPr>
      </p:sp>
      <p:sp>
        <p:nvSpPr>
          <p:cNvPr id="11" name="step-text-1">
            <a:extLst>
              <a:ext uri="{FF2B5EF4-FFF2-40B4-BE49-F238E27FC236}">
                <a16:creationId xmlns:a16="http://schemas.microsoft.com/office/drawing/2014/main" id="{14A41DF6-E702-4E71-BC83-5D0C214E2C87}"/>
              </a:ext>
            </a:extLst>
          </p:cNvPr>
          <p:cNvSpPr>
            <a:spLocks noGrp="1"/>
          </p:cNvSpPr>
          <p:nvPr/>
        </p:nvSpPr>
        <p:spPr>
          <a:xfrm>
            <a:off x="2428875" y="3181350"/>
            <a:ext cx="8858250" cy="590550"/>
          </a:xfrm>
          <a:prstGeom prst="rect">
            <a:avLst/>
          </a:prstGeom>
          <a:noFill/>
          <a:ln w="0">
            <a:noFill/>
            <a:prstDash val="solid"/>
          </a:ln>
        </p:spPr>
        <p:txBody>
          <a:bodyPr/>
          <a:lstStyle/>
          <a:p>
            <a:pPr algn="l">
              <a:defRPr sz="1800" b="0" i="0">
                <a:solidFill>
                  <a:srgbClr val="0A332E"/>
                </a:solidFill>
              </a:defRPr>
            </a:pPr>
            <a:r>
              <a:rPr sz="1800" b="0" i="0">
                <a:solidFill>
                  <a:srgbClr val="0A332E"/>
                </a:solidFill>
              </a:rPr>
              <a:t>Solar is zero overnight; wind drops below 30 kW at midnight in the dataset; backup stays at 50 kW.</a:t>
            </a:r>
          </a:p>
        </p:txBody>
      </p:sp>
      <p:sp>
        <p:nvSpPr>
          <p:cNvPr id="12" name="step-label-2">
            <a:extLst>
              <a:ext uri="{FF2B5EF4-FFF2-40B4-BE49-F238E27FC236}">
                <a16:creationId xmlns:a16="http://schemas.microsoft.com/office/drawing/2014/main" id="{5AD7F247-DB06-48BC-A12D-659A88D86E23}"/>
              </a:ext>
            </a:extLst>
          </p:cNvPr>
          <p:cNvSpPr>
            <a:spLocks noGrp="1"/>
          </p:cNvSpPr>
          <p:nvPr/>
        </p:nvSpPr>
        <p:spPr>
          <a:xfrm>
            <a:off x="714375" y="3905250"/>
            <a:ext cx="1047750" cy="381000"/>
          </a:xfrm>
          <a:prstGeom prst="rect">
            <a:avLst/>
          </a:prstGeom>
          <a:noFill/>
          <a:ln w="0">
            <a:noFill/>
            <a:prstDash val="solid"/>
          </a:ln>
        </p:spPr>
        <p:txBody>
          <a:bodyPr/>
          <a:lstStyle/>
          <a:p>
            <a:pPr algn="l">
              <a:defRPr sz="1800" b="1" i="0">
                <a:solidFill>
                  <a:srgbClr val="F45B43"/>
                </a:solidFill>
              </a:defRPr>
            </a:pPr>
            <a:r>
              <a:rPr sz="1800" b="1" i="0">
                <a:solidFill>
                  <a:srgbClr val="F45B43"/>
                </a:solidFill>
              </a:rPr>
              <a:t>Step 2</a:t>
            </a:r>
          </a:p>
        </p:txBody>
      </p:sp>
      <p:sp>
        <p:nvSpPr>
          <p:cNvPr id="13" name="rule-190-430">
            <a:extLst>
              <a:ext uri="{FF2B5EF4-FFF2-40B4-BE49-F238E27FC236}">
                <a16:creationId xmlns:a16="http://schemas.microsoft.com/office/drawing/2014/main" id="{98B0E18A-5E71-4F67-8EEE-4BDC5F446039}"/>
              </a:ext>
            </a:extLst>
          </p:cNvPr>
          <p:cNvSpPr>
            <a:spLocks noGrp="1"/>
          </p:cNvSpPr>
          <p:nvPr/>
        </p:nvSpPr>
        <p:spPr>
          <a:xfrm>
            <a:off x="1809750" y="4095750"/>
            <a:ext cx="381000" cy="19050"/>
          </a:xfrm>
          <a:prstGeom prst="rect">
            <a:avLst/>
          </a:prstGeom>
          <a:solidFill>
            <a:srgbClr val="F45B43"/>
          </a:solidFill>
          <a:ln w="0">
            <a:noFill/>
            <a:prstDash val="solid"/>
          </a:ln>
        </p:spPr>
      </p:sp>
      <p:sp>
        <p:nvSpPr>
          <p:cNvPr id="14" name="step-text-2">
            <a:extLst>
              <a:ext uri="{FF2B5EF4-FFF2-40B4-BE49-F238E27FC236}">
                <a16:creationId xmlns:a16="http://schemas.microsoft.com/office/drawing/2014/main" id="{40202760-A464-47C4-BD75-D66B711E968D}"/>
              </a:ext>
            </a:extLst>
          </p:cNvPr>
          <p:cNvSpPr>
            <a:spLocks noGrp="1"/>
          </p:cNvSpPr>
          <p:nvPr/>
        </p:nvSpPr>
        <p:spPr>
          <a:xfrm>
            <a:off x="2428875" y="3867150"/>
            <a:ext cx="8858250" cy="590550"/>
          </a:xfrm>
          <a:prstGeom prst="rect">
            <a:avLst/>
          </a:prstGeom>
          <a:noFill/>
          <a:ln w="0">
            <a:noFill/>
            <a:prstDash val="solid"/>
          </a:ln>
        </p:spPr>
        <p:txBody>
          <a:bodyPr/>
          <a:lstStyle/>
          <a:p>
            <a:pPr algn="l">
              <a:defRPr sz="1800" b="0" i="0">
                <a:solidFill>
                  <a:srgbClr val="0A332E"/>
                </a:solidFill>
              </a:defRPr>
            </a:pPr>
            <a:r>
              <a:rPr sz="1800" b="0" i="0">
                <a:solidFill>
                  <a:srgbClr val="0A332E"/>
                </a:solidFill>
              </a:rPr>
              <a:t>Substitute carefully, include the unit and check that the result answers the question.</a:t>
            </a:r>
          </a:p>
        </p:txBody>
      </p:sp>
      <p:sp>
        <p:nvSpPr>
          <p:cNvPr id="15" name="step-label-3">
            <a:extLst>
              <a:ext uri="{FF2B5EF4-FFF2-40B4-BE49-F238E27FC236}">
                <a16:creationId xmlns:a16="http://schemas.microsoft.com/office/drawing/2014/main" id="{046BC4EC-9A7A-43C6-AAB9-D209BF805E56}"/>
              </a:ext>
            </a:extLst>
          </p:cNvPr>
          <p:cNvSpPr>
            <a:spLocks noGrp="1"/>
          </p:cNvSpPr>
          <p:nvPr/>
        </p:nvSpPr>
        <p:spPr>
          <a:xfrm>
            <a:off x="714375" y="4591050"/>
            <a:ext cx="1047750" cy="381000"/>
          </a:xfrm>
          <a:prstGeom prst="rect">
            <a:avLst/>
          </a:prstGeom>
          <a:noFill/>
          <a:ln w="0">
            <a:noFill/>
            <a:prstDash val="solid"/>
          </a:ln>
        </p:spPr>
        <p:txBody>
          <a:bodyPr/>
          <a:lstStyle/>
          <a:p>
            <a:pPr algn="l">
              <a:defRPr sz="1800" b="1" i="0">
                <a:solidFill>
                  <a:srgbClr val="F45B43"/>
                </a:solidFill>
              </a:defRPr>
            </a:pPr>
            <a:r>
              <a:rPr sz="1800" b="1" i="0">
                <a:solidFill>
                  <a:srgbClr val="F45B43"/>
                </a:solidFill>
              </a:rPr>
              <a:t>Step 3</a:t>
            </a:r>
          </a:p>
        </p:txBody>
      </p:sp>
      <p:sp>
        <p:nvSpPr>
          <p:cNvPr id="16" name="rule-190-502">
            <a:extLst>
              <a:ext uri="{FF2B5EF4-FFF2-40B4-BE49-F238E27FC236}">
                <a16:creationId xmlns:a16="http://schemas.microsoft.com/office/drawing/2014/main" id="{7558615F-A0AD-4205-8ED7-3A504DD11D64}"/>
              </a:ext>
            </a:extLst>
          </p:cNvPr>
          <p:cNvSpPr>
            <a:spLocks noGrp="1"/>
          </p:cNvSpPr>
          <p:nvPr/>
        </p:nvSpPr>
        <p:spPr>
          <a:xfrm>
            <a:off x="1809750" y="4781550"/>
            <a:ext cx="381000" cy="19050"/>
          </a:xfrm>
          <a:prstGeom prst="rect">
            <a:avLst/>
          </a:prstGeom>
          <a:solidFill>
            <a:srgbClr val="F45B43"/>
          </a:solidFill>
          <a:ln w="0">
            <a:noFill/>
            <a:prstDash val="solid"/>
          </a:ln>
        </p:spPr>
      </p:sp>
      <p:sp>
        <p:nvSpPr>
          <p:cNvPr id="17" name="step-text-3">
            <a:extLst>
              <a:ext uri="{FF2B5EF4-FFF2-40B4-BE49-F238E27FC236}">
                <a16:creationId xmlns:a16="http://schemas.microsoft.com/office/drawing/2014/main" id="{8B644D54-5715-48EF-84E1-3BA8C8E657AF}"/>
              </a:ext>
            </a:extLst>
          </p:cNvPr>
          <p:cNvSpPr>
            <a:spLocks noGrp="1"/>
          </p:cNvSpPr>
          <p:nvPr/>
        </p:nvSpPr>
        <p:spPr>
          <a:xfrm>
            <a:off x="2428875" y="4552950"/>
            <a:ext cx="8858250" cy="590550"/>
          </a:xfrm>
          <a:prstGeom prst="rect">
            <a:avLst/>
          </a:prstGeom>
          <a:noFill/>
          <a:ln w="0">
            <a:noFill/>
            <a:prstDash val="solid"/>
          </a:ln>
        </p:spPr>
        <p:txBody>
          <a:bodyPr/>
          <a:lstStyle/>
          <a:p>
            <a:pPr algn="l">
              <a:defRPr sz="1800" b="0" i="0">
                <a:solidFill>
                  <a:srgbClr val="0A332E"/>
                </a:solidFill>
              </a:defRPr>
            </a:pPr>
            <a:r>
              <a:rPr sz="1800" b="0" i="0">
                <a:solidFill>
                  <a:srgbClr val="0A332E"/>
                </a:solidFill>
              </a:rPr>
              <a:t>Check the direction, significant figures and physical meaning of the result.</a:t>
            </a:r>
          </a:p>
        </p:txBody>
      </p:sp>
      <p:sp>
        <p:nvSpPr>
          <p:cNvPr id="18" name="answer-frame">
            <a:extLst>
              <a:ext uri="{FF2B5EF4-FFF2-40B4-BE49-F238E27FC236}">
                <a16:creationId xmlns:a16="http://schemas.microsoft.com/office/drawing/2014/main" id="{EA756BBF-3606-4058-9CCA-C39DDA9BAF25}"/>
              </a:ext>
            </a:extLst>
          </p:cNvPr>
          <p:cNvSpPr>
            <a:spLocks noGrp="1"/>
          </p:cNvSpPr>
          <p:nvPr/>
        </p:nvSpPr>
        <p:spPr>
          <a:xfrm>
            <a:off x="666750" y="5238750"/>
            <a:ext cx="10858500" cy="781050"/>
          </a:xfrm>
          <a:prstGeom prst="roundRect">
            <a:avLst>
              <a:gd name="adj" fmla="val 14634"/>
            </a:avLst>
          </a:prstGeom>
          <a:solidFill>
            <a:srgbClr val="0B342E"/>
          </a:solidFill>
          <a:ln w="0">
            <a:noFill/>
            <a:prstDash val="solid"/>
          </a:ln>
        </p:spPr>
      </p:sp>
      <p:sp>
        <p:nvSpPr>
          <p:cNvPr id="19" name="worked-answer">
            <a:extLst>
              <a:ext uri="{FF2B5EF4-FFF2-40B4-BE49-F238E27FC236}">
                <a16:creationId xmlns:a16="http://schemas.microsoft.com/office/drawing/2014/main" id="{00AB3CB3-61BA-4607-93BF-E156D85F899D}"/>
              </a:ext>
            </a:extLst>
          </p:cNvPr>
          <p:cNvSpPr>
            <a:spLocks noGrp="1"/>
          </p:cNvSpPr>
          <p:nvPr/>
        </p:nvSpPr>
        <p:spPr>
          <a:xfrm>
            <a:off x="933450" y="5334000"/>
            <a:ext cx="10287000" cy="609600"/>
          </a:xfrm>
          <a:prstGeom prst="rect">
            <a:avLst/>
          </a:prstGeom>
          <a:noFill/>
          <a:ln w="0">
            <a:noFill/>
            <a:prstDash val="solid"/>
          </a:ln>
        </p:spPr>
        <p:txBody>
          <a:bodyPr/>
          <a:lstStyle/>
          <a:p>
            <a:pPr algn="l">
              <a:defRPr sz="1800" b="1" i="0">
                <a:solidFill>
                  <a:srgbClr val="F4F0E2"/>
                </a:solidFill>
              </a:defRPr>
            </a:pPr>
            <a:r>
              <a:rPr sz="1800" b="1" i="0">
                <a:solidFill>
                  <a:srgbClr val="F4F0E2"/>
                </a:solidFill>
              </a:rPr>
              <a:t>Answer: The dispatchable backup meets the numerical requirement; impacts, fuel, cost and alternatives/storage must still be evaluated.</a:t>
            </a:r>
          </a:p>
        </p:txBody>
      </p:sp>
    </p:spTree>
    <p:extLst>
      <p:ext uri="{BB962C8B-B14F-4D97-AF65-F5344CB8AC3E}">
        <p14:creationId xmlns:p14="http://schemas.microsoft.com/office/powerpoint/2010/main" val="210291191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0B342E"/>
        </a:solidFill>
        <a:effectLst/>
      </p:bgPr>
    </p:bg>
    <p:spTree>
      <p:nvGrpSpPr>
        <p:cNvPr id="1" name=""/>
        <p:cNvGrpSpPr/>
        <p:nvPr/>
      </p:nvGrpSpPr>
      <p:grpSpPr>
        <a:xfrm>
          <a:off x="0" y="0"/>
          <a:ext cx="0" cy="0"/>
          <a:chOff x="0" y="0"/>
          <a:chExt cx="0" cy="0"/>
        </a:xfrm>
      </p:grpSpPr>
      <p:sp>
        <p:nvSpPr>
          <p:cNvPr id="20" name="group-label">
            <a:extLst>
              <a:ext uri="{FF2B5EF4-FFF2-40B4-BE49-F238E27FC236}">
                <a16:creationId xmlns:a16="http://schemas.microsoft.com/office/drawing/2014/main" id="{ACED09DA-2B3C-4DCF-BDF0-31C8BED6462E}"/>
              </a:ext>
            </a:extLst>
          </p:cNvPr>
          <p:cNvSpPr>
            <a:spLocks noGrp="1"/>
          </p:cNvSpPr>
          <p:nvPr/>
        </p:nvSpPr>
        <p:spPr>
          <a:xfrm>
            <a:off x="666750" y="266700"/>
            <a:ext cx="7239000" cy="285750"/>
          </a:xfrm>
          <a:prstGeom prst="rect">
            <a:avLst/>
          </a:prstGeom>
          <a:noFill/>
          <a:ln w="0">
            <a:noFill/>
            <a:prstDash val="solid"/>
          </a:ln>
        </p:spPr>
        <p:txBody>
          <a:bodyPr/>
          <a:lstStyle/>
          <a:p>
            <a:pPr algn="l">
              <a:defRPr sz="1650" b="1" i="0">
                <a:solidFill>
                  <a:srgbClr val="F45B43"/>
                </a:solidFill>
              </a:defRPr>
            </a:pPr>
            <a:r>
              <a:rPr sz="1650" b="1" i="0">
                <a:solidFill>
                  <a:srgbClr val="F45B43"/>
                </a:solidFill>
              </a:rPr>
              <a:t>GROUP 1 · MOTION, FORCES AND ENERGY</a:t>
            </a:r>
          </a:p>
        </p:txBody>
      </p:sp>
      <p:sp>
        <p:nvSpPr>
          <p:cNvPr id="2" name="page-number">
            <a:extLst>
              <a:ext uri="{FF2B5EF4-FFF2-40B4-BE49-F238E27FC236}">
                <a16:creationId xmlns:a16="http://schemas.microsoft.com/office/drawing/2014/main" id="{49834BF5-051F-42F1-9EFF-8E8B04B7B8BD}"/>
              </a:ext>
            </a:extLst>
          </p:cNvPr>
          <p:cNvSpPr>
            <a:spLocks noGrp="1"/>
          </p:cNvSpPr>
          <p:nvPr/>
        </p:nvSpPr>
        <p:spPr>
          <a:xfrm>
            <a:off x="10334625" y="266700"/>
            <a:ext cx="1190625" cy="285750"/>
          </a:xfrm>
          <a:prstGeom prst="rect">
            <a:avLst/>
          </a:prstGeom>
          <a:noFill/>
          <a:ln w="0">
            <a:noFill/>
            <a:prstDash val="solid"/>
          </a:ln>
        </p:spPr>
        <p:txBody>
          <a:bodyPr/>
          <a:lstStyle/>
          <a:p>
            <a:pPr algn="r">
              <a:defRPr sz="1650" b="1" i="0">
                <a:solidFill>
                  <a:srgbClr val="F4F0E2"/>
                </a:solidFill>
              </a:defRPr>
            </a:pPr>
            <a:r>
              <a:rPr lang="en-US" sz="1650" b="1" i="0">
                <a:solidFill>
                  <a:srgbClr val="F4F0E2"/>
                </a:solidFill>
              </a:rPr>
              <a:t>08 / 13</a:t>
            </a:r>
            <a:endParaRPr sz="1650" b="1" i="0">
              <a:solidFill>
                <a:srgbClr val="F4F0E2"/>
              </a:solidFill>
            </a:endParaRPr>
          </a:p>
        </p:txBody>
      </p:sp>
      <p:sp>
        <p:nvSpPr>
          <p:cNvPr id="3" name="rule-70-666">
            <a:extLst>
              <a:ext uri="{FF2B5EF4-FFF2-40B4-BE49-F238E27FC236}">
                <a16:creationId xmlns:a16="http://schemas.microsoft.com/office/drawing/2014/main" id="{F339B721-E7F0-48D9-A3A2-E9E10342B618}"/>
              </a:ext>
            </a:extLst>
          </p:cNvPr>
          <p:cNvSpPr>
            <a:spLocks noGrp="1"/>
          </p:cNvSpPr>
          <p:nvPr/>
        </p:nvSpPr>
        <p:spPr>
          <a:xfrm>
            <a:off x="666750" y="6343650"/>
            <a:ext cx="10858500" cy="9525"/>
          </a:xfrm>
          <a:prstGeom prst="rect">
            <a:avLst/>
          </a:prstGeom>
          <a:solidFill>
            <a:srgbClr val="47716A"/>
          </a:solidFill>
          <a:ln w="0">
            <a:noFill/>
            <a:prstDash val="solid"/>
          </a:ln>
        </p:spPr>
      </p:sp>
      <p:sp>
        <p:nvSpPr>
          <p:cNvPr id="4" name="course-footer">
            <a:extLst>
              <a:ext uri="{FF2B5EF4-FFF2-40B4-BE49-F238E27FC236}">
                <a16:creationId xmlns:a16="http://schemas.microsoft.com/office/drawing/2014/main" id="{15CABE78-F5BD-41F3-A0FC-EF1E97F07FBD}"/>
              </a:ext>
            </a:extLst>
          </p:cNvPr>
          <p:cNvSpPr>
            <a:spLocks noGrp="1"/>
          </p:cNvSpPr>
          <p:nvPr/>
        </p:nvSpPr>
        <p:spPr>
          <a:xfrm>
            <a:off x="666750" y="6429375"/>
            <a:ext cx="8572500" cy="266700"/>
          </a:xfrm>
          <a:prstGeom prst="rect">
            <a:avLst/>
          </a:prstGeom>
          <a:noFill/>
          <a:ln w="0">
            <a:noFill/>
            <a:prstDash val="solid"/>
          </a:ln>
        </p:spPr>
        <p:txBody>
          <a:bodyPr/>
          <a:lstStyle/>
          <a:p>
            <a:pPr algn="l">
              <a:defRPr sz="1650" b="1" i="0">
                <a:solidFill>
                  <a:srgbClr val="F4F0E2"/>
                </a:solidFill>
              </a:defRPr>
            </a:pPr>
            <a:r>
              <a:rPr sz="1650" b="1" i="0">
                <a:solidFill>
                  <a:srgbClr val="F4F0E2"/>
                </a:solidFill>
              </a:rPr>
              <a:t>GIOPHYSICS · CAMBRIDGE IGCSE PHYSICS 0625 · 1.7.3</a:t>
            </a:r>
          </a:p>
        </p:txBody>
      </p:sp>
      <p:sp>
        <p:nvSpPr>
          <p:cNvPr id="5" name="slide-title">
            <a:extLst>
              <a:ext uri="{FF2B5EF4-FFF2-40B4-BE49-F238E27FC236}">
                <a16:creationId xmlns:a16="http://schemas.microsoft.com/office/drawing/2014/main" id="{3A370691-0612-4100-A0A1-BFED8F17F3EC}"/>
              </a:ext>
            </a:extLst>
          </p:cNvPr>
          <p:cNvSpPr>
            <a:spLocks noGrp="1"/>
          </p:cNvSpPr>
          <p:nvPr/>
        </p:nvSpPr>
        <p:spPr>
          <a:xfrm>
            <a:off x="666750" y="685800"/>
            <a:ext cx="10858500" cy="952500"/>
          </a:xfrm>
          <a:prstGeom prst="rect">
            <a:avLst/>
          </a:prstGeom>
          <a:noFill/>
          <a:ln w="0">
            <a:noFill/>
            <a:prstDash val="solid"/>
          </a:ln>
        </p:spPr>
        <p:txBody>
          <a:bodyPr/>
          <a:lstStyle/>
          <a:p>
            <a:pPr algn="l">
              <a:defRPr sz="3600" b="1" i="0">
                <a:solidFill>
                  <a:srgbClr val="F4F0E2"/>
                </a:solidFill>
              </a:defRPr>
            </a:pPr>
            <a:r>
              <a:rPr sz="3600" b="1" i="0">
                <a:solidFill>
                  <a:srgbClr val="F4F0E2"/>
                </a:solidFill>
              </a:rPr>
              <a:t>Energy council</a:t>
            </a:r>
          </a:p>
        </p:txBody>
      </p:sp>
      <p:sp>
        <p:nvSpPr>
          <p:cNvPr id="6" name="activity-format">
            <a:extLst>
              <a:ext uri="{FF2B5EF4-FFF2-40B4-BE49-F238E27FC236}">
                <a16:creationId xmlns:a16="http://schemas.microsoft.com/office/drawing/2014/main" id="{49F3F913-C651-4167-AEC4-DDD44EA57B9C}"/>
              </a:ext>
            </a:extLst>
          </p:cNvPr>
          <p:cNvSpPr>
            <a:spLocks noGrp="1"/>
          </p:cNvSpPr>
          <p:nvPr/>
        </p:nvSpPr>
        <p:spPr>
          <a:xfrm>
            <a:off x="666750" y="1600200"/>
            <a:ext cx="6667500" cy="323850"/>
          </a:xfrm>
          <a:prstGeom prst="rect">
            <a:avLst/>
          </a:prstGeom>
          <a:noFill/>
          <a:ln w="0">
            <a:noFill/>
            <a:prstDash val="solid"/>
          </a:ln>
        </p:spPr>
        <p:txBody>
          <a:bodyPr/>
          <a:lstStyle/>
          <a:p>
            <a:pPr algn="l">
              <a:defRPr sz="1650" b="1" i="0">
                <a:solidFill>
                  <a:srgbClr val="F45B43"/>
                </a:solidFill>
              </a:defRPr>
            </a:pPr>
            <a:r>
              <a:rPr sz="1650" b="1" i="0">
                <a:solidFill>
                  <a:srgbClr val="F45B43"/>
                </a:solidFill>
              </a:rPr>
              <a:t>CLASS ACTIVITY · STRUCTURED-DECISION</a:t>
            </a:r>
          </a:p>
        </p:txBody>
      </p:sp>
      <p:sp>
        <p:nvSpPr>
          <p:cNvPr id="7" name="materials-label">
            <a:extLst>
              <a:ext uri="{FF2B5EF4-FFF2-40B4-BE49-F238E27FC236}">
                <a16:creationId xmlns:a16="http://schemas.microsoft.com/office/drawing/2014/main" id="{6EFBC18C-9462-4FBB-9837-E7694A51EB58}"/>
              </a:ext>
            </a:extLst>
          </p:cNvPr>
          <p:cNvSpPr>
            <a:spLocks noGrp="1"/>
          </p:cNvSpPr>
          <p:nvPr/>
        </p:nvSpPr>
        <p:spPr>
          <a:xfrm>
            <a:off x="666750" y="2190750"/>
            <a:ext cx="2571750" cy="323850"/>
          </a:xfrm>
          <a:prstGeom prst="rect">
            <a:avLst/>
          </a:prstGeom>
          <a:noFill/>
          <a:ln w="0">
            <a:noFill/>
            <a:prstDash val="solid"/>
          </a:ln>
        </p:spPr>
        <p:txBody>
          <a:bodyPr/>
          <a:lstStyle/>
          <a:p>
            <a:pPr algn="l">
              <a:defRPr sz="1650" b="1" i="0">
                <a:solidFill>
                  <a:srgbClr val="F45B43"/>
                </a:solidFill>
              </a:defRPr>
            </a:pPr>
            <a:r>
              <a:rPr sz="1650" b="1" i="0">
                <a:solidFill>
                  <a:srgbClr val="F45B43"/>
                </a:solidFill>
              </a:rPr>
              <a:t>YOU NEED</a:t>
            </a:r>
          </a:p>
        </p:txBody>
      </p:sp>
      <p:sp>
        <p:nvSpPr>
          <p:cNvPr id="8" name="materials">
            <a:extLst>
              <a:ext uri="{FF2B5EF4-FFF2-40B4-BE49-F238E27FC236}">
                <a16:creationId xmlns:a16="http://schemas.microsoft.com/office/drawing/2014/main" id="{520B0420-2923-4B3B-8DBF-FAC9C9F24817}"/>
              </a:ext>
            </a:extLst>
          </p:cNvPr>
          <p:cNvSpPr>
            <a:spLocks noGrp="1"/>
          </p:cNvSpPr>
          <p:nvPr/>
        </p:nvSpPr>
        <p:spPr>
          <a:xfrm>
            <a:off x="666750" y="2667000"/>
            <a:ext cx="3429000" cy="1809750"/>
          </a:xfrm>
          <a:prstGeom prst="rect">
            <a:avLst/>
          </a:prstGeom>
          <a:noFill/>
          <a:ln w="0">
            <a:noFill/>
            <a:prstDash val="solid"/>
          </a:ln>
        </p:spPr>
        <p:txBody>
          <a:bodyPr/>
          <a:lstStyle/>
          <a:p>
            <a:pPr algn="l">
              <a:defRPr sz="1875" b="0" i="0">
                <a:solidFill>
                  <a:srgbClr val="F4F0E2"/>
                </a:solidFill>
              </a:defRPr>
            </a:pPr>
            <a:r>
              <a:rPr sz="1875" b="0" i="0">
                <a:solidFill>
                  <a:srgbClr val="F4F0E2"/>
                </a:solidFill>
              </a:rPr>
              <a:t>• resource evidence cards • four-criterion matrix</a:t>
            </a:r>
          </a:p>
        </p:txBody>
      </p:sp>
      <p:sp>
        <p:nvSpPr>
          <p:cNvPr id="9" name="activity-step-1">
            <a:extLst>
              <a:ext uri="{FF2B5EF4-FFF2-40B4-BE49-F238E27FC236}">
                <a16:creationId xmlns:a16="http://schemas.microsoft.com/office/drawing/2014/main" id="{B4C9BB7D-C77E-4DEB-AFED-F5E73B7BD669}"/>
              </a:ext>
            </a:extLst>
          </p:cNvPr>
          <p:cNvSpPr>
            <a:spLocks noGrp="1"/>
          </p:cNvSpPr>
          <p:nvPr/>
        </p:nvSpPr>
        <p:spPr>
          <a:xfrm>
            <a:off x="4905375" y="2143125"/>
            <a:ext cx="514350" cy="514350"/>
          </a:xfrm>
          <a:prstGeom prst="ellipse">
            <a:avLst/>
          </a:prstGeom>
          <a:solidFill>
            <a:srgbClr val="F45B43"/>
          </a:solidFill>
          <a:ln w="0">
            <a:noFill/>
            <a:prstDash val="solid"/>
          </a:ln>
        </p:spPr>
      </p:sp>
      <p:sp>
        <p:nvSpPr>
          <p:cNvPr id="10" name="activity-step-number-1">
            <a:extLst>
              <a:ext uri="{FF2B5EF4-FFF2-40B4-BE49-F238E27FC236}">
                <a16:creationId xmlns:a16="http://schemas.microsoft.com/office/drawing/2014/main" id="{908F9C51-5784-4465-8038-7A14CC70D266}"/>
              </a:ext>
            </a:extLst>
          </p:cNvPr>
          <p:cNvSpPr>
            <a:spLocks noGrp="1"/>
          </p:cNvSpPr>
          <p:nvPr/>
        </p:nvSpPr>
        <p:spPr>
          <a:xfrm>
            <a:off x="4905375" y="2209800"/>
            <a:ext cx="514350" cy="342900"/>
          </a:xfrm>
          <a:prstGeom prst="rect">
            <a:avLst/>
          </a:prstGeom>
          <a:noFill/>
          <a:ln w="0">
            <a:noFill/>
            <a:prstDash val="solid"/>
          </a:ln>
        </p:spPr>
        <p:txBody>
          <a:bodyPr/>
          <a:lstStyle/>
          <a:p>
            <a:pPr algn="ctr">
              <a:defRPr sz="1800" b="1" i="0">
                <a:solidFill>
                  <a:srgbClr val="0B342E"/>
                </a:solidFill>
              </a:defRPr>
            </a:pPr>
            <a:r>
              <a:rPr sz="1800" b="1" i="0">
                <a:solidFill>
                  <a:srgbClr val="0B342E"/>
                </a:solidFill>
              </a:rPr>
              <a:t>1</a:t>
            </a:r>
          </a:p>
        </p:txBody>
      </p:sp>
      <p:sp>
        <p:nvSpPr>
          <p:cNvPr id="11" name="activity-step-text-1">
            <a:extLst>
              <a:ext uri="{FF2B5EF4-FFF2-40B4-BE49-F238E27FC236}">
                <a16:creationId xmlns:a16="http://schemas.microsoft.com/office/drawing/2014/main" id="{B5734337-311B-4ED6-9011-2918D0B9968A}"/>
              </a:ext>
            </a:extLst>
          </p:cNvPr>
          <p:cNvSpPr>
            <a:spLocks noGrp="1"/>
          </p:cNvSpPr>
          <p:nvPr/>
        </p:nvSpPr>
        <p:spPr>
          <a:xfrm>
            <a:off x="5715000" y="2095500"/>
            <a:ext cx="5429250" cy="723900"/>
          </a:xfrm>
          <a:prstGeom prst="rect">
            <a:avLst/>
          </a:prstGeom>
          <a:noFill/>
          <a:ln w="0">
            <a:noFill/>
            <a:prstDash val="solid"/>
          </a:ln>
        </p:spPr>
        <p:txBody>
          <a:bodyPr/>
          <a:lstStyle/>
          <a:p>
            <a:pPr algn="l">
              <a:defRPr sz="2025" b="1" i="0">
                <a:solidFill>
                  <a:srgbClr val="F4F0E2"/>
                </a:solidFill>
              </a:defRPr>
            </a:pPr>
            <a:r>
              <a:rPr sz="2025" b="1" i="0">
                <a:solidFill>
                  <a:srgbClr val="F4F0E2"/>
                </a:solidFill>
              </a:rPr>
              <a:t>Teams score reliability, local suitability, environmental impact and cost evidence.</a:t>
            </a:r>
          </a:p>
        </p:txBody>
      </p:sp>
      <p:sp>
        <p:nvSpPr>
          <p:cNvPr id="12" name="activity-step-2">
            <a:extLst>
              <a:ext uri="{FF2B5EF4-FFF2-40B4-BE49-F238E27FC236}">
                <a16:creationId xmlns:a16="http://schemas.microsoft.com/office/drawing/2014/main" id="{3BA47CE1-D371-4BFA-B910-31852FF34999}"/>
              </a:ext>
            </a:extLst>
          </p:cNvPr>
          <p:cNvSpPr>
            <a:spLocks noGrp="1"/>
          </p:cNvSpPr>
          <p:nvPr/>
        </p:nvSpPr>
        <p:spPr>
          <a:xfrm>
            <a:off x="4905375" y="3209925"/>
            <a:ext cx="514350" cy="514350"/>
          </a:xfrm>
          <a:prstGeom prst="ellipse">
            <a:avLst/>
          </a:prstGeom>
          <a:solidFill>
            <a:srgbClr val="F45B43"/>
          </a:solidFill>
          <a:ln w="0">
            <a:noFill/>
            <a:prstDash val="solid"/>
          </a:ln>
        </p:spPr>
      </p:sp>
      <p:sp>
        <p:nvSpPr>
          <p:cNvPr id="13" name="activity-step-number-2">
            <a:extLst>
              <a:ext uri="{FF2B5EF4-FFF2-40B4-BE49-F238E27FC236}">
                <a16:creationId xmlns:a16="http://schemas.microsoft.com/office/drawing/2014/main" id="{290FFBB0-1905-4790-BB00-691875D88123}"/>
              </a:ext>
            </a:extLst>
          </p:cNvPr>
          <p:cNvSpPr>
            <a:spLocks noGrp="1"/>
          </p:cNvSpPr>
          <p:nvPr/>
        </p:nvSpPr>
        <p:spPr>
          <a:xfrm>
            <a:off x="4905375" y="3276600"/>
            <a:ext cx="514350" cy="342900"/>
          </a:xfrm>
          <a:prstGeom prst="rect">
            <a:avLst/>
          </a:prstGeom>
          <a:noFill/>
          <a:ln w="0">
            <a:noFill/>
            <a:prstDash val="solid"/>
          </a:ln>
        </p:spPr>
        <p:txBody>
          <a:bodyPr/>
          <a:lstStyle/>
          <a:p>
            <a:pPr algn="ctr">
              <a:defRPr sz="1800" b="1" i="0">
                <a:solidFill>
                  <a:srgbClr val="0B342E"/>
                </a:solidFill>
              </a:defRPr>
            </a:pPr>
            <a:r>
              <a:rPr sz="1800" b="1" i="0">
                <a:solidFill>
                  <a:srgbClr val="0B342E"/>
                </a:solidFill>
              </a:rPr>
              <a:t>2</a:t>
            </a:r>
          </a:p>
        </p:txBody>
      </p:sp>
      <p:sp>
        <p:nvSpPr>
          <p:cNvPr id="14" name="activity-step-text-2">
            <a:extLst>
              <a:ext uri="{FF2B5EF4-FFF2-40B4-BE49-F238E27FC236}">
                <a16:creationId xmlns:a16="http://schemas.microsoft.com/office/drawing/2014/main" id="{CA16ED7A-C121-4F84-9BFA-4921E75834B1}"/>
              </a:ext>
            </a:extLst>
          </p:cNvPr>
          <p:cNvSpPr>
            <a:spLocks noGrp="1"/>
          </p:cNvSpPr>
          <p:nvPr/>
        </p:nvSpPr>
        <p:spPr>
          <a:xfrm>
            <a:off x="5715000" y="3162300"/>
            <a:ext cx="5429250" cy="723900"/>
          </a:xfrm>
          <a:prstGeom prst="rect">
            <a:avLst/>
          </a:prstGeom>
          <a:noFill/>
          <a:ln w="0">
            <a:noFill/>
            <a:prstDash val="solid"/>
          </a:ln>
        </p:spPr>
        <p:txBody>
          <a:bodyPr/>
          <a:lstStyle/>
          <a:p>
            <a:pPr algn="l">
              <a:defRPr sz="2025" b="1" i="0">
                <a:solidFill>
                  <a:srgbClr val="F4F0E2"/>
                </a:solidFill>
              </a:defRPr>
            </a:pPr>
            <a:r>
              <a:rPr sz="2025" b="1" i="0">
                <a:solidFill>
                  <a:srgbClr val="F4F0E2"/>
                </a:solidFill>
              </a:rPr>
              <a:t>Choose a mix, not a slogan.</a:t>
            </a:r>
          </a:p>
        </p:txBody>
      </p:sp>
      <p:sp>
        <p:nvSpPr>
          <p:cNvPr id="15" name="activity-step-3">
            <a:extLst>
              <a:ext uri="{FF2B5EF4-FFF2-40B4-BE49-F238E27FC236}">
                <a16:creationId xmlns:a16="http://schemas.microsoft.com/office/drawing/2014/main" id="{48F713E9-4D5F-4341-AFBB-F065066B6A37}"/>
              </a:ext>
            </a:extLst>
          </p:cNvPr>
          <p:cNvSpPr>
            <a:spLocks noGrp="1"/>
          </p:cNvSpPr>
          <p:nvPr/>
        </p:nvSpPr>
        <p:spPr>
          <a:xfrm>
            <a:off x="4905375" y="4276725"/>
            <a:ext cx="514350" cy="514350"/>
          </a:xfrm>
          <a:prstGeom prst="ellipse">
            <a:avLst/>
          </a:prstGeom>
          <a:solidFill>
            <a:srgbClr val="F45B43"/>
          </a:solidFill>
          <a:ln w="0">
            <a:noFill/>
            <a:prstDash val="solid"/>
          </a:ln>
        </p:spPr>
      </p:sp>
      <p:sp>
        <p:nvSpPr>
          <p:cNvPr id="16" name="activity-step-number-3">
            <a:extLst>
              <a:ext uri="{FF2B5EF4-FFF2-40B4-BE49-F238E27FC236}">
                <a16:creationId xmlns:a16="http://schemas.microsoft.com/office/drawing/2014/main" id="{4CAE92DE-A786-442B-9291-93C1CDB2E772}"/>
              </a:ext>
            </a:extLst>
          </p:cNvPr>
          <p:cNvSpPr>
            <a:spLocks noGrp="1"/>
          </p:cNvSpPr>
          <p:nvPr/>
        </p:nvSpPr>
        <p:spPr>
          <a:xfrm>
            <a:off x="4905375" y="4343400"/>
            <a:ext cx="514350" cy="342900"/>
          </a:xfrm>
          <a:prstGeom prst="rect">
            <a:avLst/>
          </a:prstGeom>
          <a:noFill/>
          <a:ln w="0">
            <a:noFill/>
            <a:prstDash val="solid"/>
          </a:ln>
        </p:spPr>
        <p:txBody>
          <a:bodyPr/>
          <a:lstStyle/>
          <a:p>
            <a:pPr algn="ctr">
              <a:defRPr sz="1800" b="1" i="0">
                <a:solidFill>
                  <a:srgbClr val="0B342E"/>
                </a:solidFill>
              </a:defRPr>
            </a:pPr>
            <a:r>
              <a:rPr sz="1800" b="1" i="0">
                <a:solidFill>
                  <a:srgbClr val="0B342E"/>
                </a:solidFill>
              </a:rPr>
              <a:t>3</a:t>
            </a:r>
          </a:p>
        </p:txBody>
      </p:sp>
      <p:sp>
        <p:nvSpPr>
          <p:cNvPr id="17" name="activity-step-text-3">
            <a:extLst>
              <a:ext uri="{FF2B5EF4-FFF2-40B4-BE49-F238E27FC236}">
                <a16:creationId xmlns:a16="http://schemas.microsoft.com/office/drawing/2014/main" id="{C495E295-4CE1-46D6-BA56-D1BA19E4C81C}"/>
              </a:ext>
            </a:extLst>
          </p:cNvPr>
          <p:cNvSpPr>
            <a:spLocks noGrp="1"/>
          </p:cNvSpPr>
          <p:nvPr/>
        </p:nvSpPr>
        <p:spPr>
          <a:xfrm>
            <a:off x="5715000" y="4229100"/>
            <a:ext cx="5429250" cy="723900"/>
          </a:xfrm>
          <a:prstGeom prst="rect">
            <a:avLst/>
          </a:prstGeom>
          <a:noFill/>
          <a:ln w="0">
            <a:noFill/>
            <a:prstDash val="solid"/>
          </a:ln>
        </p:spPr>
        <p:txBody>
          <a:bodyPr/>
          <a:lstStyle/>
          <a:p>
            <a:pPr algn="l">
              <a:defRPr sz="2025" b="1" i="0">
                <a:solidFill>
                  <a:srgbClr val="F4F0E2"/>
                </a:solidFill>
              </a:defRPr>
            </a:pPr>
            <a:r>
              <a:rPr sz="2025" b="1" i="0">
                <a:solidFill>
                  <a:srgbClr val="F4F0E2"/>
                </a:solidFill>
              </a:rPr>
              <a:t>Give one trade-off and one missing datum.</a:t>
            </a:r>
          </a:p>
        </p:txBody>
      </p:sp>
      <p:sp>
        <p:nvSpPr>
          <p:cNvPr id="18" name="rule-70-518">
            <a:extLst>
              <a:ext uri="{FF2B5EF4-FFF2-40B4-BE49-F238E27FC236}">
                <a16:creationId xmlns:a16="http://schemas.microsoft.com/office/drawing/2014/main" id="{72B6F00C-3EE4-4735-B9C5-83F2C8F227CC}"/>
              </a:ext>
            </a:extLst>
          </p:cNvPr>
          <p:cNvSpPr>
            <a:spLocks noGrp="1"/>
          </p:cNvSpPr>
          <p:nvPr/>
        </p:nvSpPr>
        <p:spPr>
          <a:xfrm>
            <a:off x="666750" y="4933950"/>
            <a:ext cx="10477500" cy="9525"/>
          </a:xfrm>
          <a:prstGeom prst="rect">
            <a:avLst/>
          </a:prstGeom>
          <a:solidFill>
            <a:srgbClr val="47716A"/>
          </a:solidFill>
          <a:ln w="0">
            <a:noFill/>
            <a:prstDash val="solid"/>
          </a:ln>
        </p:spPr>
      </p:sp>
      <p:sp>
        <p:nvSpPr>
          <p:cNvPr id="19" name="success-check">
            <a:extLst>
              <a:ext uri="{FF2B5EF4-FFF2-40B4-BE49-F238E27FC236}">
                <a16:creationId xmlns:a16="http://schemas.microsoft.com/office/drawing/2014/main" id="{E1B1DD8C-7BCE-4417-AAED-1D9C81B2C1ED}"/>
              </a:ext>
            </a:extLst>
          </p:cNvPr>
          <p:cNvSpPr>
            <a:spLocks noGrp="1"/>
          </p:cNvSpPr>
          <p:nvPr/>
        </p:nvSpPr>
        <p:spPr>
          <a:xfrm>
            <a:off x="666750" y="5219700"/>
            <a:ext cx="10572750" cy="647700"/>
          </a:xfrm>
          <a:prstGeom prst="rect">
            <a:avLst/>
          </a:prstGeom>
          <a:noFill/>
          <a:ln w="0">
            <a:noFill/>
            <a:prstDash val="solid"/>
          </a:ln>
        </p:spPr>
        <p:txBody>
          <a:bodyPr/>
          <a:lstStyle/>
          <a:p>
            <a:pPr algn="l">
              <a:defRPr sz="1875" b="1" i="0">
                <a:solidFill>
                  <a:srgbClr val="F45B43"/>
                </a:solidFill>
              </a:defRPr>
            </a:pPr>
            <a:r>
              <a:rPr sz="1875" b="1" i="0">
                <a:solidFill>
                  <a:srgbClr val="F45B43"/>
                </a:solidFill>
              </a:rPr>
              <a:t>Success check: Recommendation cites the graph and at least two non-output criteria.</a:t>
            </a:r>
          </a:p>
        </p:txBody>
      </p:sp>
    </p:spTree>
    <p:extLst>
      <p:ext uri="{BB962C8B-B14F-4D97-AF65-F5344CB8AC3E}">
        <p14:creationId xmlns:p14="http://schemas.microsoft.com/office/powerpoint/2010/main" val="85226568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45B43"/>
        </a:solidFill>
        <a:effectLst/>
      </p:bgPr>
    </p:bg>
    <p:spTree>
      <p:nvGrpSpPr>
        <p:cNvPr id="1" name=""/>
        <p:cNvGrpSpPr/>
        <p:nvPr/>
      </p:nvGrpSpPr>
      <p:grpSpPr>
        <a:xfrm>
          <a:off x="0" y="0"/>
          <a:ext cx="0" cy="0"/>
          <a:chOff x="0" y="0"/>
          <a:chExt cx="0" cy="0"/>
        </a:xfrm>
      </p:grpSpPr>
      <p:sp>
        <p:nvSpPr>
          <p:cNvPr id="11" name="group-label">
            <a:extLst>
              <a:ext uri="{FF2B5EF4-FFF2-40B4-BE49-F238E27FC236}">
                <a16:creationId xmlns:a16="http://schemas.microsoft.com/office/drawing/2014/main" id="{16D5F16F-C7F3-4526-AA4A-9E30D7944D53}"/>
              </a:ext>
            </a:extLst>
          </p:cNvPr>
          <p:cNvSpPr>
            <a:spLocks noGrp="1"/>
          </p:cNvSpPr>
          <p:nvPr/>
        </p:nvSpPr>
        <p:spPr>
          <a:xfrm>
            <a:off x="666750" y="266700"/>
            <a:ext cx="7239000" cy="285750"/>
          </a:xfrm>
          <a:prstGeom prst="rect">
            <a:avLst/>
          </a:prstGeom>
          <a:noFill/>
          <a:ln w="0">
            <a:noFill/>
            <a:prstDash val="solid"/>
          </a:ln>
        </p:spPr>
        <p:txBody>
          <a:bodyPr/>
          <a:lstStyle/>
          <a:p>
            <a:pPr algn="l">
              <a:defRPr sz="1650" b="1" i="0">
                <a:solidFill>
                  <a:srgbClr val="0B342E"/>
                </a:solidFill>
              </a:defRPr>
            </a:pPr>
            <a:r>
              <a:rPr sz="1650" b="1" i="0">
                <a:solidFill>
                  <a:srgbClr val="0B342E"/>
                </a:solidFill>
              </a:rPr>
              <a:t>GROUP 1 · MOTION, FORCES AND ENERGY</a:t>
            </a:r>
          </a:p>
        </p:txBody>
      </p:sp>
      <p:sp>
        <p:nvSpPr>
          <p:cNvPr id="2" name="page-number">
            <a:extLst>
              <a:ext uri="{FF2B5EF4-FFF2-40B4-BE49-F238E27FC236}">
                <a16:creationId xmlns:a16="http://schemas.microsoft.com/office/drawing/2014/main" id="{4AEC4B50-C2AA-41AA-B00F-F6E14D586A13}"/>
              </a:ext>
            </a:extLst>
          </p:cNvPr>
          <p:cNvSpPr>
            <a:spLocks noGrp="1"/>
          </p:cNvSpPr>
          <p:nvPr/>
        </p:nvSpPr>
        <p:spPr>
          <a:xfrm>
            <a:off x="10334625" y="266700"/>
            <a:ext cx="1190625" cy="285750"/>
          </a:xfrm>
          <a:prstGeom prst="rect">
            <a:avLst/>
          </a:prstGeom>
          <a:noFill/>
          <a:ln w="0">
            <a:noFill/>
            <a:prstDash val="solid"/>
          </a:ln>
        </p:spPr>
        <p:txBody>
          <a:bodyPr/>
          <a:lstStyle/>
          <a:p>
            <a:pPr algn="r">
              <a:defRPr sz="1650" b="1" i="0">
                <a:solidFill>
                  <a:srgbClr val="0B342E"/>
                </a:solidFill>
              </a:defRPr>
            </a:pPr>
            <a:r>
              <a:rPr lang="en-US" sz="1650" b="1" i="0">
                <a:solidFill>
                  <a:srgbClr val="0B342E"/>
                </a:solidFill>
              </a:rPr>
              <a:t>09 / 13</a:t>
            </a:r>
            <a:endParaRPr sz="1650" b="1" i="0">
              <a:solidFill>
                <a:srgbClr val="0B342E"/>
              </a:solidFill>
            </a:endParaRPr>
          </a:p>
        </p:txBody>
      </p:sp>
      <p:sp>
        <p:nvSpPr>
          <p:cNvPr id="3" name="rule-70-666">
            <a:extLst>
              <a:ext uri="{FF2B5EF4-FFF2-40B4-BE49-F238E27FC236}">
                <a16:creationId xmlns:a16="http://schemas.microsoft.com/office/drawing/2014/main" id="{08BCB0E9-B750-42D9-8974-80D193433858}"/>
              </a:ext>
            </a:extLst>
          </p:cNvPr>
          <p:cNvSpPr>
            <a:spLocks noGrp="1"/>
          </p:cNvSpPr>
          <p:nvPr/>
        </p:nvSpPr>
        <p:spPr>
          <a:xfrm>
            <a:off x="666750" y="6343650"/>
            <a:ext cx="10858500" cy="9525"/>
          </a:xfrm>
          <a:prstGeom prst="rect">
            <a:avLst/>
          </a:prstGeom>
          <a:solidFill>
            <a:srgbClr val="0B342E"/>
          </a:solidFill>
          <a:ln w="0">
            <a:noFill/>
            <a:prstDash val="solid"/>
          </a:ln>
        </p:spPr>
      </p:sp>
      <p:sp>
        <p:nvSpPr>
          <p:cNvPr id="4" name="course-footer">
            <a:extLst>
              <a:ext uri="{FF2B5EF4-FFF2-40B4-BE49-F238E27FC236}">
                <a16:creationId xmlns:a16="http://schemas.microsoft.com/office/drawing/2014/main" id="{F93A9C26-9336-4237-B652-156865960A46}"/>
              </a:ext>
            </a:extLst>
          </p:cNvPr>
          <p:cNvSpPr>
            <a:spLocks noGrp="1"/>
          </p:cNvSpPr>
          <p:nvPr/>
        </p:nvSpPr>
        <p:spPr>
          <a:xfrm>
            <a:off x="666750" y="6429375"/>
            <a:ext cx="8572500" cy="266700"/>
          </a:xfrm>
          <a:prstGeom prst="rect">
            <a:avLst/>
          </a:prstGeom>
          <a:noFill/>
          <a:ln w="0">
            <a:noFill/>
            <a:prstDash val="solid"/>
          </a:ln>
        </p:spPr>
        <p:txBody>
          <a:bodyPr/>
          <a:lstStyle/>
          <a:p>
            <a:pPr algn="l">
              <a:defRPr sz="1650" b="1" i="0">
                <a:solidFill>
                  <a:srgbClr val="0B342E"/>
                </a:solidFill>
              </a:defRPr>
            </a:pPr>
            <a:r>
              <a:rPr sz="1650" b="1" i="0">
                <a:solidFill>
                  <a:srgbClr val="0B342E"/>
                </a:solidFill>
              </a:rPr>
              <a:t>GIOPHYSICS · CAMBRIDGE IGCSE PHYSICS 0625 · 1.7.3</a:t>
            </a:r>
          </a:p>
        </p:txBody>
      </p:sp>
      <p:sp>
        <p:nvSpPr>
          <p:cNvPr id="5" name="misconception-label">
            <a:extLst>
              <a:ext uri="{FF2B5EF4-FFF2-40B4-BE49-F238E27FC236}">
                <a16:creationId xmlns:a16="http://schemas.microsoft.com/office/drawing/2014/main" id="{EC1AB9F5-0713-4B69-A9FD-E7D8B459E06E}"/>
              </a:ext>
            </a:extLst>
          </p:cNvPr>
          <p:cNvSpPr>
            <a:spLocks noGrp="1"/>
          </p:cNvSpPr>
          <p:nvPr/>
        </p:nvSpPr>
        <p:spPr>
          <a:xfrm>
            <a:off x="666750" y="666750"/>
            <a:ext cx="8096250" cy="342900"/>
          </a:xfrm>
          <a:prstGeom prst="rect">
            <a:avLst/>
          </a:prstGeom>
          <a:noFill/>
          <a:ln w="0">
            <a:noFill/>
            <a:prstDash val="solid"/>
          </a:ln>
        </p:spPr>
        <p:txBody>
          <a:bodyPr/>
          <a:lstStyle/>
          <a:p>
            <a:pPr algn="l">
              <a:defRPr sz="1650" b="1" i="0">
                <a:solidFill>
                  <a:srgbClr val="0B342E"/>
                </a:solidFill>
              </a:defRPr>
            </a:pPr>
            <a:r>
              <a:rPr sz="1650" b="1" i="0">
                <a:solidFill>
                  <a:srgbClr val="0B342E"/>
                </a:solidFill>
              </a:rPr>
              <a:t>MISCONCEPTION SHOWDOWN · SPOT THE MISTAKE</a:t>
            </a:r>
          </a:p>
        </p:txBody>
      </p:sp>
      <p:sp>
        <p:nvSpPr>
          <p:cNvPr id="6" name="misconception-claim">
            <a:extLst>
              <a:ext uri="{FF2B5EF4-FFF2-40B4-BE49-F238E27FC236}">
                <a16:creationId xmlns:a16="http://schemas.microsoft.com/office/drawing/2014/main" id="{C515823B-98DC-4CC5-9710-D45F41CF8DBE}"/>
              </a:ext>
            </a:extLst>
          </p:cNvPr>
          <p:cNvSpPr>
            <a:spLocks noGrp="1"/>
          </p:cNvSpPr>
          <p:nvPr/>
        </p:nvSpPr>
        <p:spPr>
          <a:xfrm>
            <a:off x="666750" y="1285875"/>
            <a:ext cx="10668000" cy="1381125"/>
          </a:xfrm>
          <a:prstGeom prst="rect">
            <a:avLst/>
          </a:prstGeom>
          <a:noFill/>
          <a:ln w="0">
            <a:noFill/>
            <a:prstDash val="solid"/>
          </a:ln>
        </p:spPr>
        <p:txBody>
          <a:bodyPr/>
          <a:lstStyle/>
          <a:p>
            <a:pPr algn="l">
              <a:defRPr sz="3600" b="1" i="0">
                <a:solidFill>
                  <a:srgbClr val="0B342E"/>
                </a:solidFill>
              </a:defRPr>
            </a:pPr>
            <a:r>
              <a:rPr sz="3600" b="1" i="0">
                <a:solidFill>
                  <a:srgbClr val="0B342E"/>
                </a:solidFill>
              </a:rPr>
              <a:t>“Renewable means unlimited, perfectly reliable and impact-free.”</a:t>
            </a:r>
          </a:p>
        </p:txBody>
      </p:sp>
      <p:sp>
        <p:nvSpPr>
          <p:cNvPr id="7" name="correction-frame">
            <a:extLst>
              <a:ext uri="{FF2B5EF4-FFF2-40B4-BE49-F238E27FC236}">
                <a16:creationId xmlns:a16="http://schemas.microsoft.com/office/drawing/2014/main" id="{953242C5-4D3E-49A1-8A5B-C2047CCFE20E}"/>
              </a:ext>
            </a:extLst>
          </p:cNvPr>
          <p:cNvSpPr>
            <a:spLocks noGrp="1"/>
          </p:cNvSpPr>
          <p:nvPr/>
        </p:nvSpPr>
        <p:spPr>
          <a:xfrm>
            <a:off x="666750" y="3048000"/>
            <a:ext cx="10858500" cy="857250"/>
          </a:xfrm>
          <a:prstGeom prst="roundRect">
            <a:avLst>
              <a:gd name="adj" fmla="val 13333"/>
            </a:avLst>
          </a:prstGeom>
          <a:solidFill>
            <a:srgbClr val="0B342E"/>
          </a:solidFill>
          <a:ln w="0">
            <a:noFill/>
            <a:prstDash val="solid"/>
          </a:ln>
        </p:spPr>
      </p:sp>
      <p:sp>
        <p:nvSpPr>
          <p:cNvPr id="8" name="correction">
            <a:extLst>
              <a:ext uri="{FF2B5EF4-FFF2-40B4-BE49-F238E27FC236}">
                <a16:creationId xmlns:a16="http://schemas.microsoft.com/office/drawing/2014/main" id="{7360315C-728C-4195-8B08-5A2856A75862}"/>
              </a:ext>
            </a:extLst>
          </p:cNvPr>
          <p:cNvSpPr>
            <a:spLocks noGrp="1"/>
          </p:cNvSpPr>
          <p:nvPr/>
        </p:nvSpPr>
        <p:spPr>
          <a:xfrm>
            <a:off x="952500" y="3238500"/>
            <a:ext cx="10287000" cy="552450"/>
          </a:xfrm>
          <a:prstGeom prst="rect">
            <a:avLst/>
          </a:prstGeom>
          <a:noFill/>
          <a:ln w="0">
            <a:noFill/>
            <a:prstDash val="solid"/>
          </a:ln>
        </p:spPr>
        <p:txBody>
          <a:bodyPr/>
          <a:lstStyle/>
          <a:p>
            <a:pPr algn="ctr">
              <a:defRPr sz="2100" b="1" i="0">
                <a:solidFill>
                  <a:srgbClr val="F4F0E2"/>
                </a:solidFill>
              </a:defRPr>
            </a:pPr>
            <a:r>
              <a:rPr sz="2100" b="1" i="0">
                <a:solidFill>
                  <a:srgbClr val="F4F0E2"/>
                </a:solidFill>
              </a:rPr>
              <a:t>Renewable describes replenishment; availability and impacts must still be evaluated.</a:t>
            </a:r>
          </a:p>
        </p:txBody>
      </p:sp>
      <p:sp>
        <p:nvSpPr>
          <p:cNvPr id="9" name="humor-line">
            <a:extLst>
              <a:ext uri="{FF2B5EF4-FFF2-40B4-BE49-F238E27FC236}">
                <a16:creationId xmlns:a16="http://schemas.microsoft.com/office/drawing/2014/main" id="{CC427D93-657B-43AB-90FB-749AA45C920A}"/>
              </a:ext>
            </a:extLst>
          </p:cNvPr>
          <p:cNvSpPr>
            <a:spLocks noGrp="1"/>
          </p:cNvSpPr>
          <p:nvPr/>
        </p:nvSpPr>
        <p:spPr>
          <a:xfrm>
            <a:off x="1238250" y="4324350"/>
            <a:ext cx="9715500" cy="723900"/>
          </a:xfrm>
          <a:prstGeom prst="rect">
            <a:avLst/>
          </a:prstGeom>
          <a:noFill/>
          <a:ln w="0">
            <a:noFill/>
            <a:prstDash val="solid"/>
          </a:ln>
        </p:spPr>
        <p:txBody>
          <a:bodyPr/>
          <a:lstStyle/>
          <a:p>
            <a:pPr algn="ctr">
              <a:defRPr sz="1950" b="0" i="1">
                <a:solidFill>
                  <a:srgbClr val="0B342E"/>
                </a:solidFill>
              </a:defRPr>
            </a:pPr>
            <a:r>
              <a:rPr sz="1950" b="0" i="1">
                <a:solidFill>
                  <a:srgbClr val="0B342E"/>
                </a:solidFill>
              </a:rPr>
              <a:t>The Sun sends no invoice, but clouds still ignore the timetable.</a:t>
            </a:r>
          </a:p>
        </p:txBody>
      </p:sp>
      <p:sp>
        <p:nvSpPr>
          <p:cNvPr id="10" name="misconception-check">
            <a:extLst>
              <a:ext uri="{FF2B5EF4-FFF2-40B4-BE49-F238E27FC236}">
                <a16:creationId xmlns:a16="http://schemas.microsoft.com/office/drawing/2014/main" id="{6726F759-8202-4F04-A1AC-CCC16F3E1E1F}"/>
              </a:ext>
            </a:extLst>
          </p:cNvPr>
          <p:cNvSpPr>
            <a:spLocks noGrp="1"/>
          </p:cNvSpPr>
          <p:nvPr/>
        </p:nvSpPr>
        <p:spPr>
          <a:xfrm>
            <a:off x="952500" y="5286375"/>
            <a:ext cx="10287000" cy="609600"/>
          </a:xfrm>
          <a:prstGeom prst="rect">
            <a:avLst/>
          </a:prstGeom>
          <a:noFill/>
          <a:ln w="0">
            <a:noFill/>
            <a:prstDash val="solid"/>
          </a:ln>
        </p:spPr>
        <p:txBody>
          <a:bodyPr/>
          <a:lstStyle/>
          <a:p>
            <a:pPr algn="ctr">
              <a:defRPr sz="1875" b="1" i="0">
                <a:solidFill>
                  <a:srgbClr val="0B342E"/>
                </a:solidFill>
              </a:defRPr>
            </a:pPr>
            <a:r>
              <a:rPr sz="1875" b="1" i="0">
                <a:solidFill>
                  <a:srgbClr val="0B342E"/>
                </a:solidFill>
              </a:rPr>
              <a:t>Mini-whiteboard: Name one challenge and one advantage of a renewable resource.</a:t>
            </a:r>
          </a:p>
        </p:txBody>
      </p:sp>
    </p:spTree>
    <p:extLst>
      <p:ext uri="{BB962C8B-B14F-4D97-AF65-F5344CB8AC3E}">
        <p14:creationId xmlns:p14="http://schemas.microsoft.com/office/powerpoint/2010/main" val="920115186"/>
      </p:ext>
    </p:extLst>
  </p:cSld>
  <p:clrMapOvr>
    <a:masterClrMapping/>
  </p:clrMapOvr>
</p:sld>
</file>

<file path=ppt/theme/theme1.xml><?xml version="1.0" encoding="utf-8"?>
<a:theme xmlns:a="http://schemas.openxmlformats.org/drawingml/2006/main" name="ChatGPT">
  <a:themeElements>
    <a:clrScheme name="ChatGPT">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Calibri Light"/>
        <a:ea typeface="Calibri Light"/>
        <a:cs typeface="Calibri Light"/>
      </a:majorFont>
      <a:minorFont>
        <a:latin typeface="Calibri"/>
        <a:ea typeface="Calibri"/>
        <a:cs typeface="Calibri"/>
      </a:minorFont>
    </a:fontScheme>
    <a:fmtScheme name="ChatGPT">
      <a:fillStyleLst>
        <a:solidFill>
          <a:schemeClr val="phClr"/>
        </a:solidFill>
        <a:gradFill>
          <a:gsLst>
            <a:gs pos="0">
              <a:schemeClr val="phClr">
                <a:tint val="67000"/>
                <a:lumMod val="110000"/>
                <a:satMod val="105000"/>
              </a:schemeClr>
            </a:gs>
            <a:gs pos="50000">
              <a:schemeClr val="phClr">
                <a:tint val="73000"/>
                <a:lumMod val="105000"/>
                <a:satMod val="103000"/>
              </a:schemeClr>
            </a:gs>
            <a:gs pos="100000">
              <a:schemeClr val="phClr">
                <a:tint val="81000"/>
                <a:lumMod val="105000"/>
                <a:satMod val="109000"/>
              </a:schemeClr>
            </a:gs>
          </a:gsLst>
          <a:lin ang="5400000" scaled="0"/>
        </a:gradFill>
        <a:gradFill>
          <a:gsLst>
            <a:gs pos="0">
              <a:schemeClr val="phClr">
                <a:tint val="94000"/>
                <a:lumMod val="102000"/>
                <a:satMod val="103000"/>
              </a:schemeClr>
            </a:gs>
            <a:gs pos="50000">
              <a:schemeClr val="phClr">
                <a:shade val="100000"/>
                <a:lumMod val="100000"/>
                <a:satMod val="110000"/>
              </a:schemeClr>
            </a:gs>
            <a:gs pos="100000">
              <a:schemeClr val="phClr">
                <a:shade val="78000"/>
                <a:lumMod val="99000"/>
                <a:satMod val="120000"/>
              </a:schemeClr>
            </a:gs>
          </a:gsLst>
          <a:lin ang="5400000" scaled="0"/>
        </a:gradFill>
      </a:fillStyleLst>
      <a:lnStyleLst>
        <a:ln w="12700">
          <a:solidFill>
            <a:schemeClr val="phClr"/>
          </a:solidFill>
          <a:prstDash val="solid"/>
        </a:ln>
        <a:ln w="19050">
          <a:solidFill>
            <a:schemeClr val="phClr"/>
          </a:solidFill>
          <a:prstDash val="solid"/>
        </a:ln>
        <a:ln w="25400">
          <a:solidFill>
            <a:schemeClr val="phClr"/>
          </a:solidFill>
          <a:prstDash val="solid"/>
        </a:ln>
      </a:lnStyleLst>
      <a:effectStyleLst>
        <a:effectStyle>
          <a:effectLst/>
        </a:effectStyle>
        <a:effectStyle>
          <a:effectLst/>
        </a:effectStyle>
        <a:effectStyle>
          <a:effectLst>
            <a:outerShdw blurRad="57150" dist="19050" dir="5400000">
              <a:srgbClr val="000000">
                <a:alpha val="16000"/>
              </a:srgbClr>
            </a:outerShdw>
          </a:effectLst>
        </a:effectStyle>
        <a:effectStyle>
          <a:effectLst>
            <a:outerShdw blurRad="19050" dist="9525" dir="5400000">
              <a:srgbClr val="000000">
                <a:alpha val="6000"/>
              </a:srgbClr>
            </a:outerShdw>
          </a:effectLst>
        </a:effectStyle>
        <a:effectStyle>
          <a:effectLst>
            <a:outerShdw blurRad="28575" dist="9525" dir="5400000">
              <a:srgbClr val="000000">
                <a:alpha val="8000"/>
              </a:srgbClr>
            </a:outerShdw>
          </a:effectLst>
        </a:effectStyle>
        <a:effectStyle>
          <a:effectLst>
            <a:outerShdw blurRad="57150" dist="19050" dir="5400000">
              <a:srgbClr val="000000">
                <a:alpha val="10000"/>
              </a:srgbClr>
            </a:outerShdw>
          </a:effectLst>
        </a:effectStyle>
        <a:effectStyle>
          <a:effectLst>
            <a:outerShdw blurRad="114300" dist="38100" dir="5400000">
              <a:srgbClr val="000000">
                <a:alpha val="12000"/>
              </a:srgbClr>
            </a:outerShdw>
          </a:effectLst>
        </a:effectStyle>
        <a:effectStyle>
          <a:effectLst>
            <a:outerShdw blurRad="171450" dist="57150" dir="5400000">
              <a:srgbClr val="000000">
                <a:alpha val="16000"/>
              </a:srgbClr>
            </a:outerShdw>
          </a:effectLst>
        </a:effectStyle>
        <a:effectStyle>
          <a:effectLst>
            <a:outerShdw blurRad="266700" dist="95250" dir="5400000">
              <a:srgbClr val="000000">
                <a:alpha val="24000"/>
              </a:srgbClr>
            </a:outerShdw>
          </a:effectLst>
        </a:effectStyle>
      </a:effectStyleLst>
      <a:bgFillStyleLst>
        <a:solidFill>
          <a:schemeClr val="phClr"/>
        </a:solidFill>
        <a:solidFill>
          <a:schemeClr val="phClr">
            <a:tint val="95000"/>
            <a:satMod val="170000"/>
          </a:schemeClr>
        </a:solidFill>
        <a:gradFill>
          <a:gsLst>
            <a:gs pos="0">
              <a:schemeClr val="phClr">
                <a:tint val="93000"/>
                <a:shade val="98000"/>
                <a:lumMod val="102000"/>
                <a:satMod val="150000"/>
              </a:schemeClr>
            </a:gs>
            <a:gs pos="50000">
              <a:schemeClr val="phClr">
                <a:tint val="98000"/>
                <a:shade val="90000"/>
                <a:lumMod val="103000"/>
                <a:satMod val="130000"/>
              </a:schemeClr>
            </a:gs>
            <a:gs pos="100000">
              <a:schemeClr val="phClr">
                <a:shade val="63000"/>
                <a:satMod val="120000"/>
              </a:schemeClr>
            </a:gs>
          </a:gsLst>
          <a:lin ang="5400000" scaled="0"/>
        </a:gradFill>
      </a:bgFillStyleLst>
    </a:fmtScheme>
  </a:themeElements>
  <a:objectDefaults/>
  <a:extraClrSchemeLst/>
</a:theme>
</file>

<file path=ppt/theme/theme2.xml><?xml version="1.0" encoding="utf-8"?>
<a:theme xmlns:a="http://schemas.openxmlformats.org/drawingml/2006/main" name="ChatGPT">
  <a:themeElements>
    <a:clrScheme name="ChatGPT">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Calibri Light"/>
        <a:ea typeface="Calibri Light"/>
        <a:cs typeface="Calibri Light"/>
      </a:majorFont>
      <a:minorFont>
        <a:latin typeface="Calibri"/>
        <a:ea typeface="Calibri"/>
        <a:cs typeface="Calibri"/>
      </a:minorFont>
    </a:fontScheme>
    <a:fmtScheme name="ChatGPT">
      <a:fillStyleLst>
        <a:solidFill>
          <a:schemeClr val="phClr"/>
        </a:solidFill>
        <a:gradFill>
          <a:gsLst>
            <a:gs pos="0">
              <a:schemeClr val="phClr">
                <a:tint val="67000"/>
                <a:lumMod val="110000"/>
                <a:satMod val="105000"/>
              </a:schemeClr>
            </a:gs>
            <a:gs pos="50000">
              <a:schemeClr val="phClr">
                <a:tint val="73000"/>
                <a:lumMod val="105000"/>
                <a:satMod val="103000"/>
              </a:schemeClr>
            </a:gs>
            <a:gs pos="100000">
              <a:schemeClr val="phClr">
                <a:tint val="81000"/>
                <a:lumMod val="105000"/>
                <a:satMod val="109000"/>
              </a:schemeClr>
            </a:gs>
          </a:gsLst>
          <a:lin ang="5400000" scaled="0"/>
        </a:gradFill>
        <a:gradFill>
          <a:gsLst>
            <a:gs pos="0">
              <a:schemeClr val="phClr">
                <a:tint val="94000"/>
                <a:lumMod val="102000"/>
                <a:satMod val="103000"/>
              </a:schemeClr>
            </a:gs>
            <a:gs pos="50000">
              <a:schemeClr val="phClr">
                <a:shade val="100000"/>
                <a:lumMod val="100000"/>
                <a:satMod val="110000"/>
              </a:schemeClr>
            </a:gs>
            <a:gs pos="100000">
              <a:schemeClr val="phClr">
                <a:shade val="78000"/>
                <a:lumMod val="99000"/>
                <a:satMod val="120000"/>
              </a:schemeClr>
            </a:gs>
          </a:gsLst>
          <a:lin ang="5400000" scaled="0"/>
        </a:gradFill>
      </a:fillStyleLst>
      <a:lnStyleLst>
        <a:ln w="12700">
          <a:solidFill>
            <a:schemeClr val="phClr"/>
          </a:solidFill>
          <a:prstDash val="solid"/>
        </a:ln>
        <a:ln w="19050">
          <a:solidFill>
            <a:schemeClr val="phClr"/>
          </a:solidFill>
          <a:prstDash val="solid"/>
        </a:ln>
        <a:ln w="25400">
          <a:solidFill>
            <a:schemeClr val="phClr"/>
          </a:solidFill>
          <a:prstDash val="solid"/>
        </a:ln>
      </a:lnStyleLst>
      <a:effectStyleLst>
        <a:effectStyle>
          <a:effectLst/>
        </a:effectStyle>
        <a:effectStyle>
          <a:effectLst/>
        </a:effectStyle>
        <a:effectStyle>
          <a:effectLst>
            <a:outerShdw blurRad="57150" dist="19050" dir="5400000">
              <a:srgbClr val="000000">
                <a:alpha val="16000"/>
              </a:srgbClr>
            </a:outerShdw>
          </a:effectLst>
        </a:effectStyle>
        <a:effectStyle>
          <a:effectLst>
            <a:outerShdw blurRad="19050" dist="9525" dir="5400000">
              <a:srgbClr val="000000">
                <a:alpha val="6000"/>
              </a:srgbClr>
            </a:outerShdw>
          </a:effectLst>
        </a:effectStyle>
        <a:effectStyle>
          <a:effectLst>
            <a:outerShdw blurRad="28575" dist="9525" dir="5400000">
              <a:srgbClr val="000000">
                <a:alpha val="8000"/>
              </a:srgbClr>
            </a:outerShdw>
          </a:effectLst>
        </a:effectStyle>
        <a:effectStyle>
          <a:effectLst>
            <a:outerShdw blurRad="57150" dist="19050" dir="5400000">
              <a:srgbClr val="000000">
                <a:alpha val="10000"/>
              </a:srgbClr>
            </a:outerShdw>
          </a:effectLst>
        </a:effectStyle>
        <a:effectStyle>
          <a:effectLst>
            <a:outerShdw blurRad="114300" dist="38100" dir="5400000">
              <a:srgbClr val="000000">
                <a:alpha val="12000"/>
              </a:srgbClr>
            </a:outerShdw>
          </a:effectLst>
        </a:effectStyle>
        <a:effectStyle>
          <a:effectLst>
            <a:outerShdw blurRad="171450" dist="57150" dir="5400000">
              <a:srgbClr val="000000">
                <a:alpha val="16000"/>
              </a:srgbClr>
            </a:outerShdw>
          </a:effectLst>
        </a:effectStyle>
        <a:effectStyle>
          <a:effectLst>
            <a:outerShdw blurRad="266700" dist="95250" dir="5400000">
              <a:srgbClr val="000000">
                <a:alpha val="24000"/>
              </a:srgbClr>
            </a:outerShdw>
          </a:effectLst>
        </a:effectStyle>
      </a:effectStyleLst>
      <a:bgFillStyleLst>
        <a:solidFill>
          <a:schemeClr val="phClr"/>
        </a:solidFill>
        <a:solidFill>
          <a:schemeClr val="phClr">
            <a:tint val="95000"/>
            <a:satMod val="170000"/>
          </a:schemeClr>
        </a:solidFill>
        <a:gradFill>
          <a:gsLst>
            <a:gs pos="0">
              <a:schemeClr val="phClr">
                <a:tint val="93000"/>
                <a:shade val="98000"/>
                <a:lumMod val="102000"/>
                <a:satMod val="150000"/>
              </a:schemeClr>
            </a:gs>
            <a:gs pos="50000">
              <a:schemeClr val="phClr">
                <a:tint val="98000"/>
                <a:shade val="90000"/>
                <a:lumMod val="103000"/>
                <a:satMod val="130000"/>
              </a:schemeClr>
            </a:gs>
            <a:gs pos="100000">
              <a:schemeClr val="phClr">
                <a:shade val="63000"/>
                <a:satMod val="120000"/>
              </a:schemeClr>
            </a:gs>
          </a:gsLst>
          <a:lin ang="5400000" scaled="0"/>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4206</Words>
  <Application>Microsoft Office PowerPoint</Application>
  <DocSecurity>0</DocSecurity>
  <PresentationFormat>Widescreen</PresentationFormat>
  <Paragraphs>333</Paragraphs>
  <Slides>13</Slides>
  <Notes>13</Notes>
  <HiddenSlides>0</HiddenSlides>
  <MMClips>0</MMClips>
  <ScaleCrop>false</ScaleCrop>
  <HeadingPairs>
    <vt:vector size="6" baseType="variant">
      <vt:variant>
        <vt:lpstr>Fonts Used</vt:lpstr>
      </vt:variant>
      <vt:variant>
        <vt:i4>1</vt:i4>
      </vt:variant>
      <vt:variant>
        <vt:lpstr>Theme</vt:lpstr>
      </vt:variant>
      <vt:variant>
        <vt:i4>1</vt:i4>
      </vt:variant>
      <vt:variant>
        <vt:lpstr>Slide Titles</vt:lpstr>
      </vt:variant>
      <vt:variant>
        <vt:i4>13</vt:i4>
      </vt:variant>
    </vt:vector>
  </HeadingPairs>
  <TitlesOfParts>
    <vt:vector size="15" baseType="lpstr">
      <vt:lpstr>Calibri</vt:lpstr>
      <vt:lpstr>ChatGPT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Presentation</dc:title>
  <dc:creator>Walnut Exporter</dc:creator>
  <cp:lastModifiedBy>Giovanni Alexander Rojas</cp:lastModifiedBy>
  <cp:revision>3</cp:revision>
  <dcterms:created xsi:type="dcterms:W3CDTF">2026-08-14T17:44:01Z</dcterms:created>
  <dcterms:modified xsi:type="dcterms:W3CDTF">2026-08-15T16:00:41Z</dcterms:modified>
</cp:coreProperties>
</file>