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6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1"/>
  <c:style val="2"/>
  <c:chart>
    <c:autoTitleDeleted val="1"/>
    <c:plotArea>
      <c:layout/>
      <c:scatterChart>
        <c:scatterStyle val="lineMarker"/>
        <c:varyColors val="1"/>
        <c:ser>
          <c:idx val="0"/>
          <c:order val="0"/>
          <c:tx>
            <c:v>Water: ρ = 1000 kg/m³, g = 10 N/kg</c:v>
          </c:tx>
          <c:spPr>
            <a:ln w="28575">
              <a:solidFill>
                <a:srgbClr val="F45B43"/>
              </a:solidFill>
              <a:prstDash val="solid"/>
            </a:ln>
          </c:spPr>
          <c:marker>
            <c:symbol val="circle"/>
            <c:size val="7"/>
            <c:spPr>
              <a:solidFill>
                <a:srgbClr val="F45B43"/>
              </a:solidFill>
            </c:spPr>
          </c:marker>
          <c:xVal>
            <c:numLit>
              <c:formatCode>General</c:formatCode>
              <c:ptCount val="5"/>
              <c:pt idx="0">
                <c:v>0</c:v>
              </c:pt>
              <c:pt idx="1">
                <c:v>0.5</c:v>
              </c:pt>
              <c:pt idx="2">
                <c:v>1</c:v>
              </c:pt>
              <c:pt idx="3">
                <c:v>1.5</c:v>
              </c:pt>
              <c:pt idx="4">
                <c:v>2</c:v>
              </c:pt>
            </c:numLit>
          </c:xVal>
          <c:yVal>
            <c:numLit>
              <c:formatCode>General</c:formatCode>
              <c:ptCount val="5"/>
              <c:pt idx="0">
                <c:v>0</c:v>
              </c:pt>
              <c:pt idx="1">
                <c:v>5000</c:v>
              </c:pt>
              <c:pt idx="2">
                <c:v>10000</c:v>
              </c:pt>
              <c:pt idx="3">
                <c:v>15000</c:v>
              </c:pt>
              <c:pt idx="4">
                <c:v>20000</c:v>
              </c:pt>
            </c:numLit>
          </c:yVal>
          <c:smooth val="0"/>
          <c:extLst>
            <c:ext xmlns:c16="http://schemas.microsoft.com/office/drawing/2014/chart" uri="{C3380CC4-5D6E-409C-BE32-E72D297353CC}">
              <c16:uniqueId val="{00000000-CF2C-482C-9539-E2FA8A41E7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8650112"/>
        <c:axId val="48672768"/>
      </c:scatterChart>
      <c:valAx>
        <c:axId val="48672768"/>
        <c:scaling>
          <c:orientation val="minMax"/>
        </c:scaling>
        <c:delete val="0"/>
        <c:axPos val="l"/>
        <c:majorGridlines>
          <c:spPr>
            <a:ln w="9525">
              <a:solidFill>
                <a:srgbClr val="D6DED8"/>
              </a:solidFill>
              <a:prstDash val="solid"/>
            </a:ln>
          </c:spPr>
        </c:majorGridlines>
        <c:title>
          <c:tx>
            <c:rich>
              <a:bodyPr/>
              <a:lstStyle/>
              <a:p>
                <a:r>
                  <a:t>Pressure increase / Pa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275">
                <a:solidFill>
                  <a:srgbClr val="48635E"/>
                </a:solidFill>
              </a:defRPr>
            </a:pPr>
            <a:endParaRPr lang="en-US"/>
          </a:p>
        </c:txPr>
        <c:crossAx val="48650112"/>
        <c:crosses val="autoZero"/>
        <c:crossBetween val="midCat"/>
        <c:majorUnit val="5000"/>
      </c:valAx>
      <c:valAx>
        <c:axId val="486501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r>
                  <a:t>Depth below surface / m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spPr>
          <a:ln w="9525">
            <a:solidFill>
              <a:srgbClr val="A9BBB4"/>
            </a:solidFill>
            <a:prstDash val="solid"/>
          </a:ln>
        </c:spPr>
        <c:txPr>
          <a:bodyPr anchorCtr="1"/>
          <a:lstStyle/>
          <a:p>
            <a:pPr>
              <a:defRPr sz="1275">
                <a:solidFill>
                  <a:srgbClr val="48635E"/>
                </a:solidFill>
              </a:defRPr>
            </a:pPr>
            <a:endParaRPr lang="en-US"/>
          </a:p>
        </c:txPr>
        <c:crossAx val="48672768"/>
        <c:crosses val="autoZero"/>
        <c:crossBetween val="midCat"/>
        <c:majorUnit val="1"/>
      </c:valAx>
      <c:spPr>
        <a:solidFill>
          <a:srgbClr val="FCFAF1"/>
        </a:solidFill>
        <a:ln w="0">
          <a:noFill/>
          <a:prstDash val="solid"/>
        </a:ln>
      </c:spPr>
    </c:plotArea>
    <c:plotVisOnly val="1"/>
    <c:dispBlanksAs val="zero"/>
    <c:showDLblsOverMax val="1"/>
  </c:chart>
  <c:spPr>
    <a:solidFill>
      <a:srgbClr val="FCFAF1"/>
    </a:solidFill>
    <a:ln w="0">
      <a:noFill/>
      <a:prstDash val="solid"/>
    </a:ln>
  </c:spPr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https://giophysics.com/chapter-13/pressure-solids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dark-green opening slide with the exact topic title “Pressure”, an accent ring for group 1, and a single hook question.</a:t>
            </a:r>
          </a:p>
          <a:p>
            <a:r>
              <a:t>[Teacher cue]</a:t>
            </a:r>
          </a:p>
          <a:p>
            <a:r>
              <a:t>Ask the hook question before revealing any explanation. Listen for the vocabulary students already use, then connect their answers to syllabus section 1.8.</a:t>
            </a:r>
          </a:p>
          <a:p>
            <a:r>
              <a:t>[Syllabus coverage]</a:t>
            </a:r>
          </a:p>
          <a:p>
            <a:r>
              <a:t>Define pressure as normal force per area and use p = F/A with area conversion.; Explain pressure changes caused by changing force or contact area.; Describe liquid pressure acting in all directions and increasing with depth/density.; Use Δp = ρgΔh for liquid pressure change (Supplement).</a:t>
            </a:r>
          </a:p>
          <a:p>
            <a:r>
              <a:t>[Safety]</a:t>
            </a:r>
          </a:p>
          <a:p>
            <a:r>
              <a:t>Use eye protection, low pressure and securely clamped apparatus for any demonstration.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https://giophysics.com/chapter-13/pressure-solids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An original 6-mark exam-style question occupies the main page, with a dark solve–pair–compare–justify sequence beside it.</a:t>
            </a:r>
          </a:p>
          <a:p>
            <a:r>
              <a:t>[Teacher cue]</a:t>
            </a:r>
          </a:p>
          <a:p>
            <a:r>
              <a:t>Give independent thinking time, then ask pairs to compare methods before answers. Listen for each command word: calculate, explain. Do not reveal the mark scheme until slide 11.</a:t>
            </a:r>
          </a:p>
          <a:p>
            <a:r>
              <a:t>[Syllabus coverage]</a:t>
            </a:r>
          </a:p>
          <a:p>
            <a:r>
              <a:t>Define pressure as normal force per area and use p = F/A with area conversion.; Explain pressure changes caused by changing force or contact area.; Describe liquid pressure acting in all directions and increasing with depth/density.; Use Δp = ρgΔh for liquid pressure change (Supplement).</a:t>
            </a:r>
          </a:p>
          <a:p>
            <a:r>
              <a:t>[Safety]</a:t>
            </a:r>
          </a:p>
          <a:p>
            <a:r>
              <a:t>Use eye protection, low pressure and securely clamped apparatus for any demonstration.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https://giophysics.com/chapter-13/pressure-solids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Six numbered mark-scheme ideas are arranged in two readable columns, followed by a dark pair-improvement challenge.</a:t>
            </a:r>
          </a:p>
          <a:p>
            <a:r>
              <a:t>[Teacher cue]</a:t>
            </a:r>
          </a:p>
          <a:p>
            <a:r>
              <a:t>Reveal one numbered marking point at a time. Ask students to locate matching evidence in their own answer, explain missing reasoning and improve one line before counting marks.</a:t>
            </a:r>
          </a:p>
          <a:p>
            <a:r>
              <a:t>[Syllabus coverage]</a:t>
            </a:r>
          </a:p>
          <a:p>
            <a:r>
              <a:t>Define pressure as normal force per area and use p = F/A with area conversion.; Explain pressure changes caused by changing force or contact area.; Describe liquid pressure acting in all directions and increasing with depth/density.; Use Δp = ρgΔh for liquid pressure change (Supplement).</a:t>
            </a:r>
          </a:p>
          <a:p>
            <a:r>
              <a:t>[Safety]</a:t>
            </a:r>
          </a:p>
          <a:p>
            <a:r>
              <a:t>Use eye protection, low pressure and securely clamped apparatus for any demonstration.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https://giophysics.com/chapter-13/pressure-solids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four-question final quiz is presented in two columns. Each question has four editable answer choices and space for independent reasoning.</a:t>
            </a:r>
          </a:p>
          <a:p>
            <a:r>
              <a:t>[Teacher cue]</a:t>
            </a:r>
          </a:p>
          <a:p>
            <a:r>
              <a:t>Run the quiz independently first. Ask students to commit to all four answers, then compare only the question they found hardest. Do not reveal solutions until slide 13.</a:t>
            </a:r>
          </a:p>
          <a:p>
            <a:r>
              <a:t>[Syllabus coverage]</a:t>
            </a:r>
          </a:p>
          <a:p>
            <a:r>
              <a:t>Define pressure as normal force per area and use p = F/A with area conversion.; Explain pressure changes caused by changing force or contact area.; Describe liquid pressure acting in all directions and increasing with depth/density.; Use Δp = ρgΔh for liquid pressure change (Supplement).</a:t>
            </a:r>
          </a:p>
          <a:p>
            <a:r>
              <a:t>[Safety]</a:t>
            </a:r>
          </a:p>
          <a:p>
            <a:r>
              <a:t>Use eye protection, low pressure and securely clamped apparatus for any demonstration.</a:t>
            </a:r>
          </a:p>
          <a:p>
            <a:r>
              <a:t>[Final quiz] Four original retrieval and application questions. Require at least one spoken or written justification before the answer reveal.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https://giophysics.com/chapter-13/pressure-solids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Four numbered quiz answers appear as horizontal rows on a dark background, each pairing the correct answer with a concise reason and ending with an exit ticket.</a:t>
            </a:r>
          </a:p>
          <a:p>
            <a:r>
              <a:t>[Teacher cue]</a:t>
            </a:r>
          </a:p>
          <a:p>
            <a:r>
              <a:t>Reveal answers one at a time. Ask for the reason before reading it, then invite students to correct in a different colour and complete the one-sentence exit ticket.</a:t>
            </a:r>
          </a:p>
          <a:p>
            <a:r>
              <a:t>[Syllabus coverage]</a:t>
            </a:r>
          </a:p>
          <a:p>
            <a:r>
              <a:t>Define pressure as normal force per area and use p = F/A with area conversion.; Explain pressure changes caused by changing force or contact area.; Describe liquid pressure acting in all directions and increasing with depth/density.; Use Δp = ρgΔh for liquid pressure change (Supplement).</a:t>
            </a:r>
          </a:p>
          <a:p>
            <a:r>
              <a:t>[Safety]</a:t>
            </a:r>
          </a:p>
          <a:p>
            <a:r>
              <a:t>Use eye protection, low pressure and securely clamped apparatus for any demonstration.</a:t>
            </a:r>
          </a:p>
          <a:p>
            <a:r>
              <a:t>[Quiz answers] 1. N/m² — Pressure is force per area. 2. half — p = F/A. 3. depth — Δp = ρgΔh. 4. 400 Pa — 200/0.50.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https://giophysics.com/chapter-13/pressure-solids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Three large numbered retrieval questions run down the slide, followed by a mini-whiteboard challenge. No answers are visible on this slide.</a:t>
            </a:r>
          </a:p>
          <a:p>
            <a:r>
              <a:t>[Teacher cue]</a:t>
            </a:r>
          </a:p>
          <a:p>
            <a:r>
              <a:t>Allow silent think time first. Ask for answers without confirming immediately; invite a partner to explain or challenge each response before the reveal later in the lesson.</a:t>
            </a:r>
          </a:p>
          <a:p>
            <a:r>
              <a:t>[Syllabus coverage]</a:t>
            </a:r>
          </a:p>
          <a:p>
            <a:r>
              <a:t>Define pressure as normal force per area and use p = F/A with area conversion.; Explain pressure changes caused by changing force or contact area.; Describe liquid pressure acting in all directions and increasing with depth/density.; Use Δp = ρgΔh for liquid pressure change (Supplement).</a:t>
            </a:r>
          </a:p>
          <a:p>
            <a:r>
              <a:t>[Safety]</a:t>
            </a:r>
          </a:p>
          <a:p>
            <a:r>
              <a:t>Use eye protection, low pressure and securely clamped apparatus for any demonstration.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https://giophysics.com/chapter-13/pressure-solids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Three concise syllabus ideas form a vertical sequence on the left. An editable dark equation panel and vocabulary rail sit on the right.</a:t>
            </a:r>
          </a:p>
          <a:p>
            <a:r>
              <a:t>[Teacher cue]</a:t>
            </a:r>
          </a:p>
          <a:p>
            <a:r>
              <a:t>Explain one core idea at a time. Ask students to restate each idea using one vocabulary word, then reveal the relevant equation only after its variables are named.</a:t>
            </a:r>
          </a:p>
          <a:p>
            <a:r>
              <a:t>[Syllabus coverage]</a:t>
            </a:r>
          </a:p>
          <a:p>
            <a:r>
              <a:t>Define pressure as normal force per area and use p = F/A with area conversion.; Explain pressure changes caused by changing force or contact area.; Describe liquid pressure acting in all directions and increasing with depth/density.; Use Δp = ρgΔh for liquid pressure change (Supplement).</a:t>
            </a:r>
          </a:p>
          <a:p>
            <a:r>
              <a:t>[Safety]</a:t>
            </a:r>
          </a:p>
          <a:p>
            <a:r>
              <a:t>Use eye protection, low pressure and securely clamped apparatus for any demonstration.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66EC57-ECA7-1A42-B1CF-35098E275D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6764DA-90BF-5CCC-36D4-CCA1E9B36E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536DB58-5161-1C2E-1089-9705434DAC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https://giophysics.com/chapter-13/pressure-solids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The simple definition is stated in one sentence across the top of the slide. Below it a drawn diagram is labelled 600 N, A = 0.010 m², p = 60 000 Pa, A = 0.10 m², p = 6 000 Pa. A caption reads: Same 600 N, ten times the contact area, one tenth the pressure.</a:t>
            </a:r>
          </a:p>
          <a:p>
            <a:r>
              <a:t>[Teacher cue]</a:t>
            </a:r>
          </a:p>
          <a:p>
            <a:r>
              <a:t>Explain one core idea at a time. Ask students to restate each idea using one vocabulary word, then reveal the relevant equation only after its variables are named.</a:t>
            </a:r>
          </a:p>
          <a:p>
            <a:r>
              <a:t>[Syllabus coverage]</a:t>
            </a:r>
          </a:p>
          <a:p>
            <a:r>
              <a:t>Define pressure as normal force per area and use p = F/A with area conversion.; Explain pressure changes caused by changing force or contact area.; Describe liquid pressure acting in all directions and increasing with depth/density.; Use Δp = ρgΔh for liquid pressure change (Supplement).</a:t>
            </a:r>
          </a:p>
          <a:p>
            <a:r>
              <a:t>[Safety]</a:t>
            </a:r>
          </a:p>
          <a:p>
            <a:r>
              <a:t>Use eye protection, low pressure and securely clamped apparatus for any demonstration.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3B432A-05F1-1AD3-C2DC-B68E55EBC5FB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696505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https://giophysics.com/chapter-13/pressure-solids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An editable line chart plots Pressure increase in Pa against Depth below surface in m; Depth below surface remains in m; Pressure increase remains in Pa. The left rail states the original data and scale so the graph remains accessible without colour.</a:t>
            </a:r>
          </a:p>
          <a:p>
            <a:r>
              <a:t>[Teacher cue]</a:t>
            </a:r>
          </a:p>
          <a:p>
            <a:r>
              <a:t>Ask for a silent prediction before showing the plotted relationship. Then select the native chart, edit one data value and ask which physical quantity and conclusion must change. Exact model values; graph is pressure increase, not total atmospheric plus liquid pressure.</a:t>
            </a:r>
          </a:p>
          <a:p>
            <a:r>
              <a:t>[Syllabus coverage]</a:t>
            </a:r>
          </a:p>
          <a:p>
            <a:r>
              <a:t>Define pressure as normal force per area and use p = F/A with area conversion.; Explain pressure changes caused by changing force or contact area.; Describe liquid pressure acting in all directions and increasing with depth/density.; Use Δp = ρgΔh for liquid pressure change (Supplement).</a:t>
            </a:r>
          </a:p>
          <a:p>
            <a:r>
              <a:t>[Safety]</a:t>
            </a:r>
          </a:p>
          <a:p>
            <a:r>
              <a:t>Use eye protection, low pressure and securely clamped apparatus for any demonstration.</a:t>
            </a:r>
          </a:p>
          <a:p>
            <a:r>
              <a:t>[Quantitative visual] Values: Water: ρ = 1000 kg/m³, g = 10 N/kg: (0, 0), (0.5, 5000), (1, 10000), (1.5, 15000), (2, 20000). Data: illustrative lesson data. Scale: 0 to 20000 Pa.</a:t>
            </a:r>
          </a:p>
          <a:p>
            <a:r>
              <a:t>Units: x uses metres; y uses pascals.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https://giophysics.com/chapter-13/pressure-solids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large problem statement is followed by three editable Step 1–3 reasoning lines and a high-contrast answer band.</a:t>
            </a:r>
          </a:p>
          <a:p>
            <a:r>
              <a:t>[Teacher cue]</a:t>
            </a:r>
          </a:p>
          <a:p>
            <a:r>
              <a:t>Model the reasoning aloud, then ask students to explain why each operation is valid. Pause before the answer and listen for unit or substitution errors.</a:t>
            </a:r>
          </a:p>
          <a:p>
            <a:r>
              <a:t>[Syllabus coverage]</a:t>
            </a:r>
          </a:p>
          <a:p>
            <a:r>
              <a:t>Define pressure as normal force per area and use p = F/A with area conversion.; Explain pressure changes caused by changing force or contact area.; Describe liquid pressure acting in all directions and increasing with depth/density.; Use Δp = ρgΔh for liquid pressure change (Supplement).</a:t>
            </a:r>
          </a:p>
          <a:p>
            <a:r>
              <a:t>[Safety]</a:t>
            </a:r>
          </a:p>
          <a:p>
            <a:r>
              <a:t>Use eye protection, low pressure and securely clamped apparatus for any demonstration.</a:t>
            </a:r>
          </a:p>
          <a:p>
            <a:r>
              <a:t>[Worked problem] Steps: 1) Total area = 4×25 = 100 cm². 2) Convert: 100 cm² = 0.010 m². 3) p = 600/0.010. Answer: p = 60 000 Pa.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https://giophysics.com/chapter-13/pressure-solids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large problem statement is followed by three editable Step 1–3 reasoning lines and a high-contrast answer band.</a:t>
            </a:r>
          </a:p>
          <a:p>
            <a:r>
              <a:t>[Teacher cue]</a:t>
            </a:r>
          </a:p>
          <a:p>
            <a:r>
              <a:t>Ask students to solve each line on mini-whiteboards before you explain and reveal the next step. Compare units and methods, not only final numbers.</a:t>
            </a:r>
          </a:p>
          <a:p>
            <a:r>
              <a:t>[Syllabus coverage]</a:t>
            </a:r>
          </a:p>
          <a:p>
            <a:r>
              <a:t>Define pressure as normal force per area and use p = F/A with area conversion.; Explain pressure changes caused by changing force or contact area.; Describe liquid pressure acting in all directions and increasing with depth/density.; Use Δp = ρgΔh for liquid pressure change (Supplement).</a:t>
            </a:r>
          </a:p>
          <a:p>
            <a:r>
              <a:t>[Safety]</a:t>
            </a:r>
          </a:p>
          <a:p>
            <a:r>
              <a:t>Use eye protection, low pressure and securely clamped apparatus for any demonstration.</a:t>
            </a:r>
          </a:p>
          <a:p>
            <a:r>
              <a:t>[Worked problem] Steps: 1) Δp = 1000×9.8×12. 2) Substitute carefully, include the unit and check that the result answers the question. 3) Check the direction, significant figures and physical meaning of the result. Answer: Δp = 117 600 Pa ≈ 118 kPa.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https://giophysics.com/chapter-13/pressure-solids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dark activity slide shows required materials on the left, three large numbered instructions on the right and a success criterion at the bottom.</a:t>
            </a:r>
          </a:p>
          <a:p>
            <a:r>
              <a:t>[Teacher cue]</a:t>
            </a:r>
          </a:p>
          <a:p>
            <a:r>
              <a:t>Explain the success check before starting. Circulate, listen for misconceptions and ask pairs to compare evidence. Stop the activity with enough time for one group to model a strong answer.</a:t>
            </a:r>
          </a:p>
          <a:p>
            <a:r>
              <a:t>[Syllabus coverage]</a:t>
            </a:r>
          </a:p>
          <a:p>
            <a:r>
              <a:t>Define pressure as normal force per area and use p = F/A with area conversion.; Explain pressure changes caused by changing force or contact area.; Describe liquid pressure acting in all directions and increasing with depth/density.; Use Δp = ρgΔh for liquid pressure change (Supplement).</a:t>
            </a:r>
          </a:p>
          <a:p>
            <a:r>
              <a:t>[Safety]</a:t>
            </a:r>
          </a:p>
          <a:p>
            <a:r>
              <a:t>Use eye protection, low pressure and securely clamped apparatus for any demonstration.</a:t>
            </a:r>
          </a:p>
          <a:p>
            <a:r>
              <a:t>[Safety] Use eye protection, low pressure and securely clamped apparatus for any demonstration.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Cambridge IGCSE Physics 0625 syllabus (2026–2028), https://www.cambridgeinternational.org/Images/697209-2026-2028-syllabus.pdf</a:t>
            </a:r>
          </a:p>
          <a:p>
            <a:r>
              <a:t>GioPhysics lesson route, https://giophysics.com/chapter-13/pressure-solids</a:t>
            </a:r>
          </a:p>
          <a:p>
            <a:r>
              <a:t>This deck uses original GioPhysics worked examples and questions; it is not a Cambridge past paper.</a:t>
            </a:r>
          </a:p>
          <a:p>
            <a:r>
              <a:t>[Visual description]</a:t>
            </a:r>
          </a:p>
          <a:p>
            <a:r>
              <a:t>A full accent-colour slide contrasts one large misconception with a dark correction band, a classroom-safe joke and a mini-whiteboard check.</a:t>
            </a:r>
          </a:p>
          <a:p>
            <a:r>
              <a:t>[Teacher cue]</a:t>
            </a:r>
          </a:p>
          <a:p>
            <a:r>
              <a:t>Ask students to vote true or false before reading the correction. Invite one pair to explain the trap, then use the humorous line as a memory cue rather than as the scientific explanation.</a:t>
            </a:r>
          </a:p>
          <a:p>
            <a:r>
              <a:t>[Syllabus coverage]</a:t>
            </a:r>
          </a:p>
          <a:p>
            <a:r>
              <a:t>Define pressure as normal force per area and use p = F/A with area conversion.; Explain pressure changes caused by changing force or contact area.; Describe liquid pressure acting in all directions and increasing with depth/density.; Use Δp = ρgΔh for liquid pressure change (Supplement).</a:t>
            </a:r>
          </a:p>
          <a:p>
            <a:r>
              <a:t>[Safety]</a:t>
            </a:r>
          </a:p>
          <a:p>
            <a:r>
              <a:t>Use eye protection, low pressure and securely clamped apparatus for any demonstration.</a:t>
            </a:r>
          </a:p>
          <a:p>
            <a:r>
              <a:t>[Humor] Pressure needs two pieces of gossip: force and area.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ccent-rail">
            <a:extLst>
              <a:ext uri="{FF2B5EF4-FFF2-40B4-BE49-F238E27FC236}">
                <a16:creationId xmlns:a16="http://schemas.microsoft.com/office/drawing/2014/main" id="{A287DC02-1F7E-4362-B5D6-205CF7C5BC8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71450" cy="6858000"/>
          </a:xfrm>
          <a:prstGeom prst="rect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2" name="title-eyebrow">
            <a:extLst>
              <a:ext uri="{FF2B5EF4-FFF2-40B4-BE49-F238E27FC236}">
                <a16:creationId xmlns:a16="http://schemas.microsoft.com/office/drawing/2014/main" id="{B4B675D1-AFA6-4857-B9A2-B8309CB83338}"/>
              </a:ext>
            </a:extLst>
          </p:cNvPr>
          <p:cNvSpPr>
            <a:spLocks noGrp="1"/>
          </p:cNvSpPr>
          <p:nvPr/>
        </p:nvSpPr>
        <p:spPr>
          <a:xfrm>
            <a:off x="666750" y="523875"/>
            <a:ext cx="8096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CAMBRIDGE IGCSE PHYSICS 0625 · SYLLABUS 1.8</a:t>
            </a:r>
          </a:p>
        </p:txBody>
      </p:sp>
      <p:sp>
        <p:nvSpPr>
          <p:cNvPr id="3" name="topic-title">
            <a:extLst>
              <a:ext uri="{FF2B5EF4-FFF2-40B4-BE49-F238E27FC236}">
                <a16:creationId xmlns:a16="http://schemas.microsoft.com/office/drawing/2014/main" id="{7CB94688-7B10-4D02-AFA2-099865939B72}"/>
              </a:ext>
            </a:extLst>
          </p:cNvPr>
          <p:cNvSpPr>
            <a:spLocks noGrp="1"/>
          </p:cNvSpPr>
          <p:nvPr/>
        </p:nvSpPr>
        <p:spPr>
          <a:xfrm>
            <a:off x="666750" y="1143000"/>
            <a:ext cx="8001000" cy="2190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5400" b="1" i="0">
                <a:solidFill>
                  <a:srgbClr val="F4F0E2"/>
                </a:solidFill>
              </a:defRPr>
            </a:pPr>
            <a:r>
              <a:rPr sz="5400" b="1" i="0">
                <a:solidFill>
                  <a:srgbClr val="F4F0E2"/>
                </a:solidFill>
              </a:rPr>
              <a:t>Pressure</a:t>
            </a:r>
          </a:p>
        </p:txBody>
      </p:sp>
      <p:sp>
        <p:nvSpPr>
          <p:cNvPr id="4" name="lesson-title">
            <a:extLst>
              <a:ext uri="{FF2B5EF4-FFF2-40B4-BE49-F238E27FC236}">
                <a16:creationId xmlns:a16="http://schemas.microsoft.com/office/drawing/2014/main" id="{119BFBCE-FE32-485E-BC00-38F805EA3B85}"/>
              </a:ext>
            </a:extLst>
          </p:cNvPr>
          <p:cNvSpPr>
            <a:spLocks noGrp="1"/>
          </p:cNvSpPr>
          <p:nvPr/>
        </p:nvSpPr>
        <p:spPr>
          <a:xfrm>
            <a:off x="666750" y="3571875"/>
            <a:ext cx="8001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850" b="1" i="0">
                <a:solidFill>
                  <a:srgbClr val="F45B43"/>
                </a:solidFill>
              </a:defRPr>
            </a:pPr>
            <a:r>
              <a:rPr sz="2850" b="1" i="0">
                <a:solidFill>
                  <a:srgbClr val="F45B43"/>
                </a:solidFill>
              </a:rPr>
              <a:t>Pressure Undercover</a:t>
            </a:r>
          </a:p>
        </p:txBody>
      </p:sp>
      <p:sp>
        <p:nvSpPr>
          <p:cNvPr id="5" name="lesson-hook">
            <a:extLst>
              <a:ext uri="{FF2B5EF4-FFF2-40B4-BE49-F238E27FC236}">
                <a16:creationId xmlns:a16="http://schemas.microsoft.com/office/drawing/2014/main" id="{477C8175-4A2B-4E15-8E97-327F8CC26FC8}"/>
              </a:ext>
            </a:extLst>
          </p:cNvPr>
          <p:cNvSpPr>
            <a:spLocks noGrp="1"/>
          </p:cNvSpPr>
          <p:nvPr/>
        </p:nvSpPr>
        <p:spPr>
          <a:xfrm>
            <a:off x="666750" y="4333875"/>
            <a:ext cx="809625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100" b="0" i="0">
                <a:solidFill>
                  <a:srgbClr val="F4F0E2"/>
                </a:solidFill>
              </a:defRPr>
            </a:pPr>
            <a:r>
              <a:rPr sz="2100" b="0" i="0">
                <a:solidFill>
                  <a:srgbClr val="F4F0E2"/>
                </a:solidFill>
              </a:rPr>
              <a:t>Why does a wide snowshoe sink less than a narrow boot under the same person?</a:t>
            </a:r>
          </a:p>
        </p:txBody>
      </p:sp>
      <p:sp>
        <p:nvSpPr>
          <p:cNvPr id="6" name="topic-ring">
            <a:extLst>
              <a:ext uri="{FF2B5EF4-FFF2-40B4-BE49-F238E27FC236}">
                <a16:creationId xmlns:a16="http://schemas.microsoft.com/office/drawing/2014/main" id="{06E7812C-C563-4A3D-BFCF-AA285112517F}"/>
              </a:ext>
            </a:extLst>
          </p:cNvPr>
          <p:cNvSpPr>
            <a:spLocks noGrp="1"/>
          </p:cNvSpPr>
          <p:nvPr/>
        </p:nvSpPr>
        <p:spPr>
          <a:xfrm>
            <a:off x="9477375" y="1190625"/>
            <a:ext cx="1952625" cy="1952625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7" name="topic-ring-center">
            <a:extLst>
              <a:ext uri="{FF2B5EF4-FFF2-40B4-BE49-F238E27FC236}">
                <a16:creationId xmlns:a16="http://schemas.microsoft.com/office/drawing/2014/main" id="{7702125B-CF6B-47F1-BF0F-37FE1E620F95}"/>
              </a:ext>
            </a:extLst>
          </p:cNvPr>
          <p:cNvSpPr>
            <a:spLocks noGrp="1"/>
          </p:cNvSpPr>
          <p:nvPr/>
        </p:nvSpPr>
        <p:spPr>
          <a:xfrm>
            <a:off x="10067925" y="1781175"/>
            <a:ext cx="771525" cy="771525"/>
          </a:xfrm>
          <a:prstGeom prst="ellipse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lesson-format">
            <a:extLst>
              <a:ext uri="{FF2B5EF4-FFF2-40B4-BE49-F238E27FC236}">
                <a16:creationId xmlns:a16="http://schemas.microsoft.com/office/drawing/2014/main" id="{D2DDE5DC-51C6-45BA-9D98-EA293229619D}"/>
              </a:ext>
            </a:extLst>
          </p:cNvPr>
          <p:cNvSpPr>
            <a:spLocks noGrp="1"/>
          </p:cNvSpPr>
          <p:nvPr/>
        </p:nvSpPr>
        <p:spPr>
          <a:xfrm>
            <a:off x="666750" y="5810250"/>
            <a:ext cx="8858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EDITABLE · 45-MINUTE CLASSROOM LESSON · CORE + SUPPLEMENT</a:t>
            </a:r>
          </a:p>
        </p:txBody>
      </p:sp>
      <p:sp>
        <p:nvSpPr>
          <p:cNvPr id="9" name="group-label">
            <a:extLst>
              <a:ext uri="{FF2B5EF4-FFF2-40B4-BE49-F238E27FC236}">
                <a16:creationId xmlns:a16="http://schemas.microsoft.com/office/drawing/2014/main" id="{091241D4-A991-4F53-BBF6-139040AAA297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10" name="page-number">
            <a:extLst>
              <a:ext uri="{FF2B5EF4-FFF2-40B4-BE49-F238E27FC236}">
                <a16:creationId xmlns:a16="http://schemas.microsoft.com/office/drawing/2014/main" id="{98EA11BA-17D0-4CDC-9691-2718BE66904C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01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11" name="rule-70-666">
            <a:extLst>
              <a:ext uri="{FF2B5EF4-FFF2-40B4-BE49-F238E27FC236}">
                <a16:creationId xmlns:a16="http://schemas.microsoft.com/office/drawing/2014/main" id="{47C5F658-AC7A-4E22-AC12-CF5324BE0B11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2" name="course-footer">
            <a:extLst>
              <a:ext uri="{FF2B5EF4-FFF2-40B4-BE49-F238E27FC236}">
                <a16:creationId xmlns:a16="http://schemas.microsoft.com/office/drawing/2014/main" id="{8D6BD5C6-A02C-4D5C-B4D0-975E9EFEC45A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CAMBRIDGE IGCSE PHYSICS 0625 · 1.8</a:t>
            </a:r>
          </a:p>
        </p:txBody>
      </p:sp>
    </p:spTree>
    <p:extLst>
      <p:ext uri="{BB962C8B-B14F-4D97-AF65-F5344CB8AC3E}">
        <p14:creationId xmlns:p14="http://schemas.microsoft.com/office/powerpoint/2010/main" val="11057677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FF2B5EF4-FFF2-40B4-BE49-F238E27FC236}">
                <a16:creationId xmlns:a16="http://schemas.microsoft.com/office/drawing/2014/main" id="{334A158D-FA5C-47CF-A04D-C56ED9712867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2BF7D42D-2986-47BF-945B-A2AB9DA9159F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10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4605C7B9-3EDD-4FF7-A427-C2A121B4E9DE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4548134C-13DB-43A7-B4B8-A3EADC9554CB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1.8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0E2D1BCA-CB9B-4FD1-90AE-0D18FE5C7E1A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Original exam-style: aquarium window</a:t>
            </a:r>
          </a:p>
        </p:txBody>
      </p:sp>
      <p:sp>
        <p:nvSpPr>
          <p:cNvPr id="6" name="exam-meta">
            <a:extLst>
              <a:ext uri="{FF2B5EF4-FFF2-40B4-BE49-F238E27FC236}">
                <a16:creationId xmlns:a16="http://schemas.microsoft.com/office/drawing/2014/main" id="{99EEC193-1DAE-43A2-886F-2BE021C07494}"/>
              </a:ext>
            </a:extLst>
          </p:cNvPr>
          <p:cNvSpPr>
            <a:spLocks noGrp="1"/>
          </p:cNvSpPr>
          <p:nvPr/>
        </p:nvSpPr>
        <p:spPr>
          <a:xfrm>
            <a:off x="666750" y="1600200"/>
            <a:ext cx="8572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Core + Supplement · 6 MARKS · CALCULATE · EXPLAIN</a:t>
            </a:r>
          </a:p>
        </p:txBody>
      </p:sp>
      <p:sp>
        <p:nvSpPr>
          <p:cNvPr id="7" name="exam-question-frame">
            <a:extLst>
              <a:ext uri="{FF2B5EF4-FFF2-40B4-BE49-F238E27FC236}">
                <a16:creationId xmlns:a16="http://schemas.microsoft.com/office/drawing/2014/main" id="{F7F5FB38-A283-4E93-9E40-2003E21FBDE6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8096250" cy="2952750"/>
          </a:xfrm>
          <a:prstGeom prst="roundRect">
            <a:avLst>
              <a:gd name="adj" fmla="val 3871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exam-question">
            <a:extLst>
              <a:ext uri="{FF2B5EF4-FFF2-40B4-BE49-F238E27FC236}">
                <a16:creationId xmlns:a16="http://schemas.microsoft.com/office/drawing/2014/main" id="{1CFFA759-1335-4B6C-9CC2-AF54ED875DA7}"/>
              </a:ext>
            </a:extLst>
          </p:cNvPr>
          <p:cNvSpPr>
            <a:spLocks noGrp="1"/>
          </p:cNvSpPr>
          <p:nvPr/>
        </p:nvSpPr>
        <p:spPr>
          <a:xfrm>
            <a:off x="952500" y="2428875"/>
            <a:ext cx="7524750" cy="2381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0A332E"/>
                </a:solidFill>
              </a:defRPr>
            </a:pPr>
            <a:r>
              <a:rPr sz="2025" b="1" i="0">
                <a:solidFill>
                  <a:srgbClr val="0A332E"/>
                </a:solidFill>
              </a:rPr>
              <a:t>A force of 2400 N acts normally on a window area 0.80 m². Calculate pressure. Explain why the lower part of a deep aquarium wall must withstand greater pressure. Supplement: calculate the water pressure increase at 3.0 m using ρ = 1000 kg/m³ and g = 10 N/kg.</a:t>
            </a:r>
          </a:p>
        </p:txBody>
      </p:sp>
      <p:sp>
        <p:nvSpPr>
          <p:cNvPr id="9" name="exam-method-frame">
            <a:extLst>
              <a:ext uri="{FF2B5EF4-FFF2-40B4-BE49-F238E27FC236}">
                <a16:creationId xmlns:a16="http://schemas.microsoft.com/office/drawing/2014/main" id="{731D6B9A-8AD4-432E-92AF-0B34C3E1B321}"/>
              </a:ext>
            </a:extLst>
          </p:cNvPr>
          <p:cNvSpPr>
            <a:spLocks noGrp="1"/>
          </p:cNvSpPr>
          <p:nvPr/>
        </p:nvSpPr>
        <p:spPr>
          <a:xfrm>
            <a:off x="9144000" y="2143125"/>
            <a:ext cx="2381250" cy="2952750"/>
          </a:xfrm>
          <a:prstGeom prst="roundRect">
            <a:avLst>
              <a:gd name="adj" fmla="val 480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0" name="exam-method">
            <a:extLst>
              <a:ext uri="{FF2B5EF4-FFF2-40B4-BE49-F238E27FC236}">
                <a16:creationId xmlns:a16="http://schemas.microsoft.com/office/drawing/2014/main" id="{F5116812-7496-4678-910B-64A82EA4ACCD}"/>
              </a:ext>
            </a:extLst>
          </p:cNvPr>
          <p:cNvSpPr>
            <a:spLocks noGrp="1"/>
          </p:cNvSpPr>
          <p:nvPr/>
        </p:nvSpPr>
        <p:spPr>
          <a:xfrm>
            <a:off x="9429750" y="2524125"/>
            <a:ext cx="1809750" cy="2238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4F0E2"/>
                </a:solidFill>
              </a:defRPr>
            </a:pPr>
            <a:r>
              <a:rPr sz="2100" b="1" i="0">
                <a:solidFill>
                  <a:srgbClr val="F4F0E2"/>
                </a:solidFill>
              </a:rPr>
              <a:t>SOLVE PAIR COMPARE JUSTIFY</a:t>
            </a:r>
          </a:p>
        </p:txBody>
      </p:sp>
      <p:sp>
        <p:nvSpPr>
          <p:cNvPr id="11" name="exam-original-note">
            <a:extLst>
              <a:ext uri="{FF2B5EF4-FFF2-40B4-BE49-F238E27FC236}">
                <a16:creationId xmlns:a16="http://schemas.microsoft.com/office/drawing/2014/main" id="{034CC79B-44FC-47DD-98C5-02665F1B924E}"/>
              </a:ext>
            </a:extLst>
          </p:cNvPr>
          <p:cNvSpPr>
            <a:spLocks noGrp="1"/>
          </p:cNvSpPr>
          <p:nvPr/>
        </p:nvSpPr>
        <p:spPr>
          <a:xfrm>
            <a:off x="666750" y="5429250"/>
            <a:ext cx="103822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Original GioPhysics exam-style question · not a Cambridge past-paper question.</a:t>
            </a:r>
          </a:p>
        </p:txBody>
      </p:sp>
    </p:spTree>
    <p:extLst>
      <p:ext uri="{BB962C8B-B14F-4D97-AF65-F5344CB8AC3E}">
        <p14:creationId xmlns:p14="http://schemas.microsoft.com/office/powerpoint/2010/main" val="8728327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roup-label">
            <a:extLst>
              <a:ext uri="{FF2B5EF4-FFF2-40B4-BE49-F238E27FC236}">
                <a16:creationId xmlns:a16="http://schemas.microsoft.com/office/drawing/2014/main" id="{C7E760ED-3115-4BE0-8941-9C935B541CA9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37734FDB-0CFB-4BE3-871F-4074DF59602F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11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03D9E8D1-13CA-45E6-A18D-EB97AFE4625F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1764DC29-34BB-4281-A960-E41C36A70F0F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1.8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C0BBE44F-B1E0-4471-BE21-357DE2AE5AA3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Mark it like an examiner</a:t>
            </a:r>
          </a:p>
        </p:txBody>
      </p:sp>
      <p:sp>
        <p:nvSpPr>
          <p:cNvPr id="6" name="marking-instruction">
            <a:extLst>
              <a:ext uri="{FF2B5EF4-FFF2-40B4-BE49-F238E27FC236}">
                <a16:creationId xmlns:a16="http://schemas.microsoft.com/office/drawing/2014/main" id="{FB21762B-B3E4-43A5-8FC6-8EA001668C14}"/>
              </a:ext>
            </a:extLst>
          </p:cNvPr>
          <p:cNvSpPr>
            <a:spLocks noGrp="1"/>
          </p:cNvSpPr>
          <p:nvPr/>
        </p:nvSpPr>
        <p:spPr>
          <a:xfrm>
            <a:off x="666750" y="1581150"/>
            <a:ext cx="9906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 i="0">
                <a:solidFill>
                  <a:srgbClr val="48635E"/>
                </a:solidFill>
              </a:defRPr>
            </a:pPr>
            <a:r>
              <a:rPr sz="1875" b="0" i="0">
                <a:solidFill>
                  <a:srgbClr val="48635E"/>
                </a:solidFill>
              </a:rPr>
              <a:t>Compare evidence, award one idea at a time, then improve one line.</a:t>
            </a:r>
          </a:p>
        </p:txBody>
      </p:sp>
      <p:sp>
        <p:nvSpPr>
          <p:cNvPr id="7" name="mark-number-1">
            <a:extLst>
              <a:ext uri="{FF2B5EF4-FFF2-40B4-BE49-F238E27FC236}">
                <a16:creationId xmlns:a16="http://schemas.microsoft.com/office/drawing/2014/main" id="{1518C415-AA2C-4639-BE7D-A70325F24E9F}"/>
              </a:ext>
            </a:extLst>
          </p:cNvPr>
          <p:cNvSpPr>
            <a:spLocks noGrp="1"/>
          </p:cNvSpPr>
          <p:nvPr/>
        </p:nvSpPr>
        <p:spPr>
          <a:xfrm>
            <a:off x="666750" y="2266950"/>
            <a:ext cx="457200" cy="4572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8" name="mark-number-text-1">
            <a:extLst>
              <a:ext uri="{FF2B5EF4-FFF2-40B4-BE49-F238E27FC236}">
                <a16:creationId xmlns:a16="http://schemas.microsoft.com/office/drawing/2014/main" id="{C6FC3661-F4E3-4557-96D7-3BE713AF6901}"/>
              </a:ext>
            </a:extLst>
          </p:cNvPr>
          <p:cNvSpPr>
            <a:spLocks noGrp="1"/>
          </p:cNvSpPr>
          <p:nvPr/>
        </p:nvSpPr>
        <p:spPr>
          <a:xfrm>
            <a:off x="666750" y="23241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9" name="mark-point-1">
            <a:extLst>
              <a:ext uri="{FF2B5EF4-FFF2-40B4-BE49-F238E27FC236}">
                <a16:creationId xmlns:a16="http://schemas.microsoft.com/office/drawing/2014/main" id="{C2D2CBE1-9640-4A63-9A08-2332BFFD3F02}"/>
              </a:ext>
            </a:extLst>
          </p:cNvPr>
          <p:cNvSpPr>
            <a:spLocks noGrp="1"/>
          </p:cNvSpPr>
          <p:nvPr/>
        </p:nvSpPr>
        <p:spPr>
          <a:xfrm>
            <a:off x="1333500" y="22288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p = F/A = 2400/0.80 = 3000 Pa.</a:t>
            </a:r>
          </a:p>
        </p:txBody>
      </p:sp>
      <p:sp>
        <p:nvSpPr>
          <p:cNvPr id="10" name="mark-number-2">
            <a:extLst>
              <a:ext uri="{FF2B5EF4-FFF2-40B4-BE49-F238E27FC236}">
                <a16:creationId xmlns:a16="http://schemas.microsoft.com/office/drawing/2014/main" id="{39DCD0C3-DE94-4765-AEFC-23E565FF5741}"/>
              </a:ext>
            </a:extLst>
          </p:cNvPr>
          <p:cNvSpPr>
            <a:spLocks noGrp="1"/>
          </p:cNvSpPr>
          <p:nvPr/>
        </p:nvSpPr>
        <p:spPr>
          <a:xfrm>
            <a:off x="666750" y="3333750"/>
            <a:ext cx="457200" cy="4572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1" name="mark-number-text-2">
            <a:extLst>
              <a:ext uri="{FF2B5EF4-FFF2-40B4-BE49-F238E27FC236}">
                <a16:creationId xmlns:a16="http://schemas.microsoft.com/office/drawing/2014/main" id="{0D852A56-0A02-4C2C-A214-FF1EB13AE040}"/>
              </a:ext>
            </a:extLst>
          </p:cNvPr>
          <p:cNvSpPr>
            <a:spLocks noGrp="1"/>
          </p:cNvSpPr>
          <p:nvPr/>
        </p:nvSpPr>
        <p:spPr>
          <a:xfrm>
            <a:off x="666750" y="33909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2" name="mark-point-2">
            <a:extLst>
              <a:ext uri="{FF2B5EF4-FFF2-40B4-BE49-F238E27FC236}">
                <a16:creationId xmlns:a16="http://schemas.microsoft.com/office/drawing/2014/main" id="{04E9A71C-DAA3-40F4-B354-D91C7E9F963D}"/>
              </a:ext>
            </a:extLst>
          </p:cNvPr>
          <p:cNvSpPr>
            <a:spLocks noGrp="1"/>
          </p:cNvSpPr>
          <p:nvPr/>
        </p:nvSpPr>
        <p:spPr>
          <a:xfrm>
            <a:off x="1333500" y="32956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Liquid pressure increases with depth.</a:t>
            </a:r>
          </a:p>
        </p:txBody>
      </p:sp>
      <p:sp>
        <p:nvSpPr>
          <p:cNvPr id="13" name="mark-number-3">
            <a:extLst>
              <a:ext uri="{FF2B5EF4-FFF2-40B4-BE49-F238E27FC236}">
                <a16:creationId xmlns:a16="http://schemas.microsoft.com/office/drawing/2014/main" id="{B627276A-AA0D-4974-A742-2C26ADE3441D}"/>
              </a:ext>
            </a:extLst>
          </p:cNvPr>
          <p:cNvSpPr>
            <a:spLocks noGrp="1"/>
          </p:cNvSpPr>
          <p:nvPr/>
        </p:nvSpPr>
        <p:spPr>
          <a:xfrm>
            <a:off x="666750" y="4400550"/>
            <a:ext cx="457200" cy="4572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4" name="mark-number-text-3">
            <a:extLst>
              <a:ext uri="{FF2B5EF4-FFF2-40B4-BE49-F238E27FC236}">
                <a16:creationId xmlns:a16="http://schemas.microsoft.com/office/drawing/2014/main" id="{48B8D71E-2CEF-48D3-A2BC-C0EE34A5EE9B}"/>
              </a:ext>
            </a:extLst>
          </p:cNvPr>
          <p:cNvSpPr>
            <a:spLocks noGrp="1"/>
          </p:cNvSpPr>
          <p:nvPr/>
        </p:nvSpPr>
        <p:spPr>
          <a:xfrm>
            <a:off x="666750" y="44577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5" name="mark-point-3">
            <a:extLst>
              <a:ext uri="{FF2B5EF4-FFF2-40B4-BE49-F238E27FC236}">
                <a16:creationId xmlns:a16="http://schemas.microsoft.com/office/drawing/2014/main" id="{5B1CEF5F-A6EE-4685-9F54-90AC05D0BA2F}"/>
              </a:ext>
            </a:extLst>
          </p:cNvPr>
          <p:cNvSpPr>
            <a:spLocks noGrp="1"/>
          </p:cNvSpPr>
          <p:nvPr/>
        </p:nvSpPr>
        <p:spPr>
          <a:xfrm>
            <a:off x="1333500" y="43624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More liquid above/deeper collisions explanation accepted qualitatively.</a:t>
            </a:r>
          </a:p>
        </p:txBody>
      </p:sp>
      <p:sp>
        <p:nvSpPr>
          <p:cNvPr id="16" name="mark-number-4">
            <a:extLst>
              <a:ext uri="{FF2B5EF4-FFF2-40B4-BE49-F238E27FC236}">
                <a16:creationId xmlns:a16="http://schemas.microsoft.com/office/drawing/2014/main" id="{ACDFDC74-F8B6-42C2-92AA-D5300C5CC6F6}"/>
              </a:ext>
            </a:extLst>
          </p:cNvPr>
          <p:cNvSpPr>
            <a:spLocks noGrp="1"/>
          </p:cNvSpPr>
          <p:nvPr/>
        </p:nvSpPr>
        <p:spPr>
          <a:xfrm>
            <a:off x="6191250" y="2266950"/>
            <a:ext cx="457200" cy="4572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7" name="mark-number-text-4">
            <a:extLst>
              <a:ext uri="{FF2B5EF4-FFF2-40B4-BE49-F238E27FC236}">
                <a16:creationId xmlns:a16="http://schemas.microsoft.com/office/drawing/2014/main" id="{D4691EE6-0805-4FA5-A8AC-9A9A0252D841}"/>
              </a:ext>
            </a:extLst>
          </p:cNvPr>
          <p:cNvSpPr>
            <a:spLocks noGrp="1"/>
          </p:cNvSpPr>
          <p:nvPr/>
        </p:nvSpPr>
        <p:spPr>
          <a:xfrm>
            <a:off x="6191250" y="23241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</a:t>
            </a:r>
          </a:p>
        </p:txBody>
      </p:sp>
      <p:sp>
        <p:nvSpPr>
          <p:cNvPr id="18" name="mark-point-4">
            <a:extLst>
              <a:ext uri="{FF2B5EF4-FFF2-40B4-BE49-F238E27FC236}">
                <a16:creationId xmlns:a16="http://schemas.microsoft.com/office/drawing/2014/main" id="{E92CEB01-49FE-40ED-BF60-F8C6BA1D5E53}"/>
              </a:ext>
            </a:extLst>
          </p:cNvPr>
          <p:cNvSpPr>
            <a:spLocks noGrp="1"/>
          </p:cNvSpPr>
          <p:nvPr/>
        </p:nvSpPr>
        <p:spPr>
          <a:xfrm>
            <a:off x="6858000" y="22288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Δp = ρgΔh.</a:t>
            </a:r>
          </a:p>
        </p:txBody>
      </p:sp>
      <p:sp>
        <p:nvSpPr>
          <p:cNvPr id="19" name="mark-number-5">
            <a:extLst>
              <a:ext uri="{FF2B5EF4-FFF2-40B4-BE49-F238E27FC236}">
                <a16:creationId xmlns:a16="http://schemas.microsoft.com/office/drawing/2014/main" id="{E8CD3B57-955C-480E-B452-90390728C7D1}"/>
              </a:ext>
            </a:extLst>
          </p:cNvPr>
          <p:cNvSpPr>
            <a:spLocks noGrp="1"/>
          </p:cNvSpPr>
          <p:nvPr/>
        </p:nvSpPr>
        <p:spPr>
          <a:xfrm>
            <a:off x="6191250" y="3333750"/>
            <a:ext cx="457200" cy="4572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20" name="mark-number-text-5">
            <a:extLst>
              <a:ext uri="{FF2B5EF4-FFF2-40B4-BE49-F238E27FC236}">
                <a16:creationId xmlns:a16="http://schemas.microsoft.com/office/drawing/2014/main" id="{601056D4-D609-4CA4-BBEA-AAF9C7B5DC2D}"/>
              </a:ext>
            </a:extLst>
          </p:cNvPr>
          <p:cNvSpPr>
            <a:spLocks noGrp="1"/>
          </p:cNvSpPr>
          <p:nvPr/>
        </p:nvSpPr>
        <p:spPr>
          <a:xfrm>
            <a:off x="6191250" y="33909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5</a:t>
            </a:r>
          </a:p>
        </p:txBody>
      </p:sp>
      <p:sp>
        <p:nvSpPr>
          <p:cNvPr id="21" name="mark-point-5">
            <a:extLst>
              <a:ext uri="{FF2B5EF4-FFF2-40B4-BE49-F238E27FC236}">
                <a16:creationId xmlns:a16="http://schemas.microsoft.com/office/drawing/2014/main" id="{A414AD9D-41D6-499C-9079-16E36EC5F44F}"/>
              </a:ext>
            </a:extLst>
          </p:cNvPr>
          <p:cNvSpPr>
            <a:spLocks noGrp="1"/>
          </p:cNvSpPr>
          <p:nvPr/>
        </p:nvSpPr>
        <p:spPr>
          <a:xfrm>
            <a:off x="6858000" y="32956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= 1000×10×3.0 = 30 000 Pa.</a:t>
            </a:r>
          </a:p>
        </p:txBody>
      </p:sp>
      <p:sp>
        <p:nvSpPr>
          <p:cNvPr id="22" name="mark-number-6">
            <a:extLst>
              <a:ext uri="{FF2B5EF4-FFF2-40B4-BE49-F238E27FC236}">
                <a16:creationId xmlns:a16="http://schemas.microsoft.com/office/drawing/2014/main" id="{5A7176F1-C2E6-435F-993F-9A75FCAB2042}"/>
              </a:ext>
            </a:extLst>
          </p:cNvPr>
          <p:cNvSpPr>
            <a:spLocks noGrp="1"/>
          </p:cNvSpPr>
          <p:nvPr/>
        </p:nvSpPr>
        <p:spPr>
          <a:xfrm>
            <a:off x="6191250" y="4400550"/>
            <a:ext cx="457200" cy="4572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23" name="mark-number-text-6">
            <a:extLst>
              <a:ext uri="{FF2B5EF4-FFF2-40B4-BE49-F238E27FC236}">
                <a16:creationId xmlns:a16="http://schemas.microsoft.com/office/drawing/2014/main" id="{422AE73B-2F64-49AD-B01F-FCCF6A1E3FAE}"/>
              </a:ext>
            </a:extLst>
          </p:cNvPr>
          <p:cNvSpPr>
            <a:spLocks noGrp="1"/>
          </p:cNvSpPr>
          <p:nvPr/>
        </p:nvSpPr>
        <p:spPr>
          <a:xfrm>
            <a:off x="6191250" y="4457700"/>
            <a:ext cx="457200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6</a:t>
            </a:r>
          </a:p>
        </p:txBody>
      </p:sp>
      <p:sp>
        <p:nvSpPr>
          <p:cNvPr id="24" name="mark-point-6">
            <a:extLst>
              <a:ext uri="{FF2B5EF4-FFF2-40B4-BE49-F238E27FC236}">
                <a16:creationId xmlns:a16="http://schemas.microsoft.com/office/drawing/2014/main" id="{F2570618-D1B2-492B-91D8-2CECD68EF19B}"/>
              </a:ext>
            </a:extLst>
          </p:cNvPr>
          <p:cNvSpPr>
            <a:spLocks noGrp="1"/>
          </p:cNvSpPr>
          <p:nvPr/>
        </p:nvSpPr>
        <p:spPr>
          <a:xfrm>
            <a:off x="6858000" y="4362450"/>
            <a:ext cx="45720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0A332E"/>
                </a:solidFill>
              </a:defRPr>
            </a:pPr>
            <a:r>
              <a:rPr sz="1725" b="0" i="0">
                <a:solidFill>
                  <a:srgbClr val="0A332E"/>
                </a:solidFill>
              </a:rPr>
              <a:t>Correct distinction between the two pressures.</a:t>
            </a:r>
          </a:p>
        </p:txBody>
      </p:sp>
      <p:sp>
        <p:nvSpPr>
          <p:cNvPr id="25" name="improvement-band">
            <a:extLst>
              <a:ext uri="{FF2B5EF4-FFF2-40B4-BE49-F238E27FC236}">
                <a16:creationId xmlns:a16="http://schemas.microsoft.com/office/drawing/2014/main" id="{3B711EE2-CF9A-48A0-84E7-5A2A32F4108A}"/>
              </a:ext>
            </a:extLst>
          </p:cNvPr>
          <p:cNvSpPr>
            <a:spLocks noGrp="1"/>
          </p:cNvSpPr>
          <p:nvPr/>
        </p:nvSpPr>
        <p:spPr>
          <a:xfrm>
            <a:off x="666750" y="5524500"/>
            <a:ext cx="10858500" cy="552450"/>
          </a:xfrm>
          <a:prstGeom prst="roundRect">
            <a:avLst>
              <a:gd name="adj" fmla="val 20690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26" name="improvement-prompt">
            <a:extLst>
              <a:ext uri="{FF2B5EF4-FFF2-40B4-BE49-F238E27FC236}">
                <a16:creationId xmlns:a16="http://schemas.microsoft.com/office/drawing/2014/main" id="{47508EE8-4EA6-4706-B1D2-9A2F70BF6B05}"/>
              </a:ext>
            </a:extLst>
          </p:cNvPr>
          <p:cNvSpPr>
            <a:spLocks noGrp="1"/>
          </p:cNvSpPr>
          <p:nvPr/>
        </p:nvSpPr>
        <p:spPr>
          <a:xfrm>
            <a:off x="904875" y="5657850"/>
            <a:ext cx="10382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Add one missing physics term and one unit to your response, then explain the hardest mark to a partner.</a:t>
            </a:r>
          </a:p>
        </p:txBody>
      </p:sp>
    </p:spTree>
    <p:extLst>
      <p:ext uri="{BB962C8B-B14F-4D97-AF65-F5344CB8AC3E}">
        <p14:creationId xmlns:p14="http://schemas.microsoft.com/office/powerpoint/2010/main" val="12857619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roup-label">
            <a:extLst>
              <a:ext uri="{FF2B5EF4-FFF2-40B4-BE49-F238E27FC236}">
                <a16:creationId xmlns:a16="http://schemas.microsoft.com/office/drawing/2014/main" id="{50734DBE-1B07-4AB3-A6C9-B3B7055406D8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9F089766-63BC-4782-B05C-4757AC3AA892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12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75D804A2-DA4E-44C6-AF4B-C8F3C36E370D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93FFF7FC-F0AA-41B5-885D-A0AF3EA8311D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1.8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78A5D085-82DC-4507-BC7E-981F74D0D93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Final quiz: four questions, one calm brain</a:t>
            </a:r>
          </a:p>
        </p:txBody>
      </p:sp>
      <p:sp>
        <p:nvSpPr>
          <p:cNvPr id="6" name="quiz-instruction">
            <a:extLst>
              <a:ext uri="{FF2B5EF4-FFF2-40B4-BE49-F238E27FC236}">
                <a16:creationId xmlns:a16="http://schemas.microsoft.com/office/drawing/2014/main" id="{7378FEE0-89F1-47A8-94E8-00152F445F7C}"/>
              </a:ext>
            </a:extLst>
          </p:cNvPr>
          <p:cNvSpPr>
            <a:spLocks noGrp="1"/>
          </p:cNvSpPr>
          <p:nvPr/>
        </p:nvSpPr>
        <p:spPr>
          <a:xfrm>
            <a:off x="666750" y="1543050"/>
            <a:ext cx="1000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48635E"/>
                </a:solidFill>
              </a:defRPr>
            </a:pPr>
            <a:r>
              <a:rPr sz="1800" b="0" i="0">
                <a:solidFill>
                  <a:srgbClr val="48635E"/>
                </a:solidFill>
              </a:rPr>
              <a:t>Answer all four. Add one reason to the question you found hardest.</a:t>
            </a:r>
          </a:p>
        </p:txBody>
      </p:sp>
      <p:sp>
        <p:nvSpPr>
          <p:cNvPr id="7" name="quiz-question-label-1">
            <a:extLst>
              <a:ext uri="{FF2B5EF4-FFF2-40B4-BE49-F238E27FC236}">
                <a16:creationId xmlns:a16="http://schemas.microsoft.com/office/drawing/2014/main" id="{52E2E3D4-F665-4631-9272-29AA44E66EC9}"/>
              </a:ext>
            </a:extLst>
          </p:cNvPr>
          <p:cNvSpPr>
            <a:spLocks noGrp="1"/>
          </p:cNvSpPr>
          <p:nvPr/>
        </p:nvSpPr>
        <p:spPr>
          <a:xfrm>
            <a:off x="666750" y="2143125"/>
            <a:ext cx="5905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Q1</a:t>
            </a:r>
          </a:p>
        </p:txBody>
      </p:sp>
      <p:sp>
        <p:nvSpPr>
          <p:cNvPr id="8" name="quiz-question-1">
            <a:extLst>
              <a:ext uri="{FF2B5EF4-FFF2-40B4-BE49-F238E27FC236}">
                <a16:creationId xmlns:a16="http://schemas.microsoft.com/office/drawing/2014/main" id="{FD71DB38-EEF8-4DAA-A4D0-829603EED215}"/>
              </a:ext>
            </a:extLst>
          </p:cNvPr>
          <p:cNvSpPr>
            <a:spLocks noGrp="1"/>
          </p:cNvSpPr>
          <p:nvPr/>
        </p:nvSpPr>
        <p:spPr>
          <a:xfrm>
            <a:off x="1257300" y="2105025"/>
            <a:ext cx="4667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Pa equals?</a:t>
            </a:r>
          </a:p>
        </p:txBody>
      </p:sp>
      <p:sp>
        <p:nvSpPr>
          <p:cNvPr id="9" name="quiz-choices-1">
            <a:extLst>
              <a:ext uri="{FF2B5EF4-FFF2-40B4-BE49-F238E27FC236}">
                <a16:creationId xmlns:a16="http://schemas.microsoft.com/office/drawing/2014/main" id="{E5BA6479-98E9-4839-98BD-1AEC6582F6C4}"/>
              </a:ext>
            </a:extLst>
          </p:cNvPr>
          <p:cNvSpPr>
            <a:spLocks noGrp="1"/>
          </p:cNvSpPr>
          <p:nvPr/>
        </p:nvSpPr>
        <p:spPr>
          <a:xfrm>
            <a:off x="1257300" y="2886075"/>
            <a:ext cx="46672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N m · B N/m² · C J/s · D kg/m</a:t>
            </a:r>
          </a:p>
        </p:txBody>
      </p:sp>
      <p:sp>
        <p:nvSpPr>
          <p:cNvPr id="10" name="rule-70-401">
            <a:extLst>
              <a:ext uri="{FF2B5EF4-FFF2-40B4-BE49-F238E27FC236}">
                <a16:creationId xmlns:a16="http://schemas.microsoft.com/office/drawing/2014/main" id="{1A35762B-0366-4B84-A0B3-B2E44BE34E9A}"/>
              </a:ext>
            </a:extLst>
          </p:cNvPr>
          <p:cNvSpPr>
            <a:spLocks noGrp="1"/>
          </p:cNvSpPr>
          <p:nvPr/>
        </p:nvSpPr>
        <p:spPr>
          <a:xfrm>
            <a:off x="666750" y="3819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1" name="quiz-question-label-2">
            <a:extLst>
              <a:ext uri="{FF2B5EF4-FFF2-40B4-BE49-F238E27FC236}">
                <a16:creationId xmlns:a16="http://schemas.microsoft.com/office/drawing/2014/main" id="{3F5FB6EC-A25E-4393-A631-3110829AFD2E}"/>
              </a:ext>
            </a:extLst>
          </p:cNvPr>
          <p:cNvSpPr>
            <a:spLocks noGrp="1"/>
          </p:cNvSpPr>
          <p:nvPr/>
        </p:nvSpPr>
        <p:spPr>
          <a:xfrm>
            <a:off x="6191250" y="2143125"/>
            <a:ext cx="5905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Q2</a:t>
            </a:r>
          </a:p>
        </p:txBody>
      </p:sp>
      <p:sp>
        <p:nvSpPr>
          <p:cNvPr id="12" name="quiz-question-2">
            <a:extLst>
              <a:ext uri="{FF2B5EF4-FFF2-40B4-BE49-F238E27FC236}">
                <a16:creationId xmlns:a16="http://schemas.microsoft.com/office/drawing/2014/main" id="{A51819FB-A8A0-48B5-B04B-113E1312C271}"/>
              </a:ext>
            </a:extLst>
          </p:cNvPr>
          <p:cNvSpPr>
            <a:spLocks noGrp="1"/>
          </p:cNvSpPr>
          <p:nvPr/>
        </p:nvSpPr>
        <p:spPr>
          <a:xfrm>
            <a:off x="6781800" y="2105025"/>
            <a:ext cx="4667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Same force, double area: pressure?</a:t>
            </a:r>
          </a:p>
        </p:txBody>
      </p:sp>
      <p:sp>
        <p:nvSpPr>
          <p:cNvPr id="13" name="quiz-choices-2">
            <a:extLst>
              <a:ext uri="{FF2B5EF4-FFF2-40B4-BE49-F238E27FC236}">
                <a16:creationId xmlns:a16="http://schemas.microsoft.com/office/drawing/2014/main" id="{02B62ECF-9290-4327-B76A-4B300B44AA8D}"/>
              </a:ext>
            </a:extLst>
          </p:cNvPr>
          <p:cNvSpPr>
            <a:spLocks noGrp="1"/>
          </p:cNvSpPr>
          <p:nvPr/>
        </p:nvSpPr>
        <p:spPr>
          <a:xfrm>
            <a:off x="6781800" y="2886075"/>
            <a:ext cx="46672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double · B half · C same · D four times</a:t>
            </a:r>
          </a:p>
        </p:txBody>
      </p:sp>
      <p:sp>
        <p:nvSpPr>
          <p:cNvPr id="14" name="rule-650-401">
            <a:extLst>
              <a:ext uri="{FF2B5EF4-FFF2-40B4-BE49-F238E27FC236}">
                <a16:creationId xmlns:a16="http://schemas.microsoft.com/office/drawing/2014/main" id="{D44ADB24-8193-436D-9A46-57172F4FDBF3}"/>
              </a:ext>
            </a:extLst>
          </p:cNvPr>
          <p:cNvSpPr>
            <a:spLocks noGrp="1"/>
          </p:cNvSpPr>
          <p:nvPr/>
        </p:nvSpPr>
        <p:spPr>
          <a:xfrm>
            <a:off x="6191250" y="3819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5" name="quiz-question-label-3">
            <a:extLst>
              <a:ext uri="{FF2B5EF4-FFF2-40B4-BE49-F238E27FC236}">
                <a16:creationId xmlns:a16="http://schemas.microsoft.com/office/drawing/2014/main" id="{EAF1CFF4-B070-4356-B4D0-86109917666E}"/>
              </a:ext>
            </a:extLst>
          </p:cNvPr>
          <p:cNvSpPr>
            <a:spLocks noGrp="1"/>
          </p:cNvSpPr>
          <p:nvPr/>
        </p:nvSpPr>
        <p:spPr>
          <a:xfrm>
            <a:off x="666750" y="4048125"/>
            <a:ext cx="5905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Q3</a:t>
            </a:r>
          </a:p>
        </p:txBody>
      </p:sp>
      <p:sp>
        <p:nvSpPr>
          <p:cNvPr id="16" name="quiz-question-3">
            <a:extLst>
              <a:ext uri="{FF2B5EF4-FFF2-40B4-BE49-F238E27FC236}">
                <a16:creationId xmlns:a16="http://schemas.microsoft.com/office/drawing/2014/main" id="{614C379A-6EF2-4A21-85A3-9135FB93A216}"/>
              </a:ext>
            </a:extLst>
          </p:cNvPr>
          <p:cNvSpPr>
            <a:spLocks noGrp="1"/>
          </p:cNvSpPr>
          <p:nvPr/>
        </p:nvSpPr>
        <p:spPr>
          <a:xfrm>
            <a:off x="1257300" y="4010025"/>
            <a:ext cx="4667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Liquid pressure increases with?</a:t>
            </a:r>
          </a:p>
        </p:txBody>
      </p:sp>
      <p:sp>
        <p:nvSpPr>
          <p:cNvPr id="17" name="quiz-choices-3">
            <a:extLst>
              <a:ext uri="{FF2B5EF4-FFF2-40B4-BE49-F238E27FC236}">
                <a16:creationId xmlns:a16="http://schemas.microsoft.com/office/drawing/2014/main" id="{C1E6CA7D-1B46-4F0B-BD27-8C6C6E34F350}"/>
              </a:ext>
            </a:extLst>
          </p:cNvPr>
          <p:cNvSpPr>
            <a:spLocks noGrp="1"/>
          </p:cNvSpPr>
          <p:nvPr/>
        </p:nvSpPr>
        <p:spPr>
          <a:xfrm>
            <a:off x="1257300" y="4791075"/>
            <a:ext cx="46672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height above surface · B depth · C container colour · D surface area only</a:t>
            </a:r>
          </a:p>
        </p:txBody>
      </p:sp>
      <p:sp>
        <p:nvSpPr>
          <p:cNvPr id="18" name="rule-70-601">
            <a:extLst>
              <a:ext uri="{FF2B5EF4-FFF2-40B4-BE49-F238E27FC236}">
                <a16:creationId xmlns:a16="http://schemas.microsoft.com/office/drawing/2014/main" id="{D72DE6F3-41E9-4F2A-AD65-42F9B1FF5559}"/>
              </a:ext>
            </a:extLst>
          </p:cNvPr>
          <p:cNvSpPr>
            <a:spLocks noGrp="1"/>
          </p:cNvSpPr>
          <p:nvPr/>
        </p:nvSpPr>
        <p:spPr>
          <a:xfrm>
            <a:off x="666750" y="5724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19" name="quiz-question-label-4">
            <a:extLst>
              <a:ext uri="{FF2B5EF4-FFF2-40B4-BE49-F238E27FC236}">
                <a16:creationId xmlns:a16="http://schemas.microsoft.com/office/drawing/2014/main" id="{5821414E-F1DD-4386-9E52-56F4350F6B76}"/>
              </a:ext>
            </a:extLst>
          </p:cNvPr>
          <p:cNvSpPr>
            <a:spLocks noGrp="1"/>
          </p:cNvSpPr>
          <p:nvPr/>
        </p:nvSpPr>
        <p:spPr>
          <a:xfrm>
            <a:off x="6191250" y="4048125"/>
            <a:ext cx="5905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Q4</a:t>
            </a:r>
          </a:p>
        </p:txBody>
      </p:sp>
      <p:sp>
        <p:nvSpPr>
          <p:cNvPr id="20" name="quiz-question-4">
            <a:extLst>
              <a:ext uri="{FF2B5EF4-FFF2-40B4-BE49-F238E27FC236}">
                <a16:creationId xmlns:a16="http://schemas.microsoft.com/office/drawing/2014/main" id="{0D5C7C48-8D96-4C5F-A3D4-05773DAB12EF}"/>
              </a:ext>
            </a:extLst>
          </p:cNvPr>
          <p:cNvSpPr>
            <a:spLocks noGrp="1"/>
          </p:cNvSpPr>
          <p:nvPr/>
        </p:nvSpPr>
        <p:spPr>
          <a:xfrm>
            <a:off x="6781800" y="4010025"/>
            <a:ext cx="4667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200 N over 0.50 m² gives?</a:t>
            </a:r>
          </a:p>
        </p:txBody>
      </p:sp>
      <p:sp>
        <p:nvSpPr>
          <p:cNvPr id="21" name="quiz-choices-4">
            <a:extLst>
              <a:ext uri="{FF2B5EF4-FFF2-40B4-BE49-F238E27FC236}">
                <a16:creationId xmlns:a16="http://schemas.microsoft.com/office/drawing/2014/main" id="{648882B2-B95F-48A8-97D4-D386CC65C443}"/>
              </a:ext>
            </a:extLst>
          </p:cNvPr>
          <p:cNvSpPr>
            <a:spLocks noGrp="1"/>
          </p:cNvSpPr>
          <p:nvPr/>
        </p:nvSpPr>
        <p:spPr>
          <a:xfrm>
            <a:off x="6781800" y="4791075"/>
            <a:ext cx="46672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A 100 Pa · B 200 Pa · C 400 Pa · D 800 Pa</a:t>
            </a:r>
          </a:p>
        </p:txBody>
      </p:sp>
      <p:sp>
        <p:nvSpPr>
          <p:cNvPr id="22" name="rule-650-601">
            <a:extLst>
              <a:ext uri="{FF2B5EF4-FFF2-40B4-BE49-F238E27FC236}">
                <a16:creationId xmlns:a16="http://schemas.microsoft.com/office/drawing/2014/main" id="{C37B6B10-8C3C-409B-9F3C-0C59F3F11758}"/>
              </a:ext>
            </a:extLst>
          </p:cNvPr>
          <p:cNvSpPr>
            <a:spLocks noGrp="1"/>
          </p:cNvSpPr>
          <p:nvPr/>
        </p:nvSpPr>
        <p:spPr>
          <a:xfrm>
            <a:off x="6191250" y="5724525"/>
            <a:ext cx="5143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</p:spTree>
    <p:extLst>
      <p:ext uri="{BB962C8B-B14F-4D97-AF65-F5344CB8AC3E}">
        <p14:creationId xmlns:p14="http://schemas.microsoft.com/office/powerpoint/2010/main" val="716162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roup-label">
            <a:extLst>
              <a:ext uri="{FF2B5EF4-FFF2-40B4-BE49-F238E27FC236}">
                <a16:creationId xmlns:a16="http://schemas.microsoft.com/office/drawing/2014/main" id="{A2BACE53-7807-4F41-985E-529A63D21421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85F51428-F32E-47D6-BBC9-00E161921245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13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2BE43EDB-BE63-41F7-8CBB-A75217DB703B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6DAC224C-7F7E-4512-88E0-55E4C9A8B464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CAMBRIDGE IGCSE PHYSICS 0625 · 1.8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22D07AB4-BC15-4767-8959-6DFAAEB93C97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F4F0E2"/>
                </a:solidFill>
              </a:defRPr>
            </a:pPr>
            <a:r>
              <a:rPr sz="3600" b="1" i="0">
                <a:solidFill>
                  <a:srgbClr val="F4F0E2"/>
                </a:solidFill>
              </a:rPr>
              <a:t>Quiz answers: correct, explain, improve</a:t>
            </a:r>
          </a:p>
        </p:txBody>
      </p:sp>
      <p:sp>
        <p:nvSpPr>
          <p:cNvPr id="6" name="answer-number-1">
            <a:extLst>
              <a:ext uri="{FF2B5EF4-FFF2-40B4-BE49-F238E27FC236}">
                <a16:creationId xmlns:a16="http://schemas.microsoft.com/office/drawing/2014/main" id="{8B57FF59-652C-47D8-80D7-FE64EE0E402A}"/>
              </a:ext>
            </a:extLst>
          </p:cNvPr>
          <p:cNvSpPr>
            <a:spLocks noGrp="1"/>
          </p:cNvSpPr>
          <p:nvPr/>
        </p:nvSpPr>
        <p:spPr>
          <a:xfrm>
            <a:off x="714375" y="1714500"/>
            <a:ext cx="476250" cy="4762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7" name="answer-number-text-1">
            <a:extLst>
              <a:ext uri="{FF2B5EF4-FFF2-40B4-BE49-F238E27FC236}">
                <a16:creationId xmlns:a16="http://schemas.microsoft.com/office/drawing/2014/main" id="{03A9FCD5-5F5A-4F9D-8F24-BCAA4717ECBF}"/>
              </a:ext>
            </a:extLst>
          </p:cNvPr>
          <p:cNvSpPr>
            <a:spLocks noGrp="1"/>
          </p:cNvSpPr>
          <p:nvPr/>
        </p:nvSpPr>
        <p:spPr>
          <a:xfrm>
            <a:off x="714375" y="1781175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1.</a:t>
            </a:r>
          </a:p>
        </p:txBody>
      </p:sp>
      <p:sp>
        <p:nvSpPr>
          <p:cNvPr id="8" name="answer-value-1">
            <a:extLst>
              <a:ext uri="{FF2B5EF4-FFF2-40B4-BE49-F238E27FC236}">
                <a16:creationId xmlns:a16="http://schemas.microsoft.com/office/drawing/2014/main" id="{2CE0DDA4-0129-4490-AE1F-00146B7037E8}"/>
              </a:ext>
            </a:extLst>
          </p:cNvPr>
          <p:cNvSpPr>
            <a:spLocks noGrp="1"/>
          </p:cNvSpPr>
          <p:nvPr/>
        </p:nvSpPr>
        <p:spPr>
          <a:xfrm>
            <a:off x="1476375" y="1685925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F45B43"/>
                </a:solidFill>
              </a:defRPr>
            </a:pPr>
            <a:r>
              <a:rPr sz="1950" b="1" i="0">
                <a:solidFill>
                  <a:srgbClr val="F45B43"/>
                </a:solidFill>
              </a:rPr>
              <a:t>Answer: N/m²</a:t>
            </a:r>
          </a:p>
        </p:txBody>
      </p:sp>
      <p:sp>
        <p:nvSpPr>
          <p:cNvPr id="9" name="answer-reason-1">
            <a:extLst>
              <a:ext uri="{FF2B5EF4-FFF2-40B4-BE49-F238E27FC236}">
                <a16:creationId xmlns:a16="http://schemas.microsoft.com/office/drawing/2014/main" id="{4A6E941C-8A35-45C7-9D99-B377257EF55A}"/>
              </a:ext>
            </a:extLst>
          </p:cNvPr>
          <p:cNvSpPr>
            <a:spLocks noGrp="1"/>
          </p:cNvSpPr>
          <p:nvPr/>
        </p:nvSpPr>
        <p:spPr>
          <a:xfrm>
            <a:off x="5191125" y="1695450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Pressure is force per area.</a:t>
            </a:r>
          </a:p>
        </p:txBody>
      </p:sp>
      <p:sp>
        <p:nvSpPr>
          <p:cNvPr id="10" name="rule-155-262">
            <a:extLst>
              <a:ext uri="{FF2B5EF4-FFF2-40B4-BE49-F238E27FC236}">
                <a16:creationId xmlns:a16="http://schemas.microsoft.com/office/drawing/2014/main" id="{BE089313-4AE5-4316-970F-11CF3A4AB501}"/>
              </a:ext>
            </a:extLst>
          </p:cNvPr>
          <p:cNvSpPr>
            <a:spLocks noGrp="1"/>
          </p:cNvSpPr>
          <p:nvPr/>
        </p:nvSpPr>
        <p:spPr>
          <a:xfrm>
            <a:off x="1476375" y="249555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1" name="answer-number-2">
            <a:extLst>
              <a:ext uri="{FF2B5EF4-FFF2-40B4-BE49-F238E27FC236}">
                <a16:creationId xmlns:a16="http://schemas.microsoft.com/office/drawing/2014/main" id="{D8F86FD1-EC6D-4D1C-86B7-879A88A50D7D}"/>
              </a:ext>
            </a:extLst>
          </p:cNvPr>
          <p:cNvSpPr>
            <a:spLocks noGrp="1"/>
          </p:cNvSpPr>
          <p:nvPr/>
        </p:nvSpPr>
        <p:spPr>
          <a:xfrm>
            <a:off x="714375" y="2695575"/>
            <a:ext cx="476250" cy="4762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2" name="answer-number-text-2">
            <a:extLst>
              <a:ext uri="{FF2B5EF4-FFF2-40B4-BE49-F238E27FC236}">
                <a16:creationId xmlns:a16="http://schemas.microsoft.com/office/drawing/2014/main" id="{24E0EED5-D337-4D01-8DE7-FACF8667B298}"/>
              </a:ext>
            </a:extLst>
          </p:cNvPr>
          <p:cNvSpPr>
            <a:spLocks noGrp="1"/>
          </p:cNvSpPr>
          <p:nvPr/>
        </p:nvSpPr>
        <p:spPr>
          <a:xfrm>
            <a:off x="714375" y="276225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2.</a:t>
            </a:r>
          </a:p>
        </p:txBody>
      </p:sp>
      <p:sp>
        <p:nvSpPr>
          <p:cNvPr id="13" name="answer-value-2">
            <a:extLst>
              <a:ext uri="{FF2B5EF4-FFF2-40B4-BE49-F238E27FC236}">
                <a16:creationId xmlns:a16="http://schemas.microsoft.com/office/drawing/2014/main" id="{34AB0480-DAC0-4088-B888-11B97E619289}"/>
              </a:ext>
            </a:extLst>
          </p:cNvPr>
          <p:cNvSpPr>
            <a:spLocks noGrp="1"/>
          </p:cNvSpPr>
          <p:nvPr/>
        </p:nvSpPr>
        <p:spPr>
          <a:xfrm>
            <a:off x="1476375" y="2667000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F45B43"/>
                </a:solidFill>
              </a:defRPr>
            </a:pPr>
            <a:r>
              <a:rPr sz="1950" b="1" i="0">
                <a:solidFill>
                  <a:srgbClr val="F45B43"/>
                </a:solidFill>
              </a:rPr>
              <a:t>Answer: half</a:t>
            </a:r>
          </a:p>
        </p:txBody>
      </p:sp>
      <p:sp>
        <p:nvSpPr>
          <p:cNvPr id="14" name="answer-reason-2">
            <a:extLst>
              <a:ext uri="{FF2B5EF4-FFF2-40B4-BE49-F238E27FC236}">
                <a16:creationId xmlns:a16="http://schemas.microsoft.com/office/drawing/2014/main" id="{3D3D1909-3C78-4659-A2B7-37F320F6C70D}"/>
              </a:ext>
            </a:extLst>
          </p:cNvPr>
          <p:cNvSpPr>
            <a:spLocks noGrp="1"/>
          </p:cNvSpPr>
          <p:nvPr/>
        </p:nvSpPr>
        <p:spPr>
          <a:xfrm>
            <a:off x="5191125" y="2676525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p = F/A.</a:t>
            </a:r>
          </a:p>
        </p:txBody>
      </p:sp>
      <p:sp>
        <p:nvSpPr>
          <p:cNvPr id="15" name="rule-155-365">
            <a:extLst>
              <a:ext uri="{FF2B5EF4-FFF2-40B4-BE49-F238E27FC236}">
                <a16:creationId xmlns:a16="http://schemas.microsoft.com/office/drawing/2014/main" id="{70E9817C-40C5-40D4-9B70-78C5A79E50B3}"/>
              </a:ext>
            </a:extLst>
          </p:cNvPr>
          <p:cNvSpPr>
            <a:spLocks noGrp="1"/>
          </p:cNvSpPr>
          <p:nvPr/>
        </p:nvSpPr>
        <p:spPr>
          <a:xfrm>
            <a:off x="1476375" y="3476625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6" name="answer-number-3">
            <a:extLst>
              <a:ext uri="{FF2B5EF4-FFF2-40B4-BE49-F238E27FC236}">
                <a16:creationId xmlns:a16="http://schemas.microsoft.com/office/drawing/2014/main" id="{91BF0257-76D9-45D4-8031-85079EA78D93}"/>
              </a:ext>
            </a:extLst>
          </p:cNvPr>
          <p:cNvSpPr>
            <a:spLocks noGrp="1"/>
          </p:cNvSpPr>
          <p:nvPr/>
        </p:nvSpPr>
        <p:spPr>
          <a:xfrm>
            <a:off x="714375" y="3676650"/>
            <a:ext cx="476250" cy="4762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7" name="answer-number-text-3">
            <a:extLst>
              <a:ext uri="{FF2B5EF4-FFF2-40B4-BE49-F238E27FC236}">
                <a16:creationId xmlns:a16="http://schemas.microsoft.com/office/drawing/2014/main" id="{D4CA444F-4BEE-4B66-863B-BC5DCF3EE2AB}"/>
              </a:ext>
            </a:extLst>
          </p:cNvPr>
          <p:cNvSpPr>
            <a:spLocks noGrp="1"/>
          </p:cNvSpPr>
          <p:nvPr/>
        </p:nvSpPr>
        <p:spPr>
          <a:xfrm>
            <a:off x="714375" y="3743325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3.</a:t>
            </a:r>
          </a:p>
        </p:txBody>
      </p:sp>
      <p:sp>
        <p:nvSpPr>
          <p:cNvPr id="18" name="answer-value-3">
            <a:extLst>
              <a:ext uri="{FF2B5EF4-FFF2-40B4-BE49-F238E27FC236}">
                <a16:creationId xmlns:a16="http://schemas.microsoft.com/office/drawing/2014/main" id="{552330F2-C1B2-4077-B754-58436E8E7905}"/>
              </a:ext>
            </a:extLst>
          </p:cNvPr>
          <p:cNvSpPr>
            <a:spLocks noGrp="1"/>
          </p:cNvSpPr>
          <p:nvPr/>
        </p:nvSpPr>
        <p:spPr>
          <a:xfrm>
            <a:off x="1476375" y="3648075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F45B43"/>
                </a:solidFill>
              </a:defRPr>
            </a:pPr>
            <a:r>
              <a:rPr sz="1950" b="1" i="0">
                <a:solidFill>
                  <a:srgbClr val="F45B43"/>
                </a:solidFill>
              </a:rPr>
              <a:t>Answer: depth</a:t>
            </a:r>
          </a:p>
        </p:txBody>
      </p:sp>
      <p:sp>
        <p:nvSpPr>
          <p:cNvPr id="19" name="answer-reason-3">
            <a:extLst>
              <a:ext uri="{FF2B5EF4-FFF2-40B4-BE49-F238E27FC236}">
                <a16:creationId xmlns:a16="http://schemas.microsoft.com/office/drawing/2014/main" id="{EEC6C1AA-5F40-4BFE-92F8-0C74BB99554D}"/>
              </a:ext>
            </a:extLst>
          </p:cNvPr>
          <p:cNvSpPr>
            <a:spLocks noGrp="1"/>
          </p:cNvSpPr>
          <p:nvPr/>
        </p:nvSpPr>
        <p:spPr>
          <a:xfrm>
            <a:off x="5191125" y="3657600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Δp = ρgΔh.</a:t>
            </a:r>
          </a:p>
        </p:txBody>
      </p:sp>
      <p:sp>
        <p:nvSpPr>
          <p:cNvPr id="20" name="rule-155-468">
            <a:extLst>
              <a:ext uri="{FF2B5EF4-FFF2-40B4-BE49-F238E27FC236}">
                <a16:creationId xmlns:a16="http://schemas.microsoft.com/office/drawing/2014/main" id="{328AE12B-9997-4B28-9600-834668413316}"/>
              </a:ext>
            </a:extLst>
          </p:cNvPr>
          <p:cNvSpPr>
            <a:spLocks noGrp="1"/>
          </p:cNvSpPr>
          <p:nvPr/>
        </p:nvSpPr>
        <p:spPr>
          <a:xfrm>
            <a:off x="1476375" y="4457700"/>
            <a:ext cx="9667875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21" name="answer-number-4">
            <a:extLst>
              <a:ext uri="{FF2B5EF4-FFF2-40B4-BE49-F238E27FC236}">
                <a16:creationId xmlns:a16="http://schemas.microsoft.com/office/drawing/2014/main" id="{ED37987E-6BDB-4FEC-B973-A922F5AA504C}"/>
              </a:ext>
            </a:extLst>
          </p:cNvPr>
          <p:cNvSpPr>
            <a:spLocks noGrp="1"/>
          </p:cNvSpPr>
          <p:nvPr/>
        </p:nvSpPr>
        <p:spPr>
          <a:xfrm>
            <a:off x="714375" y="4657725"/>
            <a:ext cx="476250" cy="4762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22" name="answer-number-text-4">
            <a:extLst>
              <a:ext uri="{FF2B5EF4-FFF2-40B4-BE49-F238E27FC236}">
                <a16:creationId xmlns:a16="http://schemas.microsoft.com/office/drawing/2014/main" id="{EF91FF78-B055-4F49-AABD-C018D7F2B3B4}"/>
              </a:ext>
            </a:extLst>
          </p:cNvPr>
          <p:cNvSpPr>
            <a:spLocks noGrp="1"/>
          </p:cNvSpPr>
          <p:nvPr/>
        </p:nvSpPr>
        <p:spPr>
          <a:xfrm>
            <a:off x="714375" y="4724400"/>
            <a:ext cx="4762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4.</a:t>
            </a:r>
          </a:p>
        </p:txBody>
      </p:sp>
      <p:sp>
        <p:nvSpPr>
          <p:cNvPr id="23" name="answer-value-4">
            <a:extLst>
              <a:ext uri="{FF2B5EF4-FFF2-40B4-BE49-F238E27FC236}">
                <a16:creationId xmlns:a16="http://schemas.microsoft.com/office/drawing/2014/main" id="{C78C092D-E4DF-4795-ABB2-07839A227472}"/>
              </a:ext>
            </a:extLst>
          </p:cNvPr>
          <p:cNvSpPr>
            <a:spLocks noGrp="1"/>
          </p:cNvSpPr>
          <p:nvPr/>
        </p:nvSpPr>
        <p:spPr>
          <a:xfrm>
            <a:off x="1476375" y="4629150"/>
            <a:ext cx="352425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F45B43"/>
                </a:solidFill>
              </a:defRPr>
            </a:pPr>
            <a:r>
              <a:rPr sz="1950" b="1" i="0">
                <a:solidFill>
                  <a:srgbClr val="F45B43"/>
                </a:solidFill>
              </a:rPr>
              <a:t>Answer: 400 Pa</a:t>
            </a:r>
          </a:p>
        </p:txBody>
      </p:sp>
      <p:sp>
        <p:nvSpPr>
          <p:cNvPr id="24" name="answer-reason-4">
            <a:extLst>
              <a:ext uri="{FF2B5EF4-FFF2-40B4-BE49-F238E27FC236}">
                <a16:creationId xmlns:a16="http://schemas.microsoft.com/office/drawing/2014/main" id="{77CA4715-C3A1-4D2F-AAC7-C22F7A3247A9}"/>
              </a:ext>
            </a:extLst>
          </p:cNvPr>
          <p:cNvSpPr>
            <a:spLocks noGrp="1"/>
          </p:cNvSpPr>
          <p:nvPr/>
        </p:nvSpPr>
        <p:spPr>
          <a:xfrm>
            <a:off x="5191125" y="4638675"/>
            <a:ext cx="595312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725" b="0" i="0">
                <a:solidFill>
                  <a:srgbClr val="F4F0E2"/>
                </a:solidFill>
              </a:defRPr>
            </a:pPr>
            <a:r>
              <a:rPr sz="1725" b="0" i="0">
                <a:solidFill>
                  <a:srgbClr val="F4F0E2"/>
                </a:solidFill>
              </a:rPr>
              <a:t>200/0.50.</a:t>
            </a:r>
          </a:p>
        </p:txBody>
      </p:sp>
      <p:sp>
        <p:nvSpPr>
          <p:cNvPr id="25" name="exit-ticket">
            <a:extLst>
              <a:ext uri="{FF2B5EF4-FFF2-40B4-BE49-F238E27FC236}">
                <a16:creationId xmlns:a16="http://schemas.microsoft.com/office/drawing/2014/main" id="{13BFCCBA-D8BF-452E-B07C-16E980BEF5CE}"/>
              </a:ext>
            </a:extLst>
          </p:cNvPr>
          <p:cNvSpPr>
            <a:spLocks noGrp="1"/>
          </p:cNvSpPr>
          <p:nvPr/>
        </p:nvSpPr>
        <p:spPr>
          <a:xfrm>
            <a:off x="1047750" y="5743575"/>
            <a:ext cx="10096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F45B43"/>
                </a:solidFill>
              </a:defRPr>
            </a:pPr>
            <a:r>
              <a:rPr sz="1875" b="1" i="0">
                <a:solidFill>
                  <a:srgbClr val="F45B43"/>
                </a:solidFill>
              </a:rPr>
              <a:t>Next move: Correct one response, name the governing physics idea, and write one question you can now answer that you could not answer at the start.</a:t>
            </a:r>
          </a:p>
        </p:txBody>
      </p:sp>
    </p:spTree>
    <p:extLst>
      <p:ext uri="{BB962C8B-B14F-4D97-AF65-F5344CB8AC3E}">
        <p14:creationId xmlns:p14="http://schemas.microsoft.com/office/powerpoint/2010/main" val="695594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roup-label">
            <a:extLst>
              <a:ext uri="{FF2B5EF4-FFF2-40B4-BE49-F238E27FC236}">
                <a16:creationId xmlns:a16="http://schemas.microsoft.com/office/drawing/2014/main" id="{9C8FE5B8-581F-4910-A5A6-E9F9EDEEC9DA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913826EB-738A-451D-B2EA-EA4ADFF5B46A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02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18B904E9-04F2-4689-9474-765F6CF9870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E276EE51-3F05-4D11-978F-25769BFCE857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1.8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CB143BBA-5364-46AF-BB5E-6050672D253A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Three ideas to wake up</a:t>
            </a:r>
          </a:p>
        </p:txBody>
      </p:sp>
      <p:sp>
        <p:nvSpPr>
          <p:cNvPr id="6" name="retrieval-instruction">
            <a:extLst>
              <a:ext uri="{FF2B5EF4-FFF2-40B4-BE49-F238E27FC236}">
                <a16:creationId xmlns:a16="http://schemas.microsoft.com/office/drawing/2014/main" id="{C86E8FA8-1D69-467F-B73C-0453F0D1A7A2}"/>
              </a:ext>
            </a:extLst>
          </p:cNvPr>
          <p:cNvSpPr>
            <a:spLocks noGrp="1"/>
          </p:cNvSpPr>
          <p:nvPr/>
        </p:nvSpPr>
        <p:spPr>
          <a:xfrm>
            <a:off x="666750" y="1524000"/>
            <a:ext cx="9906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0" i="0">
                <a:solidFill>
                  <a:srgbClr val="48635E"/>
                </a:solidFill>
              </a:defRPr>
            </a:pPr>
            <a:r>
              <a:rPr sz="1950" b="0" i="0">
                <a:solidFill>
                  <a:srgbClr val="48635E"/>
                </a:solidFill>
              </a:rPr>
              <a:t>Think alone → compare with a partner → vote with one reason.</a:t>
            </a:r>
          </a:p>
        </p:txBody>
      </p:sp>
      <p:sp>
        <p:nvSpPr>
          <p:cNvPr id="7" name="retrieval-number-1">
            <a:extLst>
              <a:ext uri="{FF2B5EF4-FFF2-40B4-BE49-F238E27FC236}">
                <a16:creationId xmlns:a16="http://schemas.microsoft.com/office/drawing/2014/main" id="{964335CB-7E75-4095-BC7F-54174BC8C774}"/>
              </a:ext>
            </a:extLst>
          </p:cNvPr>
          <p:cNvSpPr>
            <a:spLocks noGrp="1"/>
          </p:cNvSpPr>
          <p:nvPr/>
        </p:nvSpPr>
        <p:spPr>
          <a:xfrm>
            <a:off x="723900" y="2209800"/>
            <a:ext cx="495300" cy="4953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8" name="retrieval-number-text-1">
            <a:extLst>
              <a:ext uri="{FF2B5EF4-FFF2-40B4-BE49-F238E27FC236}">
                <a16:creationId xmlns:a16="http://schemas.microsoft.com/office/drawing/2014/main" id="{8BF3782A-E710-47C2-A9C8-E7657A84C655}"/>
              </a:ext>
            </a:extLst>
          </p:cNvPr>
          <p:cNvSpPr>
            <a:spLocks noGrp="1"/>
          </p:cNvSpPr>
          <p:nvPr/>
        </p:nvSpPr>
        <p:spPr>
          <a:xfrm>
            <a:off x="723900" y="22764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9" name="retrieval-question-1">
            <a:extLst>
              <a:ext uri="{FF2B5EF4-FFF2-40B4-BE49-F238E27FC236}">
                <a16:creationId xmlns:a16="http://schemas.microsoft.com/office/drawing/2014/main" id="{BB074DD7-B9F1-40E8-B6C5-A126F9FE1BCC}"/>
              </a:ext>
            </a:extLst>
          </p:cNvPr>
          <p:cNvSpPr>
            <a:spLocks noGrp="1"/>
          </p:cNvSpPr>
          <p:nvPr/>
        </p:nvSpPr>
        <p:spPr>
          <a:xfrm>
            <a:off x="1524000" y="21717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What force acts normal to a standing surface?</a:t>
            </a:r>
          </a:p>
        </p:txBody>
      </p:sp>
      <p:sp>
        <p:nvSpPr>
          <p:cNvPr id="10" name="retrieval-number-2">
            <a:extLst>
              <a:ext uri="{FF2B5EF4-FFF2-40B4-BE49-F238E27FC236}">
                <a16:creationId xmlns:a16="http://schemas.microsoft.com/office/drawing/2014/main" id="{178ED719-C841-484A-95E8-2AFFE0060861}"/>
              </a:ext>
            </a:extLst>
          </p:cNvPr>
          <p:cNvSpPr>
            <a:spLocks noGrp="1"/>
          </p:cNvSpPr>
          <p:nvPr/>
        </p:nvSpPr>
        <p:spPr>
          <a:xfrm>
            <a:off x="723900" y="3276600"/>
            <a:ext cx="495300" cy="4953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1" name="retrieval-number-text-2">
            <a:extLst>
              <a:ext uri="{FF2B5EF4-FFF2-40B4-BE49-F238E27FC236}">
                <a16:creationId xmlns:a16="http://schemas.microsoft.com/office/drawing/2014/main" id="{F15A1D40-ABDD-47B4-A47A-BAE21571BE06}"/>
              </a:ext>
            </a:extLst>
          </p:cNvPr>
          <p:cNvSpPr>
            <a:spLocks noGrp="1"/>
          </p:cNvSpPr>
          <p:nvPr/>
        </p:nvSpPr>
        <p:spPr>
          <a:xfrm>
            <a:off x="723900" y="33432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2" name="retrieval-question-2">
            <a:extLst>
              <a:ext uri="{FF2B5EF4-FFF2-40B4-BE49-F238E27FC236}">
                <a16:creationId xmlns:a16="http://schemas.microsoft.com/office/drawing/2014/main" id="{22ADC2C8-28C2-4E80-B77D-0F6CF7E62C86}"/>
              </a:ext>
            </a:extLst>
          </p:cNvPr>
          <p:cNvSpPr>
            <a:spLocks noGrp="1"/>
          </p:cNvSpPr>
          <p:nvPr/>
        </p:nvSpPr>
        <p:spPr>
          <a:xfrm>
            <a:off x="1524000" y="32385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SI pressure unit?</a:t>
            </a:r>
          </a:p>
        </p:txBody>
      </p:sp>
      <p:sp>
        <p:nvSpPr>
          <p:cNvPr id="13" name="retrieval-number-3">
            <a:extLst>
              <a:ext uri="{FF2B5EF4-FFF2-40B4-BE49-F238E27FC236}">
                <a16:creationId xmlns:a16="http://schemas.microsoft.com/office/drawing/2014/main" id="{49F7F826-2AE6-4B8A-981F-3922CE8FAB2E}"/>
              </a:ext>
            </a:extLst>
          </p:cNvPr>
          <p:cNvSpPr>
            <a:spLocks noGrp="1"/>
          </p:cNvSpPr>
          <p:nvPr/>
        </p:nvSpPr>
        <p:spPr>
          <a:xfrm>
            <a:off x="723900" y="4343400"/>
            <a:ext cx="495300" cy="49530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4" name="retrieval-number-text-3">
            <a:extLst>
              <a:ext uri="{FF2B5EF4-FFF2-40B4-BE49-F238E27FC236}">
                <a16:creationId xmlns:a16="http://schemas.microsoft.com/office/drawing/2014/main" id="{12CEC9C8-989D-44FB-B690-510CA99EDB7E}"/>
              </a:ext>
            </a:extLst>
          </p:cNvPr>
          <p:cNvSpPr>
            <a:spLocks noGrp="1"/>
          </p:cNvSpPr>
          <p:nvPr/>
        </p:nvSpPr>
        <p:spPr>
          <a:xfrm>
            <a:off x="723900" y="4410075"/>
            <a:ext cx="4953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5" name="retrieval-question-3">
            <a:extLst>
              <a:ext uri="{FF2B5EF4-FFF2-40B4-BE49-F238E27FC236}">
                <a16:creationId xmlns:a16="http://schemas.microsoft.com/office/drawing/2014/main" id="{7F8C8045-6476-4972-8338-065910330C71}"/>
              </a:ext>
            </a:extLst>
          </p:cNvPr>
          <p:cNvSpPr>
            <a:spLocks noGrp="1"/>
          </p:cNvSpPr>
          <p:nvPr/>
        </p:nvSpPr>
        <p:spPr>
          <a:xfrm>
            <a:off x="1524000" y="4305300"/>
            <a:ext cx="933450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0A332E"/>
                </a:solidFill>
              </a:defRPr>
            </a:pPr>
            <a:r>
              <a:rPr sz="2250" b="1" i="0">
                <a:solidFill>
                  <a:srgbClr val="0A332E"/>
                </a:solidFill>
              </a:rPr>
              <a:t>Which two liquid properties affect pressure change with depth?</a:t>
            </a:r>
          </a:p>
        </p:txBody>
      </p:sp>
      <p:sp>
        <p:nvSpPr>
          <p:cNvPr id="16" name="retrieval-close">
            <a:extLst>
              <a:ext uri="{FF2B5EF4-FFF2-40B4-BE49-F238E27FC236}">
                <a16:creationId xmlns:a16="http://schemas.microsoft.com/office/drawing/2014/main" id="{99194C0E-EEEE-4E98-B7AD-EFE6DB10AB2D}"/>
              </a:ext>
            </a:extLst>
          </p:cNvPr>
          <p:cNvSpPr>
            <a:spLocks noGrp="1"/>
          </p:cNvSpPr>
          <p:nvPr/>
        </p:nvSpPr>
        <p:spPr>
          <a:xfrm>
            <a:off x="666750" y="5600700"/>
            <a:ext cx="10668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Mini-whiteboard challenge: sketch or calculate one idea you expect to use today.</a:t>
            </a:r>
          </a:p>
        </p:txBody>
      </p:sp>
    </p:spTree>
    <p:extLst>
      <p:ext uri="{BB962C8B-B14F-4D97-AF65-F5344CB8AC3E}">
        <p14:creationId xmlns:p14="http://schemas.microsoft.com/office/powerpoint/2010/main" val="509116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E5DB9062-FDD1-40C7-B3FE-E97515732A42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CB67EFEF-793F-4D82-9589-7656E84CF5DC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03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876288A7-2B48-4270-828C-EF72D3109662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BD2729AC-C6C2-43B7-A7C4-1769FF5123F4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1.8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870BBCDD-801C-4F56-814E-499086A4150E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Pressure compares normal force with area</a:t>
            </a:r>
          </a:p>
        </p:txBody>
      </p:sp>
      <p:sp>
        <p:nvSpPr>
          <p:cNvPr id="6" name="core-index-1">
            <a:extLst>
              <a:ext uri="{FF2B5EF4-FFF2-40B4-BE49-F238E27FC236}">
                <a16:creationId xmlns:a16="http://schemas.microsoft.com/office/drawing/2014/main" id="{936BEC41-3FF1-45CF-AC5E-EEA18541BB6D}"/>
              </a:ext>
            </a:extLst>
          </p:cNvPr>
          <p:cNvSpPr>
            <a:spLocks noGrp="1"/>
          </p:cNvSpPr>
          <p:nvPr/>
        </p:nvSpPr>
        <p:spPr>
          <a:xfrm>
            <a:off x="685800" y="18097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01</a:t>
            </a:r>
          </a:p>
        </p:txBody>
      </p:sp>
      <p:sp>
        <p:nvSpPr>
          <p:cNvPr id="7" name="core-point-1">
            <a:extLst>
              <a:ext uri="{FF2B5EF4-FFF2-40B4-BE49-F238E27FC236}">
                <a16:creationId xmlns:a16="http://schemas.microsoft.com/office/drawing/2014/main" id="{55153C9D-4710-4EBC-9BBB-1252A92FCBE0}"/>
              </a:ext>
            </a:extLst>
          </p:cNvPr>
          <p:cNvSpPr>
            <a:spLocks noGrp="1"/>
          </p:cNvSpPr>
          <p:nvPr/>
        </p:nvSpPr>
        <p:spPr>
          <a:xfrm>
            <a:off x="1257300" y="17811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Core: For the same force, a smaller area gives greater pressure.</a:t>
            </a:r>
          </a:p>
        </p:txBody>
      </p:sp>
      <p:sp>
        <p:nvSpPr>
          <p:cNvPr id="8" name="core-index-2">
            <a:extLst>
              <a:ext uri="{FF2B5EF4-FFF2-40B4-BE49-F238E27FC236}">
                <a16:creationId xmlns:a16="http://schemas.microsoft.com/office/drawing/2014/main" id="{CBE7F064-1D8B-4026-B52E-268253B999FD}"/>
              </a:ext>
            </a:extLst>
          </p:cNvPr>
          <p:cNvSpPr>
            <a:spLocks noGrp="1"/>
          </p:cNvSpPr>
          <p:nvPr/>
        </p:nvSpPr>
        <p:spPr>
          <a:xfrm>
            <a:off x="685800" y="259080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02</a:t>
            </a:r>
          </a:p>
        </p:txBody>
      </p:sp>
      <p:sp>
        <p:nvSpPr>
          <p:cNvPr id="9" name="core-point-2">
            <a:extLst>
              <a:ext uri="{FF2B5EF4-FFF2-40B4-BE49-F238E27FC236}">
                <a16:creationId xmlns:a16="http://schemas.microsoft.com/office/drawing/2014/main" id="{5B6106F9-65F1-4C69-B406-17C1CC1940D1}"/>
              </a:ext>
            </a:extLst>
          </p:cNvPr>
          <p:cNvSpPr>
            <a:spLocks noGrp="1"/>
          </p:cNvSpPr>
          <p:nvPr/>
        </p:nvSpPr>
        <p:spPr>
          <a:xfrm>
            <a:off x="1257300" y="256222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Core: Pressure in a liquid acts in all directions and increases with depth.</a:t>
            </a:r>
          </a:p>
        </p:txBody>
      </p:sp>
      <p:sp>
        <p:nvSpPr>
          <p:cNvPr id="10" name="core-index-3">
            <a:extLst>
              <a:ext uri="{FF2B5EF4-FFF2-40B4-BE49-F238E27FC236}">
                <a16:creationId xmlns:a16="http://schemas.microsoft.com/office/drawing/2014/main" id="{CE4643E5-8BD0-4A0F-AC3A-A122B95F3F51}"/>
              </a:ext>
            </a:extLst>
          </p:cNvPr>
          <p:cNvSpPr>
            <a:spLocks noGrp="1"/>
          </p:cNvSpPr>
          <p:nvPr/>
        </p:nvSpPr>
        <p:spPr>
          <a:xfrm>
            <a:off x="685800" y="3371850"/>
            <a:ext cx="45720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03</a:t>
            </a:r>
          </a:p>
        </p:txBody>
      </p:sp>
      <p:sp>
        <p:nvSpPr>
          <p:cNvPr id="11" name="core-point-3">
            <a:extLst>
              <a:ext uri="{FF2B5EF4-FFF2-40B4-BE49-F238E27FC236}">
                <a16:creationId xmlns:a16="http://schemas.microsoft.com/office/drawing/2014/main" id="{BBED7A58-2E2F-4FD3-A71A-E71D2B119F73}"/>
              </a:ext>
            </a:extLst>
          </p:cNvPr>
          <p:cNvSpPr>
            <a:spLocks noGrp="1"/>
          </p:cNvSpPr>
          <p:nvPr/>
        </p:nvSpPr>
        <p:spPr>
          <a:xfrm>
            <a:off x="1257300" y="3343275"/>
            <a:ext cx="6238875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Supplement: Pressure change beneath a liquid surface depends on density, g and vertical depth.</a:t>
            </a:r>
          </a:p>
        </p:txBody>
      </p:sp>
      <p:sp>
        <p:nvSpPr>
          <p:cNvPr id="12" name="equation-panel">
            <a:extLst>
              <a:ext uri="{FF2B5EF4-FFF2-40B4-BE49-F238E27FC236}">
                <a16:creationId xmlns:a16="http://schemas.microsoft.com/office/drawing/2014/main" id="{84BA596D-ED55-4FA8-A5DD-119E0530624F}"/>
              </a:ext>
            </a:extLst>
          </p:cNvPr>
          <p:cNvSpPr>
            <a:spLocks noGrp="1"/>
          </p:cNvSpPr>
          <p:nvPr/>
        </p:nvSpPr>
        <p:spPr>
          <a:xfrm>
            <a:off x="7858125" y="1809750"/>
            <a:ext cx="3667125" cy="2952750"/>
          </a:xfrm>
          <a:prstGeom prst="roundRect">
            <a:avLst>
              <a:gd name="adj" fmla="val 3871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3" name="equation-label">
            <a:extLst>
              <a:ext uri="{FF2B5EF4-FFF2-40B4-BE49-F238E27FC236}">
                <a16:creationId xmlns:a16="http://schemas.microsoft.com/office/drawing/2014/main" id="{10DD247B-1B6C-4597-A984-30BBD5B077B4}"/>
              </a:ext>
            </a:extLst>
          </p:cNvPr>
          <p:cNvSpPr>
            <a:spLocks noGrp="1"/>
          </p:cNvSpPr>
          <p:nvPr/>
        </p:nvSpPr>
        <p:spPr>
          <a:xfrm>
            <a:off x="8143875" y="2095500"/>
            <a:ext cx="30956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EQUATIONS TO OWN</a:t>
            </a:r>
          </a:p>
        </p:txBody>
      </p:sp>
      <p:sp>
        <p:nvSpPr>
          <p:cNvPr id="14" name="equation-expression-1">
            <a:extLst>
              <a:ext uri="{FF2B5EF4-FFF2-40B4-BE49-F238E27FC236}">
                <a16:creationId xmlns:a16="http://schemas.microsoft.com/office/drawing/2014/main" id="{5E5C3C37-7047-4786-ACE8-0A0E7B50124D}"/>
              </a:ext>
            </a:extLst>
          </p:cNvPr>
          <p:cNvSpPr>
            <a:spLocks noGrp="1"/>
          </p:cNvSpPr>
          <p:nvPr/>
        </p:nvSpPr>
        <p:spPr>
          <a:xfrm>
            <a:off x="8143875" y="2552700"/>
            <a:ext cx="3095625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CORE · p = F/A</a:t>
            </a:r>
          </a:p>
        </p:txBody>
      </p:sp>
      <p:sp>
        <p:nvSpPr>
          <p:cNvPr id="15" name="equation-units-1">
            <a:extLst>
              <a:ext uri="{FF2B5EF4-FFF2-40B4-BE49-F238E27FC236}">
                <a16:creationId xmlns:a16="http://schemas.microsoft.com/office/drawing/2014/main" id="{5D14BB51-8C5A-426D-AE38-9DCAE2DC8B05}"/>
              </a:ext>
            </a:extLst>
          </p:cNvPr>
          <p:cNvSpPr>
            <a:spLocks noGrp="1"/>
          </p:cNvSpPr>
          <p:nvPr/>
        </p:nvSpPr>
        <p:spPr>
          <a:xfrm>
            <a:off x="8143875" y="3095625"/>
            <a:ext cx="309562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Units: p in Pa or N/m², F in N, A in m²</a:t>
            </a:r>
          </a:p>
        </p:txBody>
      </p:sp>
      <p:sp>
        <p:nvSpPr>
          <p:cNvPr id="16" name="equation-expression-2">
            <a:extLst>
              <a:ext uri="{FF2B5EF4-FFF2-40B4-BE49-F238E27FC236}">
                <a16:creationId xmlns:a16="http://schemas.microsoft.com/office/drawing/2014/main" id="{6C00F9A9-41DC-4592-95F5-67D4767254D3}"/>
              </a:ext>
            </a:extLst>
          </p:cNvPr>
          <p:cNvSpPr>
            <a:spLocks noGrp="1"/>
          </p:cNvSpPr>
          <p:nvPr/>
        </p:nvSpPr>
        <p:spPr>
          <a:xfrm>
            <a:off x="8143875" y="3695700"/>
            <a:ext cx="3095625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SUPPLEMENT · Δp = ρgΔh</a:t>
            </a:r>
          </a:p>
        </p:txBody>
      </p:sp>
      <p:sp>
        <p:nvSpPr>
          <p:cNvPr id="17" name="equation-units-2">
            <a:extLst>
              <a:ext uri="{FF2B5EF4-FFF2-40B4-BE49-F238E27FC236}">
                <a16:creationId xmlns:a16="http://schemas.microsoft.com/office/drawing/2014/main" id="{4C0E7D6A-5B5A-4B57-98C2-47B4164DF860}"/>
              </a:ext>
            </a:extLst>
          </p:cNvPr>
          <p:cNvSpPr>
            <a:spLocks noGrp="1"/>
          </p:cNvSpPr>
          <p:nvPr/>
        </p:nvSpPr>
        <p:spPr>
          <a:xfrm>
            <a:off x="8143875" y="4238625"/>
            <a:ext cx="309562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F4F0E2"/>
                </a:solidFill>
              </a:defRPr>
            </a:pPr>
            <a:r>
              <a:rPr sz="1650" b="0" i="0">
                <a:solidFill>
                  <a:srgbClr val="F4F0E2"/>
                </a:solidFill>
              </a:rPr>
              <a:t>Units: Δp in Pa, ρ in kg/m³, g in N/kg, Δh in m</a:t>
            </a:r>
          </a:p>
        </p:txBody>
      </p:sp>
      <p:sp>
        <p:nvSpPr>
          <p:cNvPr id="18" name="vocabulary-label">
            <a:extLst>
              <a:ext uri="{FF2B5EF4-FFF2-40B4-BE49-F238E27FC236}">
                <a16:creationId xmlns:a16="http://schemas.microsoft.com/office/drawing/2014/main" id="{F7923DE8-B79D-451D-B8AE-614EC3C0A87C}"/>
              </a:ext>
            </a:extLst>
          </p:cNvPr>
          <p:cNvSpPr>
            <a:spLocks noGrp="1"/>
          </p:cNvSpPr>
          <p:nvPr/>
        </p:nvSpPr>
        <p:spPr>
          <a:xfrm>
            <a:off x="7858125" y="4895850"/>
            <a:ext cx="36671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SAY IT PRECISELY</a:t>
            </a:r>
          </a:p>
        </p:txBody>
      </p:sp>
      <p:sp>
        <p:nvSpPr>
          <p:cNvPr id="19" name="vocabulary">
            <a:extLst>
              <a:ext uri="{FF2B5EF4-FFF2-40B4-BE49-F238E27FC236}">
                <a16:creationId xmlns:a16="http://schemas.microsoft.com/office/drawing/2014/main" id="{EFCEFD25-6503-450C-A7A5-186831D5CB0C}"/>
              </a:ext>
            </a:extLst>
          </p:cNvPr>
          <p:cNvSpPr>
            <a:spLocks noGrp="1"/>
          </p:cNvSpPr>
          <p:nvPr/>
        </p:nvSpPr>
        <p:spPr>
          <a:xfrm>
            <a:off x="7858125" y="5257800"/>
            <a:ext cx="3667125" cy="904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0A332E"/>
                </a:solidFill>
              </a:defRPr>
            </a:pPr>
            <a:r>
              <a:rPr sz="1800" b="1" i="0">
                <a:solidFill>
                  <a:srgbClr val="0A332E"/>
                </a:solidFill>
              </a:rPr>
              <a:t>pressure · normal force · area · pascal · density · depth</a:t>
            </a:r>
          </a:p>
        </p:txBody>
      </p:sp>
    </p:spTree>
    <p:extLst>
      <p:ext uri="{BB962C8B-B14F-4D97-AF65-F5344CB8AC3E}">
        <p14:creationId xmlns:p14="http://schemas.microsoft.com/office/powerpoint/2010/main" val="1152303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05030-0EF8-E781-3DCF-687F87A728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7973DC50-6FE4-F28B-FB0D-1711EB3F20ED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5E80D7FE-DB12-FF5C-8D7F-ACE04F5377A3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04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0B7881C4-C65D-4363-5915-47182E4BE3FB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B892FF70-66F9-7ACC-03CC-0F28D3E0A2C4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1.8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0C79848E-DB5C-83EE-A5C7-0D2FEAAA8E51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lang="en-US" sz="3600" b="1" i="0">
                <a:solidFill>
                  <a:srgbClr val="0A332E"/>
                </a:solidFill>
              </a:rPr>
              <a:t>In one sentence: pressure</a:t>
            </a:r>
            <a:endParaRPr sz="3600" b="1" i="0">
              <a:solidFill>
                <a:srgbClr val="0A332E"/>
              </a:solidFill>
            </a:endParaRPr>
          </a:p>
        </p:txBody>
      </p:sp>
      <p:sp>
        <p:nvSpPr>
          <p:cNvPr id="21" name="simple-definition-label">
            <a:extLst>
              <a:ext uri="{FF2B5EF4-FFF2-40B4-BE49-F238E27FC236}">
                <a16:creationId xmlns:a16="http://schemas.microsoft.com/office/drawing/2014/main" id="{64CAEAD7-2E05-DBDF-CDD3-5AD68CE1F146}"/>
              </a:ext>
            </a:extLst>
          </p:cNvPr>
          <p:cNvSpPr txBox="1"/>
          <p:nvPr/>
        </p:nvSpPr>
        <p:spPr>
          <a:xfrm>
            <a:off x="660400" y="1524000"/>
            <a:ext cx="10858500" cy="276999"/>
          </a:xfrm>
          <a:prstGeom prst="rect">
            <a:avLst/>
          </a:prstGeom>
          <a:noFill/>
        </p:spPr>
        <p:txBody>
          <a:bodyPr vert="horz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SIMPLE DEFINITION</a:t>
            </a:r>
          </a:p>
        </p:txBody>
      </p:sp>
      <p:sp>
        <p:nvSpPr>
          <p:cNvPr id="22" name="simple-definition">
            <a:extLst>
              <a:ext uri="{FF2B5EF4-FFF2-40B4-BE49-F238E27FC236}">
                <a16:creationId xmlns:a16="http://schemas.microsoft.com/office/drawing/2014/main" id="{9665DF90-BD7E-EB57-9A50-362169C3AB5A}"/>
              </a:ext>
            </a:extLst>
          </p:cNvPr>
          <p:cNvSpPr txBox="1"/>
          <p:nvPr/>
        </p:nvSpPr>
        <p:spPr>
          <a:xfrm>
            <a:off x="660400" y="1879600"/>
            <a:ext cx="10858500" cy="323165"/>
          </a:xfrm>
          <a:prstGeom prst="rect">
            <a:avLst/>
          </a:prstGeom>
          <a:noFill/>
        </p:spPr>
        <p:txBody>
          <a:bodyPr vert="horz" wrap="square" lIns="0" tIns="0" rtlCol="0">
            <a:noAutofit/>
          </a:bodyPr>
          <a:lstStyle/>
          <a:p>
            <a:r>
              <a:rPr lang="en-US" sz="2600">
                <a:solidFill>
                  <a:srgbClr val="102E29"/>
                </a:solidFill>
              </a:rPr>
              <a:t>Pressure is how concentrated a force is — the force pressing normally on a surface divided by the area it is spread over. The same weight can crush a floor or barely mark it, depending only on the contact area.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F1C134B-0108-FBF7-A300-216BF2D1C52D}"/>
              </a:ext>
            </a:extLst>
          </p:cNvPr>
          <p:cNvSpPr txBox="1"/>
          <p:nvPr/>
        </p:nvSpPr>
        <p:spPr>
          <a:xfrm>
            <a:off x="1905000" y="3686763"/>
            <a:ext cx="7620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the same 600 N presses down in both cases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5FF76B5-2628-774A-F96C-7C08114F7CF2}"/>
              </a:ext>
            </a:extLst>
          </p:cNvPr>
          <p:cNvSpPr/>
          <p:nvPr/>
        </p:nvSpPr>
        <p:spPr>
          <a:xfrm>
            <a:off x="1905000" y="4095045"/>
            <a:ext cx="1524000" cy="874888"/>
          </a:xfrm>
          <a:prstGeom prst="rect">
            <a:avLst/>
          </a:prstGeom>
          <a:solidFill>
            <a:srgbClr val="F3EFDF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600 N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5A00A1B-5973-F5D4-3274-4B1B02128DA9}"/>
              </a:ext>
            </a:extLst>
          </p:cNvPr>
          <p:cNvSpPr/>
          <p:nvPr/>
        </p:nvSpPr>
        <p:spPr>
          <a:xfrm>
            <a:off x="2540000" y="4969933"/>
            <a:ext cx="254000" cy="758238"/>
          </a:xfrm>
          <a:prstGeom prst="rect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758C06D2-2531-2DE5-A17B-0C10AF40A787}"/>
              </a:ext>
            </a:extLst>
          </p:cNvPr>
          <p:cNvCxnSpPr/>
          <p:nvPr/>
        </p:nvCxnSpPr>
        <p:spPr>
          <a:xfrm>
            <a:off x="1143000" y="5728171"/>
            <a:ext cx="4318000" cy="0"/>
          </a:xfrm>
          <a:prstGeom prst="line">
            <a:avLst/>
          </a:prstGeom>
          <a:ln w="25400">
            <a:solidFill>
              <a:srgbClr val="102E2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8ED49DF6-AFCD-97F8-17D0-3BC86BB90BDC}"/>
              </a:ext>
            </a:extLst>
          </p:cNvPr>
          <p:cNvSpPr txBox="1"/>
          <p:nvPr/>
        </p:nvSpPr>
        <p:spPr>
          <a:xfrm>
            <a:off x="3048000" y="5057422"/>
            <a:ext cx="2286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102E29"/>
                </a:solidFill>
              </a:rPr>
              <a:t>A = 0.010 m²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59404AB-82B9-E6D4-F234-77C36DBF1604}"/>
              </a:ext>
            </a:extLst>
          </p:cNvPr>
          <p:cNvSpPr txBox="1"/>
          <p:nvPr/>
        </p:nvSpPr>
        <p:spPr>
          <a:xfrm>
            <a:off x="1397000" y="5757333"/>
            <a:ext cx="3175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 b="1">
                <a:solidFill>
                  <a:srgbClr val="EF5C3E"/>
                </a:solidFill>
              </a:rPr>
              <a:t>p = 60 000 Pa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FF10F421-4A0A-D360-F4C7-2839854308D0}"/>
              </a:ext>
            </a:extLst>
          </p:cNvPr>
          <p:cNvCxnSpPr/>
          <p:nvPr/>
        </p:nvCxnSpPr>
        <p:spPr>
          <a:xfrm>
            <a:off x="5842000" y="3657600"/>
            <a:ext cx="0" cy="2362200"/>
          </a:xfrm>
          <a:prstGeom prst="line">
            <a:avLst/>
          </a:prstGeom>
          <a:ln w="25400">
            <a:solidFill>
              <a:srgbClr val="6B7F79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>
            <a:extLst>
              <a:ext uri="{FF2B5EF4-FFF2-40B4-BE49-F238E27FC236}">
                <a16:creationId xmlns:a16="http://schemas.microsoft.com/office/drawing/2014/main" id="{D01A0FC6-113C-F5D9-40AC-86910876DE30}"/>
              </a:ext>
            </a:extLst>
          </p:cNvPr>
          <p:cNvSpPr/>
          <p:nvPr/>
        </p:nvSpPr>
        <p:spPr>
          <a:xfrm>
            <a:off x="7112000" y="4095045"/>
            <a:ext cx="1524000" cy="1283170"/>
          </a:xfrm>
          <a:prstGeom prst="rect">
            <a:avLst/>
          </a:prstGeom>
          <a:solidFill>
            <a:srgbClr val="F3EFDF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en-US" sz="1600">
                <a:solidFill>
                  <a:srgbClr val="102E29"/>
                </a:solidFill>
              </a:rPr>
              <a:t>600 N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EE323B77-78E6-BFB8-C1EB-99FF0148FAB3}"/>
              </a:ext>
            </a:extLst>
          </p:cNvPr>
          <p:cNvSpPr/>
          <p:nvPr/>
        </p:nvSpPr>
        <p:spPr>
          <a:xfrm>
            <a:off x="6604000" y="5378215"/>
            <a:ext cx="2540000" cy="349955"/>
          </a:xfrm>
          <a:prstGeom prst="rect">
            <a:avLst/>
          </a:prstGeom>
          <a:solidFill>
            <a:srgbClr val="102E29"/>
          </a:solidFill>
          <a:ln w="19050">
            <a:solidFill>
              <a:srgbClr val="102E2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2CB9EBD-4A01-1B0C-7812-95E77EB9749B}"/>
              </a:ext>
            </a:extLst>
          </p:cNvPr>
          <p:cNvCxnSpPr/>
          <p:nvPr/>
        </p:nvCxnSpPr>
        <p:spPr>
          <a:xfrm>
            <a:off x="6096000" y="5728171"/>
            <a:ext cx="4318000" cy="0"/>
          </a:xfrm>
          <a:prstGeom prst="line">
            <a:avLst/>
          </a:prstGeom>
          <a:ln w="25400">
            <a:solidFill>
              <a:srgbClr val="102E29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7967BD83-D8E8-CE29-07FC-7E3CDE33B020}"/>
              </a:ext>
            </a:extLst>
          </p:cNvPr>
          <p:cNvSpPr txBox="1"/>
          <p:nvPr/>
        </p:nvSpPr>
        <p:spPr>
          <a:xfrm>
            <a:off x="9271000" y="5057422"/>
            <a:ext cx="2032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>
                <a:solidFill>
                  <a:srgbClr val="102E29"/>
                </a:solidFill>
              </a:rPr>
              <a:t>A = 0.10 m²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1343763-9404-C69C-4BBA-C2DDA2101C97}"/>
              </a:ext>
            </a:extLst>
          </p:cNvPr>
          <p:cNvSpPr txBox="1"/>
          <p:nvPr/>
        </p:nvSpPr>
        <p:spPr>
          <a:xfrm>
            <a:off x="6858000" y="5757333"/>
            <a:ext cx="3175000" cy="276999"/>
          </a:xfrm>
          <a:prstGeom prst="rect">
            <a:avLst/>
          </a:prstGeom>
          <a:noFill/>
        </p:spPr>
        <p:txBody>
          <a:bodyPr vert="horz" wrap="square" lIns="0" tIns="0" bIns="0" rtlCol="0">
            <a:noAutofit/>
          </a:bodyPr>
          <a:lstStyle/>
          <a:p>
            <a:r>
              <a:rPr lang="en-US" sz="1600" b="1">
                <a:solidFill>
                  <a:srgbClr val="102E29"/>
                </a:solidFill>
              </a:rPr>
              <a:t>p = 6 000 Pa</a:t>
            </a:r>
          </a:p>
        </p:txBody>
      </p:sp>
      <p:sp>
        <p:nvSpPr>
          <p:cNvPr id="35" name="diagram-caption">
            <a:extLst>
              <a:ext uri="{FF2B5EF4-FFF2-40B4-BE49-F238E27FC236}">
                <a16:creationId xmlns:a16="http://schemas.microsoft.com/office/drawing/2014/main" id="{4E333448-8BEF-D2F2-83E6-80DD7DC4DFF2}"/>
              </a:ext>
            </a:extLst>
          </p:cNvPr>
          <p:cNvSpPr txBox="1"/>
          <p:nvPr/>
        </p:nvSpPr>
        <p:spPr>
          <a:xfrm>
            <a:off x="660400" y="6070600"/>
            <a:ext cx="10858500" cy="323165"/>
          </a:xfrm>
          <a:prstGeom prst="rect">
            <a:avLst/>
          </a:prstGeom>
          <a:noFill/>
        </p:spPr>
        <p:txBody>
          <a:bodyPr vert="horz" lIns="0" tIns="0" rtlCol="0">
            <a:noAutofit/>
          </a:bodyPr>
          <a:lstStyle/>
          <a:p>
            <a:r>
              <a:rPr lang="en-US" sz="1600" i="1">
                <a:solidFill>
                  <a:srgbClr val="6B7F79"/>
                </a:solidFill>
              </a:rPr>
              <a:t>Same 600 N, ten times the contact area, one tenth the pressure.</a:t>
            </a:r>
          </a:p>
        </p:txBody>
      </p:sp>
    </p:spTree>
    <p:extLst>
      <p:ext uri="{BB962C8B-B14F-4D97-AF65-F5344CB8AC3E}">
        <p14:creationId xmlns:p14="http://schemas.microsoft.com/office/powerpoint/2010/main" val="3792697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0E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oup-label">
            <a:extLst>
              <a:ext uri="{FF2B5EF4-FFF2-40B4-BE49-F238E27FC236}">
                <a16:creationId xmlns:a16="http://schemas.microsoft.com/office/drawing/2014/main" id="{60BC9BD7-07A5-4563-9B11-AFA0B2BDC3E5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416FF138-83A3-4DF6-B465-130BF5C6CDB1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05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8C816707-6D48-49F8-B3C5-229539209DFD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99B2C783-70D3-4E8E-B6BF-545033725B20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1.8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198A8C0F-FD8E-4AAE-84DE-E5EA12244003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Model water pressure rises linearly with depth</a:t>
            </a:r>
          </a:p>
        </p:txBody>
      </p:sp>
      <p:sp>
        <p:nvSpPr>
          <p:cNvPr id="6" name="graph-mode">
            <a:extLst>
              <a:ext uri="{FF2B5EF4-FFF2-40B4-BE49-F238E27FC236}">
                <a16:creationId xmlns:a16="http://schemas.microsoft.com/office/drawing/2014/main" id="{1AE4B572-84D8-4A74-A93F-F4E95D2BD23A}"/>
              </a:ext>
            </a:extLst>
          </p:cNvPr>
          <p:cNvSpPr>
            <a:spLocks noGrp="1"/>
          </p:cNvSpPr>
          <p:nvPr/>
        </p:nvSpPr>
        <p:spPr>
          <a:xfrm>
            <a:off x="666750" y="1657350"/>
            <a:ext cx="342900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INTERACTIVE GRAPH · PREDICT → EDIT → EXPLAIN</a:t>
            </a:r>
          </a:p>
        </p:txBody>
      </p:sp>
      <p:sp>
        <p:nvSpPr>
          <p:cNvPr id="7" name="graph-prompt">
            <a:extLst>
              <a:ext uri="{FF2B5EF4-FFF2-40B4-BE49-F238E27FC236}">
                <a16:creationId xmlns:a16="http://schemas.microsoft.com/office/drawing/2014/main" id="{63C9FE29-8158-4CCB-9A7A-68FA3FF1557F}"/>
              </a:ext>
            </a:extLst>
          </p:cNvPr>
          <p:cNvSpPr>
            <a:spLocks noGrp="1"/>
          </p:cNvSpPr>
          <p:nvPr/>
        </p:nvSpPr>
        <p:spPr>
          <a:xfrm>
            <a:off x="666750" y="2362200"/>
            <a:ext cx="3143250" cy="1314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0A332E"/>
                </a:solidFill>
              </a:defRPr>
            </a:pPr>
            <a:r>
              <a:rPr sz="1950" b="1" i="0">
                <a:solidFill>
                  <a:srgbClr val="0A332E"/>
                </a:solidFill>
              </a:rPr>
              <a:t>Predict the shape first. Then click the native chart in PowerPoint, change one value and explain what physics changed.</a:t>
            </a:r>
          </a:p>
        </p:txBody>
      </p:sp>
      <p:sp>
        <p:nvSpPr>
          <p:cNvPr id="8" name="graph-data">
            <a:extLst>
              <a:ext uri="{FF2B5EF4-FFF2-40B4-BE49-F238E27FC236}">
                <a16:creationId xmlns:a16="http://schemas.microsoft.com/office/drawing/2014/main" id="{1F7684F6-1823-4EF1-84A4-6719D204BC7A}"/>
              </a:ext>
            </a:extLst>
          </p:cNvPr>
          <p:cNvSpPr>
            <a:spLocks noGrp="1"/>
          </p:cNvSpPr>
          <p:nvPr/>
        </p:nvSpPr>
        <p:spPr>
          <a:xfrm>
            <a:off x="666750" y="4000500"/>
            <a:ext cx="3143250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Data: Water: ρ = 1000 kg/m³, g = 10 N/kg: (0, 0), (0.5, 5000), …, (1.5, 15000), (2, 20000).</a:t>
            </a:r>
          </a:p>
        </p:txBody>
      </p:sp>
      <p:sp>
        <p:nvSpPr>
          <p:cNvPr id="9" name="graph-scale">
            <a:extLst>
              <a:ext uri="{FF2B5EF4-FFF2-40B4-BE49-F238E27FC236}">
                <a16:creationId xmlns:a16="http://schemas.microsoft.com/office/drawing/2014/main" id="{1969FD94-3021-45B7-98AB-A28EC6B23093}"/>
              </a:ext>
            </a:extLst>
          </p:cNvPr>
          <p:cNvSpPr>
            <a:spLocks noGrp="1"/>
          </p:cNvSpPr>
          <p:nvPr/>
        </p:nvSpPr>
        <p:spPr>
          <a:xfrm>
            <a:off x="666750" y="4762500"/>
            <a:ext cx="314325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0" i="0">
                <a:solidFill>
                  <a:srgbClr val="48635E"/>
                </a:solidFill>
              </a:defRPr>
            </a:pPr>
            <a:r>
              <a:rPr sz="1650" b="0" i="0">
                <a:solidFill>
                  <a:srgbClr val="48635E"/>
                </a:solidFill>
              </a:rPr>
              <a:t>Scale: chart 0–20000 Pa; source 0–20000 Pa. Source: Depth below surface / m; Pressure increase / Pa. Chart: Depth below surface / m; Pressure increase / Pa.</a:t>
            </a:r>
          </a:p>
        </p:txBody>
      </p:sp>
      <p:sp>
        <p:nvSpPr>
          <p:cNvPr id="10" name="chart-frame">
            <a:extLst>
              <a:ext uri="{FF2B5EF4-FFF2-40B4-BE49-F238E27FC236}">
                <a16:creationId xmlns:a16="http://schemas.microsoft.com/office/drawing/2014/main" id="{E605FB44-B4B9-4BA3-A409-054F03E0146F}"/>
              </a:ext>
            </a:extLst>
          </p:cNvPr>
          <p:cNvSpPr>
            <a:spLocks noGrp="1"/>
          </p:cNvSpPr>
          <p:nvPr/>
        </p:nvSpPr>
        <p:spPr>
          <a:xfrm>
            <a:off x="4143375" y="1790700"/>
            <a:ext cx="7381875" cy="4191000"/>
          </a:xfrm>
          <a:prstGeom prst="roundRect">
            <a:avLst>
              <a:gd name="adj" fmla="val 2727"/>
            </a:avLst>
          </a:prstGeom>
          <a:solidFill>
            <a:srgbClr val="FCFAF1"/>
          </a:solidFill>
          <a:ln w="9525">
            <a:solidFill>
              <a:srgbClr val="A9BBB4"/>
            </a:solidFill>
            <a:prstDash val="solid"/>
          </a:ln>
        </p:spPr>
      </p:sp>
      <p:graphicFrame>
        <p:nvGraphicFramePr>
          <p:cNvPr id="22" name="Chart"/>
          <p:cNvGraphicFramePr/>
          <p:nvPr/>
        </p:nvGraphicFramePr>
        <p:xfrm>
          <a:off x="4429125" y="2076450"/>
          <a:ext cx="6810375" cy="3619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18960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76AFC8E5-0C22-4D36-800F-DBE22C42C55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9E49BC2B-E56E-40F2-9A78-5E4C752E9ABB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06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A8815D44-9F56-4A56-A8B7-5E87C07AD2C9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D5060530-9395-4125-8956-D68E0BC7CFD9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1.8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A70878C2-0D34-480B-819C-1FBFD1732B1F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Worked example: solid pressure</a:t>
            </a:r>
          </a:p>
        </p:txBody>
      </p:sp>
      <p:sp>
        <p:nvSpPr>
          <p:cNvPr id="6" name="worked-label">
            <a:extLst>
              <a:ext uri="{FF2B5EF4-FFF2-40B4-BE49-F238E27FC236}">
                <a16:creationId xmlns:a16="http://schemas.microsoft.com/office/drawing/2014/main" id="{0920A630-8AD3-4A5F-8FC1-33BCCC80FDE7}"/>
              </a:ext>
            </a:extLst>
          </p:cNvPr>
          <p:cNvSpPr>
            <a:spLocks noGrp="1"/>
          </p:cNvSpPr>
          <p:nvPr/>
        </p:nvSpPr>
        <p:spPr>
          <a:xfrm>
            <a:off x="666750" y="1562100"/>
            <a:ext cx="10096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CORE · FULLY WORKED PROBLEM · SHOW THE METHOD</a:t>
            </a:r>
          </a:p>
        </p:txBody>
      </p:sp>
      <p:sp>
        <p:nvSpPr>
          <p:cNvPr id="7" name="problem-frame">
            <a:extLst>
              <a:ext uri="{FF2B5EF4-FFF2-40B4-BE49-F238E27FC236}">
                <a16:creationId xmlns:a16="http://schemas.microsoft.com/office/drawing/2014/main" id="{B90174C1-642F-42C8-A3CD-821BBCE9F868}"/>
              </a:ext>
            </a:extLst>
          </p:cNvPr>
          <p:cNvSpPr>
            <a:spLocks noGrp="1"/>
          </p:cNvSpPr>
          <p:nvPr/>
        </p:nvSpPr>
        <p:spPr>
          <a:xfrm>
            <a:off x="666750" y="2000250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FF2B5EF4-FFF2-40B4-BE49-F238E27FC236}">
                <a16:creationId xmlns:a16="http://schemas.microsoft.com/office/drawing/2014/main" id="{BAFEA3BD-1536-4958-B58A-36AC13611235}"/>
              </a:ext>
            </a:extLst>
          </p:cNvPr>
          <p:cNvSpPr>
            <a:spLocks noGrp="1"/>
          </p:cNvSpPr>
          <p:nvPr/>
        </p:nvSpPr>
        <p:spPr>
          <a:xfrm>
            <a:off x="904875" y="2190750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A 600 N cabinet stands on four feet, each area 25 cm². Find pressure on the floor.</a:t>
            </a:r>
          </a:p>
        </p:txBody>
      </p:sp>
      <p:sp>
        <p:nvSpPr>
          <p:cNvPr id="9" name="step-label-1">
            <a:extLst>
              <a:ext uri="{FF2B5EF4-FFF2-40B4-BE49-F238E27FC236}">
                <a16:creationId xmlns:a16="http://schemas.microsoft.com/office/drawing/2014/main" id="{70AA6284-1355-4338-9346-A2294E71380F}"/>
              </a:ext>
            </a:extLst>
          </p:cNvPr>
          <p:cNvSpPr>
            <a:spLocks noGrp="1"/>
          </p:cNvSpPr>
          <p:nvPr/>
        </p:nvSpPr>
        <p:spPr>
          <a:xfrm>
            <a:off x="714375" y="32194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Step 1</a:t>
            </a:r>
          </a:p>
        </p:txBody>
      </p:sp>
      <p:sp>
        <p:nvSpPr>
          <p:cNvPr id="10" name="rule-190-358">
            <a:extLst>
              <a:ext uri="{FF2B5EF4-FFF2-40B4-BE49-F238E27FC236}">
                <a16:creationId xmlns:a16="http://schemas.microsoft.com/office/drawing/2014/main" id="{A2098AE9-8FC3-4A77-8328-3F806220188B}"/>
              </a:ext>
            </a:extLst>
          </p:cNvPr>
          <p:cNvSpPr>
            <a:spLocks noGrp="1"/>
          </p:cNvSpPr>
          <p:nvPr/>
        </p:nvSpPr>
        <p:spPr>
          <a:xfrm>
            <a:off x="1809750" y="3409950"/>
            <a:ext cx="381000" cy="19050"/>
          </a:xfrm>
          <a:prstGeom prst="rect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1" name="step-text-1">
            <a:extLst>
              <a:ext uri="{FF2B5EF4-FFF2-40B4-BE49-F238E27FC236}">
                <a16:creationId xmlns:a16="http://schemas.microsoft.com/office/drawing/2014/main" id="{25D5BBF9-4A59-4F82-A03B-35B2EE2A7541}"/>
              </a:ext>
            </a:extLst>
          </p:cNvPr>
          <p:cNvSpPr>
            <a:spLocks noGrp="1"/>
          </p:cNvSpPr>
          <p:nvPr/>
        </p:nvSpPr>
        <p:spPr>
          <a:xfrm>
            <a:off x="2428875" y="31813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Total area = 4×25 = 100 cm².</a:t>
            </a:r>
          </a:p>
        </p:txBody>
      </p:sp>
      <p:sp>
        <p:nvSpPr>
          <p:cNvPr id="12" name="step-label-2">
            <a:extLst>
              <a:ext uri="{FF2B5EF4-FFF2-40B4-BE49-F238E27FC236}">
                <a16:creationId xmlns:a16="http://schemas.microsoft.com/office/drawing/2014/main" id="{A1FFE16E-DCB3-4ADC-B75F-6381F0E29C19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Step 2</a:t>
            </a:r>
          </a:p>
        </p:txBody>
      </p:sp>
      <p:sp>
        <p:nvSpPr>
          <p:cNvPr id="13" name="rule-190-430">
            <a:extLst>
              <a:ext uri="{FF2B5EF4-FFF2-40B4-BE49-F238E27FC236}">
                <a16:creationId xmlns:a16="http://schemas.microsoft.com/office/drawing/2014/main" id="{D51BDA36-694B-413B-B3CB-2934BD42E68F}"/>
              </a:ext>
            </a:extLst>
          </p:cNvPr>
          <p:cNvSpPr>
            <a:spLocks noGrp="1"/>
          </p:cNvSpPr>
          <p:nvPr/>
        </p:nvSpPr>
        <p:spPr>
          <a:xfrm>
            <a:off x="1809750" y="4095750"/>
            <a:ext cx="381000" cy="19050"/>
          </a:xfrm>
          <a:prstGeom prst="rect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4" name="step-text-2">
            <a:extLst>
              <a:ext uri="{FF2B5EF4-FFF2-40B4-BE49-F238E27FC236}">
                <a16:creationId xmlns:a16="http://schemas.microsoft.com/office/drawing/2014/main" id="{4F254C0C-AA70-44DC-88E0-06D108B4AD1A}"/>
              </a:ext>
            </a:extLst>
          </p:cNvPr>
          <p:cNvSpPr>
            <a:spLocks noGrp="1"/>
          </p:cNvSpPr>
          <p:nvPr/>
        </p:nvSpPr>
        <p:spPr>
          <a:xfrm>
            <a:off x="2428875" y="38671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Convert: 100 cm² = 0.010 m².</a:t>
            </a:r>
          </a:p>
        </p:txBody>
      </p:sp>
      <p:sp>
        <p:nvSpPr>
          <p:cNvPr id="15" name="step-label-3">
            <a:extLst>
              <a:ext uri="{FF2B5EF4-FFF2-40B4-BE49-F238E27FC236}">
                <a16:creationId xmlns:a16="http://schemas.microsoft.com/office/drawing/2014/main" id="{5D392EE4-E1E3-4D22-9611-3C2EA5F55681}"/>
              </a:ext>
            </a:extLst>
          </p:cNvPr>
          <p:cNvSpPr>
            <a:spLocks noGrp="1"/>
          </p:cNvSpPr>
          <p:nvPr/>
        </p:nvSpPr>
        <p:spPr>
          <a:xfrm>
            <a:off x="714375" y="45910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Step 3</a:t>
            </a:r>
          </a:p>
        </p:txBody>
      </p:sp>
      <p:sp>
        <p:nvSpPr>
          <p:cNvPr id="16" name="rule-190-502">
            <a:extLst>
              <a:ext uri="{FF2B5EF4-FFF2-40B4-BE49-F238E27FC236}">
                <a16:creationId xmlns:a16="http://schemas.microsoft.com/office/drawing/2014/main" id="{5B4577A5-D0E4-4857-89AC-A10FC991D257}"/>
              </a:ext>
            </a:extLst>
          </p:cNvPr>
          <p:cNvSpPr>
            <a:spLocks noGrp="1"/>
          </p:cNvSpPr>
          <p:nvPr/>
        </p:nvSpPr>
        <p:spPr>
          <a:xfrm>
            <a:off x="1809750" y="4781550"/>
            <a:ext cx="381000" cy="19050"/>
          </a:xfrm>
          <a:prstGeom prst="rect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7" name="step-text-3">
            <a:extLst>
              <a:ext uri="{FF2B5EF4-FFF2-40B4-BE49-F238E27FC236}">
                <a16:creationId xmlns:a16="http://schemas.microsoft.com/office/drawing/2014/main" id="{E28619C5-696D-471C-BFD7-0C622C8FF2F6}"/>
              </a:ext>
            </a:extLst>
          </p:cNvPr>
          <p:cNvSpPr>
            <a:spLocks noGrp="1"/>
          </p:cNvSpPr>
          <p:nvPr/>
        </p:nvSpPr>
        <p:spPr>
          <a:xfrm>
            <a:off x="2428875" y="45529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p = 600/0.010.</a:t>
            </a:r>
          </a:p>
        </p:txBody>
      </p:sp>
      <p:sp>
        <p:nvSpPr>
          <p:cNvPr id="18" name="answer-frame">
            <a:extLst>
              <a:ext uri="{FF2B5EF4-FFF2-40B4-BE49-F238E27FC236}">
                <a16:creationId xmlns:a16="http://schemas.microsoft.com/office/drawing/2014/main" id="{989F17E7-8491-479A-8DC0-6B9FC2F3B4BF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781050"/>
          </a:xfrm>
          <a:prstGeom prst="roundRect">
            <a:avLst>
              <a:gd name="adj" fmla="val 14634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worked-answer">
            <a:extLst>
              <a:ext uri="{FF2B5EF4-FFF2-40B4-BE49-F238E27FC236}">
                <a16:creationId xmlns:a16="http://schemas.microsoft.com/office/drawing/2014/main" id="{634E8666-9B44-491D-A864-7312E34FCE7F}"/>
              </a:ext>
            </a:extLst>
          </p:cNvPr>
          <p:cNvSpPr>
            <a:spLocks noGrp="1"/>
          </p:cNvSpPr>
          <p:nvPr/>
        </p:nvSpPr>
        <p:spPr>
          <a:xfrm>
            <a:off x="933450" y="5334000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p = 60 000 Pa.</a:t>
            </a:r>
          </a:p>
        </p:txBody>
      </p:sp>
    </p:spTree>
    <p:extLst>
      <p:ext uri="{BB962C8B-B14F-4D97-AF65-F5344CB8AC3E}">
        <p14:creationId xmlns:p14="http://schemas.microsoft.com/office/powerpoint/2010/main" val="9438819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A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F27ECB26-52C4-4DFA-B492-F6FB42068B2D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C3268DB3-5019-49F8-AD25-7AB772252482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A332E"/>
                </a:solidFill>
              </a:defRPr>
            </a:pPr>
            <a:r>
              <a:rPr lang="en-US" sz="1650" b="1" i="0">
                <a:solidFill>
                  <a:srgbClr val="0A332E"/>
                </a:solidFill>
              </a:rPr>
              <a:t>07 / 13</a:t>
            </a:r>
            <a:endParaRPr sz="1650" b="1" i="0">
              <a:solidFill>
                <a:srgbClr val="0A33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5C14D1D5-A09B-497B-BF73-19E0C7E30630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A9BBB4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0B871C8E-D561-4773-A4EA-919B40EB01C3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48635E"/>
                </a:solidFill>
              </a:defRPr>
            </a:pPr>
            <a:r>
              <a:rPr sz="1650" b="1" i="0">
                <a:solidFill>
                  <a:srgbClr val="48635E"/>
                </a:solidFill>
              </a:rPr>
              <a:t>GIOPHYSICS · CAMBRIDGE IGCSE PHYSICS 0625 · 1.8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8AC43D22-7241-4528-B174-AAB26E9A19FB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A332E"/>
                </a:solidFill>
              </a:defRPr>
            </a:pPr>
            <a:r>
              <a:rPr sz="3600" b="1" i="0">
                <a:solidFill>
                  <a:srgbClr val="0A332E"/>
                </a:solidFill>
              </a:rPr>
              <a:t>Your turn: diver depth</a:t>
            </a:r>
          </a:p>
        </p:txBody>
      </p:sp>
      <p:sp>
        <p:nvSpPr>
          <p:cNvPr id="6" name="worked-label">
            <a:extLst>
              <a:ext uri="{FF2B5EF4-FFF2-40B4-BE49-F238E27FC236}">
                <a16:creationId xmlns:a16="http://schemas.microsoft.com/office/drawing/2014/main" id="{D6A00436-3F1A-4637-B46D-650EEBC74ADA}"/>
              </a:ext>
            </a:extLst>
          </p:cNvPr>
          <p:cNvSpPr>
            <a:spLocks noGrp="1"/>
          </p:cNvSpPr>
          <p:nvPr/>
        </p:nvSpPr>
        <p:spPr>
          <a:xfrm>
            <a:off x="666750" y="1562100"/>
            <a:ext cx="100965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SUPPLEMENT / EXTENDED · GUIDED WORKED PROBLEM · TRY EACH STEP BEFORE READING ON</a:t>
            </a:r>
          </a:p>
        </p:txBody>
      </p:sp>
      <p:sp>
        <p:nvSpPr>
          <p:cNvPr id="7" name="problem-frame">
            <a:extLst>
              <a:ext uri="{FF2B5EF4-FFF2-40B4-BE49-F238E27FC236}">
                <a16:creationId xmlns:a16="http://schemas.microsoft.com/office/drawing/2014/main" id="{0CAD1A92-C0B8-4F14-85AF-28AB37B6C909}"/>
              </a:ext>
            </a:extLst>
          </p:cNvPr>
          <p:cNvSpPr>
            <a:spLocks noGrp="1"/>
          </p:cNvSpPr>
          <p:nvPr/>
        </p:nvSpPr>
        <p:spPr>
          <a:xfrm>
            <a:off x="666750" y="2000250"/>
            <a:ext cx="10858500" cy="1000125"/>
          </a:xfrm>
          <a:prstGeom prst="roundRect">
            <a:avLst>
              <a:gd name="adj" fmla="val 11429"/>
            </a:avLst>
          </a:prstGeom>
          <a:solidFill>
            <a:srgbClr val="F4F0E2"/>
          </a:solidFill>
          <a:ln w="9525">
            <a:solidFill>
              <a:srgbClr val="A9BBB4"/>
            </a:solidFill>
            <a:prstDash val="solid"/>
          </a:ln>
        </p:spPr>
      </p:sp>
      <p:sp>
        <p:nvSpPr>
          <p:cNvPr id="8" name="problem-text">
            <a:extLst>
              <a:ext uri="{FF2B5EF4-FFF2-40B4-BE49-F238E27FC236}">
                <a16:creationId xmlns:a16="http://schemas.microsoft.com/office/drawing/2014/main" id="{CDFB5645-8ED5-46BE-818A-6FD1363DC1BE}"/>
              </a:ext>
            </a:extLst>
          </p:cNvPr>
          <p:cNvSpPr>
            <a:spLocks noGrp="1"/>
          </p:cNvSpPr>
          <p:nvPr/>
        </p:nvSpPr>
        <p:spPr>
          <a:xfrm>
            <a:off x="904875" y="2190750"/>
            <a:ext cx="103822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0A332E"/>
                </a:solidFill>
              </a:defRPr>
            </a:pPr>
            <a:r>
              <a:rPr sz="1875" b="1" i="0">
                <a:solidFill>
                  <a:srgbClr val="0A332E"/>
                </a:solidFill>
              </a:rPr>
              <a:t>Find the pressure increase 12 m below freshwater, using ρ = 1000 kg/m³ and g = 9.8 N/kg.</a:t>
            </a:r>
          </a:p>
        </p:txBody>
      </p:sp>
      <p:sp>
        <p:nvSpPr>
          <p:cNvPr id="9" name="step-label-1">
            <a:extLst>
              <a:ext uri="{FF2B5EF4-FFF2-40B4-BE49-F238E27FC236}">
                <a16:creationId xmlns:a16="http://schemas.microsoft.com/office/drawing/2014/main" id="{401BF71A-735E-4A8D-8A50-23C784FD75D2}"/>
              </a:ext>
            </a:extLst>
          </p:cNvPr>
          <p:cNvSpPr>
            <a:spLocks noGrp="1"/>
          </p:cNvSpPr>
          <p:nvPr/>
        </p:nvSpPr>
        <p:spPr>
          <a:xfrm>
            <a:off x="714375" y="32194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Step 1</a:t>
            </a:r>
          </a:p>
        </p:txBody>
      </p:sp>
      <p:sp>
        <p:nvSpPr>
          <p:cNvPr id="10" name="rule-190-358">
            <a:extLst>
              <a:ext uri="{FF2B5EF4-FFF2-40B4-BE49-F238E27FC236}">
                <a16:creationId xmlns:a16="http://schemas.microsoft.com/office/drawing/2014/main" id="{51BE95DA-9A14-4C9D-B62B-F5DAAE09DEDD}"/>
              </a:ext>
            </a:extLst>
          </p:cNvPr>
          <p:cNvSpPr>
            <a:spLocks noGrp="1"/>
          </p:cNvSpPr>
          <p:nvPr/>
        </p:nvSpPr>
        <p:spPr>
          <a:xfrm>
            <a:off x="1809750" y="3409950"/>
            <a:ext cx="381000" cy="19050"/>
          </a:xfrm>
          <a:prstGeom prst="rect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1" name="step-text-1">
            <a:extLst>
              <a:ext uri="{FF2B5EF4-FFF2-40B4-BE49-F238E27FC236}">
                <a16:creationId xmlns:a16="http://schemas.microsoft.com/office/drawing/2014/main" id="{B02F1435-651F-4611-9C81-2866891B4C44}"/>
              </a:ext>
            </a:extLst>
          </p:cNvPr>
          <p:cNvSpPr>
            <a:spLocks noGrp="1"/>
          </p:cNvSpPr>
          <p:nvPr/>
        </p:nvSpPr>
        <p:spPr>
          <a:xfrm>
            <a:off x="2428875" y="31813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Δp = 1000×9.8×12.</a:t>
            </a:r>
          </a:p>
        </p:txBody>
      </p:sp>
      <p:sp>
        <p:nvSpPr>
          <p:cNvPr id="12" name="step-label-2">
            <a:extLst>
              <a:ext uri="{FF2B5EF4-FFF2-40B4-BE49-F238E27FC236}">
                <a16:creationId xmlns:a16="http://schemas.microsoft.com/office/drawing/2014/main" id="{35FF9547-D8FA-4F11-B33D-250DBEE1590A}"/>
              </a:ext>
            </a:extLst>
          </p:cNvPr>
          <p:cNvSpPr>
            <a:spLocks noGrp="1"/>
          </p:cNvSpPr>
          <p:nvPr/>
        </p:nvSpPr>
        <p:spPr>
          <a:xfrm>
            <a:off x="714375" y="39052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Step 2</a:t>
            </a:r>
          </a:p>
        </p:txBody>
      </p:sp>
      <p:sp>
        <p:nvSpPr>
          <p:cNvPr id="13" name="rule-190-430">
            <a:extLst>
              <a:ext uri="{FF2B5EF4-FFF2-40B4-BE49-F238E27FC236}">
                <a16:creationId xmlns:a16="http://schemas.microsoft.com/office/drawing/2014/main" id="{DD73AD0A-71CF-4485-A509-8AE78FD8B8B3}"/>
              </a:ext>
            </a:extLst>
          </p:cNvPr>
          <p:cNvSpPr>
            <a:spLocks noGrp="1"/>
          </p:cNvSpPr>
          <p:nvPr/>
        </p:nvSpPr>
        <p:spPr>
          <a:xfrm>
            <a:off x="1809750" y="4095750"/>
            <a:ext cx="381000" cy="19050"/>
          </a:xfrm>
          <a:prstGeom prst="rect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4" name="step-text-2">
            <a:extLst>
              <a:ext uri="{FF2B5EF4-FFF2-40B4-BE49-F238E27FC236}">
                <a16:creationId xmlns:a16="http://schemas.microsoft.com/office/drawing/2014/main" id="{7AB735B7-A368-4A4D-B0D0-D433D9FB82A6}"/>
              </a:ext>
            </a:extLst>
          </p:cNvPr>
          <p:cNvSpPr>
            <a:spLocks noGrp="1"/>
          </p:cNvSpPr>
          <p:nvPr/>
        </p:nvSpPr>
        <p:spPr>
          <a:xfrm>
            <a:off x="2428875" y="38671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Substitute carefully, include the unit and check that the result answers the question.</a:t>
            </a:r>
          </a:p>
        </p:txBody>
      </p:sp>
      <p:sp>
        <p:nvSpPr>
          <p:cNvPr id="15" name="step-label-3">
            <a:extLst>
              <a:ext uri="{FF2B5EF4-FFF2-40B4-BE49-F238E27FC236}">
                <a16:creationId xmlns:a16="http://schemas.microsoft.com/office/drawing/2014/main" id="{697B3042-F3B7-41E3-B7F2-1A18E8F0700E}"/>
              </a:ext>
            </a:extLst>
          </p:cNvPr>
          <p:cNvSpPr>
            <a:spLocks noGrp="1"/>
          </p:cNvSpPr>
          <p:nvPr/>
        </p:nvSpPr>
        <p:spPr>
          <a:xfrm>
            <a:off x="714375" y="4591050"/>
            <a:ext cx="1047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5B43"/>
                </a:solidFill>
              </a:defRPr>
            </a:pPr>
            <a:r>
              <a:rPr sz="1800" b="1" i="0">
                <a:solidFill>
                  <a:srgbClr val="F45B43"/>
                </a:solidFill>
              </a:rPr>
              <a:t>Step 3</a:t>
            </a:r>
          </a:p>
        </p:txBody>
      </p:sp>
      <p:sp>
        <p:nvSpPr>
          <p:cNvPr id="16" name="rule-190-502">
            <a:extLst>
              <a:ext uri="{FF2B5EF4-FFF2-40B4-BE49-F238E27FC236}">
                <a16:creationId xmlns:a16="http://schemas.microsoft.com/office/drawing/2014/main" id="{D6F15FE2-49FB-4DA7-8191-B20889AB8E28}"/>
              </a:ext>
            </a:extLst>
          </p:cNvPr>
          <p:cNvSpPr>
            <a:spLocks noGrp="1"/>
          </p:cNvSpPr>
          <p:nvPr/>
        </p:nvSpPr>
        <p:spPr>
          <a:xfrm>
            <a:off x="1809750" y="4781550"/>
            <a:ext cx="381000" cy="19050"/>
          </a:xfrm>
          <a:prstGeom prst="rect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7" name="step-text-3">
            <a:extLst>
              <a:ext uri="{FF2B5EF4-FFF2-40B4-BE49-F238E27FC236}">
                <a16:creationId xmlns:a16="http://schemas.microsoft.com/office/drawing/2014/main" id="{E1BF711E-9117-4B28-9228-ECD3D546191B}"/>
              </a:ext>
            </a:extLst>
          </p:cNvPr>
          <p:cNvSpPr>
            <a:spLocks noGrp="1"/>
          </p:cNvSpPr>
          <p:nvPr/>
        </p:nvSpPr>
        <p:spPr>
          <a:xfrm>
            <a:off x="2428875" y="4552950"/>
            <a:ext cx="88582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0" i="0">
                <a:solidFill>
                  <a:srgbClr val="0A332E"/>
                </a:solidFill>
              </a:defRPr>
            </a:pPr>
            <a:r>
              <a:rPr sz="1800" b="0" i="0">
                <a:solidFill>
                  <a:srgbClr val="0A332E"/>
                </a:solidFill>
              </a:rPr>
              <a:t>Check the direction, significant figures and physical meaning of the result.</a:t>
            </a:r>
          </a:p>
        </p:txBody>
      </p:sp>
      <p:sp>
        <p:nvSpPr>
          <p:cNvPr id="18" name="answer-frame">
            <a:extLst>
              <a:ext uri="{FF2B5EF4-FFF2-40B4-BE49-F238E27FC236}">
                <a16:creationId xmlns:a16="http://schemas.microsoft.com/office/drawing/2014/main" id="{F5CD981B-147D-4E03-B081-FE80A1771B82}"/>
              </a:ext>
            </a:extLst>
          </p:cNvPr>
          <p:cNvSpPr>
            <a:spLocks noGrp="1"/>
          </p:cNvSpPr>
          <p:nvPr/>
        </p:nvSpPr>
        <p:spPr>
          <a:xfrm>
            <a:off x="666750" y="5238750"/>
            <a:ext cx="10858500" cy="781050"/>
          </a:xfrm>
          <a:prstGeom prst="roundRect">
            <a:avLst>
              <a:gd name="adj" fmla="val 14634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19" name="worked-answer">
            <a:extLst>
              <a:ext uri="{FF2B5EF4-FFF2-40B4-BE49-F238E27FC236}">
                <a16:creationId xmlns:a16="http://schemas.microsoft.com/office/drawing/2014/main" id="{4857F9F5-B262-42CD-9F00-FF816A25F36A}"/>
              </a:ext>
            </a:extLst>
          </p:cNvPr>
          <p:cNvSpPr>
            <a:spLocks noGrp="1"/>
          </p:cNvSpPr>
          <p:nvPr/>
        </p:nvSpPr>
        <p:spPr>
          <a:xfrm>
            <a:off x="933450" y="5334000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00" b="1" i="0">
                <a:solidFill>
                  <a:srgbClr val="F4F0E2"/>
                </a:solidFill>
              </a:defRPr>
            </a:pPr>
            <a:r>
              <a:rPr sz="1800" b="1" i="0">
                <a:solidFill>
                  <a:srgbClr val="F4F0E2"/>
                </a:solidFill>
              </a:rPr>
              <a:t>Answer: Δp = 117 600 Pa ≈ 118 kPa.</a:t>
            </a:r>
          </a:p>
        </p:txBody>
      </p:sp>
    </p:spTree>
    <p:extLst>
      <p:ext uri="{BB962C8B-B14F-4D97-AF65-F5344CB8AC3E}">
        <p14:creationId xmlns:p14="http://schemas.microsoft.com/office/powerpoint/2010/main" val="930851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342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roup-label">
            <a:extLst>
              <a:ext uri="{FF2B5EF4-FFF2-40B4-BE49-F238E27FC236}">
                <a16:creationId xmlns:a16="http://schemas.microsoft.com/office/drawing/2014/main" id="{17A8E236-A736-41A8-93BC-982F9C025B80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274D7D75-7C7F-46A3-8710-55D152F2640D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F4F0E2"/>
                </a:solidFill>
              </a:defRPr>
            </a:pPr>
            <a:r>
              <a:rPr lang="en-US" sz="1650" b="1" i="0">
                <a:solidFill>
                  <a:srgbClr val="F4F0E2"/>
                </a:solidFill>
              </a:rPr>
              <a:t>08 / 13</a:t>
            </a:r>
            <a:endParaRPr sz="1650" b="1" i="0">
              <a:solidFill>
                <a:srgbClr val="F4F0E2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5B88D660-ECBE-471F-8AD8-A6CD96FCC8ED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414DB155-6B97-4322-A508-DBBCCA83BDBF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F0E2"/>
                </a:solidFill>
              </a:defRPr>
            </a:pPr>
            <a:r>
              <a:rPr sz="1650" b="1" i="0">
                <a:solidFill>
                  <a:srgbClr val="F4F0E2"/>
                </a:solidFill>
              </a:rPr>
              <a:t>GIOPHYSICS · CAMBRIDGE IGCSE PHYSICS 0625 · 1.8</a:t>
            </a:r>
          </a:p>
        </p:txBody>
      </p:sp>
      <p:sp>
        <p:nvSpPr>
          <p:cNvPr id="5" name="slide-title">
            <a:extLst>
              <a:ext uri="{FF2B5EF4-FFF2-40B4-BE49-F238E27FC236}">
                <a16:creationId xmlns:a16="http://schemas.microsoft.com/office/drawing/2014/main" id="{6CD1DF32-832E-4828-BC50-58A7F41EBE06}"/>
              </a:ext>
            </a:extLst>
          </p:cNvPr>
          <p:cNvSpPr>
            <a:spLocks noGrp="1"/>
          </p:cNvSpPr>
          <p:nvPr/>
        </p:nvSpPr>
        <p:spPr>
          <a:xfrm>
            <a:off x="666750" y="685800"/>
            <a:ext cx="108585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F4F0E2"/>
                </a:solidFill>
              </a:defRPr>
            </a:pPr>
            <a:r>
              <a:rPr sz="3600" b="1" i="0">
                <a:solidFill>
                  <a:srgbClr val="F4F0E2"/>
                </a:solidFill>
              </a:rPr>
              <a:t>Pressure design desk</a:t>
            </a:r>
          </a:p>
        </p:txBody>
      </p:sp>
      <p:sp>
        <p:nvSpPr>
          <p:cNvPr id="6" name="activity-format">
            <a:extLst>
              <a:ext uri="{FF2B5EF4-FFF2-40B4-BE49-F238E27FC236}">
                <a16:creationId xmlns:a16="http://schemas.microsoft.com/office/drawing/2014/main" id="{678A9CC5-4F58-4CC7-8CF4-B07689DC59DC}"/>
              </a:ext>
            </a:extLst>
          </p:cNvPr>
          <p:cNvSpPr>
            <a:spLocks noGrp="1"/>
          </p:cNvSpPr>
          <p:nvPr/>
        </p:nvSpPr>
        <p:spPr>
          <a:xfrm>
            <a:off x="666750" y="1600200"/>
            <a:ext cx="6667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CLASS ACTIVITY · SCENARIO-DESIGN</a:t>
            </a:r>
          </a:p>
        </p:txBody>
      </p:sp>
      <p:sp>
        <p:nvSpPr>
          <p:cNvPr id="7" name="materials-label">
            <a:extLst>
              <a:ext uri="{FF2B5EF4-FFF2-40B4-BE49-F238E27FC236}">
                <a16:creationId xmlns:a16="http://schemas.microsoft.com/office/drawing/2014/main" id="{ABAFE527-D924-4607-9269-66828E9A8F5C}"/>
              </a:ext>
            </a:extLst>
          </p:cNvPr>
          <p:cNvSpPr>
            <a:spLocks noGrp="1"/>
          </p:cNvSpPr>
          <p:nvPr/>
        </p:nvSpPr>
        <p:spPr>
          <a:xfrm>
            <a:off x="666750" y="2190750"/>
            <a:ext cx="2571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F45B43"/>
                </a:solidFill>
              </a:defRPr>
            </a:pPr>
            <a:r>
              <a:rPr sz="1650" b="1" i="0">
                <a:solidFill>
                  <a:srgbClr val="F45B43"/>
                </a:solidFill>
              </a:rPr>
              <a:t>YOU NEED</a:t>
            </a:r>
          </a:p>
        </p:txBody>
      </p:sp>
      <p:sp>
        <p:nvSpPr>
          <p:cNvPr id="8" name="materials">
            <a:extLst>
              <a:ext uri="{FF2B5EF4-FFF2-40B4-BE49-F238E27FC236}">
                <a16:creationId xmlns:a16="http://schemas.microsoft.com/office/drawing/2014/main" id="{96C6AE3E-613A-4306-ACDC-031746CDF129}"/>
              </a:ext>
            </a:extLst>
          </p:cNvPr>
          <p:cNvSpPr>
            <a:spLocks noGrp="1"/>
          </p:cNvSpPr>
          <p:nvPr/>
        </p:nvSpPr>
        <p:spPr>
          <a:xfrm>
            <a:off x="666750" y="2667000"/>
            <a:ext cx="342900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0" i="0">
                <a:solidFill>
                  <a:srgbClr val="F4F0E2"/>
                </a:solidFill>
              </a:defRPr>
            </a:pPr>
            <a:r>
              <a:rPr sz="1875" b="0" i="0">
                <a:solidFill>
                  <a:srgbClr val="F4F0E2"/>
                </a:solidFill>
              </a:rPr>
              <a:t>• snowshoe, knife, tractor tyre and building-foundation cards</a:t>
            </a:r>
          </a:p>
        </p:txBody>
      </p:sp>
      <p:sp>
        <p:nvSpPr>
          <p:cNvPr id="9" name="activity-step-1">
            <a:extLst>
              <a:ext uri="{FF2B5EF4-FFF2-40B4-BE49-F238E27FC236}">
                <a16:creationId xmlns:a16="http://schemas.microsoft.com/office/drawing/2014/main" id="{6C68BFA2-D379-4C73-B285-48B53B386990}"/>
              </a:ext>
            </a:extLst>
          </p:cNvPr>
          <p:cNvSpPr>
            <a:spLocks noGrp="1"/>
          </p:cNvSpPr>
          <p:nvPr/>
        </p:nvSpPr>
        <p:spPr>
          <a:xfrm>
            <a:off x="4905375" y="2143125"/>
            <a:ext cx="514350" cy="5143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0" name="activity-step-number-1">
            <a:extLst>
              <a:ext uri="{FF2B5EF4-FFF2-40B4-BE49-F238E27FC236}">
                <a16:creationId xmlns:a16="http://schemas.microsoft.com/office/drawing/2014/main" id="{08D46452-1FF5-4A5D-A319-1B859864BA49}"/>
              </a:ext>
            </a:extLst>
          </p:cNvPr>
          <p:cNvSpPr>
            <a:spLocks noGrp="1"/>
          </p:cNvSpPr>
          <p:nvPr/>
        </p:nvSpPr>
        <p:spPr>
          <a:xfrm>
            <a:off x="4905375" y="22098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1</a:t>
            </a:r>
          </a:p>
        </p:txBody>
      </p:sp>
      <p:sp>
        <p:nvSpPr>
          <p:cNvPr id="11" name="activity-step-text-1">
            <a:extLst>
              <a:ext uri="{FF2B5EF4-FFF2-40B4-BE49-F238E27FC236}">
                <a16:creationId xmlns:a16="http://schemas.microsoft.com/office/drawing/2014/main" id="{8CE9EAF8-F7B5-4AB1-99E0-7B82E5FC85CE}"/>
              </a:ext>
            </a:extLst>
          </p:cNvPr>
          <p:cNvSpPr>
            <a:spLocks noGrp="1"/>
          </p:cNvSpPr>
          <p:nvPr/>
        </p:nvSpPr>
        <p:spPr>
          <a:xfrm>
            <a:off x="5715000" y="20955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For each, decide whether high or low pressure is useful.</a:t>
            </a:r>
          </a:p>
        </p:txBody>
      </p:sp>
      <p:sp>
        <p:nvSpPr>
          <p:cNvPr id="12" name="activity-step-2">
            <a:extLst>
              <a:ext uri="{FF2B5EF4-FFF2-40B4-BE49-F238E27FC236}">
                <a16:creationId xmlns:a16="http://schemas.microsoft.com/office/drawing/2014/main" id="{A288F619-60AF-48D3-9D7A-F306F58C5755}"/>
              </a:ext>
            </a:extLst>
          </p:cNvPr>
          <p:cNvSpPr>
            <a:spLocks noGrp="1"/>
          </p:cNvSpPr>
          <p:nvPr/>
        </p:nvSpPr>
        <p:spPr>
          <a:xfrm>
            <a:off x="4905375" y="3209925"/>
            <a:ext cx="514350" cy="5143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3" name="activity-step-number-2">
            <a:extLst>
              <a:ext uri="{FF2B5EF4-FFF2-40B4-BE49-F238E27FC236}">
                <a16:creationId xmlns:a16="http://schemas.microsoft.com/office/drawing/2014/main" id="{B36C2BBD-ED25-41B3-9AA0-2B366D895F5A}"/>
              </a:ext>
            </a:extLst>
          </p:cNvPr>
          <p:cNvSpPr>
            <a:spLocks noGrp="1"/>
          </p:cNvSpPr>
          <p:nvPr/>
        </p:nvSpPr>
        <p:spPr>
          <a:xfrm>
            <a:off x="4905375" y="32766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2</a:t>
            </a:r>
          </a:p>
        </p:txBody>
      </p:sp>
      <p:sp>
        <p:nvSpPr>
          <p:cNvPr id="14" name="activity-step-text-2">
            <a:extLst>
              <a:ext uri="{FF2B5EF4-FFF2-40B4-BE49-F238E27FC236}">
                <a16:creationId xmlns:a16="http://schemas.microsoft.com/office/drawing/2014/main" id="{B510C2FE-7C17-4A29-91F6-8ACD49A6B80C}"/>
              </a:ext>
            </a:extLst>
          </p:cNvPr>
          <p:cNvSpPr>
            <a:spLocks noGrp="1"/>
          </p:cNvSpPr>
          <p:nvPr/>
        </p:nvSpPr>
        <p:spPr>
          <a:xfrm>
            <a:off x="5715000" y="31623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Change area while holding force conceptually fixed.</a:t>
            </a:r>
          </a:p>
        </p:txBody>
      </p:sp>
      <p:sp>
        <p:nvSpPr>
          <p:cNvPr id="15" name="activity-step-3">
            <a:extLst>
              <a:ext uri="{FF2B5EF4-FFF2-40B4-BE49-F238E27FC236}">
                <a16:creationId xmlns:a16="http://schemas.microsoft.com/office/drawing/2014/main" id="{28F75E8E-CD99-4332-A3B0-5F8F5CC1687A}"/>
              </a:ext>
            </a:extLst>
          </p:cNvPr>
          <p:cNvSpPr>
            <a:spLocks noGrp="1"/>
          </p:cNvSpPr>
          <p:nvPr/>
        </p:nvSpPr>
        <p:spPr>
          <a:xfrm>
            <a:off x="4905375" y="4276725"/>
            <a:ext cx="514350" cy="514350"/>
          </a:xfrm>
          <a:prstGeom prst="ellipse">
            <a:avLst/>
          </a:prstGeom>
          <a:solidFill>
            <a:srgbClr val="F45B43"/>
          </a:solidFill>
          <a:ln w="0">
            <a:noFill/>
            <a:prstDash val="solid"/>
          </a:ln>
        </p:spPr>
      </p:sp>
      <p:sp>
        <p:nvSpPr>
          <p:cNvPr id="16" name="activity-step-number-3">
            <a:extLst>
              <a:ext uri="{FF2B5EF4-FFF2-40B4-BE49-F238E27FC236}">
                <a16:creationId xmlns:a16="http://schemas.microsoft.com/office/drawing/2014/main" id="{6F76F087-7CB6-49FD-9E0A-5F16BF825757}"/>
              </a:ext>
            </a:extLst>
          </p:cNvPr>
          <p:cNvSpPr>
            <a:spLocks noGrp="1"/>
          </p:cNvSpPr>
          <p:nvPr/>
        </p:nvSpPr>
        <p:spPr>
          <a:xfrm>
            <a:off x="4905375" y="4343400"/>
            <a:ext cx="5143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0B342E"/>
                </a:solidFill>
              </a:defRPr>
            </a:pPr>
            <a:r>
              <a:rPr sz="1800" b="1" i="0">
                <a:solidFill>
                  <a:srgbClr val="0B342E"/>
                </a:solidFill>
              </a:rPr>
              <a:t>3</a:t>
            </a:r>
          </a:p>
        </p:txBody>
      </p:sp>
      <p:sp>
        <p:nvSpPr>
          <p:cNvPr id="17" name="activity-step-text-3">
            <a:extLst>
              <a:ext uri="{FF2B5EF4-FFF2-40B4-BE49-F238E27FC236}">
                <a16:creationId xmlns:a16="http://schemas.microsoft.com/office/drawing/2014/main" id="{3C09E834-7FCA-4814-A058-77C28B2CD3C2}"/>
              </a:ext>
            </a:extLst>
          </p:cNvPr>
          <p:cNvSpPr>
            <a:spLocks noGrp="1"/>
          </p:cNvSpPr>
          <p:nvPr/>
        </p:nvSpPr>
        <p:spPr>
          <a:xfrm>
            <a:off x="5715000" y="4229100"/>
            <a:ext cx="542925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F4F0E2"/>
                </a:solidFill>
              </a:defRPr>
            </a:pPr>
            <a:r>
              <a:rPr sz="2025" b="1" i="0">
                <a:solidFill>
                  <a:srgbClr val="F4F0E2"/>
                </a:solidFill>
              </a:rPr>
              <a:t>Defend the design with p = F/A.</a:t>
            </a:r>
          </a:p>
        </p:txBody>
      </p:sp>
      <p:sp>
        <p:nvSpPr>
          <p:cNvPr id="18" name="rule-70-518">
            <a:extLst>
              <a:ext uri="{FF2B5EF4-FFF2-40B4-BE49-F238E27FC236}">
                <a16:creationId xmlns:a16="http://schemas.microsoft.com/office/drawing/2014/main" id="{80B5D551-8D91-4C79-A706-D466AA576661}"/>
              </a:ext>
            </a:extLst>
          </p:cNvPr>
          <p:cNvSpPr>
            <a:spLocks noGrp="1"/>
          </p:cNvSpPr>
          <p:nvPr/>
        </p:nvSpPr>
        <p:spPr>
          <a:xfrm>
            <a:off x="666750" y="4933950"/>
            <a:ext cx="10477500" cy="9525"/>
          </a:xfrm>
          <a:prstGeom prst="rect">
            <a:avLst/>
          </a:prstGeom>
          <a:solidFill>
            <a:srgbClr val="47716A"/>
          </a:solidFill>
          <a:ln w="0">
            <a:noFill/>
            <a:prstDash val="solid"/>
          </a:ln>
        </p:spPr>
      </p:sp>
      <p:sp>
        <p:nvSpPr>
          <p:cNvPr id="19" name="success-check">
            <a:extLst>
              <a:ext uri="{FF2B5EF4-FFF2-40B4-BE49-F238E27FC236}">
                <a16:creationId xmlns:a16="http://schemas.microsoft.com/office/drawing/2014/main" id="{B17E6AEB-824F-4FD8-8D24-442BCDACB527}"/>
              </a:ext>
            </a:extLst>
          </p:cNvPr>
          <p:cNvSpPr>
            <a:spLocks noGrp="1"/>
          </p:cNvSpPr>
          <p:nvPr/>
        </p:nvSpPr>
        <p:spPr>
          <a:xfrm>
            <a:off x="666750" y="5219700"/>
            <a:ext cx="105727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F45B43"/>
                </a:solidFill>
              </a:defRPr>
            </a:pPr>
            <a:r>
              <a:rPr sz="1875" b="1" i="0">
                <a:solidFill>
                  <a:srgbClr val="F45B43"/>
                </a:solidFill>
              </a:rPr>
              <a:t>Success check: Every design links area change to pressure change.</a:t>
            </a:r>
          </a:p>
        </p:txBody>
      </p:sp>
    </p:spTree>
    <p:extLst>
      <p:ext uri="{BB962C8B-B14F-4D97-AF65-F5344CB8AC3E}">
        <p14:creationId xmlns:p14="http://schemas.microsoft.com/office/powerpoint/2010/main" val="284986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5B4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oup-label">
            <a:extLst>
              <a:ext uri="{FF2B5EF4-FFF2-40B4-BE49-F238E27FC236}">
                <a16:creationId xmlns:a16="http://schemas.microsoft.com/office/drawing/2014/main" id="{1ADA3728-71BD-469E-BE72-D3F6D6E0AE9D}"/>
              </a:ext>
            </a:extLst>
          </p:cNvPr>
          <p:cNvSpPr>
            <a:spLocks noGrp="1"/>
          </p:cNvSpPr>
          <p:nvPr/>
        </p:nvSpPr>
        <p:spPr>
          <a:xfrm>
            <a:off x="666750" y="266700"/>
            <a:ext cx="7239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GROUP 1 · MOTION, FORCES AND ENERGY</a:t>
            </a:r>
          </a:p>
        </p:txBody>
      </p:sp>
      <p:sp>
        <p:nvSpPr>
          <p:cNvPr id="2" name="page-number">
            <a:extLst>
              <a:ext uri="{FF2B5EF4-FFF2-40B4-BE49-F238E27FC236}">
                <a16:creationId xmlns:a16="http://schemas.microsoft.com/office/drawing/2014/main" id="{754D8303-E089-4417-A05F-3E01B21EA91C}"/>
              </a:ext>
            </a:extLst>
          </p:cNvPr>
          <p:cNvSpPr>
            <a:spLocks noGrp="1"/>
          </p:cNvSpPr>
          <p:nvPr/>
        </p:nvSpPr>
        <p:spPr>
          <a:xfrm>
            <a:off x="10334625" y="266700"/>
            <a:ext cx="11906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r">
              <a:defRPr sz="1650" b="1" i="0">
                <a:solidFill>
                  <a:srgbClr val="0B342E"/>
                </a:solidFill>
              </a:defRPr>
            </a:pPr>
            <a:r>
              <a:rPr lang="en-US" sz="1650" b="1" i="0">
                <a:solidFill>
                  <a:srgbClr val="0B342E"/>
                </a:solidFill>
              </a:rPr>
              <a:t>09 / 13</a:t>
            </a:r>
            <a:endParaRPr sz="1650" b="1" i="0">
              <a:solidFill>
                <a:srgbClr val="0B342E"/>
              </a:solidFill>
            </a:endParaRPr>
          </a:p>
        </p:txBody>
      </p:sp>
      <p:sp>
        <p:nvSpPr>
          <p:cNvPr id="3" name="rule-70-666">
            <a:extLst>
              <a:ext uri="{FF2B5EF4-FFF2-40B4-BE49-F238E27FC236}">
                <a16:creationId xmlns:a16="http://schemas.microsoft.com/office/drawing/2014/main" id="{1712F67A-A764-4126-BE8E-B357A06DEDB9}"/>
              </a:ext>
            </a:extLst>
          </p:cNvPr>
          <p:cNvSpPr>
            <a:spLocks noGrp="1"/>
          </p:cNvSpPr>
          <p:nvPr/>
        </p:nvSpPr>
        <p:spPr>
          <a:xfrm>
            <a:off x="666750" y="6343650"/>
            <a:ext cx="10858500" cy="9525"/>
          </a:xfrm>
          <a:prstGeom prst="rect">
            <a:avLst/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4" name="course-footer">
            <a:extLst>
              <a:ext uri="{FF2B5EF4-FFF2-40B4-BE49-F238E27FC236}">
                <a16:creationId xmlns:a16="http://schemas.microsoft.com/office/drawing/2014/main" id="{A451E65D-5D3D-434E-A682-038006E32E89}"/>
              </a:ext>
            </a:extLst>
          </p:cNvPr>
          <p:cNvSpPr>
            <a:spLocks noGrp="1"/>
          </p:cNvSpPr>
          <p:nvPr/>
        </p:nvSpPr>
        <p:spPr>
          <a:xfrm>
            <a:off x="666750" y="6429375"/>
            <a:ext cx="85725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GIOPHYSICS · CAMBRIDGE IGCSE PHYSICS 0625 · 1.8</a:t>
            </a:r>
          </a:p>
        </p:txBody>
      </p:sp>
      <p:sp>
        <p:nvSpPr>
          <p:cNvPr id="5" name="misconception-label">
            <a:extLst>
              <a:ext uri="{FF2B5EF4-FFF2-40B4-BE49-F238E27FC236}">
                <a16:creationId xmlns:a16="http://schemas.microsoft.com/office/drawing/2014/main" id="{E10466E6-1C77-40ED-8D12-E0C12F11B5B4}"/>
              </a:ext>
            </a:extLst>
          </p:cNvPr>
          <p:cNvSpPr>
            <a:spLocks noGrp="1"/>
          </p:cNvSpPr>
          <p:nvPr/>
        </p:nvSpPr>
        <p:spPr>
          <a:xfrm>
            <a:off x="666750" y="666750"/>
            <a:ext cx="80962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650" b="1" i="0">
                <a:solidFill>
                  <a:srgbClr val="0B342E"/>
                </a:solidFill>
              </a:defRPr>
            </a:pPr>
            <a:r>
              <a:rPr sz="1650" b="1" i="0">
                <a:solidFill>
                  <a:srgbClr val="0B342E"/>
                </a:solidFill>
              </a:rPr>
              <a:t>MISCONCEPTION SHOWDOWN · SPOT THE MISTAKE</a:t>
            </a:r>
          </a:p>
        </p:txBody>
      </p:sp>
      <p:sp>
        <p:nvSpPr>
          <p:cNvPr id="6" name="misconception-claim">
            <a:extLst>
              <a:ext uri="{FF2B5EF4-FFF2-40B4-BE49-F238E27FC236}">
                <a16:creationId xmlns:a16="http://schemas.microsoft.com/office/drawing/2014/main" id="{5EEBDE87-0DE1-4E08-B327-BF1AB968400A}"/>
              </a:ext>
            </a:extLst>
          </p:cNvPr>
          <p:cNvSpPr>
            <a:spLocks noGrp="1"/>
          </p:cNvSpPr>
          <p:nvPr/>
        </p:nvSpPr>
        <p:spPr>
          <a:xfrm>
            <a:off x="666750" y="1285875"/>
            <a:ext cx="10668000" cy="1381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600" b="1" i="0">
                <a:solidFill>
                  <a:srgbClr val="0B342E"/>
                </a:solidFill>
              </a:defRPr>
            </a:pPr>
            <a:r>
              <a:rPr sz="3600" b="1" i="0">
                <a:solidFill>
                  <a:srgbClr val="0B342E"/>
                </a:solidFill>
              </a:rPr>
              <a:t>“A large object always exerts greater pressure.”</a:t>
            </a:r>
          </a:p>
        </p:txBody>
      </p:sp>
      <p:sp>
        <p:nvSpPr>
          <p:cNvPr id="7" name="correction-frame">
            <a:extLst>
              <a:ext uri="{FF2B5EF4-FFF2-40B4-BE49-F238E27FC236}">
                <a16:creationId xmlns:a16="http://schemas.microsoft.com/office/drawing/2014/main" id="{F9A5FF76-4809-4F36-8505-F80C5E5B455D}"/>
              </a:ext>
            </a:extLst>
          </p:cNvPr>
          <p:cNvSpPr>
            <a:spLocks noGrp="1"/>
          </p:cNvSpPr>
          <p:nvPr/>
        </p:nvSpPr>
        <p:spPr>
          <a:xfrm>
            <a:off x="666750" y="3048000"/>
            <a:ext cx="10858500" cy="857250"/>
          </a:xfrm>
          <a:prstGeom prst="roundRect">
            <a:avLst>
              <a:gd name="adj" fmla="val 13333"/>
            </a:avLst>
          </a:prstGeom>
          <a:solidFill>
            <a:srgbClr val="0B342E"/>
          </a:solidFill>
          <a:ln w="0">
            <a:noFill/>
            <a:prstDash val="solid"/>
          </a:ln>
        </p:spPr>
      </p:sp>
      <p:sp>
        <p:nvSpPr>
          <p:cNvPr id="8" name="correction">
            <a:extLst>
              <a:ext uri="{FF2B5EF4-FFF2-40B4-BE49-F238E27FC236}">
                <a16:creationId xmlns:a16="http://schemas.microsoft.com/office/drawing/2014/main" id="{17CC95B4-5242-4C6B-B653-FEAA8B263500}"/>
              </a:ext>
            </a:extLst>
          </p:cNvPr>
          <p:cNvSpPr>
            <a:spLocks noGrp="1"/>
          </p:cNvSpPr>
          <p:nvPr/>
        </p:nvSpPr>
        <p:spPr>
          <a:xfrm>
            <a:off x="952500" y="3238500"/>
            <a:ext cx="102870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100" b="1" i="0">
                <a:solidFill>
                  <a:srgbClr val="F4F0E2"/>
                </a:solidFill>
              </a:defRPr>
            </a:pPr>
            <a:r>
              <a:rPr sz="2100" b="1" i="0">
                <a:solidFill>
                  <a:srgbClr val="F4F0E2"/>
                </a:solidFill>
              </a:rPr>
              <a:t>Pressure depends on force and contact area; neither size nor force alone decides it.</a:t>
            </a:r>
          </a:p>
        </p:txBody>
      </p:sp>
      <p:sp>
        <p:nvSpPr>
          <p:cNvPr id="9" name="humor-line">
            <a:extLst>
              <a:ext uri="{FF2B5EF4-FFF2-40B4-BE49-F238E27FC236}">
                <a16:creationId xmlns:a16="http://schemas.microsoft.com/office/drawing/2014/main" id="{C6CE5A5D-C4B6-4C5D-AACB-1C69833733DB}"/>
              </a:ext>
            </a:extLst>
          </p:cNvPr>
          <p:cNvSpPr>
            <a:spLocks noGrp="1"/>
          </p:cNvSpPr>
          <p:nvPr/>
        </p:nvSpPr>
        <p:spPr>
          <a:xfrm>
            <a:off x="1238250" y="4324350"/>
            <a:ext cx="97155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950" b="0" i="1">
                <a:solidFill>
                  <a:srgbClr val="0B342E"/>
                </a:solidFill>
              </a:defRPr>
            </a:pPr>
            <a:r>
              <a:rPr sz="1950" b="0" i="1">
                <a:solidFill>
                  <a:srgbClr val="0B342E"/>
                </a:solidFill>
              </a:rPr>
              <a:t>Pressure needs two pieces of gossip: force and area.</a:t>
            </a:r>
          </a:p>
        </p:txBody>
      </p:sp>
      <p:sp>
        <p:nvSpPr>
          <p:cNvPr id="10" name="misconception-check">
            <a:extLst>
              <a:ext uri="{FF2B5EF4-FFF2-40B4-BE49-F238E27FC236}">
                <a16:creationId xmlns:a16="http://schemas.microsoft.com/office/drawing/2014/main" id="{90DDCDC3-632F-473D-B279-5BB0B9EDD797}"/>
              </a:ext>
            </a:extLst>
          </p:cNvPr>
          <p:cNvSpPr>
            <a:spLocks noGrp="1"/>
          </p:cNvSpPr>
          <p:nvPr/>
        </p:nvSpPr>
        <p:spPr>
          <a:xfrm>
            <a:off x="952500" y="5286375"/>
            <a:ext cx="102870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0B342E"/>
                </a:solidFill>
              </a:defRPr>
            </a:pPr>
            <a:r>
              <a:rPr sz="1875" b="1" i="0">
                <a:solidFill>
                  <a:srgbClr val="0B342E"/>
                </a:solidFill>
              </a:rPr>
              <a:t>Mini-whiteboard: How could a heavier vehicle exert less ground pressure?</a:t>
            </a:r>
          </a:p>
        </p:txBody>
      </p:sp>
    </p:spTree>
    <p:extLst>
      <p:ext uri="{BB962C8B-B14F-4D97-AF65-F5344CB8AC3E}">
        <p14:creationId xmlns:p14="http://schemas.microsoft.com/office/powerpoint/2010/main" val="1180164803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4125</Words>
  <Application>Microsoft Office PowerPoint</Application>
  <DocSecurity>0</DocSecurity>
  <PresentationFormat>Widescreen</PresentationFormat>
  <Paragraphs>333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Calibri</vt:lpstr>
      <vt:lpstr>ChatGPT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Giovanni Alexander Rojas</cp:lastModifiedBy>
  <cp:revision>3</cp:revision>
  <dcterms:created xsi:type="dcterms:W3CDTF">2026-08-14T14:28:22Z</dcterms:created>
  <dcterms:modified xsi:type="dcterms:W3CDTF">2026-08-15T16:00:43Z</dcterms:modified>
</cp:coreProperties>
</file>