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56" r:id="rId2"/>
    <p:sldId id="257" r:id="rId3"/>
    <p:sldId id="258" r:id="rId4"/>
    <p:sldId id="268" r:id="rId5"/>
    <p:sldId id="259" r:id="rId6"/>
    <p:sldId id="260" r:id="rId7"/>
    <p:sldId id="261" r:id="rId8"/>
    <p:sldId id="262" r:id="rId9"/>
    <p:sldId id="263" r:id="rId10"/>
    <p:sldId id="264" r:id="rId11"/>
    <p:sldId id="265" r:id="rId12"/>
    <p:sldId id="266"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autoTitleDeleted val="1"/>
    <c:plotArea>
      <c:layout/>
      <c:scatterChart>
        <c:scatterStyle val="lineMarker"/>
        <c:varyColors val="1"/>
        <c:ser>
          <c:idx val="0"/>
          <c:order val="0"/>
          <c:tx>
            <c:v>Transparent block</c:v>
          </c:tx>
          <c:spPr>
            <a:ln w="28575">
              <a:solidFill>
                <a:srgbClr val="52C3D3"/>
              </a:solidFill>
              <a:prstDash val="solid"/>
            </a:ln>
          </c:spPr>
          <c:marker>
            <c:symbol val="circle"/>
            <c:size val="7"/>
            <c:spPr>
              <a:solidFill>
                <a:srgbClr val="52C3D3"/>
              </a:solidFill>
            </c:spPr>
          </c:marker>
          <c:xVal>
            <c:numLit>
              <c:formatCode>General</c:formatCode>
              <c:ptCount val="5"/>
              <c:pt idx="0">
                <c:v>0</c:v>
              </c:pt>
              <c:pt idx="1">
                <c:v>20</c:v>
              </c:pt>
              <c:pt idx="2">
                <c:v>30</c:v>
              </c:pt>
              <c:pt idx="3">
                <c:v>40</c:v>
              </c:pt>
              <c:pt idx="4">
                <c:v>50</c:v>
              </c:pt>
            </c:numLit>
          </c:xVal>
          <c:yVal>
            <c:numLit>
              <c:formatCode>General</c:formatCode>
              <c:ptCount val="5"/>
              <c:pt idx="0">
                <c:v>0</c:v>
              </c:pt>
              <c:pt idx="1">
                <c:v>30</c:v>
              </c:pt>
              <c:pt idx="2">
                <c:v>45</c:v>
              </c:pt>
              <c:pt idx="3">
                <c:v>60</c:v>
              </c:pt>
              <c:pt idx="4">
                <c:v>75</c:v>
              </c:pt>
            </c:numLit>
          </c:yVal>
          <c:smooth val="0"/>
          <c:extLst>
            <c:ext xmlns:c16="http://schemas.microsoft.com/office/drawing/2014/chart" uri="{C3380CC4-5D6E-409C-BE32-E72D297353CC}">
              <c16:uniqueId val="{00000000-9ADE-4CBA-83C0-327FC4D11BB5}"/>
            </c:ext>
          </c:extLst>
        </c:ser>
        <c:dLbls>
          <c:showLegendKey val="0"/>
          <c:showVal val="0"/>
          <c:showCatName val="0"/>
          <c:showSerName val="0"/>
          <c:showPercent val="0"/>
          <c:showBubbleSize val="0"/>
        </c:dLbls>
        <c:axId val="48650112"/>
        <c:axId val="48672768"/>
      </c:scatterChart>
      <c:valAx>
        <c:axId val="48672768"/>
        <c:scaling>
          <c:orientation val="minMax"/>
        </c:scaling>
        <c:delete val="0"/>
        <c:axPos val="l"/>
        <c:majorGridlines>
          <c:spPr>
            <a:ln w="9525">
              <a:solidFill>
                <a:srgbClr val="D6DED8"/>
              </a:solidFill>
              <a:prstDash val="solid"/>
            </a:ln>
          </c:spPr>
        </c:majorGridlines>
        <c:title>
          <c:tx>
            <c:rich>
              <a:bodyPr/>
              <a:lstStyle/>
              <a:p>
                <a:r>
                  <a:t>100 × sin i / % scale</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275">
                <a:solidFill>
                  <a:srgbClr val="48635E"/>
                </a:solidFill>
              </a:defRPr>
            </a:pPr>
            <a:endParaRPr lang="en-US"/>
          </a:p>
        </c:txPr>
        <c:crossAx val="48650112"/>
        <c:crosses val="autoZero"/>
        <c:crossBetween val="midCat"/>
        <c:majorUnit val="20"/>
      </c:valAx>
      <c:valAx>
        <c:axId val="48650112"/>
        <c:scaling>
          <c:orientation val="minMax"/>
        </c:scaling>
        <c:delete val="0"/>
        <c:axPos val="b"/>
        <c:title>
          <c:tx>
            <c:rich>
              <a:bodyPr/>
              <a:lstStyle/>
              <a:p>
                <a:r>
                  <a:t>100 × sin r / % scale</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275">
                <a:solidFill>
                  <a:srgbClr val="48635E"/>
                </a:solidFill>
              </a:defRPr>
            </a:pPr>
            <a:endParaRPr lang="en-US"/>
          </a:p>
        </c:txPr>
        <c:crossAx val="48672768"/>
        <c:crosses val="autoZero"/>
        <c:crossBetween val="midCat"/>
        <c:majorUnit val="20"/>
      </c:valAx>
      <c:spPr>
        <a:solidFill>
          <a:srgbClr val="FCFAF1"/>
        </a:solidFill>
        <a:ln w="0">
          <a:noFill/>
          <a:prstDash val="solid"/>
        </a:ln>
      </c:spPr>
    </c:plotArea>
    <c:plotVisOnly val="1"/>
    <c:dispBlanksAs val="zero"/>
    <c:showDLblsOverMax val="1"/>
  </c:chart>
  <c:spPr>
    <a:solidFill>
      <a:srgbClr val="FCFAF1"/>
    </a:solidFill>
    <a:ln w="0">
      <a:noFill/>
      <a:prstDash val="solid"/>
    </a:ln>
  </c:spPr>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https://giophysics.com/chapter-25</a:t>
            </a:r>
          </a:p>
          <a:p>
            <a:r>
              <a:t>This deck uses original GioPhysics worked examples and questions; it is not a Cambridge past paper.</a:t>
            </a:r>
          </a:p>
          <a:p>
            <a:r>
              <a:t>[Visual description]</a:t>
            </a:r>
          </a:p>
          <a:p>
            <a:r>
              <a:t>A dark-green opening slide with the exact topic title “Light”, an accent ring for group 3, and a single hook question.</a:t>
            </a:r>
          </a:p>
          <a:p>
            <a:r>
              <a:t>[Teacher cue]</a:t>
            </a:r>
          </a:p>
          <a:p>
            <a:r>
              <a:t>Ask the hook question before revealing any explanation. Listen for the vocabulary students already use, then connect their answers to syllabus section 3.2.</a:t>
            </a:r>
          </a:p>
          <a:p>
            <a:r>
              <a:t>[Syllabus coverage]</a:t>
            </a:r>
          </a:p>
          <a:p>
            <a:r>
              <a:t>Apply the law of reflection and construct plane-mirror ray diagrams; describe image position, size and nature.; Describe refraction through transparent blocks and use n = sin i/sin r plus speed-ratio meaning (Supplement).; Explain total internal reflection, calculate critical angle with n = 1/sin c and state applications (Supplement).; Construct thin converging-lens rays and describe real/virtual images for key object positions; no lens equation is required.; Describe dispersion of white light, order the seven visible colours by wavelength/frequency, and use monochromatic correctly (Supplement).</a:t>
            </a:r>
          </a:p>
          <a:p>
            <a:r>
              <a:t>[Safety]</a:t>
            </a:r>
          </a:p>
          <a:p>
            <a:r>
              <a:t>Use a ray box or teacher demonstration. Never look toward the Sun; low-power laser equipment remains teacher-controlled.</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https://giophysics.com/chapter-25</a:t>
            </a:r>
          </a:p>
          <a:p>
            <a:r>
              <a:t>This deck uses original GioPhysics worked examples and questions; it is not a Cambridge past paper.</a:t>
            </a:r>
          </a:p>
          <a:p>
            <a:r>
              <a:t>[Visual description]</a:t>
            </a:r>
          </a:p>
          <a:p>
            <a:r>
              <a:t>An original 7-mark exam-style question occupies the main page, with a dark solve–pair–compare–justify sequence beside it.</a:t>
            </a:r>
          </a:p>
          <a:p>
            <a:r>
              <a:t>[Teacher cue]</a:t>
            </a:r>
          </a:p>
          <a:p>
            <a:r>
              <a:t>Give independent thinking time, then ask pairs to compare methods before answers. Listen for each command word: draw, calculate, state. Do not reveal the mark scheme until slide 11.</a:t>
            </a:r>
          </a:p>
          <a:p>
            <a:r>
              <a:t>[Syllabus coverage]</a:t>
            </a:r>
          </a:p>
          <a:p>
            <a:r>
              <a:t>Apply the law of reflection and construct plane-mirror ray diagrams; describe image position, size and nature.; Describe refraction through transparent blocks and use n = sin i/sin r plus speed-ratio meaning (Supplement).; Explain total internal reflection, calculate critical angle with n = 1/sin c and state applications (Supplement).; Construct thin converging-lens rays and describe real/virtual images for key object positions; no lens equation is required.; Describe dispersion of white light, order the seven visible colours by wavelength/frequency, and use monochromatic correctly (Supplement).</a:t>
            </a:r>
          </a:p>
          <a:p>
            <a:r>
              <a:t>[Safety]</a:t>
            </a:r>
          </a:p>
          <a:p>
            <a:r>
              <a:t>Use a ray box or teacher demonstration. Never look toward the Sun; low-power laser equipment remains teacher-controlled.</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https://giophysics.com/chapter-25</a:t>
            </a:r>
          </a:p>
          <a:p>
            <a:r>
              <a:t>This deck uses original GioPhysics worked examples and questions; it is not a Cambridge past paper.</a:t>
            </a:r>
          </a:p>
          <a:p>
            <a:r>
              <a:t>[Visual description]</a:t>
            </a:r>
          </a:p>
          <a:p>
            <a:r>
              <a:t>Six numbered mark-scheme ideas are arranged in two readable columns, followed by a dark pair-improvement challenge.</a:t>
            </a:r>
          </a:p>
          <a:p>
            <a:r>
              <a:t>[Teacher cue]</a:t>
            </a:r>
          </a:p>
          <a:p>
            <a:r>
              <a:t>Reveal one numbered marking point at a time. Ask students to locate matching evidence in their own answer, explain missing reasoning and improve one line before counting marks.</a:t>
            </a:r>
          </a:p>
          <a:p>
            <a:r>
              <a:t>[Syllabus coverage]</a:t>
            </a:r>
          </a:p>
          <a:p>
            <a:r>
              <a:t>Apply the law of reflection and construct plane-mirror ray diagrams; describe image position, size and nature.; Describe refraction through transparent blocks and use n = sin i/sin r plus speed-ratio meaning (Supplement).; Explain total internal reflection, calculate critical angle with n = 1/sin c and state applications (Supplement).; Construct thin converging-lens rays and describe real/virtual images for key object positions; no lens equation is required.; Describe dispersion of white light, order the seven visible colours by wavelength/frequency, and use monochromatic correctly (Supplement).</a:t>
            </a:r>
          </a:p>
          <a:p>
            <a:r>
              <a:t>[Safety]</a:t>
            </a:r>
          </a:p>
          <a:p>
            <a:r>
              <a:t>Use a ray box or teacher demonstration. Never look toward the Sun; low-power laser equipment remains teacher-controlled.</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https://giophysics.com/chapter-25</a:t>
            </a:r>
          </a:p>
          <a:p>
            <a:r>
              <a:t>This deck uses original GioPhysics worked examples and questions; it is not a Cambridge past paper.</a:t>
            </a:r>
          </a:p>
          <a:p>
            <a:r>
              <a:t>[Visual description]</a:t>
            </a:r>
          </a:p>
          <a:p>
            <a:r>
              <a:t>A four-question final quiz is presented in two columns. Each question has four editable answer choices and space for independent reasoning.</a:t>
            </a:r>
          </a:p>
          <a:p>
            <a:r>
              <a:t>[Teacher cue]</a:t>
            </a:r>
          </a:p>
          <a:p>
            <a:r>
              <a:t>Run the quiz independently first. Ask students to commit to all four answers, then compare only the question they found hardest. Do not reveal solutions until slide 13.</a:t>
            </a:r>
          </a:p>
          <a:p>
            <a:r>
              <a:t>[Syllabus coverage]</a:t>
            </a:r>
          </a:p>
          <a:p>
            <a:r>
              <a:t>Apply the law of reflection and construct plane-mirror ray diagrams; describe image position, size and nature.; Describe refraction through transparent blocks and use n = sin i/sin r plus speed-ratio meaning (Supplement).; Explain total internal reflection, calculate critical angle with n = 1/sin c and state applications (Supplement).; Construct thin converging-lens rays and describe real/virtual images for key object positions; no lens equation is required.; Describe dispersion of white light, order the seven visible colours by wavelength/frequency, and use monochromatic correctly (Supplement).</a:t>
            </a:r>
          </a:p>
          <a:p>
            <a:r>
              <a:t>[Safety]</a:t>
            </a:r>
          </a:p>
          <a:p>
            <a:r>
              <a:t>Use a ray box or teacher demonstration. Never look toward the Sun; low-power laser equipment remains teacher-controlled.</a:t>
            </a:r>
          </a:p>
          <a:p>
            <a:r>
              <a:t>[Final quiz] Four original retrieval and application questions. Require at least one spoken or written justification before the answer reveal.</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https://giophysics.com/chapter-25</a:t>
            </a:r>
          </a:p>
          <a:p>
            <a:r>
              <a:t>This deck uses original GioPhysics worked examples and questions; it is not a Cambridge past paper.</a:t>
            </a:r>
          </a:p>
          <a:p>
            <a:r>
              <a:t>[Visual description]</a:t>
            </a:r>
          </a:p>
          <a:p>
            <a:r>
              <a:t>Four numbered quiz answers appear as horizontal rows on a dark background, each pairing the correct answer with a concise reason and ending with an exit ticket.</a:t>
            </a:r>
          </a:p>
          <a:p>
            <a:r>
              <a:t>[Teacher cue]</a:t>
            </a:r>
          </a:p>
          <a:p>
            <a:r>
              <a:t>Reveal answers one at a time. Ask for the reason before reading it, then invite students to correct in a different colour and complete the one-sentence exit ticket.</a:t>
            </a:r>
          </a:p>
          <a:p>
            <a:r>
              <a:t>[Syllabus coverage]</a:t>
            </a:r>
          </a:p>
          <a:p>
            <a:r>
              <a:t>Apply the law of reflection and construct plane-mirror ray diagrams; describe image position, size and nature.; Describe refraction through transparent blocks and use n = sin i/sin r plus speed-ratio meaning (Supplement).; Explain total internal reflection, calculate critical angle with n = 1/sin c and state applications (Supplement).; Construct thin converging-lens rays and describe real/virtual images for key object positions; no lens equation is required.; Describe dispersion of white light, order the seven visible colours by wavelength/frequency, and use monochromatic correctly (Supplement).</a:t>
            </a:r>
          </a:p>
          <a:p>
            <a:r>
              <a:t>[Safety]</a:t>
            </a:r>
          </a:p>
          <a:p>
            <a:r>
              <a:t>Use a ray box or teacher demonstration. Never look toward the Sun; low-power laser equipment remains teacher-controlled.</a:t>
            </a:r>
          </a:p>
          <a:p>
            <a:r>
              <a:t>[Quiz answers] 1. normal — Both i and r are from the normal. 2. higher n to lower n — Only then a critical angle exists. 3. virtual — Rays only appear to meet behind mirror. 4. n — sin i = n sin r for this definition.</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https://giophysics.com/chapter-25</a:t>
            </a:r>
          </a:p>
          <a:p>
            <a:r>
              <a:t>This deck uses original GioPhysics worked examples and questions; it is not a Cambridge past paper.</a:t>
            </a:r>
          </a:p>
          <a:p>
            <a:r>
              <a:t>[Visual description]</a:t>
            </a:r>
          </a:p>
          <a:p>
            <a:r>
              <a:t>Three large numbered retrieval questions run down the slide, followed by a mini-whiteboard challenge. No answers are visible on this slide.</a:t>
            </a:r>
          </a:p>
          <a:p>
            <a:r>
              <a:t>[Teacher cue]</a:t>
            </a:r>
          </a:p>
          <a:p>
            <a:r>
              <a:t>Allow silent think time first. Ask for answers without confirming immediately; invite a partner to explain or challenge each response before the reveal later in the lesson.</a:t>
            </a:r>
          </a:p>
          <a:p>
            <a:r>
              <a:t>[Syllabus coverage]</a:t>
            </a:r>
          </a:p>
          <a:p>
            <a:r>
              <a:t>Apply the law of reflection and construct plane-mirror ray diagrams; describe image position, size and nature.; Describe refraction through transparent blocks and use n = sin i/sin r plus speed-ratio meaning (Supplement).; Explain total internal reflection, calculate critical angle with n = 1/sin c and state applications (Supplement).; Construct thin converging-lens rays and describe real/virtual images for key object positions; no lens equation is required.; Describe dispersion of white light, order the seven visible colours by wavelength/frequency, and use monochromatic correctly (Supplement).</a:t>
            </a:r>
          </a:p>
          <a:p>
            <a:r>
              <a:t>[Safety]</a:t>
            </a:r>
          </a:p>
          <a:p>
            <a:r>
              <a:t>Use a ray box or teacher demonstration. Never look toward the Sun; low-power laser equipment remains teacher-controlled.</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https://giophysics.com/chapter-25</a:t>
            </a:r>
          </a:p>
          <a:p>
            <a:r>
              <a:t>This deck uses original GioPhysics worked examples and questions; it is not a Cambridge past paper.</a:t>
            </a:r>
          </a:p>
          <a:p>
            <a:r>
              <a:t>[Visual description]</a:t>
            </a:r>
          </a:p>
          <a:p>
            <a:r>
              <a:t>Five concise syllabus ideas form a vertical sequence on the left. An editable dark equation panel and vocabulary rail sit on the right.</a:t>
            </a:r>
          </a:p>
          <a:p>
            <a:r>
              <a:t>[Teacher cue]</a:t>
            </a:r>
          </a:p>
          <a:p>
            <a:r>
              <a:t>Explain one core idea at a time. Ask students to restate each idea using one vocabulary word, then reveal the relevant equation only after its variables are named.</a:t>
            </a:r>
          </a:p>
          <a:p>
            <a:r>
              <a:t>[Syllabus coverage]</a:t>
            </a:r>
          </a:p>
          <a:p>
            <a:r>
              <a:t>Apply the law of reflection and construct plane-mirror ray diagrams; describe image position, size and nature.; Describe refraction through transparent blocks and use n = sin i/sin r plus speed-ratio meaning (Supplement).; Explain total internal reflection, calculate critical angle with n = 1/sin c and state applications (Supplement).; Construct thin converging-lens rays and describe real/virtual images for key object positions; no lens equation is required.; Describe dispersion of white light, order the seven visible colours by wavelength/frequency, and use monochromatic correctly (Supplement).</a:t>
            </a:r>
          </a:p>
          <a:p>
            <a:r>
              <a:t>[Safety]</a:t>
            </a:r>
          </a:p>
          <a:p>
            <a:r>
              <a:t>Use a ray box or teacher demonstration. Never look toward the Sun; low-power laser equipment remains teacher-controlled.</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5F96A5-9F59-1CB5-C499-A453C3E36C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3D5971-8ACA-5FB9-278B-44485C7BD9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62273E-EF00-DB66-A498-B183F2B4BC22}"/>
              </a:ext>
            </a:extLst>
          </p:cNvPr>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https://giophysics.com/chapter-25</a:t>
            </a:r>
          </a:p>
          <a:p>
            <a:r>
              <a:t>This deck uses original GioPhysics worked examples and questions; it is not a Cambridge past paper.</a:t>
            </a:r>
          </a:p>
          <a:p>
            <a:r>
              <a:t>[Visual description]</a:t>
            </a:r>
          </a:p>
          <a:p>
            <a:r>
              <a:t>The simple definition is stated in one sentence across the top of the slide. Below it a drawn diagram is labelled incident ray, reflected ray: same angle as i, refracted ray bends toward the normal, normal, i, r, air, glass. A caption reads: One normal, three rays: the reflected ray matches the angle, the refracted ray bends toward the normal as light slows.</a:t>
            </a:r>
          </a:p>
          <a:p>
            <a:r>
              <a:t>[Teacher cue]</a:t>
            </a:r>
          </a:p>
          <a:p>
            <a:r>
              <a:t>Explain one core idea at a time. Ask students to restate each idea using one vocabulary word, then reveal the relevant equation only after its variables are named.</a:t>
            </a:r>
          </a:p>
          <a:p>
            <a:r>
              <a:t>[Syllabus coverage]</a:t>
            </a:r>
          </a:p>
          <a:p>
            <a:r>
              <a:t>Apply the law of reflection and construct plane-mirror ray diagrams; describe image position, size and nature.; Describe refraction through transparent blocks and use n = sin i/sin r plus speed-ratio meaning (Supplement).; Explain total internal reflection, calculate critical angle with n = 1/sin c and state applications (Supplement).; Construct thin converging-lens rays and describe real/virtual images for key object positions; no lens equation is required.; Describe dispersion of white light, order the seven visible colours by wavelength/frequency, and use monochromatic correctly (Supplement).</a:t>
            </a:r>
          </a:p>
          <a:p>
            <a:r>
              <a:t>[Safety]</a:t>
            </a:r>
          </a:p>
          <a:p>
            <a:r>
              <a:t>Use a ray box or teacher demonstration. Never look toward the Sun; low-power laser equipment remains teacher-controlled.</a:t>
            </a:r>
          </a:p>
        </p:txBody>
      </p:sp>
      <p:sp>
        <p:nvSpPr>
          <p:cNvPr id="4" name="Slide Number Placeholder 3">
            <a:extLst>
              <a:ext uri="{FF2B5EF4-FFF2-40B4-BE49-F238E27FC236}">
                <a16:creationId xmlns:a16="http://schemas.microsoft.com/office/drawing/2014/main" id="{2A059F9F-836D-9CA1-C1F4-FC2289FE7B8A}"/>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39393296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https://giophysics.com/chapter-25</a:t>
            </a:r>
          </a:p>
          <a:p>
            <a:r>
              <a:t>This deck uses original GioPhysics worked examples and questions; it is not a Cambridge past paper.</a:t>
            </a:r>
          </a:p>
          <a:p>
            <a:r>
              <a:t>[Visual description]</a:t>
            </a:r>
          </a:p>
          <a:p>
            <a:r>
              <a:t>An editable scatter chart plots sin i in dimensionless against sin r in dimensionless; sin r is multiplied by 100 for a readable dimensionless percentage scale; sin i is multiplied by 100 for a readable dimensionless percentage scale. The left rail states the original data and scale so the graph remains accessible without colour.</a:t>
            </a:r>
          </a:p>
          <a:p>
            <a:r>
              <a:t>[Teacher cue]</a:t>
            </a:r>
          </a:p>
          <a:p>
            <a:r>
              <a:t>Ask for a silent prediction before showing the plotted relationship. Then select the native chart, edit one data value and ask which physical quantity and conclusion must change. Ideal illustrative data with sin i = 1.50 sin r.</a:t>
            </a:r>
          </a:p>
          <a:p>
            <a:r>
              <a:t>[Syllabus coverage]</a:t>
            </a:r>
          </a:p>
          <a:p>
            <a:r>
              <a:t>Apply the law of reflection and construct plane-mirror ray diagrams; describe image position, size and nature.; Describe refraction through transparent blocks and use n = sin i/sin r plus speed-ratio meaning (Supplement).; Explain total internal reflection, calculate critical angle with n = 1/sin c and state applications (Supplement).; Construct thin converging-lens rays and describe real/virtual images for key object positions; no lens equation is required.; Describe dispersion of white light, order the seven visible colours by wavelength/frequency, and use monochromatic correctly (Supplement).</a:t>
            </a:r>
          </a:p>
          <a:p>
            <a:r>
              <a:t>[Safety]</a:t>
            </a:r>
          </a:p>
          <a:p>
            <a:r>
              <a:t>Use a ray box or teacher demonstration. Never look toward the Sun; low-power laser equipment remains teacher-controlled.</a:t>
            </a:r>
          </a:p>
          <a:p>
            <a:r>
              <a:t>[Quantitative visual] Values: Transparent block: (0, 0), (0.2, 0.3), (0.3, 0.45), (0.4, 0.6), (0.5, 0.75). Data: illustrative lesson data. Scale: 0 to 75.00 dimensionless.</a:t>
            </a:r>
          </a:p>
          <a:p>
            <a:r>
              <a:t>Units: x uses dimensionless ratio; y uses dimensionless ratio.</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https://giophysics.com/chapter-25</a:t>
            </a:r>
          </a:p>
          <a:p>
            <a:r>
              <a:t>This deck uses original GioPhysics worked examples and questions; it is not a Cambridge past paper.</a:t>
            </a:r>
          </a:p>
          <a:p>
            <a:r>
              <a:t>[Visual description]</a:t>
            </a:r>
          </a:p>
          <a:p>
            <a:r>
              <a:t>A large problem statement is followed by three editable Step 1–3 reasoning lines and a high-contrast answer band.</a:t>
            </a:r>
          </a:p>
          <a:p>
            <a:r>
              <a:t>[Teacher cue]</a:t>
            </a:r>
          </a:p>
          <a:p>
            <a:r>
              <a:t>Model the reasoning aloud, then ask students to explain why each operation is valid. Pause before the answer and listen for unit or substitution errors.</a:t>
            </a:r>
          </a:p>
          <a:p>
            <a:r>
              <a:t>[Syllabus coverage]</a:t>
            </a:r>
          </a:p>
          <a:p>
            <a:r>
              <a:t>Apply the law of reflection and construct plane-mirror ray diagrams; describe image position, size and nature.; Describe refraction through transparent blocks and use n = sin i/sin r plus speed-ratio meaning (Supplement).; Explain total internal reflection, calculate critical angle with n = 1/sin c and state applications (Supplement).; Construct thin converging-lens rays and describe real/virtual images for key object positions; no lens equation is required.; Describe dispersion of white light, order the seven visible colours by wavelength/frequency, and use monochromatic correctly (Supplement).</a:t>
            </a:r>
          </a:p>
          <a:p>
            <a:r>
              <a:t>[Safety]</a:t>
            </a:r>
          </a:p>
          <a:p>
            <a:r>
              <a:t>Use a ray box or teacher demonstration. Never look toward the Sun; low-power laser equipment remains teacher-controlled.</a:t>
            </a:r>
          </a:p>
          <a:p>
            <a:r>
              <a:t>[Worked problem] Steps: 1) n = sin i/sin r. 2) n = sin45.0°/sin28.0°. 3) n = 0.7071/0.4695. Answer: n ≈ 1.51.</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https://giophysics.com/chapter-25</a:t>
            </a:r>
          </a:p>
          <a:p>
            <a:r>
              <a:t>This deck uses original GioPhysics worked examples and questions; it is not a Cambridge past paper.</a:t>
            </a:r>
          </a:p>
          <a:p>
            <a:r>
              <a:t>[Visual description]</a:t>
            </a:r>
          </a:p>
          <a:p>
            <a:r>
              <a:t>A large problem statement is followed by three editable Step 1–3 reasoning lines and a high-contrast answer band.</a:t>
            </a:r>
          </a:p>
          <a:p>
            <a:r>
              <a:t>[Teacher cue]</a:t>
            </a:r>
          </a:p>
          <a:p>
            <a:r>
              <a:t>Ask students to solve each line on mini-whiteboards before you explain and reveal the next step. Compare units and methods, not only final numbers.</a:t>
            </a:r>
          </a:p>
          <a:p>
            <a:r>
              <a:t>[Syllabus coverage]</a:t>
            </a:r>
          </a:p>
          <a:p>
            <a:r>
              <a:t>Apply the law of reflection and construct plane-mirror ray diagrams; describe image position, size and nature.; Describe refraction through transparent blocks and use n = sin i/sin r plus speed-ratio meaning (Supplement).; Explain total internal reflection, calculate critical angle with n = 1/sin c and state applications (Supplement).; Construct thin converging-lens rays and describe real/virtual images for key object positions; no lens equation is required.; Describe dispersion of white light, order the seven visible colours by wavelength/frequency, and use monochromatic correctly (Supplement).</a:t>
            </a:r>
          </a:p>
          <a:p>
            <a:r>
              <a:t>[Safety]</a:t>
            </a:r>
          </a:p>
          <a:p>
            <a:r>
              <a:t>Use a ray box or teacher demonstration. Never look toward the Sun; low-power laser equipment remains teacher-controlled.</a:t>
            </a:r>
          </a:p>
          <a:p>
            <a:r>
              <a:t>[Worked problem] Steps: 1) sin c = 1/1.50 = 0.6667. 2) c = sin⁻¹(0.6667). 3) Check the direction, significant figures and physical meaning of the result. Answer: c ≈ 41.8°.</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https://giophysics.com/chapter-25</a:t>
            </a:r>
          </a:p>
          <a:p>
            <a:r>
              <a:t>This deck uses original GioPhysics worked examples and questions; it is not a Cambridge past paper.</a:t>
            </a:r>
          </a:p>
          <a:p>
            <a:r>
              <a:t>[Visual description]</a:t>
            </a:r>
          </a:p>
          <a:p>
            <a:r>
              <a:t>A dark activity slide shows required materials on the left, three large numbered instructions on the right and a success criterion at the bottom.</a:t>
            </a:r>
          </a:p>
          <a:p>
            <a:r>
              <a:t>[Teacher cue]</a:t>
            </a:r>
          </a:p>
          <a:p>
            <a:r>
              <a:t>Explain the success check before starting. Circulate, listen for misconceptions and ask pairs to compare evidence. Stop the activity with enough time for one group to model a strong answer.</a:t>
            </a:r>
          </a:p>
          <a:p>
            <a:r>
              <a:t>[Syllabus coverage]</a:t>
            </a:r>
          </a:p>
          <a:p>
            <a:r>
              <a:t>Apply the law of reflection and construct plane-mirror ray diagrams; describe image position, size and nature.; Describe refraction through transparent blocks and use n = sin i/sin r plus speed-ratio meaning (Supplement).; Explain total internal reflection, calculate critical angle with n = 1/sin c and state applications (Supplement).; Construct thin converging-lens rays and describe real/virtual images for key object positions; no lens equation is required.; Describe dispersion of white light, order the seven visible colours by wavelength/frequency, and use monochromatic correctly (Supplement).</a:t>
            </a:r>
          </a:p>
          <a:p>
            <a:r>
              <a:t>[Safety]</a:t>
            </a:r>
          </a:p>
          <a:p>
            <a:r>
              <a:t>Use a ray box or teacher demonstration. Never look toward the Sun; low-power laser equipment remains teacher-controlled.</a:t>
            </a:r>
          </a:p>
          <a:p>
            <a:r>
              <a:t>[Safety] Use a ray box or teacher demonstration. Never look toward the Sun; low-power laser equipment remains teacher-controlled.</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https://giophysics.com/chapter-25</a:t>
            </a:r>
          </a:p>
          <a:p>
            <a:r>
              <a:t>This deck uses original GioPhysics worked examples and questions; it is not a Cambridge past paper.</a:t>
            </a:r>
          </a:p>
          <a:p>
            <a:r>
              <a:t>[Visual description]</a:t>
            </a:r>
          </a:p>
          <a:p>
            <a:r>
              <a:t>A full accent-colour slide contrasts one large misconception with a dark correction band, a classroom-safe joke and a mini-whiteboard check.</a:t>
            </a:r>
          </a:p>
          <a:p>
            <a:r>
              <a:t>[Teacher cue]</a:t>
            </a:r>
          </a:p>
          <a:p>
            <a:r>
              <a:t>Ask students to vote true or false before reading the correction. Invite one pair to explain the trap, then use the humorous line as a memory cue rather than as the scientific explanation.</a:t>
            </a:r>
          </a:p>
          <a:p>
            <a:r>
              <a:t>[Syllabus coverage]</a:t>
            </a:r>
          </a:p>
          <a:p>
            <a:r>
              <a:t>Apply the law of reflection and construct plane-mirror ray diagrams; describe image position, size and nature.; Describe refraction through transparent blocks and use n = sin i/sin r plus speed-ratio meaning (Supplement).; Explain total internal reflection, calculate critical angle with n = 1/sin c and state applications (Supplement).; Construct thin converging-lens rays and describe real/virtual images for key object positions; no lens equation is required.; Describe dispersion of white light, order the seven visible colours by wavelength/frequency, and use monochromatic correctly (Supplement).</a:t>
            </a:r>
          </a:p>
          <a:p>
            <a:r>
              <a:t>[Safety]</a:t>
            </a:r>
          </a:p>
          <a:p>
            <a:r>
              <a:t>Use a ray box or teacher demonstration. Never look toward the Sun; low-power laser equipment remains teacher-controlled.</a:t>
            </a:r>
          </a:p>
          <a:p>
            <a:r>
              <a:t>[Humor] The normal is not a wall magnet. Direction depends on the speed change.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13" name="accent-rail">
            <a:extLst>
              <a:ext uri="{FF2B5EF4-FFF2-40B4-BE49-F238E27FC236}">
                <a16:creationId xmlns:a16="http://schemas.microsoft.com/office/drawing/2014/main" id="{A882D497-9E0B-479E-A984-F0BB3E5A03F5}"/>
              </a:ext>
            </a:extLst>
          </p:cNvPr>
          <p:cNvSpPr>
            <a:spLocks noGrp="1"/>
          </p:cNvSpPr>
          <p:nvPr/>
        </p:nvSpPr>
        <p:spPr>
          <a:xfrm>
            <a:off x="0" y="0"/>
            <a:ext cx="171450" cy="6858000"/>
          </a:xfrm>
          <a:prstGeom prst="rect">
            <a:avLst/>
          </a:prstGeom>
          <a:solidFill>
            <a:srgbClr val="52C3D3"/>
          </a:solidFill>
          <a:ln w="0">
            <a:noFill/>
            <a:prstDash val="solid"/>
          </a:ln>
        </p:spPr>
      </p:sp>
      <p:sp>
        <p:nvSpPr>
          <p:cNvPr id="2" name="title-eyebrow">
            <a:extLst>
              <a:ext uri="{FF2B5EF4-FFF2-40B4-BE49-F238E27FC236}">
                <a16:creationId xmlns:a16="http://schemas.microsoft.com/office/drawing/2014/main" id="{93FA861D-479F-4326-B323-28A1F16DBB57}"/>
              </a:ext>
            </a:extLst>
          </p:cNvPr>
          <p:cNvSpPr>
            <a:spLocks noGrp="1"/>
          </p:cNvSpPr>
          <p:nvPr/>
        </p:nvSpPr>
        <p:spPr>
          <a:xfrm>
            <a:off x="666750" y="523875"/>
            <a:ext cx="8096250" cy="361950"/>
          </a:xfrm>
          <a:prstGeom prst="rect">
            <a:avLst/>
          </a:prstGeom>
          <a:noFill/>
          <a:ln w="0">
            <a:noFill/>
            <a:prstDash val="solid"/>
          </a:ln>
        </p:spPr>
        <p:txBody>
          <a:bodyPr/>
          <a:lstStyle/>
          <a:p>
            <a:pPr algn="l">
              <a:defRPr sz="1800" b="1" i="0">
                <a:solidFill>
                  <a:srgbClr val="52C3D3"/>
                </a:solidFill>
              </a:defRPr>
            </a:pPr>
            <a:r>
              <a:rPr sz="1800" b="1" i="0">
                <a:solidFill>
                  <a:srgbClr val="52C3D3"/>
                </a:solidFill>
              </a:rPr>
              <a:t>CAMBRIDGE IGCSE PHYSICS 0625 · SYLLABUS 3.2</a:t>
            </a:r>
          </a:p>
        </p:txBody>
      </p:sp>
      <p:sp>
        <p:nvSpPr>
          <p:cNvPr id="3" name="topic-title">
            <a:extLst>
              <a:ext uri="{FF2B5EF4-FFF2-40B4-BE49-F238E27FC236}">
                <a16:creationId xmlns:a16="http://schemas.microsoft.com/office/drawing/2014/main" id="{FA14DDFC-046E-40E6-B8C3-B9EF0AAFFC1F}"/>
              </a:ext>
            </a:extLst>
          </p:cNvPr>
          <p:cNvSpPr>
            <a:spLocks noGrp="1"/>
          </p:cNvSpPr>
          <p:nvPr/>
        </p:nvSpPr>
        <p:spPr>
          <a:xfrm>
            <a:off x="666750" y="1143000"/>
            <a:ext cx="8001000" cy="2190750"/>
          </a:xfrm>
          <a:prstGeom prst="rect">
            <a:avLst/>
          </a:prstGeom>
          <a:noFill/>
          <a:ln w="0">
            <a:noFill/>
            <a:prstDash val="solid"/>
          </a:ln>
        </p:spPr>
        <p:txBody>
          <a:bodyPr/>
          <a:lstStyle/>
          <a:p>
            <a:pPr algn="l">
              <a:defRPr sz="5400" b="1" i="0">
                <a:solidFill>
                  <a:srgbClr val="F4F0E2"/>
                </a:solidFill>
              </a:defRPr>
            </a:pPr>
            <a:r>
              <a:rPr sz="5400" b="1" i="0">
                <a:solidFill>
                  <a:srgbClr val="F4F0E2"/>
                </a:solidFill>
              </a:rPr>
              <a:t>Light</a:t>
            </a:r>
          </a:p>
        </p:txBody>
      </p:sp>
      <p:sp>
        <p:nvSpPr>
          <p:cNvPr id="4" name="lesson-title">
            <a:extLst>
              <a:ext uri="{FF2B5EF4-FFF2-40B4-BE49-F238E27FC236}">
                <a16:creationId xmlns:a16="http://schemas.microsoft.com/office/drawing/2014/main" id="{7AC682F8-F044-4D43-B247-64F3F3153478}"/>
              </a:ext>
            </a:extLst>
          </p:cNvPr>
          <p:cNvSpPr>
            <a:spLocks noGrp="1"/>
          </p:cNvSpPr>
          <p:nvPr/>
        </p:nvSpPr>
        <p:spPr>
          <a:xfrm>
            <a:off x="666750" y="3571875"/>
            <a:ext cx="8001000" cy="495300"/>
          </a:xfrm>
          <a:prstGeom prst="rect">
            <a:avLst/>
          </a:prstGeom>
          <a:noFill/>
          <a:ln w="0">
            <a:noFill/>
            <a:prstDash val="solid"/>
          </a:ln>
        </p:spPr>
        <p:txBody>
          <a:bodyPr/>
          <a:lstStyle/>
          <a:p>
            <a:pPr algn="l">
              <a:defRPr sz="2850" b="1" i="0">
                <a:solidFill>
                  <a:srgbClr val="52C3D3"/>
                </a:solidFill>
              </a:defRPr>
            </a:pPr>
            <a:r>
              <a:rPr sz="2850" b="1" i="0">
                <a:solidFill>
                  <a:srgbClr val="52C3D3"/>
                </a:solidFill>
              </a:rPr>
              <a:t>Ray-Tracing Mission</a:t>
            </a:r>
          </a:p>
        </p:txBody>
      </p:sp>
      <p:sp>
        <p:nvSpPr>
          <p:cNvPr id="5" name="lesson-hook">
            <a:extLst>
              <a:ext uri="{FF2B5EF4-FFF2-40B4-BE49-F238E27FC236}">
                <a16:creationId xmlns:a16="http://schemas.microsoft.com/office/drawing/2014/main" id="{9C4C12B5-BC36-48E1-A9CD-180674E8464D}"/>
              </a:ext>
            </a:extLst>
          </p:cNvPr>
          <p:cNvSpPr>
            <a:spLocks noGrp="1"/>
          </p:cNvSpPr>
          <p:nvPr/>
        </p:nvSpPr>
        <p:spPr>
          <a:xfrm>
            <a:off x="666750" y="4333875"/>
            <a:ext cx="8096250" cy="1047750"/>
          </a:xfrm>
          <a:prstGeom prst="rect">
            <a:avLst/>
          </a:prstGeom>
          <a:noFill/>
          <a:ln w="0">
            <a:noFill/>
            <a:prstDash val="solid"/>
          </a:ln>
        </p:spPr>
        <p:txBody>
          <a:bodyPr/>
          <a:lstStyle/>
          <a:p>
            <a:pPr algn="l">
              <a:defRPr sz="2100" b="0" i="0">
                <a:solidFill>
                  <a:srgbClr val="F4F0E2"/>
                </a:solidFill>
              </a:defRPr>
            </a:pPr>
            <a:r>
              <a:rPr sz="2100" b="0" i="0">
                <a:solidFill>
                  <a:srgbClr val="F4F0E2"/>
                </a:solidFill>
              </a:rPr>
              <a:t>A straw looks bent in water. Did the straw bend, or did the light change direction?</a:t>
            </a:r>
          </a:p>
        </p:txBody>
      </p:sp>
      <p:sp>
        <p:nvSpPr>
          <p:cNvPr id="6" name="topic-ring">
            <a:extLst>
              <a:ext uri="{FF2B5EF4-FFF2-40B4-BE49-F238E27FC236}">
                <a16:creationId xmlns:a16="http://schemas.microsoft.com/office/drawing/2014/main" id="{7D4762E9-42B9-408D-93B0-CC1C0EFEB550}"/>
              </a:ext>
            </a:extLst>
          </p:cNvPr>
          <p:cNvSpPr>
            <a:spLocks noGrp="1"/>
          </p:cNvSpPr>
          <p:nvPr/>
        </p:nvSpPr>
        <p:spPr>
          <a:xfrm>
            <a:off x="9477375" y="1190625"/>
            <a:ext cx="1952625" cy="1952625"/>
          </a:xfrm>
          <a:prstGeom prst="ellipse">
            <a:avLst/>
          </a:prstGeom>
          <a:solidFill>
            <a:srgbClr val="52C3D3"/>
          </a:solidFill>
          <a:ln w="0">
            <a:noFill/>
            <a:prstDash val="solid"/>
          </a:ln>
        </p:spPr>
      </p:sp>
      <p:sp>
        <p:nvSpPr>
          <p:cNvPr id="7" name="topic-ring-center">
            <a:extLst>
              <a:ext uri="{FF2B5EF4-FFF2-40B4-BE49-F238E27FC236}">
                <a16:creationId xmlns:a16="http://schemas.microsoft.com/office/drawing/2014/main" id="{9C0744CC-953D-456E-A95A-F94CB9EBE0A9}"/>
              </a:ext>
            </a:extLst>
          </p:cNvPr>
          <p:cNvSpPr>
            <a:spLocks noGrp="1"/>
          </p:cNvSpPr>
          <p:nvPr/>
        </p:nvSpPr>
        <p:spPr>
          <a:xfrm>
            <a:off x="10067925" y="1781175"/>
            <a:ext cx="771525" cy="771525"/>
          </a:xfrm>
          <a:prstGeom prst="ellipse">
            <a:avLst/>
          </a:prstGeom>
          <a:solidFill>
            <a:srgbClr val="0B342E"/>
          </a:solidFill>
          <a:ln w="0">
            <a:noFill/>
            <a:prstDash val="solid"/>
          </a:ln>
        </p:spPr>
      </p:sp>
      <p:sp>
        <p:nvSpPr>
          <p:cNvPr id="8" name="lesson-format">
            <a:extLst>
              <a:ext uri="{FF2B5EF4-FFF2-40B4-BE49-F238E27FC236}">
                <a16:creationId xmlns:a16="http://schemas.microsoft.com/office/drawing/2014/main" id="{CC83B286-C1D2-42FB-B6D0-8638E69C4AB5}"/>
              </a:ext>
            </a:extLst>
          </p:cNvPr>
          <p:cNvSpPr>
            <a:spLocks noGrp="1"/>
          </p:cNvSpPr>
          <p:nvPr/>
        </p:nvSpPr>
        <p:spPr>
          <a:xfrm>
            <a:off x="666750" y="5810250"/>
            <a:ext cx="8858250"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EDITABLE · 45-MINUTE CLASSROOM LESSON · CORE + SUPPLEMENT</a:t>
            </a:r>
          </a:p>
        </p:txBody>
      </p:sp>
      <p:sp>
        <p:nvSpPr>
          <p:cNvPr id="9" name="group-label">
            <a:extLst>
              <a:ext uri="{FF2B5EF4-FFF2-40B4-BE49-F238E27FC236}">
                <a16:creationId xmlns:a16="http://schemas.microsoft.com/office/drawing/2014/main" id="{2DC5CE13-88BD-45C3-9885-E673F44FE8E9}"/>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GROUP 3 · WAVES</a:t>
            </a:r>
          </a:p>
        </p:txBody>
      </p:sp>
      <p:sp>
        <p:nvSpPr>
          <p:cNvPr id="10" name="page-number">
            <a:extLst>
              <a:ext uri="{FF2B5EF4-FFF2-40B4-BE49-F238E27FC236}">
                <a16:creationId xmlns:a16="http://schemas.microsoft.com/office/drawing/2014/main" id="{5DF10767-A489-4885-84E5-6D6A813DB179}"/>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01 / 13</a:t>
            </a:r>
            <a:endParaRPr sz="1650" b="1" i="0">
              <a:solidFill>
                <a:srgbClr val="F4F0E2"/>
              </a:solidFill>
            </a:endParaRPr>
          </a:p>
        </p:txBody>
      </p:sp>
      <p:sp>
        <p:nvSpPr>
          <p:cNvPr id="11" name="rule-70-666">
            <a:extLst>
              <a:ext uri="{FF2B5EF4-FFF2-40B4-BE49-F238E27FC236}">
                <a16:creationId xmlns:a16="http://schemas.microsoft.com/office/drawing/2014/main" id="{07A59FDC-8D71-4B4A-B9EC-65B6F12BE1BE}"/>
              </a:ext>
            </a:extLst>
          </p:cNvPr>
          <p:cNvSpPr>
            <a:spLocks noGrp="1"/>
          </p:cNvSpPr>
          <p:nvPr/>
        </p:nvSpPr>
        <p:spPr>
          <a:xfrm>
            <a:off x="666750" y="6343650"/>
            <a:ext cx="10858500" cy="9525"/>
          </a:xfrm>
          <a:prstGeom prst="rect">
            <a:avLst/>
          </a:prstGeom>
          <a:solidFill>
            <a:srgbClr val="47716A"/>
          </a:solidFill>
          <a:ln w="0">
            <a:noFill/>
            <a:prstDash val="solid"/>
          </a:ln>
        </p:spPr>
      </p:sp>
      <p:sp>
        <p:nvSpPr>
          <p:cNvPr id="12" name="course-footer">
            <a:extLst>
              <a:ext uri="{FF2B5EF4-FFF2-40B4-BE49-F238E27FC236}">
                <a16:creationId xmlns:a16="http://schemas.microsoft.com/office/drawing/2014/main" id="{748EBA50-DCB8-424F-9A60-14550C76F1FC}"/>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CAMBRIDGE IGCSE PHYSICS 0625 · 3.2</a:t>
            </a:r>
          </a:p>
        </p:txBody>
      </p:sp>
    </p:spTree>
    <p:extLst>
      <p:ext uri="{BB962C8B-B14F-4D97-AF65-F5344CB8AC3E}">
        <p14:creationId xmlns:p14="http://schemas.microsoft.com/office/powerpoint/2010/main" val="1569647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4F2885DC-EB27-4DEF-AD6F-27405C137E00}"/>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GROUP 3 · WAVES</a:t>
            </a:r>
          </a:p>
        </p:txBody>
      </p:sp>
      <p:sp>
        <p:nvSpPr>
          <p:cNvPr id="2" name="page-number">
            <a:extLst>
              <a:ext uri="{FF2B5EF4-FFF2-40B4-BE49-F238E27FC236}">
                <a16:creationId xmlns:a16="http://schemas.microsoft.com/office/drawing/2014/main" id="{E8982297-FF2C-452D-BD54-0905A516F28C}"/>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10 / 13</a:t>
            </a:r>
            <a:endParaRPr sz="1650" b="1" i="0">
              <a:solidFill>
                <a:srgbClr val="0A332E"/>
              </a:solidFill>
            </a:endParaRPr>
          </a:p>
        </p:txBody>
      </p:sp>
      <p:sp>
        <p:nvSpPr>
          <p:cNvPr id="3" name="rule-70-666">
            <a:extLst>
              <a:ext uri="{FF2B5EF4-FFF2-40B4-BE49-F238E27FC236}">
                <a16:creationId xmlns:a16="http://schemas.microsoft.com/office/drawing/2014/main" id="{F77EFD6D-C5E5-4F25-96F6-81096DDCB9C7}"/>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198B5ED2-FAAD-4174-B958-A93BE96814C0}"/>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3.2</a:t>
            </a:r>
          </a:p>
        </p:txBody>
      </p:sp>
      <p:sp>
        <p:nvSpPr>
          <p:cNvPr id="5" name="slide-title">
            <a:extLst>
              <a:ext uri="{FF2B5EF4-FFF2-40B4-BE49-F238E27FC236}">
                <a16:creationId xmlns:a16="http://schemas.microsoft.com/office/drawing/2014/main" id="{C01AC508-5489-44ED-B67B-35F32DD2FBA2}"/>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Original exam-style: optical sensor</a:t>
            </a:r>
          </a:p>
        </p:txBody>
      </p:sp>
      <p:sp>
        <p:nvSpPr>
          <p:cNvPr id="6" name="exam-meta">
            <a:extLst>
              <a:ext uri="{FF2B5EF4-FFF2-40B4-BE49-F238E27FC236}">
                <a16:creationId xmlns:a16="http://schemas.microsoft.com/office/drawing/2014/main" id="{6CBF9161-D2F1-476F-A168-9F1A698B9D44}"/>
              </a:ext>
            </a:extLst>
          </p:cNvPr>
          <p:cNvSpPr>
            <a:spLocks noGrp="1"/>
          </p:cNvSpPr>
          <p:nvPr/>
        </p:nvSpPr>
        <p:spPr>
          <a:xfrm>
            <a:off x="666750" y="1600200"/>
            <a:ext cx="8572500" cy="34290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Core + Supplement · 7 MARKS · DRAW · CALCULATE · STATE</a:t>
            </a:r>
          </a:p>
        </p:txBody>
      </p:sp>
      <p:sp>
        <p:nvSpPr>
          <p:cNvPr id="7" name="exam-question-frame">
            <a:extLst>
              <a:ext uri="{FF2B5EF4-FFF2-40B4-BE49-F238E27FC236}">
                <a16:creationId xmlns:a16="http://schemas.microsoft.com/office/drawing/2014/main" id="{5DFB42D7-464E-436F-86E0-F92B706F81FB}"/>
              </a:ext>
            </a:extLst>
          </p:cNvPr>
          <p:cNvSpPr>
            <a:spLocks noGrp="1"/>
          </p:cNvSpPr>
          <p:nvPr/>
        </p:nvSpPr>
        <p:spPr>
          <a:xfrm>
            <a:off x="666750" y="2143125"/>
            <a:ext cx="8096250" cy="2952750"/>
          </a:xfrm>
          <a:prstGeom prst="roundRect">
            <a:avLst>
              <a:gd name="adj" fmla="val 3871"/>
            </a:avLst>
          </a:prstGeom>
          <a:solidFill>
            <a:srgbClr val="F4F0E2"/>
          </a:solidFill>
          <a:ln w="9525">
            <a:solidFill>
              <a:srgbClr val="A9BBB4"/>
            </a:solidFill>
            <a:prstDash val="solid"/>
          </a:ln>
        </p:spPr>
      </p:sp>
      <p:sp>
        <p:nvSpPr>
          <p:cNvPr id="8" name="exam-question">
            <a:extLst>
              <a:ext uri="{FF2B5EF4-FFF2-40B4-BE49-F238E27FC236}">
                <a16:creationId xmlns:a16="http://schemas.microsoft.com/office/drawing/2014/main" id="{325E1244-01B9-490F-A4D2-79830B967AFF}"/>
              </a:ext>
            </a:extLst>
          </p:cNvPr>
          <p:cNvSpPr>
            <a:spLocks noGrp="1"/>
          </p:cNvSpPr>
          <p:nvPr/>
        </p:nvSpPr>
        <p:spPr>
          <a:xfrm>
            <a:off x="952500" y="2428875"/>
            <a:ext cx="7524750" cy="2381250"/>
          </a:xfrm>
          <a:prstGeom prst="rect">
            <a:avLst/>
          </a:prstGeom>
          <a:noFill/>
          <a:ln w="0">
            <a:noFill/>
            <a:prstDash val="solid"/>
          </a:ln>
        </p:spPr>
        <p:txBody>
          <a:bodyPr/>
          <a:lstStyle/>
          <a:p>
            <a:pPr algn="l">
              <a:defRPr sz="2025" b="1" i="0">
                <a:solidFill>
                  <a:srgbClr val="0A332E"/>
                </a:solidFill>
              </a:defRPr>
            </a:pPr>
            <a:r>
              <a:rPr sz="2025" b="1" i="0">
                <a:solidFill>
                  <a:srgbClr val="0A332E"/>
                </a:solidFill>
              </a:rPr>
              <a:t>A ray inside glass of n = 1.60 meets a glass–air boundary at 45°. Calculate the critical angle and state whether total internal reflection occurs. Draw and label the reflected ray. State two properties of a plane-mirror image.</a:t>
            </a:r>
          </a:p>
        </p:txBody>
      </p:sp>
      <p:sp>
        <p:nvSpPr>
          <p:cNvPr id="9" name="exam-method-frame">
            <a:extLst>
              <a:ext uri="{FF2B5EF4-FFF2-40B4-BE49-F238E27FC236}">
                <a16:creationId xmlns:a16="http://schemas.microsoft.com/office/drawing/2014/main" id="{4B044841-3B9C-432A-B801-606C59D07B01}"/>
              </a:ext>
            </a:extLst>
          </p:cNvPr>
          <p:cNvSpPr>
            <a:spLocks noGrp="1"/>
          </p:cNvSpPr>
          <p:nvPr/>
        </p:nvSpPr>
        <p:spPr>
          <a:xfrm>
            <a:off x="9144000" y="2143125"/>
            <a:ext cx="2381250" cy="2952750"/>
          </a:xfrm>
          <a:prstGeom prst="roundRect">
            <a:avLst>
              <a:gd name="adj" fmla="val 4800"/>
            </a:avLst>
          </a:prstGeom>
          <a:solidFill>
            <a:srgbClr val="0B342E"/>
          </a:solidFill>
          <a:ln w="0">
            <a:noFill/>
            <a:prstDash val="solid"/>
          </a:ln>
        </p:spPr>
      </p:sp>
      <p:sp>
        <p:nvSpPr>
          <p:cNvPr id="10" name="exam-method">
            <a:extLst>
              <a:ext uri="{FF2B5EF4-FFF2-40B4-BE49-F238E27FC236}">
                <a16:creationId xmlns:a16="http://schemas.microsoft.com/office/drawing/2014/main" id="{372DCF0D-331F-48D6-84D1-08ED46D0814E}"/>
              </a:ext>
            </a:extLst>
          </p:cNvPr>
          <p:cNvSpPr>
            <a:spLocks noGrp="1"/>
          </p:cNvSpPr>
          <p:nvPr/>
        </p:nvSpPr>
        <p:spPr>
          <a:xfrm>
            <a:off x="9429750" y="2524125"/>
            <a:ext cx="1809750" cy="2238375"/>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SOLVE PAIR COMPARE JUSTIFY</a:t>
            </a:r>
          </a:p>
        </p:txBody>
      </p:sp>
      <p:sp>
        <p:nvSpPr>
          <p:cNvPr id="11" name="exam-original-note">
            <a:extLst>
              <a:ext uri="{FF2B5EF4-FFF2-40B4-BE49-F238E27FC236}">
                <a16:creationId xmlns:a16="http://schemas.microsoft.com/office/drawing/2014/main" id="{07C92C2D-3D92-4D4C-8E05-123B7E3AC0A6}"/>
              </a:ext>
            </a:extLst>
          </p:cNvPr>
          <p:cNvSpPr>
            <a:spLocks noGrp="1"/>
          </p:cNvSpPr>
          <p:nvPr/>
        </p:nvSpPr>
        <p:spPr>
          <a:xfrm>
            <a:off x="666750" y="5429250"/>
            <a:ext cx="10382250" cy="4000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Original GioPhysics exam-style question · not a Cambridge past-paper question.</a:t>
            </a:r>
          </a:p>
        </p:txBody>
      </p:sp>
    </p:spTree>
    <p:extLst>
      <p:ext uri="{BB962C8B-B14F-4D97-AF65-F5344CB8AC3E}">
        <p14:creationId xmlns:p14="http://schemas.microsoft.com/office/powerpoint/2010/main" val="8037946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27" name="group-label">
            <a:extLst>
              <a:ext uri="{FF2B5EF4-FFF2-40B4-BE49-F238E27FC236}">
                <a16:creationId xmlns:a16="http://schemas.microsoft.com/office/drawing/2014/main" id="{192BFC17-9C5A-4AE5-A32A-FFAC03E82E1C}"/>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GROUP 3 · WAVES</a:t>
            </a:r>
          </a:p>
        </p:txBody>
      </p:sp>
      <p:sp>
        <p:nvSpPr>
          <p:cNvPr id="2" name="page-number">
            <a:extLst>
              <a:ext uri="{FF2B5EF4-FFF2-40B4-BE49-F238E27FC236}">
                <a16:creationId xmlns:a16="http://schemas.microsoft.com/office/drawing/2014/main" id="{A579D8E3-B8F7-46E2-B3E5-FEABCD03ABEB}"/>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11 / 13</a:t>
            </a:r>
            <a:endParaRPr sz="1650" b="1" i="0">
              <a:solidFill>
                <a:srgbClr val="0A332E"/>
              </a:solidFill>
            </a:endParaRPr>
          </a:p>
        </p:txBody>
      </p:sp>
      <p:sp>
        <p:nvSpPr>
          <p:cNvPr id="3" name="rule-70-666">
            <a:extLst>
              <a:ext uri="{FF2B5EF4-FFF2-40B4-BE49-F238E27FC236}">
                <a16:creationId xmlns:a16="http://schemas.microsoft.com/office/drawing/2014/main" id="{88F69D03-C798-4839-B9AA-8C9DD284BA86}"/>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77857642-2E7E-4258-9441-4491AF4C184D}"/>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3.2</a:t>
            </a:r>
          </a:p>
        </p:txBody>
      </p:sp>
      <p:sp>
        <p:nvSpPr>
          <p:cNvPr id="5" name="slide-title">
            <a:extLst>
              <a:ext uri="{FF2B5EF4-FFF2-40B4-BE49-F238E27FC236}">
                <a16:creationId xmlns:a16="http://schemas.microsoft.com/office/drawing/2014/main" id="{A7C33B39-C814-4A19-B71B-F6016E5ED1DC}"/>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Mark it like an examiner</a:t>
            </a:r>
          </a:p>
        </p:txBody>
      </p:sp>
      <p:sp>
        <p:nvSpPr>
          <p:cNvPr id="6" name="marking-instruction">
            <a:extLst>
              <a:ext uri="{FF2B5EF4-FFF2-40B4-BE49-F238E27FC236}">
                <a16:creationId xmlns:a16="http://schemas.microsoft.com/office/drawing/2014/main" id="{6A9844DF-5E5D-4E87-BBDB-184B04C3DEA0}"/>
              </a:ext>
            </a:extLst>
          </p:cNvPr>
          <p:cNvSpPr>
            <a:spLocks noGrp="1"/>
          </p:cNvSpPr>
          <p:nvPr/>
        </p:nvSpPr>
        <p:spPr>
          <a:xfrm>
            <a:off x="666750" y="1581150"/>
            <a:ext cx="9906000" cy="381000"/>
          </a:xfrm>
          <a:prstGeom prst="rect">
            <a:avLst/>
          </a:prstGeom>
          <a:noFill/>
          <a:ln w="0">
            <a:noFill/>
            <a:prstDash val="solid"/>
          </a:ln>
        </p:spPr>
        <p:txBody>
          <a:bodyPr/>
          <a:lstStyle/>
          <a:p>
            <a:pPr algn="l">
              <a:defRPr sz="1875" b="0" i="0">
                <a:solidFill>
                  <a:srgbClr val="48635E"/>
                </a:solidFill>
              </a:defRPr>
            </a:pPr>
            <a:r>
              <a:rPr sz="1875" b="0" i="0">
                <a:solidFill>
                  <a:srgbClr val="48635E"/>
                </a:solidFill>
              </a:rPr>
              <a:t>Compare evidence, award one idea at a time, then improve one line.</a:t>
            </a:r>
          </a:p>
        </p:txBody>
      </p:sp>
      <p:sp>
        <p:nvSpPr>
          <p:cNvPr id="7" name="mark-number-1">
            <a:extLst>
              <a:ext uri="{FF2B5EF4-FFF2-40B4-BE49-F238E27FC236}">
                <a16:creationId xmlns:a16="http://schemas.microsoft.com/office/drawing/2014/main" id="{678FBCEC-FE53-4FCC-AFCE-09D014DFE730}"/>
              </a:ext>
            </a:extLst>
          </p:cNvPr>
          <p:cNvSpPr>
            <a:spLocks noGrp="1"/>
          </p:cNvSpPr>
          <p:nvPr/>
        </p:nvSpPr>
        <p:spPr>
          <a:xfrm>
            <a:off x="666750" y="2266950"/>
            <a:ext cx="457200" cy="457200"/>
          </a:xfrm>
          <a:prstGeom prst="ellipse">
            <a:avLst/>
          </a:prstGeom>
          <a:solidFill>
            <a:srgbClr val="52C3D3"/>
          </a:solidFill>
          <a:ln w="0">
            <a:noFill/>
            <a:prstDash val="solid"/>
          </a:ln>
        </p:spPr>
      </p:sp>
      <p:sp>
        <p:nvSpPr>
          <p:cNvPr id="8" name="mark-number-text-1">
            <a:extLst>
              <a:ext uri="{FF2B5EF4-FFF2-40B4-BE49-F238E27FC236}">
                <a16:creationId xmlns:a16="http://schemas.microsoft.com/office/drawing/2014/main" id="{93C4B976-0CF5-462F-A197-4FE5F634E6D7}"/>
              </a:ext>
            </a:extLst>
          </p:cNvPr>
          <p:cNvSpPr>
            <a:spLocks noGrp="1"/>
          </p:cNvSpPr>
          <p:nvPr/>
        </p:nvSpPr>
        <p:spPr>
          <a:xfrm>
            <a:off x="666750" y="23241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1</a:t>
            </a:r>
          </a:p>
        </p:txBody>
      </p:sp>
      <p:sp>
        <p:nvSpPr>
          <p:cNvPr id="9" name="mark-point-1">
            <a:extLst>
              <a:ext uri="{FF2B5EF4-FFF2-40B4-BE49-F238E27FC236}">
                <a16:creationId xmlns:a16="http://schemas.microsoft.com/office/drawing/2014/main" id="{018C963D-09D1-4C60-9B0D-BAD7254600E2}"/>
              </a:ext>
            </a:extLst>
          </p:cNvPr>
          <p:cNvSpPr>
            <a:spLocks noGrp="1"/>
          </p:cNvSpPr>
          <p:nvPr/>
        </p:nvSpPr>
        <p:spPr>
          <a:xfrm>
            <a:off x="1333500" y="22288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sin c = 1/1.60.</a:t>
            </a:r>
          </a:p>
        </p:txBody>
      </p:sp>
      <p:sp>
        <p:nvSpPr>
          <p:cNvPr id="10" name="mark-number-2">
            <a:extLst>
              <a:ext uri="{FF2B5EF4-FFF2-40B4-BE49-F238E27FC236}">
                <a16:creationId xmlns:a16="http://schemas.microsoft.com/office/drawing/2014/main" id="{350EE6D2-D523-42A3-907B-C77D6473BF91}"/>
              </a:ext>
            </a:extLst>
          </p:cNvPr>
          <p:cNvSpPr>
            <a:spLocks noGrp="1"/>
          </p:cNvSpPr>
          <p:nvPr/>
        </p:nvSpPr>
        <p:spPr>
          <a:xfrm>
            <a:off x="666750" y="3333750"/>
            <a:ext cx="457200" cy="457200"/>
          </a:xfrm>
          <a:prstGeom prst="ellipse">
            <a:avLst/>
          </a:prstGeom>
          <a:solidFill>
            <a:srgbClr val="52C3D3"/>
          </a:solidFill>
          <a:ln w="0">
            <a:noFill/>
            <a:prstDash val="solid"/>
          </a:ln>
        </p:spPr>
      </p:sp>
      <p:sp>
        <p:nvSpPr>
          <p:cNvPr id="11" name="mark-number-text-2">
            <a:extLst>
              <a:ext uri="{FF2B5EF4-FFF2-40B4-BE49-F238E27FC236}">
                <a16:creationId xmlns:a16="http://schemas.microsoft.com/office/drawing/2014/main" id="{8AC1E8B2-CE30-4E1D-892F-3645E20CE735}"/>
              </a:ext>
            </a:extLst>
          </p:cNvPr>
          <p:cNvSpPr>
            <a:spLocks noGrp="1"/>
          </p:cNvSpPr>
          <p:nvPr/>
        </p:nvSpPr>
        <p:spPr>
          <a:xfrm>
            <a:off x="666750" y="33909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2</a:t>
            </a:r>
          </a:p>
        </p:txBody>
      </p:sp>
      <p:sp>
        <p:nvSpPr>
          <p:cNvPr id="12" name="mark-point-2">
            <a:extLst>
              <a:ext uri="{FF2B5EF4-FFF2-40B4-BE49-F238E27FC236}">
                <a16:creationId xmlns:a16="http://schemas.microsoft.com/office/drawing/2014/main" id="{9E1B4AAE-2731-4AAA-B91A-EDC4EDB07A8E}"/>
              </a:ext>
            </a:extLst>
          </p:cNvPr>
          <p:cNvSpPr>
            <a:spLocks noGrp="1"/>
          </p:cNvSpPr>
          <p:nvPr/>
        </p:nvSpPr>
        <p:spPr>
          <a:xfrm>
            <a:off x="1333500" y="32956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c = 38.7°.</a:t>
            </a:r>
          </a:p>
        </p:txBody>
      </p:sp>
      <p:sp>
        <p:nvSpPr>
          <p:cNvPr id="13" name="mark-number-3">
            <a:extLst>
              <a:ext uri="{FF2B5EF4-FFF2-40B4-BE49-F238E27FC236}">
                <a16:creationId xmlns:a16="http://schemas.microsoft.com/office/drawing/2014/main" id="{4D45405E-A1CA-442E-9AF7-8E2F77EB06EA}"/>
              </a:ext>
            </a:extLst>
          </p:cNvPr>
          <p:cNvSpPr>
            <a:spLocks noGrp="1"/>
          </p:cNvSpPr>
          <p:nvPr/>
        </p:nvSpPr>
        <p:spPr>
          <a:xfrm>
            <a:off x="666750" y="4400550"/>
            <a:ext cx="457200" cy="457200"/>
          </a:xfrm>
          <a:prstGeom prst="ellipse">
            <a:avLst/>
          </a:prstGeom>
          <a:solidFill>
            <a:srgbClr val="52C3D3"/>
          </a:solidFill>
          <a:ln w="0">
            <a:noFill/>
            <a:prstDash val="solid"/>
          </a:ln>
        </p:spPr>
      </p:sp>
      <p:sp>
        <p:nvSpPr>
          <p:cNvPr id="14" name="mark-number-text-3">
            <a:extLst>
              <a:ext uri="{FF2B5EF4-FFF2-40B4-BE49-F238E27FC236}">
                <a16:creationId xmlns:a16="http://schemas.microsoft.com/office/drawing/2014/main" id="{5258A963-25D9-4BA1-BE43-0743B0859698}"/>
              </a:ext>
            </a:extLst>
          </p:cNvPr>
          <p:cNvSpPr>
            <a:spLocks noGrp="1"/>
          </p:cNvSpPr>
          <p:nvPr/>
        </p:nvSpPr>
        <p:spPr>
          <a:xfrm>
            <a:off x="666750" y="44577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3</a:t>
            </a:r>
          </a:p>
        </p:txBody>
      </p:sp>
      <p:sp>
        <p:nvSpPr>
          <p:cNvPr id="15" name="mark-point-3">
            <a:extLst>
              <a:ext uri="{FF2B5EF4-FFF2-40B4-BE49-F238E27FC236}">
                <a16:creationId xmlns:a16="http://schemas.microsoft.com/office/drawing/2014/main" id="{82E28842-DAD7-435D-BBB6-9DDDC28C3E07}"/>
              </a:ext>
            </a:extLst>
          </p:cNvPr>
          <p:cNvSpPr>
            <a:spLocks noGrp="1"/>
          </p:cNvSpPr>
          <p:nvPr/>
        </p:nvSpPr>
        <p:spPr>
          <a:xfrm>
            <a:off x="1333500" y="43624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45° &gt; c, so TIR occurs.</a:t>
            </a:r>
          </a:p>
        </p:txBody>
      </p:sp>
      <p:sp>
        <p:nvSpPr>
          <p:cNvPr id="16" name="mark-number-4">
            <a:extLst>
              <a:ext uri="{FF2B5EF4-FFF2-40B4-BE49-F238E27FC236}">
                <a16:creationId xmlns:a16="http://schemas.microsoft.com/office/drawing/2014/main" id="{912B91EC-0642-458B-9693-6AD52FFEB6C0}"/>
              </a:ext>
            </a:extLst>
          </p:cNvPr>
          <p:cNvSpPr>
            <a:spLocks noGrp="1"/>
          </p:cNvSpPr>
          <p:nvPr/>
        </p:nvSpPr>
        <p:spPr>
          <a:xfrm>
            <a:off x="6191250" y="2266950"/>
            <a:ext cx="457200" cy="457200"/>
          </a:xfrm>
          <a:prstGeom prst="ellipse">
            <a:avLst/>
          </a:prstGeom>
          <a:solidFill>
            <a:srgbClr val="52C3D3"/>
          </a:solidFill>
          <a:ln w="0">
            <a:noFill/>
            <a:prstDash val="solid"/>
          </a:ln>
        </p:spPr>
      </p:sp>
      <p:sp>
        <p:nvSpPr>
          <p:cNvPr id="17" name="mark-number-text-4">
            <a:extLst>
              <a:ext uri="{FF2B5EF4-FFF2-40B4-BE49-F238E27FC236}">
                <a16:creationId xmlns:a16="http://schemas.microsoft.com/office/drawing/2014/main" id="{3C804DEB-B2BC-4EED-AA08-6910196A0D9E}"/>
              </a:ext>
            </a:extLst>
          </p:cNvPr>
          <p:cNvSpPr>
            <a:spLocks noGrp="1"/>
          </p:cNvSpPr>
          <p:nvPr/>
        </p:nvSpPr>
        <p:spPr>
          <a:xfrm>
            <a:off x="6191250" y="23241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4</a:t>
            </a:r>
          </a:p>
        </p:txBody>
      </p:sp>
      <p:sp>
        <p:nvSpPr>
          <p:cNvPr id="18" name="mark-point-4">
            <a:extLst>
              <a:ext uri="{FF2B5EF4-FFF2-40B4-BE49-F238E27FC236}">
                <a16:creationId xmlns:a16="http://schemas.microsoft.com/office/drawing/2014/main" id="{E011FD38-8D9E-483A-B3DF-5174978A659E}"/>
              </a:ext>
            </a:extLst>
          </p:cNvPr>
          <p:cNvSpPr>
            <a:spLocks noGrp="1"/>
          </p:cNvSpPr>
          <p:nvPr/>
        </p:nvSpPr>
        <p:spPr>
          <a:xfrm>
            <a:off x="6858000" y="22288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Reflected ray obeys i = r and remains in glass.</a:t>
            </a:r>
          </a:p>
        </p:txBody>
      </p:sp>
      <p:sp>
        <p:nvSpPr>
          <p:cNvPr id="19" name="mark-number-5">
            <a:extLst>
              <a:ext uri="{FF2B5EF4-FFF2-40B4-BE49-F238E27FC236}">
                <a16:creationId xmlns:a16="http://schemas.microsoft.com/office/drawing/2014/main" id="{99ED368C-DCD3-4B74-84B7-6B736F78774A}"/>
              </a:ext>
            </a:extLst>
          </p:cNvPr>
          <p:cNvSpPr>
            <a:spLocks noGrp="1"/>
          </p:cNvSpPr>
          <p:nvPr/>
        </p:nvSpPr>
        <p:spPr>
          <a:xfrm>
            <a:off x="6191250" y="3333750"/>
            <a:ext cx="457200" cy="457200"/>
          </a:xfrm>
          <a:prstGeom prst="ellipse">
            <a:avLst/>
          </a:prstGeom>
          <a:solidFill>
            <a:srgbClr val="52C3D3"/>
          </a:solidFill>
          <a:ln w="0">
            <a:noFill/>
            <a:prstDash val="solid"/>
          </a:ln>
        </p:spPr>
      </p:sp>
      <p:sp>
        <p:nvSpPr>
          <p:cNvPr id="20" name="mark-number-text-5">
            <a:extLst>
              <a:ext uri="{FF2B5EF4-FFF2-40B4-BE49-F238E27FC236}">
                <a16:creationId xmlns:a16="http://schemas.microsoft.com/office/drawing/2014/main" id="{3CEE30C7-F52A-4A0F-B834-B005B7B38112}"/>
              </a:ext>
            </a:extLst>
          </p:cNvPr>
          <p:cNvSpPr>
            <a:spLocks noGrp="1"/>
          </p:cNvSpPr>
          <p:nvPr/>
        </p:nvSpPr>
        <p:spPr>
          <a:xfrm>
            <a:off x="6191250" y="33909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5</a:t>
            </a:r>
          </a:p>
        </p:txBody>
      </p:sp>
      <p:sp>
        <p:nvSpPr>
          <p:cNvPr id="21" name="mark-point-5">
            <a:extLst>
              <a:ext uri="{FF2B5EF4-FFF2-40B4-BE49-F238E27FC236}">
                <a16:creationId xmlns:a16="http://schemas.microsoft.com/office/drawing/2014/main" id="{EBF0DC94-D14F-43D8-BCD7-CFFDEEA17E5A}"/>
              </a:ext>
            </a:extLst>
          </p:cNvPr>
          <p:cNvSpPr>
            <a:spLocks noGrp="1"/>
          </p:cNvSpPr>
          <p:nvPr/>
        </p:nvSpPr>
        <p:spPr>
          <a:xfrm>
            <a:off x="6858000" y="32956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Virtual.</a:t>
            </a:r>
          </a:p>
        </p:txBody>
      </p:sp>
      <p:sp>
        <p:nvSpPr>
          <p:cNvPr id="22" name="mark-number-6">
            <a:extLst>
              <a:ext uri="{FF2B5EF4-FFF2-40B4-BE49-F238E27FC236}">
                <a16:creationId xmlns:a16="http://schemas.microsoft.com/office/drawing/2014/main" id="{BD3289E7-0418-492D-83B3-620428658BB7}"/>
              </a:ext>
            </a:extLst>
          </p:cNvPr>
          <p:cNvSpPr>
            <a:spLocks noGrp="1"/>
          </p:cNvSpPr>
          <p:nvPr/>
        </p:nvSpPr>
        <p:spPr>
          <a:xfrm>
            <a:off x="6191250" y="4400550"/>
            <a:ext cx="457200" cy="457200"/>
          </a:xfrm>
          <a:prstGeom prst="ellipse">
            <a:avLst/>
          </a:prstGeom>
          <a:solidFill>
            <a:srgbClr val="52C3D3"/>
          </a:solidFill>
          <a:ln w="0">
            <a:noFill/>
            <a:prstDash val="solid"/>
          </a:ln>
        </p:spPr>
      </p:sp>
      <p:sp>
        <p:nvSpPr>
          <p:cNvPr id="23" name="mark-number-text-6">
            <a:extLst>
              <a:ext uri="{FF2B5EF4-FFF2-40B4-BE49-F238E27FC236}">
                <a16:creationId xmlns:a16="http://schemas.microsoft.com/office/drawing/2014/main" id="{F306D1FA-78AF-4284-9460-96C431A181BA}"/>
              </a:ext>
            </a:extLst>
          </p:cNvPr>
          <p:cNvSpPr>
            <a:spLocks noGrp="1"/>
          </p:cNvSpPr>
          <p:nvPr/>
        </p:nvSpPr>
        <p:spPr>
          <a:xfrm>
            <a:off x="6191250" y="44577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6</a:t>
            </a:r>
          </a:p>
        </p:txBody>
      </p:sp>
      <p:sp>
        <p:nvSpPr>
          <p:cNvPr id="24" name="mark-point-6">
            <a:extLst>
              <a:ext uri="{FF2B5EF4-FFF2-40B4-BE49-F238E27FC236}">
                <a16:creationId xmlns:a16="http://schemas.microsoft.com/office/drawing/2014/main" id="{15BBE3E6-52F5-4BE3-A831-8760649489B4}"/>
              </a:ext>
            </a:extLst>
          </p:cNvPr>
          <p:cNvSpPr>
            <a:spLocks noGrp="1"/>
          </p:cNvSpPr>
          <p:nvPr/>
        </p:nvSpPr>
        <p:spPr>
          <a:xfrm>
            <a:off x="6858000" y="43624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Upright/same size/same distance behind mirror: any second valid property.</a:t>
            </a:r>
          </a:p>
        </p:txBody>
      </p:sp>
      <p:sp>
        <p:nvSpPr>
          <p:cNvPr id="25" name="improvement-band">
            <a:extLst>
              <a:ext uri="{FF2B5EF4-FFF2-40B4-BE49-F238E27FC236}">
                <a16:creationId xmlns:a16="http://schemas.microsoft.com/office/drawing/2014/main" id="{A1561F2B-3F53-4112-9ECE-A07601E84164}"/>
              </a:ext>
            </a:extLst>
          </p:cNvPr>
          <p:cNvSpPr>
            <a:spLocks noGrp="1"/>
          </p:cNvSpPr>
          <p:nvPr/>
        </p:nvSpPr>
        <p:spPr>
          <a:xfrm>
            <a:off x="666750" y="5524500"/>
            <a:ext cx="10858500" cy="552450"/>
          </a:xfrm>
          <a:prstGeom prst="roundRect">
            <a:avLst>
              <a:gd name="adj" fmla="val 20690"/>
            </a:avLst>
          </a:prstGeom>
          <a:solidFill>
            <a:srgbClr val="0B342E"/>
          </a:solidFill>
          <a:ln w="0">
            <a:noFill/>
            <a:prstDash val="solid"/>
          </a:ln>
        </p:spPr>
      </p:sp>
      <p:sp>
        <p:nvSpPr>
          <p:cNvPr id="26" name="improvement-prompt">
            <a:extLst>
              <a:ext uri="{FF2B5EF4-FFF2-40B4-BE49-F238E27FC236}">
                <a16:creationId xmlns:a16="http://schemas.microsoft.com/office/drawing/2014/main" id="{AA1C075B-FA41-4727-BC2B-24035845F92D}"/>
              </a:ext>
            </a:extLst>
          </p:cNvPr>
          <p:cNvSpPr>
            <a:spLocks noGrp="1"/>
          </p:cNvSpPr>
          <p:nvPr/>
        </p:nvSpPr>
        <p:spPr>
          <a:xfrm>
            <a:off x="904875" y="5657850"/>
            <a:ext cx="10382250" cy="32385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Add one missing physics term and one unit to your response, then explain the hardest mark to a partner.</a:t>
            </a:r>
          </a:p>
        </p:txBody>
      </p:sp>
    </p:spTree>
    <p:extLst>
      <p:ext uri="{BB962C8B-B14F-4D97-AF65-F5344CB8AC3E}">
        <p14:creationId xmlns:p14="http://schemas.microsoft.com/office/powerpoint/2010/main" val="13894586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3" name="group-label">
            <a:extLst>
              <a:ext uri="{FF2B5EF4-FFF2-40B4-BE49-F238E27FC236}">
                <a16:creationId xmlns:a16="http://schemas.microsoft.com/office/drawing/2014/main" id="{5F8855E7-2A85-4330-9F4C-54AFBE03B8E0}"/>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GROUP 3 · WAVES</a:t>
            </a:r>
          </a:p>
        </p:txBody>
      </p:sp>
      <p:sp>
        <p:nvSpPr>
          <p:cNvPr id="2" name="page-number">
            <a:extLst>
              <a:ext uri="{FF2B5EF4-FFF2-40B4-BE49-F238E27FC236}">
                <a16:creationId xmlns:a16="http://schemas.microsoft.com/office/drawing/2014/main" id="{85165087-05D4-4AB4-BA0C-4AF7A7A02222}"/>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12 / 13</a:t>
            </a:r>
            <a:endParaRPr sz="1650" b="1" i="0">
              <a:solidFill>
                <a:srgbClr val="0A332E"/>
              </a:solidFill>
            </a:endParaRPr>
          </a:p>
        </p:txBody>
      </p:sp>
      <p:sp>
        <p:nvSpPr>
          <p:cNvPr id="3" name="rule-70-666">
            <a:extLst>
              <a:ext uri="{FF2B5EF4-FFF2-40B4-BE49-F238E27FC236}">
                <a16:creationId xmlns:a16="http://schemas.microsoft.com/office/drawing/2014/main" id="{448A21B5-7A4D-4671-8E85-2B74F4E15842}"/>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172C4636-59EA-4B47-966B-4884A892F88B}"/>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3.2</a:t>
            </a:r>
          </a:p>
        </p:txBody>
      </p:sp>
      <p:sp>
        <p:nvSpPr>
          <p:cNvPr id="5" name="slide-title">
            <a:extLst>
              <a:ext uri="{FF2B5EF4-FFF2-40B4-BE49-F238E27FC236}">
                <a16:creationId xmlns:a16="http://schemas.microsoft.com/office/drawing/2014/main" id="{E8851576-25E1-45C3-8103-0BC31F189EF1}"/>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Final quiz: four questions, one calm brain</a:t>
            </a:r>
          </a:p>
        </p:txBody>
      </p:sp>
      <p:sp>
        <p:nvSpPr>
          <p:cNvPr id="6" name="quiz-instruction">
            <a:extLst>
              <a:ext uri="{FF2B5EF4-FFF2-40B4-BE49-F238E27FC236}">
                <a16:creationId xmlns:a16="http://schemas.microsoft.com/office/drawing/2014/main" id="{08DC210B-4CF6-4A6A-9F7A-C463C90E8763}"/>
              </a:ext>
            </a:extLst>
          </p:cNvPr>
          <p:cNvSpPr>
            <a:spLocks noGrp="1"/>
          </p:cNvSpPr>
          <p:nvPr/>
        </p:nvSpPr>
        <p:spPr>
          <a:xfrm>
            <a:off x="666750" y="1543050"/>
            <a:ext cx="10001250" cy="381000"/>
          </a:xfrm>
          <a:prstGeom prst="rect">
            <a:avLst/>
          </a:prstGeom>
          <a:noFill/>
          <a:ln w="0">
            <a:noFill/>
            <a:prstDash val="solid"/>
          </a:ln>
        </p:spPr>
        <p:txBody>
          <a:bodyPr/>
          <a:lstStyle/>
          <a:p>
            <a:pPr algn="l">
              <a:defRPr sz="1800" b="0" i="0">
                <a:solidFill>
                  <a:srgbClr val="48635E"/>
                </a:solidFill>
              </a:defRPr>
            </a:pPr>
            <a:r>
              <a:rPr sz="1800" b="0" i="0">
                <a:solidFill>
                  <a:srgbClr val="48635E"/>
                </a:solidFill>
              </a:rPr>
              <a:t>Answer all four. Add one reason to the question you found hardest.</a:t>
            </a:r>
          </a:p>
        </p:txBody>
      </p:sp>
      <p:sp>
        <p:nvSpPr>
          <p:cNvPr id="7" name="quiz-question-label-1">
            <a:extLst>
              <a:ext uri="{FF2B5EF4-FFF2-40B4-BE49-F238E27FC236}">
                <a16:creationId xmlns:a16="http://schemas.microsoft.com/office/drawing/2014/main" id="{9CE6FE1D-7F52-494C-B4C5-CC4F5C659E7E}"/>
              </a:ext>
            </a:extLst>
          </p:cNvPr>
          <p:cNvSpPr>
            <a:spLocks noGrp="1"/>
          </p:cNvSpPr>
          <p:nvPr/>
        </p:nvSpPr>
        <p:spPr>
          <a:xfrm>
            <a:off x="666750" y="2143125"/>
            <a:ext cx="2095500" cy="26670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Q1</a:t>
            </a:r>
          </a:p>
        </p:txBody>
      </p:sp>
      <p:sp>
        <p:nvSpPr>
          <p:cNvPr id="8" name="quiz-question-1">
            <a:extLst>
              <a:ext uri="{FF2B5EF4-FFF2-40B4-BE49-F238E27FC236}">
                <a16:creationId xmlns:a16="http://schemas.microsoft.com/office/drawing/2014/main" id="{B804B1D2-0559-4216-898E-F2DC345DE036}"/>
              </a:ext>
            </a:extLst>
          </p:cNvPr>
          <p:cNvSpPr>
            <a:spLocks noGrp="1"/>
          </p:cNvSpPr>
          <p:nvPr/>
        </p:nvSpPr>
        <p:spPr>
          <a:xfrm>
            <a:off x="6667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Reflection angles measured from?</a:t>
            </a:r>
          </a:p>
        </p:txBody>
      </p:sp>
      <p:sp>
        <p:nvSpPr>
          <p:cNvPr id="9" name="quiz-choices-1">
            <a:extLst>
              <a:ext uri="{FF2B5EF4-FFF2-40B4-BE49-F238E27FC236}">
                <a16:creationId xmlns:a16="http://schemas.microsoft.com/office/drawing/2014/main" id="{51EA8595-D5EE-4CE8-955C-2A12F3CDFA51}"/>
              </a:ext>
            </a:extLst>
          </p:cNvPr>
          <p:cNvSpPr>
            <a:spLocks noGrp="1"/>
          </p:cNvSpPr>
          <p:nvPr/>
        </p:nvSpPr>
        <p:spPr>
          <a:xfrm>
            <a:off x="666750" y="3190875"/>
            <a:ext cx="5143500" cy="5143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surface · B normal · C ray source · D mirror edge</a:t>
            </a:r>
          </a:p>
        </p:txBody>
      </p:sp>
      <p:sp>
        <p:nvSpPr>
          <p:cNvPr id="10" name="rule-70-401">
            <a:extLst>
              <a:ext uri="{FF2B5EF4-FFF2-40B4-BE49-F238E27FC236}">
                <a16:creationId xmlns:a16="http://schemas.microsoft.com/office/drawing/2014/main" id="{702EB288-C208-46A1-8F87-1EFA7EA3A227}"/>
              </a:ext>
            </a:extLst>
          </p:cNvPr>
          <p:cNvSpPr>
            <a:spLocks noGrp="1"/>
          </p:cNvSpPr>
          <p:nvPr/>
        </p:nvSpPr>
        <p:spPr>
          <a:xfrm>
            <a:off x="666750" y="3819525"/>
            <a:ext cx="5143500" cy="9525"/>
          </a:xfrm>
          <a:prstGeom prst="rect">
            <a:avLst/>
          </a:prstGeom>
          <a:solidFill>
            <a:srgbClr val="A9BBB4"/>
          </a:solidFill>
          <a:ln w="0">
            <a:noFill/>
            <a:prstDash val="solid"/>
          </a:ln>
        </p:spPr>
      </p:sp>
      <p:sp>
        <p:nvSpPr>
          <p:cNvPr id="11" name="quiz-question-label-2">
            <a:extLst>
              <a:ext uri="{FF2B5EF4-FFF2-40B4-BE49-F238E27FC236}">
                <a16:creationId xmlns:a16="http://schemas.microsoft.com/office/drawing/2014/main" id="{016AADAA-1AA6-4D73-9DBD-E518CF61D6D1}"/>
              </a:ext>
            </a:extLst>
          </p:cNvPr>
          <p:cNvSpPr>
            <a:spLocks noGrp="1"/>
          </p:cNvSpPr>
          <p:nvPr/>
        </p:nvSpPr>
        <p:spPr>
          <a:xfrm>
            <a:off x="6191250" y="2143125"/>
            <a:ext cx="2095500" cy="26670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Q2</a:t>
            </a:r>
          </a:p>
        </p:txBody>
      </p:sp>
      <p:sp>
        <p:nvSpPr>
          <p:cNvPr id="12" name="quiz-question-2">
            <a:extLst>
              <a:ext uri="{FF2B5EF4-FFF2-40B4-BE49-F238E27FC236}">
                <a16:creationId xmlns:a16="http://schemas.microsoft.com/office/drawing/2014/main" id="{1E492B70-3AB3-4D48-8092-8C441FB80C43}"/>
              </a:ext>
            </a:extLst>
          </p:cNvPr>
          <p:cNvSpPr>
            <a:spLocks noGrp="1"/>
          </p:cNvSpPr>
          <p:nvPr/>
        </p:nvSpPr>
        <p:spPr>
          <a:xfrm>
            <a:off x="61912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TIR requires travel from?</a:t>
            </a:r>
          </a:p>
        </p:txBody>
      </p:sp>
      <p:sp>
        <p:nvSpPr>
          <p:cNvPr id="13" name="quiz-choices-2">
            <a:extLst>
              <a:ext uri="{FF2B5EF4-FFF2-40B4-BE49-F238E27FC236}">
                <a16:creationId xmlns:a16="http://schemas.microsoft.com/office/drawing/2014/main" id="{ACA74339-A781-4B38-83E1-C41BFFF12AC4}"/>
              </a:ext>
            </a:extLst>
          </p:cNvPr>
          <p:cNvSpPr>
            <a:spLocks noGrp="1"/>
          </p:cNvSpPr>
          <p:nvPr/>
        </p:nvSpPr>
        <p:spPr>
          <a:xfrm>
            <a:off x="6191250" y="3190875"/>
            <a:ext cx="5143500" cy="5143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lower n to higher n · B higher n to lower n · C vacuum only · D any direction</a:t>
            </a:r>
          </a:p>
        </p:txBody>
      </p:sp>
      <p:sp>
        <p:nvSpPr>
          <p:cNvPr id="14" name="rule-650-401">
            <a:extLst>
              <a:ext uri="{FF2B5EF4-FFF2-40B4-BE49-F238E27FC236}">
                <a16:creationId xmlns:a16="http://schemas.microsoft.com/office/drawing/2014/main" id="{11A40301-10F6-4CD6-817C-777C4EA0A8ED}"/>
              </a:ext>
            </a:extLst>
          </p:cNvPr>
          <p:cNvSpPr>
            <a:spLocks noGrp="1"/>
          </p:cNvSpPr>
          <p:nvPr/>
        </p:nvSpPr>
        <p:spPr>
          <a:xfrm>
            <a:off x="6191250" y="3819525"/>
            <a:ext cx="5143500" cy="9525"/>
          </a:xfrm>
          <a:prstGeom prst="rect">
            <a:avLst/>
          </a:prstGeom>
          <a:solidFill>
            <a:srgbClr val="A9BBB4"/>
          </a:solidFill>
          <a:ln w="0">
            <a:noFill/>
            <a:prstDash val="solid"/>
          </a:ln>
        </p:spPr>
      </p:sp>
      <p:sp>
        <p:nvSpPr>
          <p:cNvPr id="15" name="quiz-question-label-3">
            <a:extLst>
              <a:ext uri="{FF2B5EF4-FFF2-40B4-BE49-F238E27FC236}">
                <a16:creationId xmlns:a16="http://schemas.microsoft.com/office/drawing/2014/main" id="{7812F5D3-8E48-4B2D-895B-1C7447E0F76B}"/>
              </a:ext>
            </a:extLst>
          </p:cNvPr>
          <p:cNvSpPr>
            <a:spLocks noGrp="1"/>
          </p:cNvSpPr>
          <p:nvPr/>
        </p:nvSpPr>
        <p:spPr>
          <a:xfrm>
            <a:off x="666750" y="4048125"/>
            <a:ext cx="2095500" cy="26670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Q3</a:t>
            </a:r>
          </a:p>
        </p:txBody>
      </p:sp>
      <p:sp>
        <p:nvSpPr>
          <p:cNvPr id="16" name="quiz-question-3">
            <a:extLst>
              <a:ext uri="{FF2B5EF4-FFF2-40B4-BE49-F238E27FC236}">
                <a16:creationId xmlns:a16="http://schemas.microsoft.com/office/drawing/2014/main" id="{EB8B8BD7-7173-4BB2-A239-0C9D9628CB3C}"/>
              </a:ext>
            </a:extLst>
          </p:cNvPr>
          <p:cNvSpPr>
            <a:spLocks noGrp="1"/>
          </p:cNvSpPr>
          <p:nvPr/>
        </p:nvSpPr>
        <p:spPr>
          <a:xfrm>
            <a:off x="666750" y="4371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Plane-mirror image is?</a:t>
            </a:r>
          </a:p>
        </p:txBody>
      </p:sp>
      <p:sp>
        <p:nvSpPr>
          <p:cNvPr id="17" name="quiz-choices-3">
            <a:extLst>
              <a:ext uri="{FF2B5EF4-FFF2-40B4-BE49-F238E27FC236}">
                <a16:creationId xmlns:a16="http://schemas.microsoft.com/office/drawing/2014/main" id="{82615963-0067-41DF-9052-7D7C0F5D9E75}"/>
              </a:ext>
            </a:extLst>
          </p:cNvPr>
          <p:cNvSpPr>
            <a:spLocks noGrp="1"/>
          </p:cNvSpPr>
          <p:nvPr/>
        </p:nvSpPr>
        <p:spPr>
          <a:xfrm>
            <a:off x="666750" y="5095875"/>
            <a:ext cx="5143500" cy="5143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real · B virtual · C always smaller · D inverted</a:t>
            </a:r>
          </a:p>
        </p:txBody>
      </p:sp>
      <p:sp>
        <p:nvSpPr>
          <p:cNvPr id="18" name="rule-70-601">
            <a:extLst>
              <a:ext uri="{FF2B5EF4-FFF2-40B4-BE49-F238E27FC236}">
                <a16:creationId xmlns:a16="http://schemas.microsoft.com/office/drawing/2014/main" id="{B54ED5DC-1A7B-4E64-B03D-D414914C6ECF}"/>
              </a:ext>
            </a:extLst>
          </p:cNvPr>
          <p:cNvSpPr>
            <a:spLocks noGrp="1"/>
          </p:cNvSpPr>
          <p:nvPr/>
        </p:nvSpPr>
        <p:spPr>
          <a:xfrm>
            <a:off x="666750" y="5724525"/>
            <a:ext cx="5143500" cy="9525"/>
          </a:xfrm>
          <a:prstGeom prst="rect">
            <a:avLst/>
          </a:prstGeom>
          <a:solidFill>
            <a:srgbClr val="A9BBB4"/>
          </a:solidFill>
          <a:ln w="0">
            <a:noFill/>
            <a:prstDash val="solid"/>
          </a:ln>
        </p:spPr>
      </p:sp>
      <p:sp>
        <p:nvSpPr>
          <p:cNvPr id="19" name="quiz-question-label-4">
            <a:extLst>
              <a:ext uri="{FF2B5EF4-FFF2-40B4-BE49-F238E27FC236}">
                <a16:creationId xmlns:a16="http://schemas.microsoft.com/office/drawing/2014/main" id="{BB0C828F-517C-4BEA-9318-34598F8A8326}"/>
              </a:ext>
            </a:extLst>
          </p:cNvPr>
          <p:cNvSpPr>
            <a:spLocks noGrp="1"/>
          </p:cNvSpPr>
          <p:nvPr/>
        </p:nvSpPr>
        <p:spPr>
          <a:xfrm>
            <a:off x="6191250" y="4048125"/>
            <a:ext cx="2095500" cy="26670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Q4 · SUPPLEMENT</a:t>
            </a:r>
          </a:p>
        </p:txBody>
      </p:sp>
      <p:sp>
        <p:nvSpPr>
          <p:cNvPr id="20" name="quiz-question-4">
            <a:extLst>
              <a:ext uri="{FF2B5EF4-FFF2-40B4-BE49-F238E27FC236}">
                <a16:creationId xmlns:a16="http://schemas.microsoft.com/office/drawing/2014/main" id="{822CF7FD-691F-402A-9596-C2327F34D30A}"/>
              </a:ext>
            </a:extLst>
          </p:cNvPr>
          <p:cNvSpPr>
            <a:spLocks noGrp="1"/>
          </p:cNvSpPr>
          <p:nvPr/>
        </p:nvSpPr>
        <p:spPr>
          <a:xfrm>
            <a:off x="6191250" y="4371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Gradient of sin i vs sin r?</a:t>
            </a:r>
          </a:p>
        </p:txBody>
      </p:sp>
      <p:sp>
        <p:nvSpPr>
          <p:cNvPr id="21" name="quiz-choices-4">
            <a:extLst>
              <a:ext uri="{FF2B5EF4-FFF2-40B4-BE49-F238E27FC236}">
                <a16:creationId xmlns:a16="http://schemas.microsoft.com/office/drawing/2014/main" id="{A750B948-D021-4758-A9E3-E45D0EA33145}"/>
              </a:ext>
            </a:extLst>
          </p:cNvPr>
          <p:cNvSpPr>
            <a:spLocks noGrp="1"/>
          </p:cNvSpPr>
          <p:nvPr/>
        </p:nvSpPr>
        <p:spPr>
          <a:xfrm>
            <a:off x="6191250" y="5095875"/>
            <a:ext cx="5143500" cy="5143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1/n · B n · C c · D speed always</a:t>
            </a:r>
          </a:p>
        </p:txBody>
      </p:sp>
      <p:sp>
        <p:nvSpPr>
          <p:cNvPr id="22" name="rule-650-601">
            <a:extLst>
              <a:ext uri="{FF2B5EF4-FFF2-40B4-BE49-F238E27FC236}">
                <a16:creationId xmlns:a16="http://schemas.microsoft.com/office/drawing/2014/main" id="{4DEF484D-3715-4B69-8B46-AAB0B9AC4484}"/>
              </a:ext>
            </a:extLst>
          </p:cNvPr>
          <p:cNvSpPr>
            <a:spLocks noGrp="1"/>
          </p:cNvSpPr>
          <p:nvPr/>
        </p:nvSpPr>
        <p:spPr>
          <a:xfrm>
            <a:off x="6191250" y="5724525"/>
            <a:ext cx="5143500" cy="9525"/>
          </a:xfrm>
          <a:prstGeom prst="rect">
            <a:avLst/>
          </a:prstGeom>
          <a:solidFill>
            <a:srgbClr val="A9BBB4"/>
          </a:solidFill>
          <a:ln w="0">
            <a:noFill/>
            <a:prstDash val="solid"/>
          </a:ln>
        </p:spPr>
      </p:sp>
    </p:spTree>
    <p:extLst>
      <p:ext uri="{BB962C8B-B14F-4D97-AF65-F5344CB8AC3E}">
        <p14:creationId xmlns:p14="http://schemas.microsoft.com/office/powerpoint/2010/main" val="8845400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6" name="group-label">
            <a:extLst>
              <a:ext uri="{FF2B5EF4-FFF2-40B4-BE49-F238E27FC236}">
                <a16:creationId xmlns:a16="http://schemas.microsoft.com/office/drawing/2014/main" id="{F79BF912-7A63-40F0-916F-1F033007A5B8}"/>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GROUP 3 · WAVES</a:t>
            </a:r>
          </a:p>
        </p:txBody>
      </p:sp>
      <p:sp>
        <p:nvSpPr>
          <p:cNvPr id="2" name="page-number">
            <a:extLst>
              <a:ext uri="{FF2B5EF4-FFF2-40B4-BE49-F238E27FC236}">
                <a16:creationId xmlns:a16="http://schemas.microsoft.com/office/drawing/2014/main" id="{3BA32622-2768-4258-8CC7-A27E00B94458}"/>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13 / 13</a:t>
            </a:r>
            <a:endParaRPr sz="1650" b="1" i="0">
              <a:solidFill>
                <a:srgbClr val="F4F0E2"/>
              </a:solidFill>
            </a:endParaRPr>
          </a:p>
        </p:txBody>
      </p:sp>
      <p:sp>
        <p:nvSpPr>
          <p:cNvPr id="3" name="rule-70-666">
            <a:extLst>
              <a:ext uri="{FF2B5EF4-FFF2-40B4-BE49-F238E27FC236}">
                <a16:creationId xmlns:a16="http://schemas.microsoft.com/office/drawing/2014/main" id="{36940547-9B49-4F93-A293-ACCFE285CEAA}"/>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EBD6B477-A75D-49A5-BCAF-C199BFD455F5}"/>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CAMBRIDGE IGCSE PHYSICS 0625 · 3.2</a:t>
            </a:r>
          </a:p>
        </p:txBody>
      </p:sp>
      <p:sp>
        <p:nvSpPr>
          <p:cNvPr id="5" name="slide-title">
            <a:extLst>
              <a:ext uri="{FF2B5EF4-FFF2-40B4-BE49-F238E27FC236}">
                <a16:creationId xmlns:a16="http://schemas.microsoft.com/office/drawing/2014/main" id="{99D6CD3D-CDE7-4D28-A193-3E144EA34926}"/>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F4F0E2"/>
                </a:solidFill>
              </a:defRPr>
            </a:pPr>
            <a:r>
              <a:rPr sz="3600" b="1" i="0">
                <a:solidFill>
                  <a:srgbClr val="F4F0E2"/>
                </a:solidFill>
              </a:rPr>
              <a:t>Quiz answers: correct, explain, improve</a:t>
            </a:r>
          </a:p>
        </p:txBody>
      </p:sp>
      <p:sp>
        <p:nvSpPr>
          <p:cNvPr id="6" name="answer-number-1">
            <a:extLst>
              <a:ext uri="{FF2B5EF4-FFF2-40B4-BE49-F238E27FC236}">
                <a16:creationId xmlns:a16="http://schemas.microsoft.com/office/drawing/2014/main" id="{2105C5AD-48E3-4AA9-9785-BD0DCF43F1BE}"/>
              </a:ext>
            </a:extLst>
          </p:cNvPr>
          <p:cNvSpPr>
            <a:spLocks noGrp="1"/>
          </p:cNvSpPr>
          <p:nvPr/>
        </p:nvSpPr>
        <p:spPr>
          <a:xfrm>
            <a:off x="714375" y="1714500"/>
            <a:ext cx="476250" cy="476250"/>
          </a:xfrm>
          <a:prstGeom prst="ellipse">
            <a:avLst/>
          </a:prstGeom>
          <a:solidFill>
            <a:srgbClr val="52C3D3"/>
          </a:solidFill>
          <a:ln w="0">
            <a:noFill/>
            <a:prstDash val="solid"/>
          </a:ln>
        </p:spPr>
      </p:sp>
      <p:sp>
        <p:nvSpPr>
          <p:cNvPr id="7" name="answer-number-text-1">
            <a:extLst>
              <a:ext uri="{FF2B5EF4-FFF2-40B4-BE49-F238E27FC236}">
                <a16:creationId xmlns:a16="http://schemas.microsoft.com/office/drawing/2014/main" id="{86F016B9-86C6-4972-BD4D-E87CC262A5E9}"/>
              </a:ext>
            </a:extLst>
          </p:cNvPr>
          <p:cNvSpPr>
            <a:spLocks noGrp="1"/>
          </p:cNvSpPr>
          <p:nvPr/>
        </p:nvSpPr>
        <p:spPr>
          <a:xfrm>
            <a:off x="714375" y="178117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1.</a:t>
            </a:r>
          </a:p>
        </p:txBody>
      </p:sp>
      <p:sp>
        <p:nvSpPr>
          <p:cNvPr id="8" name="answer-value-1">
            <a:extLst>
              <a:ext uri="{FF2B5EF4-FFF2-40B4-BE49-F238E27FC236}">
                <a16:creationId xmlns:a16="http://schemas.microsoft.com/office/drawing/2014/main" id="{CCDDE3C4-1B68-4AB3-A4B8-71548CE19221}"/>
              </a:ext>
            </a:extLst>
          </p:cNvPr>
          <p:cNvSpPr>
            <a:spLocks noGrp="1"/>
          </p:cNvSpPr>
          <p:nvPr/>
        </p:nvSpPr>
        <p:spPr>
          <a:xfrm>
            <a:off x="1476375" y="1685925"/>
            <a:ext cx="3524250" cy="428625"/>
          </a:xfrm>
          <a:prstGeom prst="rect">
            <a:avLst/>
          </a:prstGeom>
          <a:noFill/>
          <a:ln w="0">
            <a:noFill/>
            <a:prstDash val="solid"/>
          </a:ln>
        </p:spPr>
        <p:txBody>
          <a:bodyPr/>
          <a:lstStyle/>
          <a:p>
            <a:pPr algn="l">
              <a:defRPr sz="1950" b="1" i="0">
                <a:solidFill>
                  <a:srgbClr val="52C3D3"/>
                </a:solidFill>
              </a:defRPr>
            </a:pPr>
            <a:r>
              <a:rPr sz="1950" b="1" i="0">
                <a:solidFill>
                  <a:srgbClr val="52C3D3"/>
                </a:solidFill>
              </a:rPr>
              <a:t>Answer: normal</a:t>
            </a:r>
          </a:p>
        </p:txBody>
      </p:sp>
      <p:sp>
        <p:nvSpPr>
          <p:cNvPr id="9" name="answer-reason-1">
            <a:extLst>
              <a:ext uri="{FF2B5EF4-FFF2-40B4-BE49-F238E27FC236}">
                <a16:creationId xmlns:a16="http://schemas.microsoft.com/office/drawing/2014/main" id="{C4936395-8946-41BD-8B13-EB3B21B9C0E5}"/>
              </a:ext>
            </a:extLst>
          </p:cNvPr>
          <p:cNvSpPr>
            <a:spLocks noGrp="1"/>
          </p:cNvSpPr>
          <p:nvPr/>
        </p:nvSpPr>
        <p:spPr>
          <a:xfrm>
            <a:off x="5191125" y="1695450"/>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Both i and r are from the normal.</a:t>
            </a:r>
          </a:p>
        </p:txBody>
      </p:sp>
      <p:sp>
        <p:nvSpPr>
          <p:cNvPr id="10" name="rule-155-262">
            <a:extLst>
              <a:ext uri="{FF2B5EF4-FFF2-40B4-BE49-F238E27FC236}">
                <a16:creationId xmlns:a16="http://schemas.microsoft.com/office/drawing/2014/main" id="{D0868722-89FB-4F1D-AADA-C184F3EC71FD}"/>
              </a:ext>
            </a:extLst>
          </p:cNvPr>
          <p:cNvSpPr>
            <a:spLocks noGrp="1"/>
          </p:cNvSpPr>
          <p:nvPr/>
        </p:nvSpPr>
        <p:spPr>
          <a:xfrm>
            <a:off x="1476375" y="2495550"/>
            <a:ext cx="9667875" cy="9525"/>
          </a:xfrm>
          <a:prstGeom prst="rect">
            <a:avLst/>
          </a:prstGeom>
          <a:solidFill>
            <a:srgbClr val="47716A"/>
          </a:solidFill>
          <a:ln w="0">
            <a:noFill/>
            <a:prstDash val="solid"/>
          </a:ln>
        </p:spPr>
      </p:sp>
      <p:sp>
        <p:nvSpPr>
          <p:cNvPr id="11" name="answer-number-2">
            <a:extLst>
              <a:ext uri="{FF2B5EF4-FFF2-40B4-BE49-F238E27FC236}">
                <a16:creationId xmlns:a16="http://schemas.microsoft.com/office/drawing/2014/main" id="{A3F11882-E7F7-48E1-8995-97DDA5CB8CB4}"/>
              </a:ext>
            </a:extLst>
          </p:cNvPr>
          <p:cNvSpPr>
            <a:spLocks noGrp="1"/>
          </p:cNvSpPr>
          <p:nvPr/>
        </p:nvSpPr>
        <p:spPr>
          <a:xfrm>
            <a:off x="714375" y="2695575"/>
            <a:ext cx="476250" cy="476250"/>
          </a:xfrm>
          <a:prstGeom prst="ellipse">
            <a:avLst/>
          </a:prstGeom>
          <a:solidFill>
            <a:srgbClr val="52C3D3"/>
          </a:solidFill>
          <a:ln w="0">
            <a:noFill/>
            <a:prstDash val="solid"/>
          </a:ln>
        </p:spPr>
      </p:sp>
      <p:sp>
        <p:nvSpPr>
          <p:cNvPr id="12" name="answer-number-text-2">
            <a:extLst>
              <a:ext uri="{FF2B5EF4-FFF2-40B4-BE49-F238E27FC236}">
                <a16:creationId xmlns:a16="http://schemas.microsoft.com/office/drawing/2014/main" id="{7CF9B88E-E61D-4640-923A-7DB2A0BE800C}"/>
              </a:ext>
            </a:extLst>
          </p:cNvPr>
          <p:cNvSpPr>
            <a:spLocks noGrp="1"/>
          </p:cNvSpPr>
          <p:nvPr/>
        </p:nvSpPr>
        <p:spPr>
          <a:xfrm>
            <a:off x="714375" y="276225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2.</a:t>
            </a:r>
          </a:p>
        </p:txBody>
      </p:sp>
      <p:sp>
        <p:nvSpPr>
          <p:cNvPr id="13" name="answer-value-2">
            <a:extLst>
              <a:ext uri="{FF2B5EF4-FFF2-40B4-BE49-F238E27FC236}">
                <a16:creationId xmlns:a16="http://schemas.microsoft.com/office/drawing/2014/main" id="{26B8BF77-2959-4553-A12F-CD623E287EB4}"/>
              </a:ext>
            </a:extLst>
          </p:cNvPr>
          <p:cNvSpPr>
            <a:spLocks noGrp="1"/>
          </p:cNvSpPr>
          <p:nvPr/>
        </p:nvSpPr>
        <p:spPr>
          <a:xfrm>
            <a:off x="1476375" y="2667000"/>
            <a:ext cx="3524250" cy="428625"/>
          </a:xfrm>
          <a:prstGeom prst="rect">
            <a:avLst/>
          </a:prstGeom>
          <a:noFill/>
          <a:ln w="0">
            <a:noFill/>
            <a:prstDash val="solid"/>
          </a:ln>
        </p:spPr>
        <p:txBody>
          <a:bodyPr/>
          <a:lstStyle/>
          <a:p>
            <a:pPr algn="l">
              <a:defRPr sz="1950" b="1" i="0">
                <a:solidFill>
                  <a:srgbClr val="52C3D3"/>
                </a:solidFill>
              </a:defRPr>
            </a:pPr>
            <a:r>
              <a:rPr sz="1950" b="1" i="0">
                <a:solidFill>
                  <a:srgbClr val="52C3D3"/>
                </a:solidFill>
              </a:rPr>
              <a:t>Answer: higher n to lower n</a:t>
            </a:r>
          </a:p>
        </p:txBody>
      </p:sp>
      <p:sp>
        <p:nvSpPr>
          <p:cNvPr id="14" name="answer-reason-2">
            <a:extLst>
              <a:ext uri="{FF2B5EF4-FFF2-40B4-BE49-F238E27FC236}">
                <a16:creationId xmlns:a16="http://schemas.microsoft.com/office/drawing/2014/main" id="{586EC0BD-7740-4BB1-B377-F0F605D791B9}"/>
              </a:ext>
            </a:extLst>
          </p:cNvPr>
          <p:cNvSpPr>
            <a:spLocks noGrp="1"/>
          </p:cNvSpPr>
          <p:nvPr/>
        </p:nvSpPr>
        <p:spPr>
          <a:xfrm>
            <a:off x="5191125" y="2676525"/>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Only then a critical angle exists.</a:t>
            </a:r>
          </a:p>
        </p:txBody>
      </p:sp>
      <p:sp>
        <p:nvSpPr>
          <p:cNvPr id="15" name="rule-155-365">
            <a:extLst>
              <a:ext uri="{FF2B5EF4-FFF2-40B4-BE49-F238E27FC236}">
                <a16:creationId xmlns:a16="http://schemas.microsoft.com/office/drawing/2014/main" id="{19C67CCD-76F4-4FDB-AB6E-092D8013B297}"/>
              </a:ext>
            </a:extLst>
          </p:cNvPr>
          <p:cNvSpPr>
            <a:spLocks noGrp="1"/>
          </p:cNvSpPr>
          <p:nvPr/>
        </p:nvSpPr>
        <p:spPr>
          <a:xfrm>
            <a:off x="1476375" y="3476625"/>
            <a:ext cx="9667875" cy="9525"/>
          </a:xfrm>
          <a:prstGeom prst="rect">
            <a:avLst/>
          </a:prstGeom>
          <a:solidFill>
            <a:srgbClr val="47716A"/>
          </a:solidFill>
          <a:ln w="0">
            <a:noFill/>
            <a:prstDash val="solid"/>
          </a:ln>
        </p:spPr>
      </p:sp>
      <p:sp>
        <p:nvSpPr>
          <p:cNvPr id="16" name="answer-number-3">
            <a:extLst>
              <a:ext uri="{FF2B5EF4-FFF2-40B4-BE49-F238E27FC236}">
                <a16:creationId xmlns:a16="http://schemas.microsoft.com/office/drawing/2014/main" id="{3A7294A4-9C9D-4BE7-8A2D-EB4FCC7786FC}"/>
              </a:ext>
            </a:extLst>
          </p:cNvPr>
          <p:cNvSpPr>
            <a:spLocks noGrp="1"/>
          </p:cNvSpPr>
          <p:nvPr/>
        </p:nvSpPr>
        <p:spPr>
          <a:xfrm>
            <a:off x="714375" y="3676650"/>
            <a:ext cx="476250" cy="476250"/>
          </a:xfrm>
          <a:prstGeom prst="ellipse">
            <a:avLst/>
          </a:prstGeom>
          <a:solidFill>
            <a:srgbClr val="52C3D3"/>
          </a:solidFill>
          <a:ln w="0">
            <a:noFill/>
            <a:prstDash val="solid"/>
          </a:ln>
        </p:spPr>
      </p:sp>
      <p:sp>
        <p:nvSpPr>
          <p:cNvPr id="17" name="answer-number-text-3">
            <a:extLst>
              <a:ext uri="{FF2B5EF4-FFF2-40B4-BE49-F238E27FC236}">
                <a16:creationId xmlns:a16="http://schemas.microsoft.com/office/drawing/2014/main" id="{8BA8A546-BF0F-4989-BCAB-FED034FB6C04}"/>
              </a:ext>
            </a:extLst>
          </p:cNvPr>
          <p:cNvSpPr>
            <a:spLocks noGrp="1"/>
          </p:cNvSpPr>
          <p:nvPr/>
        </p:nvSpPr>
        <p:spPr>
          <a:xfrm>
            <a:off x="714375" y="374332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3.</a:t>
            </a:r>
          </a:p>
        </p:txBody>
      </p:sp>
      <p:sp>
        <p:nvSpPr>
          <p:cNvPr id="18" name="answer-value-3">
            <a:extLst>
              <a:ext uri="{FF2B5EF4-FFF2-40B4-BE49-F238E27FC236}">
                <a16:creationId xmlns:a16="http://schemas.microsoft.com/office/drawing/2014/main" id="{881BD833-A939-46BB-A5F7-371D1993ADE3}"/>
              </a:ext>
            </a:extLst>
          </p:cNvPr>
          <p:cNvSpPr>
            <a:spLocks noGrp="1"/>
          </p:cNvSpPr>
          <p:nvPr/>
        </p:nvSpPr>
        <p:spPr>
          <a:xfrm>
            <a:off x="1476375" y="3648075"/>
            <a:ext cx="3524250" cy="428625"/>
          </a:xfrm>
          <a:prstGeom prst="rect">
            <a:avLst/>
          </a:prstGeom>
          <a:noFill/>
          <a:ln w="0">
            <a:noFill/>
            <a:prstDash val="solid"/>
          </a:ln>
        </p:spPr>
        <p:txBody>
          <a:bodyPr/>
          <a:lstStyle/>
          <a:p>
            <a:pPr algn="l">
              <a:defRPr sz="1950" b="1" i="0">
                <a:solidFill>
                  <a:srgbClr val="52C3D3"/>
                </a:solidFill>
              </a:defRPr>
            </a:pPr>
            <a:r>
              <a:rPr sz="1950" b="1" i="0">
                <a:solidFill>
                  <a:srgbClr val="52C3D3"/>
                </a:solidFill>
              </a:rPr>
              <a:t>Answer: virtual</a:t>
            </a:r>
          </a:p>
        </p:txBody>
      </p:sp>
      <p:sp>
        <p:nvSpPr>
          <p:cNvPr id="19" name="answer-reason-3">
            <a:extLst>
              <a:ext uri="{FF2B5EF4-FFF2-40B4-BE49-F238E27FC236}">
                <a16:creationId xmlns:a16="http://schemas.microsoft.com/office/drawing/2014/main" id="{59EC0709-0346-4B9A-9F36-6B1E69A5FE19}"/>
              </a:ext>
            </a:extLst>
          </p:cNvPr>
          <p:cNvSpPr>
            <a:spLocks noGrp="1"/>
          </p:cNvSpPr>
          <p:nvPr/>
        </p:nvSpPr>
        <p:spPr>
          <a:xfrm>
            <a:off x="5191125" y="3657600"/>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Rays only appear to meet behind mirror.</a:t>
            </a:r>
          </a:p>
        </p:txBody>
      </p:sp>
      <p:sp>
        <p:nvSpPr>
          <p:cNvPr id="20" name="rule-155-468">
            <a:extLst>
              <a:ext uri="{FF2B5EF4-FFF2-40B4-BE49-F238E27FC236}">
                <a16:creationId xmlns:a16="http://schemas.microsoft.com/office/drawing/2014/main" id="{7B8620A6-FFED-40AA-A339-6A096F2D5333}"/>
              </a:ext>
            </a:extLst>
          </p:cNvPr>
          <p:cNvSpPr>
            <a:spLocks noGrp="1"/>
          </p:cNvSpPr>
          <p:nvPr/>
        </p:nvSpPr>
        <p:spPr>
          <a:xfrm>
            <a:off x="1476375" y="4457700"/>
            <a:ext cx="9667875" cy="9525"/>
          </a:xfrm>
          <a:prstGeom prst="rect">
            <a:avLst/>
          </a:prstGeom>
          <a:solidFill>
            <a:srgbClr val="47716A"/>
          </a:solidFill>
          <a:ln w="0">
            <a:noFill/>
            <a:prstDash val="solid"/>
          </a:ln>
        </p:spPr>
      </p:sp>
      <p:sp>
        <p:nvSpPr>
          <p:cNvPr id="21" name="answer-number-4">
            <a:extLst>
              <a:ext uri="{FF2B5EF4-FFF2-40B4-BE49-F238E27FC236}">
                <a16:creationId xmlns:a16="http://schemas.microsoft.com/office/drawing/2014/main" id="{915449CA-4A08-404E-8B17-5BC89CD94DE1}"/>
              </a:ext>
            </a:extLst>
          </p:cNvPr>
          <p:cNvSpPr>
            <a:spLocks noGrp="1"/>
          </p:cNvSpPr>
          <p:nvPr/>
        </p:nvSpPr>
        <p:spPr>
          <a:xfrm>
            <a:off x="714375" y="4657725"/>
            <a:ext cx="476250" cy="476250"/>
          </a:xfrm>
          <a:prstGeom prst="ellipse">
            <a:avLst/>
          </a:prstGeom>
          <a:solidFill>
            <a:srgbClr val="52C3D3"/>
          </a:solidFill>
          <a:ln w="0">
            <a:noFill/>
            <a:prstDash val="solid"/>
          </a:ln>
        </p:spPr>
      </p:sp>
      <p:sp>
        <p:nvSpPr>
          <p:cNvPr id="22" name="answer-number-text-4">
            <a:extLst>
              <a:ext uri="{FF2B5EF4-FFF2-40B4-BE49-F238E27FC236}">
                <a16:creationId xmlns:a16="http://schemas.microsoft.com/office/drawing/2014/main" id="{4892A76D-2141-4426-8E3A-A2C8B6CD2D3A}"/>
              </a:ext>
            </a:extLst>
          </p:cNvPr>
          <p:cNvSpPr>
            <a:spLocks noGrp="1"/>
          </p:cNvSpPr>
          <p:nvPr/>
        </p:nvSpPr>
        <p:spPr>
          <a:xfrm>
            <a:off x="714375" y="472440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4.</a:t>
            </a:r>
          </a:p>
        </p:txBody>
      </p:sp>
      <p:sp>
        <p:nvSpPr>
          <p:cNvPr id="23" name="answer-value-4">
            <a:extLst>
              <a:ext uri="{FF2B5EF4-FFF2-40B4-BE49-F238E27FC236}">
                <a16:creationId xmlns:a16="http://schemas.microsoft.com/office/drawing/2014/main" id="{A0EA1571-4A10-4701-B7AE-3DF1189FDA77}"/>
              </a:ext>
            </a:extLst>
          </p:cNvPr>
          <p:cNvSpPr>
            <a:spLocks noGrp="1"/>
          </p:cNvSpPr>
          <p:nvPr/>
        </p:nvSpPr>
        <p:spPr>
          <a:xfrm>
            <a:off x="1476375" y="4629150"/>
            <a:ext cx="3524250" cy="428625"/>
          </a:xfrm>
          <a:prstGeom prst="rect">
            <a:avLst/>
          </a:prstGeom>
          <a:noFill/>
          <a:ln w="0">
            <a:noFill/>
            <a:prstDash val="solid"/>
          </a:ln>
        </p:spPr>
        <p:txBody>
          <a:bodyPr/>
          <a:lstStyle/>
          <a:p>
            <a:pPr algn="l">
              <a:defRPr sz="1950" b="1" i="0">
                <a:solidFill>
                  <a:srgbClr val="52C3D3"/>
                </a:solidFill>
              </a:defRPr>
            </a:pPr>
            <a:r>
              <a:rPr sz="1950" b="1" i="0">
                <a:solidFill>
                  <a:srgbClr val="52C3D3"/>
                </a:solidFill>
              </a:rPr>
              <a:t>SUPPLEMENT · Answer: n</a:t>
            </a:r>
          </a:p>
        </p:txBody>
      </p:sp>
      <p:sp>
        <p:nvSpPr>
          <p:cNvPr id="24" name="answer-reason-4">
            <a:extLst>
              <a:ext uri="{FF2B5EF4-FFF2-40B4-BE49-F238E27FC236}">
                <a16:creationId xmlns:a16="http://schemas.microsoft.com/office/drawing/2014/main" id="{40E7F99E-842B-4A13-B2B7-66053AE4D6D5}"/>
              </a:ext>
            </a:extLst>
          </p:cNvPr>
          <p:cNvSpPr>
            <a:spLocks noGrp="1"/>
          </p:cNvSpPr>
          <p:nvPr/>
        </p:nvSpPr>
        <p:spPr>
          <a:xfrm>
            <a:off x="5191125" y="4638675"/>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sin i = n sin r for this definition.</a:t>
            </a:r>
          </a:p>
        </p:txBody>
      </p:sp>
      <p:sp>
        <p:nvSpPr>
          <p:cNvPr id="25" name="exit-ticket">
            <a:extLst>
              <a:ext uri="{FF2B5EF4-FFF2-40B4-BE49-F238E27FC236}">
                <a16:creationId xmlns:a16="http://schemas.microsoft.com/office/drawing/2014/main" id="{79DA94BB-1F76-4652-9AA3-A023AC0B0AFD}"/>
              </a:ext>
            </a:extLst>
          </p:cNvPr>
          <p:cNvSpPr>
            <a:spLocks noGrp="1"/>
          </p:cNvSpPr>
          <p:nvPr/>
        </p:nvSpPr>
        <p:spPr>
          <a:xfrm>
            <a:off x="1047750" y="5743575"/>
            <a:ext cx="10096500" cy="400050"/>
          </a:xfrm>
          <a:prstGeom prst="rect">
            <a:avLst/>
          </a:prstGeom>
          <a:noFill/>
          <a:ln w="0">
            <a:noFill/>
            <a:prstDash val="solid"/>
          </a:ln>
        </p:spPr>
        <p:txBody>
          <a:bodyPr/>
          <a:lstStyle/>
          <a:p>
            <a:pPr algn="ctr">
              <a:defRPr sz="1875" b="1" i="0">
                <a:solidFill>
                  <a:srgbClr val="52C3D3"/>
                </a:solidFill>
              </a:defRPr>
            </a:pPr>
            <a:r>
              <a:rPr sz="1875" b="1" i="0">
                <a:solidFill>
                  <a:srgbClr val="52C3D3"/>
                </a:solidFill>
              </a:rPr>
              <a:t>Next move: Correct one response, name the governing physics idea, and write one question you can now answer that you could not answer at the start.</a:t>
            </a:r>
          </a:p>
        </p:txBody>
      </p:sp>
    </p:spTree>
    <p:extLst>
      <p:ext uri="{BB962C8B-B14F-4D97-AF65-F5344CB8AC3E}">
        <p14:creationId xmlns:p14="http://schemas.microsoft.com/office/powerpoint/2010/main" val="1326527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7" name="group-label">
            <a:extLst>
              <a:ext uri="{FF2B5EF4-FFF2-40B4-BE49-F238E27FC236}">
                <a16:creationId xmlns:a16="http://schemas.microsoft.com/office/drawing/2014/main" id="{39D416FC-8334-4A91-BF0C-73338FB3EE2A}"/>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GROUP 3 · WAVES</a:t>
            </a:r>
          </a:p>
        </p:txBody>
      </p:sp>
      <p:sp>
        <p:nvSpPr>
          <p:cNvPr id="2" name="page-number">
            <a:extLst>
              <a:ext uri="{FF2B5EF4-FFF2-40B4-BE49-F238E27FC236}">
                <a16:creationId xmlns:a16="http://schemas.microsoft.com/office/drawing/2014/main" id="{43985F6D-E27C-4682-91C6-241D0D5AAE82}"/>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02 / 13</a:t>
            </a:r>
            <a:endParaRPr sz="1650" b="1" i="0">
              <a:solidFill>
                <a:srgbClr val="0A332E"/>
              </a:solidFill>
            </a:endParaRPr>
          </a:p>
        </p:txBody>
      </p:sp>
      <p:sp>
        <p:nvSpPr>
          <p:cNvPr id="3" name="rule-70-666">
            <a:extLst>
              <a:ext uri="{FF2B5EF4-FFF2-40B4-BE49-F238E27FC236}">
                <a16:creationId xmlns:a16="http://schemas.microsoft.com/office/drawing/2014/main" id="{8169857E-857C-4C2D-99FD-74F1CED2844D}"/>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948D371A-C730-4E40-96A1-7228EF095168}"/>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3.2</a:t>
            </a:r>
          </a:p>
        </p:txBody>
      </p:sp>
      <p:sp>
        <p:nvSpPr>
          <p:cNvPr id="5" name="slide-title">
            <a:extLst>
              <a:ext uri="{FF2B5EF4-FFF2-40B4-BE49-F238E27FC236}">
                <a16:creationId xmlns:a16="http://schemas.microsoft.com/office/drawing/2014/main" id="{61D62A1D-3794-4D49-8480-54FB69BA6E05}"/>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Three ideas to wake up</a:t>
            </a:r>
          </a:p>
        </p:txBody>
      </p:sp>
      <p:sp>
        <p:nvSpPr>
          <p:cNvPr id="6" name="retrieval-instruction">
            <a:extLst>
              <a:ext uri="{FF2B5EF4-FFF2-40B4-BE49-F238E27FC236}">
                <a16:creationId xmlns:a16="http://schemas.microsoft.com/office/drawing/2014/main" id="{7D5CA33E-40DE-4485-8454-378112021E49}"/>
              </a:ext>
            </a:extLst>
          </p:cNvPr>
          <p:cNvSpPr>
            <a:spLocks noGrp="1"/>
          </p:cNvSpPr>
          <p:nvPr/>
        </p:nvSpPr>
        <p:spPr>
          <a:xfrm>
            <a:off x="666750" y="1524000"/>
            <a:ext cx="9906000" cy="419100"/>
          </a:xfrm>
          <a:prstGeom prst="rect">
            <a:avLst/>
          </a:prstGeom>
          <a:noFill/>
          <a:ln w="0">
            <a:noFill/>
            <a:prstDash val="solid"/>
          </a:ln>
        </p:spPr>
        <p:txBody>
          <a:bodyPr/>
          <a:lstStyle/>
          <a:p>
            <a:pPr algn="l">
              <a:defRPr sz="1950" b="0" i="0">
                <a:solidFill>
                  <a:srgbClr val="48635E"/>
                </a:solidFill>
              </a:defRPr>
            </a:pPr>
            <a:r>
              <a:rPr sz="1950" b="0" i="0">
                <a:solidFill>
                  <a:srgbClr val="48635E"/>
                </a:solidFill>
              </a:rPr>
              <a:t>Think alone → compare with a partner → vote with one reason.</a:t>
            </a:r>
          </a:p>
        </p:txBody>
      </p:sp>
      <p:sp>
        <p:nvSpPr>
          <p:cNvPr id="7" name="retrieval-number-1">
            <a:extLst>
              <a:ext uri="{FF2B5EF4-FFF2-40B4-BE49-F238E27FC236}">
                <a16:creationId xmlns:a16="http://schemas.microsoft.com/office/drawing/2014/main" id="{C55CEB57-C1A3-42D8-A3A2-142B73F18700}"/>
              </a:ext>
            </a:extLst>
          </p:cNvPr>
          <p:cNvSpPr>
            <a:spLocks noGrp="1"/>
          </p:cNvSpPr>
          <p:nvPr/>
        </p:nvSpPr>
        <p:spPr>
          <a:xfrm>
            <a:off x="723900" y="2209800"/>
            <a:ext cx="495300" cy="495300"/>
          </a:xfrm>
          <a:prstGeom prst="ellipse">
            <a:avLst/>
          </a:prstGeom>
          <a:solidFill>
            <a:srgbClr val="52C3D3"/>
          </a:solidFill>
          <a:ln w="0">
            <a:noFill/>
            <a:prstDash val="solid"/>
          </a:ln>
        </p:spPr>
      </p:sp>
      <p:sp>
        <p:nvSpPr>
          <p:cNvPr id="8" name="retrieval-number-text-1">
            <a:extLst>
              <a:ext uri="{FF2B5EF4-FFF2-40B4-BE49-F238E27FC236}">
                <a16:creationId xmlns:a16="http://schemas.microsoft.com/office/drawing/2014/main" id="{966BC3DA-F13A-42C3-BF3C-E4853664CC3A}"/>
              </a:ext>
            </a:extLst>
          </p:cNvPr>
          <p:cNvSpPr>
            <a:spLocks noGrp="1"/>
          </p:cNvSpPr>
          <p:nvPr/>
        </p:nvSpPr>
        <p:spPr>
          <a:xfrm>
            <a:off x="723900" y="2276475"/>
            <a:ext cx="495300" cy="333375"/>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1</a:t>
            </a:r>
          </a:p>
        </p:txBody>
      </p:sp>
      <p:sp>
        <p:nvSpPr>
          <p:cNvPr id="9" name="retrieval-question-1">
            <a:extLst>
              <a:ext uri="{FF2B5EF4-FFF2-40B4-BE49-F238E27FC236}">
                <a16:creationId xmlns:a16="http://schemas.microsoft.com/office/drawing/2014/main" id="{D9C77075-D6BC-4506-8062-3B7946D9ABC6}"/>
              </a:ext>
            </a:extLst>
          </p:cNvPr>
          <p:cNvSpPr>
            <a:spLocks noGrp="1"/>
          </p:cNvSpPr>
          <p:nvPr/>
        </p:nvSpPr>
        <p:spPr>
          <a:xfrm>
            <a:off x="1524000" y="21717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Angles of incidence and reflection are measured from what?</a:t>
            </a:r>
          </a:p>
        </p:txBody>
      </p:sp>
      <p:sp>
        <p:nvSpPr>
          <p:cNvPr id="10" name="retrieval-number-2">
            <a:extLst>
              <a:ext uri="{FF2B5EF4-FFF2-40B4-BE49-F238E27FC236}">
                <a16:creationId xmlns:a16="http://schemas.microsoft.com/office/drawing/2014/main" id="{25E97B3E-61A6-4AE3-ABF5-556E61FFB694}"/>
              </a:ext>
            </a:extLst>
          </p:cNvPr>
          <p:cNvSpPr>
            <a:spLocks noGrp="1"/>
          </p:cNvSpPr>
          <p:nvPr/>
        </p:nvSpPr>
        <p:spPr>
          <a:xfrm>
            <a:off x="723900" y="3276600"/>
            <a:ext cx="495300" cy="495300"/>
          </a:xfrm>
          <a:prstGeom prst="ellipse">
            <a:avLst/>
          </a:prstGeom>
          <a:solidFill>
            <a:srgbClr val="52C3D3"/>
          </a:solidFill>
          <a:ln w="0">
            <a:noFill/>
            <a:prstDash val="solid"/>
          </a:ln>
        </p:spPr>
      </p:sp>
      <p:sp>
        <p:nvSpPr>
          <p:cNvPr id="11" name="retrieval-number-text-2">
            <a:extLst>
              <a:ext uri="{FF2B5EF4-FFF2-40B4-BE49-F238E27FC236}">
                <a16:creationId xmlns:a16="http://schemas.microsoft.com/office/drawing/2014/main" id="{9C3FD365-90CA-4D99-9D49-3610E545E5FD}"/>
              </a:ext>
            </a:extLst>
          </p:cNvPr>
          <p:cNvSpPr>
            <a:spLocks noGrp="1"/>
          </p:cNvSpPr>
          <p:nvPr/>
        </p:nvSpPr>
        <p:spPr>
          <a:xfrm>
            <a:off x="723900" y="3343275"/>
            <a:ext cx="495300" cy="333375"/>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2</a:t>
            </a:r>
          </a:p>
        </p:txBody>
      </p:sp>
      <p:sp>
        <p:nvSpPr>
          <p:cNvPr id="12" name="retrieval-question-2">
            <a:extLst>
              <a:ext uri="{FF2B5EF4-FFF2-40B4-BE49-F238E27FC236}">
                <a16:creationId xmlns:a16="http://schemas.microsoft.com/office/drawing/2014/main" id="{90F527E5-C36E-4993-A55D-C30B309B3C58}"/>
              </a:ext>
            </a:extLst>
          </p:cNvPr>
          <p:cNvSpPr>
            <a:spLocks noGrp="1"/>
          </p:cNvSpPr>
          <p:nvPr/>
        </p:nvSpPr>
        <p:spPr>
          <a:xfrm>
            <a:off x="1524000" y="32385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State the law of reflection.</a:t>
            </a:r>
          </a:p>
        </p:txBody>
      </p:sp>
      <p:sp>
        <p:nvSpPr>
          <p:cNvPr id="13" name="retrieval-number-3">
            <a:extLst>
              <a:ext uri="{FF2B5EF4-FFF2-40B4-BE49-F238E27FC236}">
                <a16:creationId xmlns:a16="http://schemas.microsoft.com/office/drawing/2014/main" id="{67950529-AB7B-49BF-92B0-146D04D71AB9}"/>
              </a:ext>
            </a:extLst>
          </p:cNvPr>
          <p:cNvSpPr>
            <a:spLocks noGrp="1"/>
          </p:cNvSpPr>
          <p:nvPr/>
        </p:nvSpPr>
        <p:spPr>
          <a:xfrm>
            <a:off x="723900" y="4343400"/>
            <a:ext cx="495300" cy="495300"/>
          </a:xfrm>
          <a:prstGeom prst="ellipse">
            <a:avLst/>
          </a:prstGeom>
          <a:solidFill>
            <a:srgbClr val="52C3D3"/>
          </a:solidFill>
          <a:ln w="0">
            <a:noFill/>
            <a:prstDash val="solid"/>
          </a:ln>
        </p:spPr>
      </p:sp>
      <p:sp>
        <p:nvSpPr>
          <p:cNvPr id="14" name="retrieval-number-text-3">
            <a:extLst>
              <a:ext uri="{FF2B5EF4-FFF2-40B4-BE49-F238E27FC236}">
                <a16:creationId xmlns:a16="http://schemas.microsoft.com/office/drawing/2014/main" id="{B685B547-1F5F-4189-9439-3ED7067B2EAD}"/>
              </a:ext>
            </a:extLst>
          </p:cNvPr>
          <p:cNvSpPr>
            <a:spLocks noGrp="1"/>
          </p:cNvSpPr>
          <p:nvPr/>
        </p:nvSpPr>
        <p:spPr>
          <a:xfrm>
            <a:off x="723900" y="4410075"/>
            <a:ext cx="495300" cy="333375"/>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3</a:t>
            </a:r>
          </a:p>
        </p:txBody>
      </p:sp>
      <p:sp>
        <p:nvSpPr>
          <p:cNvPr id="15" name="retrieval-question-3">
            <a:extLst>
              <a:ext uri="{FF2B5EF4-FFF2-40B4-BE49-F238E27FC236}">
                <a16:creationId xmlns:a16="http://schemas.microsoft.com/office/drawing/2014/main" id="{DDE4CF9B-D62F-4470-98BD-56B10CC776AB}"/>
              </a:ext>
            </a:extLst>
          </p:cNvPr>
          <p:cNvSpPr>
            <a:spLocks noGrp="1"/>
          </p:cNvSpPr>
          <p:nvPr/>
        </p:nvSpPr>
        <p:spPr>
          <a:xfrm>
            <a:off x="1524000" y="43053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What lens brings parallel rays to a principal focus?</a:t>
            </a:r>
          </a:p>
        </p:txBody>
      </p:sp>
      <p:sp>
        <p:nvSpPr>
          <p:cNvPr id="16" name="retrieval-close">
            <a:extLst>
              <a:ext uri="{FF2B5EF4-FFF2-40B4-BE49-F238E27FC236}">
                <a16:creationId xmlns:a16="http://schemas.microsoft.com/office/drawing/2014/main" id="{BB58B703-C0A1-49B1-A6ED-54AA8F030359}"/>
              </a:ext>
            </a:extLst>
          </p:cNvPr>
          <p:cNvSpPr>
            <a:spLocks noGrp="1"/>
          </p:cNvSpPr>
          <p:nvPr/>
        </p:nvSpPr>
        <p:spPr>
          <a:xfrm>
            <a:off x="666750" y="5600700"/>
            <a:ext cx="10668000" cy="457200"/>
          </a:xfrm>
          <a:prstGeom prst="rect">
            <a:avLst/>
          </a:prstGeom>
          <a:noFill/>
          <a:ln w="0">
            <a:noFill/>
            <a:prstDash val="solid"/>
          </a:ln>
        </p:spPr>
        <p:txBody>
          <a:bodyPr/>
          <a:lstStyle/>
          <a:p>
            <a:pPr algn="l">
              <a:defRPr sz="1800" b="1" i="0">
                <a:solidFill>
                  <a:srgbClr val="52C3D3"/>
                </a:solidFill>
              </a:defRPr>
            </a:pPr>
            <a:r>
              <a:rPr sz="1800" b="1" i="0">
                <a:solidFill>
                  <a:srgbClr val="52C3D3"/>
                </a:solidFill>
              </a:rPr>
              <a:t>Mini-whiteboard challenge: sketch or calculate one idea you expect to use today.</a:t>
            </a:r>
          </a:p>
        </p:txBody>
      </p:sp>
    </p:spTree>
    <p:extLst>
      <p:ext uri="{BB962C8B-B14F-4D97-AF65-F5344CB8AC3E}">
        <p14:creationId xmlns:p14="http://schemas.microsoft.com/office/powerpoint/2010/main" val="10997817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4" name="group-label">
            <a:extLst>
              <a:ext uri="{FF2B5EF4-FFF2-40B4-BE49-F238E27FC236}">
                <a16:creationId xmlns:a16="http://schemas.microsoft.com/office/drawing/2014/main" id="{1DD25245-6499-4FCB-AEC3-429E05C94B61}"/>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GROUP 3 · WAVES</a:t>
            </a:r>
          </a:p>
        </p:txBody>
      </p:sp>
      <p:sp>
        <p:nvSpPr>
          <p:cNvPr id="2" name="page-number">
            <a:extLst>
              <a:ext uri="{FF2B5EF4-FFF2-40B4-BE49-F238E27FC236}">
                <a16:creationId xmlns:a16="http://schemas.microsoft.com/office/drawing/2014/main" id="{41393C6F-8131-4EED-87E7-D01F854ED5A8}"/>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03 / 13</a:t>
            </a:r>
            <a:endParaRPr sz="1650" b="1" i="0">
              <a:solidFill>
                <a:srgbClr val="0A332E"/>
              </a:solidFill>
            </a:endParaRPr>
          </a:p>
        </p:txBody>
      </p:sp>
      <p:sp>
        <p:nvSpPr>
          <p:cNvPr id="3" name="rule-70-666">
            <a:extLst>
              <a:ext uri="{FF2B5EF4-FFF2-40B4-BE49-F238E27FC236}">
                <a16:creationId xmlns:a16="http://schemas.microsoft.com/office/drawing/2014/main" id="{5AE9F7C2-608D-4F63-8DE3-C57B1FE29482}"/>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EBEF88ED-68A8-4E83-8DEC-3E25CE4BD2AA}"/>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3.2</a:t>
            </a:r>
          </a:p>
        </p:txBody>
      </p:sp>
      <p:sp>
        <p:nvSpPr>
          <p:cNvPr id="5" name="slide-title">
            <a:extLst>
              <a:ext uri="{FF2B5EF4-FFF2-40B4-BE49-F238E27FC236}">
                <a16:creationId xmlns:a16="http://schemas.microsoft.com/office/drawing/2014/main" id="{1E37F6A8-FD6E-440A-9558-AE345FDEFCE9}"/>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Draw the normal first, then let the ray tell the story</a:t>
            </a:r>
          </a:p>
        </p:txBody>
      </p:sp>
      <p:sp>
        <p:nvSpPr>
          <p:cNvPr id="6" name="core-index-1">
            <a:extLst>
              <a:ext uri="{FF2B5EF4-FFF2-40B4-BE49-F238E27FC236}">
                <a16:creationId xmlns:a16="http://schemas.microsoft.com/office/drawing/2014/main" id="{66534E9D-131D-43AD-9FDB-567A5B9DB096}"/>
              </a:ext>
            </a:extLst>
          </p:cNvPr>
          <p:cNvSpPr>
            <a:spLocks noGrp="1"/>
          </p:cNvSpPr>
          <p:nvPr/>
        </p:nvSpPr>
        <p:spPr>
          <a:xfrm>
            <a:off x="685800" y="1809750"/>
            <a:ext cx="457200" cy="30480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01</a:t>
            </a:r>
          </a:p>
        </p:txBody>
      </p:sp>
      <p:sp>
        <p:nvSpPr>
          <p:cNvPr id="7" name="core-point-1">
            <a:extLst>
              <a:ext uri="{FF2B5EF4-FFF2-40B4-BE49-F238E27FC236}">
                <a16:creationId xmlns:a16="http://schemas.microsoft.com/office/drawing/2014/main" id="{C3477B9F-CA5B-459C-9D36-FD3ED9E7B62D}"/>
              </a:ext>
            </a:extLst>
          </p:cNvPr>
          <p:cNvSpPr>
            <a:spLocks noGrp="1"/>
          </p:cNvSpPr>
          <p:nvPr/>
        </p:nvSpPr>
        <p:spPr>
          <a:xfrm>
            <a:off x="1257300" y="17811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Core: Reflection obeys i = r.</a:t>
            </a:r>
          </a:p>
        </p:txBody>
      </p:sp>
      <p:sp>
        <p:nvSpPr>
          <p:cNvPr id="8" name="core-index-2">
            <a:extLst>
              <a:ext uri="{FF2B5EF4-FFF2-40B4-BE49-F238E27FC236}">
                <a16:creationId xmlns:a16="http://schemas.microsoft.com/office/drawing/2014/main" id="{CB7DBAEF-8AE0-4651-BA80-877046B2EEB8}"/>
              </a:ext>
            </a:extLst>
          </p:cNvPr>
          <p:cNvSpPr>
            <a:spLocks noGrp="1"/>
          </p:cNvSpPr>
          <p:nvPr/>
        </p:nvSpPr>
        <p:spPr>
          <a:xfrm>
            <a:off x="685800" y="2590800"/>
            <a:ext cx="457200" cy="30480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02</a:t>
            </a:r>
          </a:p>
        </p:txBody>
      </p:sp>
      <p:sp>
        <p:nvSpPr>
          <p:cNvPr id="9" name="core-point-2">
            <a:extLst>
              <a:ext uri="{FF2B5EF4-FFF2-40B4-BE49-F238E27FC236}">
                <a16:creationId xmlns:a16="http://schemas.microsoft.com/office/drawing/2014/main" id="{357AEDB5-3720-475B-9107-4CDB31C61F69}"/>
              </a:ext>
            </a:extLst>
          </p:cNvPr>
          <p:cNvSpPr>
            <a:spLocks noGrp="1"/>
          </p:cNvSpPr>
          <p:nvPr/>
        </p:nvSpPr>
        <p:spPr>
          <a:xfrm>
            <a:off x="1257300" y="25622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Core: Entering an optically denser region usually bends light toward the normal.</a:t>
            </a:r>
          </a:p>
        </p:txBody>
      </p:sp>
      <p:sp>
        <p:nvSpPr>
          <p:cNvPr id="10" name="core-index-3">
            <a:extLst>
              <a:ext uri="{FF2B5EF4-FFF2-40B4-BE49-F238E27FC236}">
                <a16:creationId xmlns:a16="http://schemas.microsoft.com/office/drawing/2014/main" id="{A8ECCEE0-D7C9-44DD-8A78-21B702C08408}"/>
              </a:ext>
            </a:extLst>
          </p:cNvPr>
          <p:cNvSpPr>
            <a:spLocks noGrp="1"/>
          </p:cNvSpPr>
          <p:nvPr/>
        </p:nvSpPr>
        <p:spPr>
          <a:xfrm>
            <a:off x="685800" y="3371850"/>
            <a:ext cx="457200" cy="30480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03</a:t>
            </a:r>
          </a:p>
        </p:txBody>
      </p:sp>
      <p:sp>
        <p:nvSpPr>
          <p:cNvPr id="11" name="core-point-3">
            <a:extLst>
              <a:ext uri="{FF2B5EF4-FFF2-40B4-BE49-F238E27FC236}">
                <a16:creationId xmlns:a16="http://schemas.microsoft.com/office/drawing/2014/main" id="{AA370A3D-0FAF-43DD-BD0D-1B13C72A8F0D}"/>
              </a:ext>
            </a:extLst>
          </p:cNvPr>
          <p:cNvSpPr>
            <a:spLocks noGrp="1"/>
          </p:cNvSpPr>
          <p:nvPr/>
        </p:nvSpPr>
        <p:spPr>
          <a:xfrm>
            <a:off x="1257300" y="33432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Core: A plane-mirror image is virtual, upright, same size and equally far behind the mirror.</a:t>
            </a:r>
          </a:p>
        </p:txBody>
      </p:sp>
      <p:sp>
        <p:nvSpPr>
          <p:cNvPr id="12" name="core-index-4">
            <a:extLst>
              <a:ext uri="{FF2B5EF4-FFF2-40B4-BE49-F238E27FC236}">
                <a16:creationId xmlns:a16="http://schemas.microsoft.com/office/drawing/2014/main" id="{C277BC7C-3BDD-41DB-97CF-80B37FB62C2A}"/>
              </a:ext>
            </a:extLst>
          </p:cNvPr>
          <p:cNvSpPr>
            <a:spLocks noGrp="1"/>
          </p:cNvSpPr>
          <p:nvPr/>
        </p:nvSpPr>
        <p:spPr>
          <a:xfrm>
            <a:off x="685800" y="4152900"/>
            <a:ext cx="457200" cy="30480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04</a:t>
            </a:r>
          </a:p>
        </p:txBody>
      </p:sp>
      <p:sp>
        <p:nvSpPr>
          <p:cNvPr id="13" name="core-point-4">
            <a:extLst>
              <a:ext uri="{FF2B5EF4-FFF2-40B4-BE49-F238E27FC236}">
                <a16:creationId xmlns:a16="http://schemas.microsoft.com/office/drawing/2014/main" id="{6A1875F0-A807-4774-9861-3FF2DD31D18B}"/>
              </a:ext>
            </a:extLst>
          </p:cNvPr>
          <p:cNvSpPr>
            <a:spLocks noGrp="1"/>
          </p:cNvSpPr>
          <p:nvPr/>
        </p:nvSpPr>
        <p:spPr>
          <a:xfrm>
            <a:off x="1257300" y="41243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Core: A thin converging lens focuses parallel rays; a thin diverging lens spreads them as if from a virtual focus.</a:t>
            </a:r>
          </a:p>
        </p:txBody>
      </p:sp>
      <p:sp>
        <p:nvSpPr>
          <p:cNvPr id="14" name="core-index-5">
            <a:extLst>
              <a:ext uri="{FF2B5EF4-FFF2-40B4-BE49-F238E27FC236}">
                <a16:creationId xmlns:a16="http://schemas.microsoft.com/office/drawing/2014/main" id="{CD38D0E9-BD36-494B-8FAF-0587501B9677}"/>
              </a:ext>
            </a:extLst>
          </p:cNvPr>
          <p:cNvSpPr>
            <a:spLocks noGrp="1"/>
          </p:cNvSpPr>
          <p:nvPr/>
        </p:nvSpPr>
        <p:spPr>
          <a:xfrm>
            <a:off x="685800" y="4933950"/>
            <a:ext cx="457200" cy="30480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05</a:t>
            </a:r>
          </a:p>
        </p:txBody>
      </p:sp>
      <p:sp>
        <p:nvSpPr>
          <p:cNvPr id="15" name="core-point-5">
            <a:extLst>
              <a:ext uri="{FF2B5EF4-FFF2-40B4-BE49-F238E27FC236}">
                <a16:creationId xmlns:a16="http://schemas.microsoft.com/office/drawing/2014/main" id="{E38BE16E-91ED-400A-BD9B-C744B0FA0A44}"/>
              </a:ext>
            </a:extLst>
          </p:cNvPr>
          <p:cNvSpPr>
            <a:spLocks noGrp="1"/>
          </p:cNvSpPr>
          <p:nvPr/>
        </p:nvSpPr>
        <p:spPr>
          <a:xfrm>
            <a:off x="1257300" y="49053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Supplement: A converging lens inside its focal length is a magnifying glass. Diverging corrects short sight; converging corrects long sight.</a:t>
            </a:r>
          </a:p>
        </p:txBody>
      </p:sp>
      <p:sp>
        <p:nvSpPr>
          <p:cNvPr id="16" name="equation-panel">
            <a:extLst>
              <a:ext uri="{FF2B5EF4-FFF2-40B4-BE49-F238E27FC236}">
                <a16:creationId xmlns:a16="http://schemas.microsoft.com/office/drawing/2014/main" id="{5AA153E1-1A26-4D40-8604-114786B300EF}"/>
              </a:ext>
            </a:extLst>
          </p:cNvPr>
          <p:cNvSpPr>
            <a:spLocks noGrp="1"/>
          </p:cNvSpPr>
          <p:nvPr/>
        </p:nvSpPr>
        <p:spPr>
          <a:xfrm>
            <a:off x="7858125" y="1809750"/>
            <a:ext cx="3667125" cy="2952750"/>
          </a:xfrm>
          <a:prstGeom prst="roundRect">
            <a:avLst>
              <a:gd name="adj" fmla="val 3871"/>
            </a:avLst>
          </a:prstGeom>
          <a:solidFill>
            <a:srgbClr val="0B342E"/>
          </a:solidFill>
          <a:ln w="0">
            <a:noFill/>
            <a:prstDash val="solid"/>
          </a:ln>
        </p:spPr>
      </p:sp>
      <p:sp>
        <p:nvSpPr>
          <p:cNvPr id="17" name="equation-label">
            <a:extLst>
              <a:ext uri="{FF2B5EF4-FFF2-40B4-BE49-F238E27FC236}">
                <a16:creationId xmlns:a16="http://schemas.microsoft.com/office/drawing/2014/main" id="{7A814D4F-FEEC-4C31-9870-E0C3F530DA9D}"/>
              </a:ext>
            </a:extLst>
          </p:cNvPr>
          <p:cNvSpPr>
            <a:spLocks noGrp="1"/>
          </p:cNvSpPr>
          <p:nvPr/>
        </p:nvSpPr>
        <p:spPr>
          <a:xfrm>
            <a:off x="8143875" y="2095500"/>
            <a:ext cx="3095625" cy="3238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EQUATIONS TO OWN</a:t>
            </a:r>
          </a:p>
        </p:txBody>
      </p:sp>
      <p:sp>
        <p:nvSpPr>
          <p:cNvPr id="18" name="equation-expression-1">
            <a:extLst>
              <a:ext uri="{FF2B5EF4-FFF2-40B4-BE49-F238E27FC236}">
                <a16:creationId xmlns:a16="http://schemas.microsoft.com/office/drawing/2014/main" id="{2EE05BD3-7787-48B4-9384-9F01471A29E1}"/>
              </a:ext>
            </a:extLst>
          </p:cNvPr>
          <p:cNvSpPr>
            <a:spLocks noGrp="1"/>
          </p:cNvSpPr>
          <p:nvPr/>
        </p:nvSpPr>
        <p:spPr>
          <a:xfrm>
            <a:off x="8143875" y="2552700"/>
            <a:ext cx="3095625" cy="6858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CORE · i = r (reflection)</a:t>
            </a:r>
          </a:p>
        </p:txBody>
      </p:sp>
      <p:sp>
        <p:nvSpPr>
          <p:cNvPr id="19" name="equation-units-1">
            <a:extLst>
              <a:ext uri="{FF2B5EF4-FFF2-40B4-BE49-F238E27FC236}">
                <a16:creationId xmlns:a16="http://schemas.microsoft.com/office/drawing/2014/main" id="{3E005E52-429B-45A0-964F-B28C9006035F}"/>
              </a:ext>
            </a:extLst>
          </p:cNvPr>
          <p:cNvSpPr>
            <a:spLocks noGrp="1"/>
          </p:cNvSpPr>
          <p:nvPr/>
        </p:nvSpPr>
        <p:spPr>
          <a:xfrm>
            <a:off x="8143875" y="32766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angles in ° from the normal</a:t>
            </a:r>
          </a:p>
        </p:txBody>
      </p:sp>
      <p:sp>
        <p:nvSpPr>
          <p:cNvPr id="20" name="equation-expression-2">
            <a:extLst>
              <a:ext uri="{FF2B5EF4-FFF2-40B4-BE49-F238E27FC236}">
                <a16:creationId xmlns:a16="http://schemas.microsoft.com/office/drawing/2014/main" id="{0A8F5510-EF88-4BE7-9C5D-4EE42AE03324}"/>
              </a:ext>
            </a:extLst>
          </p:cNvPr>
          <p:cNvSpPr>
            <a:spLocks noGrp="1"/>
          </p:cNvSpPr>
          <p:nvPr/>
        </p:nvSpPr>
        <p:spPr>
          <a:xfrm>
            <a:off x="8143875" y="3714750"/>
            <a:ext cx="3095625" cy="51435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SUPPLEMENT · n = sin i / sin r (air to material)</a:t>
            </a:r>
          </a:p>
        </p:txBody>
      </p:sp>
      <p:sp>
        <p:nvSpPr>
          <p:cNvPr id="21" name="equation-units-2">
            <a:extLst>
              <a:ext uri="{FF2B5EF4-FFF2-40B4-BE49-F238E27FC236}">
                <a16:creationId xmlns:a16="http://schemas.microsoft.com/office/drawing/2014/main" id="{98705591-D796-4896-9012-35708B6976C4}"/>
              </a:ext>
            </a:extLst>
          </p:cNvPr>
          <p:cNvSpPr>
            <a:spLocks noGrp="1"/>
          </p:cNvSpPr>
          <p:nvPr/>
        </p:nvSpPr>
        <p:spPr>
          <a:xfrm>
            <a:off x="8143875" y="42672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n dimensionless</a:t>
            </a:r>
          </a:p>
        </p:txBody>
      </p:sp>
      <p:sp>
        <p:nvSpPr>
          <p:cNvPr id="22" name="vocabulary-label">
            <a:extLst>
              <a:ext uri="{FF2B5EF4-FFF2-40B4-BE49-F238E27FC236}">
                <a16:creationId xmlns:a16="http://schemas.microsoft.com/office/drawing/2014/main" id="{907C00D2-D0A2-4FE1-BA7D-5C182685B72B}"/>
              </a:ext>
            </a:extLst>
          </p:cNvPr>
          <p:cNvSpPr>
            <a:spLocks noGrp="1"/>
          </p:cNvSpPr>
          <p:nvPr/>
        </p:nvSpPr>
        <p:spPr>
          <a:xfrm>
            <a:off x="7858125" y="4895850"/>
            <a:ext cx="3667125"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SAY IT PRECISELY</a:t>
            </a:r>
          </a:p>
        </p:txBody>
      </p:sp>
      <p:sp>
        <p:nvSpPr>
          <p:cNvPr id="23" name="vocabulary">
            <a:extLst>
              <a:ext uri="{FF2B5EF4-FFF2-40B4-BE49-F238E27FC236}">
                <a16:creationId xmlns:a16="http://schemas.microsoft.com/office/drawing/2014/main" id="{80F10D6B-78A1-4B4E-8651-3CBC3DF0576B}"/>
              </a:ext>
            </a:extLst>
          </p:cNvPr>
          <p:cNvSpPr>
            <a:spLocks noGrp="1"/>
          </p:cNvSpPr>
          <p:nvPr/>
        </p:nvSpPr>
        <p:spPr>
          <a:xfrm>
            <a:off x="7858125" y="5257800"/>
            <a:ext cx="3667125" cy="904875"/>
          </a:xfrm>
          <a:prstGeom prst="rect">
            <a:avLst/>
          </a:prstGeom>
          <a:noFill/>
          <a:ln w="0">
            <a:noFill/>
            <a:prstDash val="solid"/>
          </a:ln>
        </p:spPr>
        <p:txBody>
          <a:bodyPr/>
          <a:lstStyle/>
          <a:p>
            <a:pPr algn="l">
              <a:defRPr sz="1800" b="1" i="0">
                <a:solidFill>
                  <a:srgbClr val="0A332E"/>
                </a:solidFill>
              </a:defRPr>
            </a:pPr>
            <a:r>
              <a:rPr sz="1800" b="1" i="0">
                <a:solidFill>
                  <a:srgbClr val="0A332E"/>
                </a:solidFill>
              </a:rPr>
              <a:t>normal · reflection · refraction · refractive index · critical angle · virtual image</a:t>
            </a:r>
          </a:p>
        </p:txBody>
      </p:sp>
    </p:spTree>
    <p:extLst>
      <p:ext uri="{BB962C8B-B14F-4D97-AF65-F5344CB8AC3E}">
        <p14:creationId xmlns:p14="http://schemas.microsoft.com/office/powerpoint/2010/main" val="465765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7B1FA-E2F1-51E7-9923-FEE41AA930B4}"/>
            </a:ext>
          </a:extLst>
        </p:cNvPr>
        <p:cNvGrpSpPr/>
        <p:nvPr/>
      </p:nvGrpSpPr>
      <p:grpSpPr>
        <a:xfrm>
          <a:off x="0" y="0"/>
          <a:ext cx="0" cy="0"/>
          <a:chOff x="0" y="0"/>
          <a:chExt cx="0" cy="0"/>
        </a:xfrm>
      </p:grpSpPr>
      <p:sp>
        <p:nvSpPr>
          <p:cNvPr id="24" name="group-label">
            <a:extLst>
              <a:ext uri="{FF2B5EF4-FFF2-40B4-BE49-F238E27FC236}">
                <a16:creationId xmlns:a16="http://schemas.microsoft.com/office/drawing/2014/main" id="{F842894F-27E7-2BE9-11F0-E576D1828B4B}"/>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GROUP 3 · WAVES</a:t>
            </a:r>
          </a:p>
        </p:txBody>
      </p:sp>
      <p:sp>
        <p:nvSpPr>
          <p:cNvPr id="2" name="page-number">
            <a:extLst>
              <a:ext uri="{FF2B5EF4-FFF2-40B4-BE49-F238E27FC236}">
                <a16:creationId xmlns:a16="http://schemas.microsoft.com/office/drawing/2014/main" id="{DB0E101A-99EA-9DBB-7D7C-4EC7B2936BBB}"/>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04 / 13</a:t>
            </a:r>
            <a:endParaRPr sz="1650" b="1" i="0">
              <a:solidFill>
                <a:srgbClr val="0A332E"/>
              </a:solidFill>
            </a:endParaRPr>
          </a:p>
        </p:txBody>
      </p:sp>
      <p:sp>
        <p:nvSpPr>
          <p:cNvPr id="3" name="rule-70-666">
            <a:extLst>
              <a:ext uri="{FF2B5EF4-FFF2-40B4-BE49-F238E27FC236}">
                <a16:creationId xmlns:a16="http://schemas.microsoft.com/office/drawing/2014/main" id="{F17FF849-8FCC-B2B4-53BE-EAE1A506E86F}"/>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8AAE5DA5-024E-AD7E-2004-9FE69A035F45}"/>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3.2</a:t>
            </a:r>
          </a:p>
        </p:txBody>
      </p:sp>
      <p:sp>
        <p:nvSpPr>
          <p:cNvPr id="5" name="slide-title">
            <a:extLst>
              <a:ext uri="{FF2B5EF4-FFF2-40B4-BE49-F238E27FC236}">
                <a16:creationId xmlns:a16="http://schemas.microsoft.com/office/drawing/2014/main" id="{B1E78E8E-EA50-F4DE-E82F-8F9F49369118}"/>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lang="en-US" sz="3600" b="1" i="0">
                <a:solidFill>
                  <a:srgbClr val="0A332E"/>
                </a:solidFill>
              </a:rPr>
              <a:t>In one sentence: light</a:t>
            </a:r>
            <a:endParaRPr sz="3600" b="1" i="0">
              <a:solidFill>
                <a:srgbClr val="0A332E"/>
              </a:solidFill>
            </a:endParaRPr>
          </a:p>
        </p:txBody>
      </p:sp>
      <p:sp>
        <p:nvSpPr>
          <p:cNvPr id="25" name="simple-definition-label">
            <a:extLst>
              <a:ext uri="{FF2B5EF4-FFF2-40B4-BE49-F238E27FC236}">
                <a16:creationId xmlns:a16="http://schemas.microsoft.com/office/drawing/2014/main" id="{EA06DD14-FC2A-0C7C-9D48-8CCBC2F4AAAE}"/>
              </a:ext>
            </a:extLst>
          </p:cNvPr>
          <p:cNvSpPr txBox="1"/>
          <p:nvPr/>
        </p:nvSpPr>
        <p:spPr>
          <a:xfrm>
            <a:off x="660400" y="1524000"/>
            <a:ext cx="10858500" cy="276999"/>
          </a:xfrm>
          <a:prstGeom prst="rect">
            <a:avLst/>
          </a:prstGeom>
          <a:noFill/>
        </p:spPr>
        <p:txBody>
          <a:bodyPr vert="horz" lIns="0" tIns="0" bIns="0" rtlCol="0">
            <a:noAutofit/>
          </a:bodyPr>
          <a:lstStyle/>
          <a:p>
            <a:r>
              <a:rPr lang="en-US" sz="1600" b="1">
                <a:solidFill>
                  <a:srgbClr val="EF5C3E"/>
                </a:solidFill>
              </a:rPr>
              <a:t>SIMPLE DEFINITION</a:t>
            </a:r>
          </a:p>
        </p:txBody>
      </p:sp>
      <p:sp>
        <p:nvSpPr>
          <p:cNvPr id="26" name="simple-definition">
            <a:extLst>
              <a:ext uri="{FF2B5EF4-FFF2-40B4-BE49-F238E27FC236}">
                <a16:creationId xmlns:a16="http://schemas.microsoft.com/office/drawing/2014/main" id="{066456FB-AC47-917C-C8D0-73EE3E847B72}"/>
              </a:ext>
            </a:extLst>
          </p:cNvPr>
          <p:cNvSpPr txBox="1"/>
          <p:nvPr/>
        </p:nvSpPr>
        <p:spPr>
          <a:xfrm>
            <a:off x="660400" y="1879600"/>
            <a:ext cx="10858500" cy="323165"/>
          </a:xfrm>
          <a:prstGeom prst="rect">
            <a:avLst/>
          </a:prstGeom>
          <a:noFill/>
        </p:spPr>
        <p:txBody>
          <a:bodyPr vert="horz" wrap="square" lIns="0" tIns="0" rtlCol="0">
            <a:noAutofit/>
          </a:bodyPr>
          <a:lstStyle/>
          <a:p>
            <a:r>
              <a:rPr lang="en-US" sz="2600">
                <a:solidFill>
                  <a:srgbClr val="102E29"/>
                </a:solidFill>
              </a:rPr>
              <a:t>Light travels in straight rays until it reaches a boundary, where some of it bounces back by reflection and the rest changes direction by refraction because its speed changes. This topic is about predicting both, with every angle measured from the normal.</a:t>
            </a:r>
          </a:p>
        </p:txBody>
      </p:sp>
      <p:sp>
        <p:nvSpPr>
          <p:cNvPr id="27" name="Rectangle 26">
            <a:extLst>
              <a:ext uri="{FF2B5EF4-FFF2-40B4-BE49-F238E27FC236}">
                <a16:creationId xmlns:a16="http://schemas.microsoft.com/office/drawing/2014/main" id="{936620F9-7BE1-B1D2-D1F6-608887D5745C}"/>
              </a:ext>
            </a:extLst>
          </p:cNvPr>
          <p:cNvSpPr/>
          <p:nvPr/>
        </p:nvSpPr>
        <p:spPr>
          <a:xfrm>
            <a:off x="2540000" y="4824118"/>
            <a:ext cx="7620000" cy="1108193"/>
          </a:xfrm>
          <a:prstGeom prst="rect">
            <a:avLst/>
          </a:prstGeom>
          <a:solidFill>
            <a:srgbClr val="F3EFDF"/>
          </a:solidFill>
          <a:ln w="19050">
            <a:solidFill>
              <a:srgbClr val="6B7F7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Connector 27">
            <a:extLst>
              <a:ext uri="{FF2B5EF4-FFF2-40B4-BE49-F238E27FC236}">
                <a16:creationId xmlns:a16="http://schemas.microsoft.com/office/drawing/2014/main" id="{61BFAEA6-1DC3-3A46-B2F0-28E71A000BA6}"/>
              </a:ext>
            </a:extLst>
          </p:cNvPr>
          <p:cNvCxnSpPr/>
          <p:nvPr/>
        </p:nvCxnSpPr>
        <p:spPr>
          <a:xfrm>
            <a:off x="6350000" y="3774252"/>
            <a:ext cx="0" cy="2099733"/>
          </a:xfrm>
          <a:prstGeom prst="line">
            <a:avLst/>
          </a:prstGeom>
          <a:ln w="25400">
            <a:solidFill>
              <a:srgbClr val="6B7F79"/>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3AE8509-6871-9264-093E-06EB928AD2C7}"/>
              </a:ext>
            </a:extLst>
          </p:cNvPr>
          <p:cNvCxnSpPr/>
          <p:nvPr/>
        </p:nvCxnSpPr>
        <p:spPr>
          <a:xfrm>
            <a:off x="4826000" y="3832578"/>
            <a:ext cx="1524000" cy="991540"/>
          </a:xfrm>
          <a:prstGeom prst="line">
            <a:avLst/>
          </a:prstGeom>
          <a:ln w="25400">
            <a:solidFill>
              <a:srgbClr val="102E29"/>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0FB888F4-C3E8-2ACE-6329-B17E24F0B1CC}"/>
              </a:ext>
            </a:extLst>
          </p:cNvPr>
          <p:cNvCxnSpPr/>
          <p:nvPr/>
        </p:nvCxnSpPr>
        <p:spPr>
          <a:xfrm flipV="1">
            <a:off x="6350000" y="3832578"/>
            <a:ext cx="1524000" cy="991540"/>
          </a:xfrm>
          <a:prstGeom prst="line">
            <a:avLst/>
          </a:prstGeom>
          <a:ln w="25400">
            <a:solidFill>
              <a:srgbClr val="6B7F79"/>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33382FF3-1660-1993-3DC1-19BEC8A40401}"/>
              </a:ext>
            </a:extLst>
          </p:cNvPr>
          <p:cNvCxnSpPr/>
          <p:nvPr/>
        </p:nvCxnSpPr>
        <p:spPr>
          <a:xfrm>
            <a:off x="6350000" y="4824118"/>
            <a:ext cx="762000" cy="1020704"/>
          </a:xfrm>
          <a:prstGeom prst="line">
            <a:avLst/>
          </a:prstGeom>
          <a:ln w="25400">
            <a:solidFill>
              <a:srgbClr val="EF5C3E"/>
            </a:solidFill>
            <a:tailEnd type="arrow"/>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92A3DFD6-F8B8-5386-D648-412D1881CBD6}"/>
              </a:ext>
            </a:extLst>
          </p:cNvPr>
          <p:cNvSpPr txBox="1"/>
          <p:nvPr/>
        </p:nvSpPr>
        <p:spPr>
          <a:xfrm>
            <a:off x="3048000" y="3715926"/>
            <a:ext cx="1651000" cy="276999"/>
          </a:xfrm>
          <a:prstGeom prst="rect">
            <a:avLst/>
          </a:prstGeom>
          <a:noFill/>
        </p:spPr>
        <p:txBody>
          <a:bodyPr vert="horz" wrap="square" lIns="0" tIns="0" bIns="0" rtlCol="0">
            <a:noAutofit/>
          </a:bodyPr>
          <a:lstStyle/>
          <a:p>
            <a:r>
              <a:rPr lang="en-US" sz="1600">
                <a:solidFill>
                  <a:srgbClr val="102E29"/>
                </a:solidFill>
              </a:rPr>
              <a:t>incident ray</a:t>
            </a:r>
          </a:p>
        </p:txBody>
      </p:sp>
      <p:sp>
        <p:nvSpPr>
          <p:cNvPr id="33" name="TextBox 32">
            <a:extLst>
              <a:ext uri="{FF2B5EF4-FFF2-40B4-BE49-F238E27FC236}">
                <a16:creationId xmlns:a16="http://schemas.microsoft.com/office/drawing/2014/main" id="{B81A6A0A-C80F-54C0-485D-3F0131359C18}"/>
              </a:ext>
            </a:extLst>
          </p:cNvPr>
          <p:cNvSpPr txBox="1"/>
          <p:nvPr/>
        </p:nvSpPr>
        <p:spPr>
          <a:xfrm>
            <a:off x="8001000" y="3715926"/>
            <a:ext cx="2540000" cy="276999"/>
          </a:xfrm>
          <a:prstGeom prst="rect">
            <a:avLst/>
          </a:prstGeom>
          <a:noFill/>
        </p:spPr>
        <p:txBody>
          <a:bodyPr vert="horz" wrap="square" lIns="0" tIns="0" bIns="0" rtlCol="0">
            <a:noAutofit/>
          </a:bodyPr>
          <a:lstStyle/>
          <a:p>
            <a:r>
              <a:rPr lang="en-US" sz="1600">
                <a:solidFill>
                  <a:srgbClr val="6B7F79"/>
                </a:solidFill>
              </a:rPr>
              <a:t>reflected ray: same angle as i</a:t>
            </a:r>
          </a:p>
        </p:txBody>
      </p:sp>
      <p:sp>
        <p:nvSpPr>
          <p:cNvPr id="34" name="TextBox 33">
            <a:extLst>
              <a:ext uri="{FF2B5EF4-FFF2-40B4-BE49-F238E27FC236}">
                <a16:creationId xmlns:a16="http://schemas.microsoft.com/office/drawing/2014/main" id="{07ABB209-3A72-884C-AFD4-5B23C914929F}"/>
              </a:ext>
            </a:extLst>
          </p:cNvPr>
          <p:cNvSpPr txBox="1"/>
          <p:nvPr/>
        </p:nvSpPr>
        <p:spPr>
          <a:xfrm>
            <a:off x="7315200" y="5290726"/>
            <a:ext cx="3175000" cy="276999"/>
          </a:xfrm>
          <a:prstGeom prst="rect">
            <a:avLst/>
          </a:prstGeom>
          <a:noFill/>
        </p:spPr>
        <p:txBody>
          <a:bodyPr vert="horz" wrap="square" lIns="0" tIns="0" bIns="0" rtlCol="0">
            <a:noAutofit/>
          </a:bodyPr>
          <a:lstStyle/>
          <a:p>
            <a:r>
              <a:rPr lang="en-US" sz="1600">
                <a:solidFill>
                  <a:srgbClr val="EF5C3E"/>
                </a:solidFill>
              </a:rPr>
              <a:t>refracted ray bends toward the normal</a:t>
            </a:r>
          </a:p>
        </p:txBody>
      </p:sp>
      <p:sp>
        <p:nvSpPr>
          <p:cNvPr id="35" name="TextBox 34">
            <a:extLst>
              <a:ext uri="{FF2B5EF4-FFF2-40B4-BE49-F238E27FC236}">
                <a16:creationId xmlns:a16="http://schemas.microsoft.com/office/drawing/2014/main" id="{6FBE041D-443F-5E5B-0971-696C8D4823E9}"/>
              </a:ext>
            </a:extLst>
          </p:cNvPr>
          <p:cNvSpPr txBox="1"/>
          <p:nvPr/>
        </p:nvSpPr>
        <p:spPr>
          <a:xfrm>
            <a:off x="4826000" y="5611518"/>
            <a:ext cx="1447800" cy="276999"/>
          </a:xfrm>
          <a:prstGeom prst="rect">
            <a:avLst/>
          </a:prstGeom>
          <a:noFill/>
        </p:spPr>
        <p:txBody>
          <a:bodyPr vert="horz" wrap="square" lIns="0" tIns="0" bIns="0" rtlCol="0">
            <a:noAutofit/>
          </a:bodyPr>
          <a:lstStyle/>
          <a:p>
            <a:pPr algn="r"/>
            <a:r>
              <a:rPr lang="en-US" sz="1600">
                <a:solidFill>
                  <a:srgbClr val="6B7F79"/>
                </a:solidFill>
              </a:rPr>
              <a:t>normal</a:t>
            </a:r>
          </a:p>
        </p:txBody>
      </p:sp>
      <p:sp>
        <p:nvSpPr>
          <p:cNvPr id="36" name="TextBox 35">
            <a:extLst>
              <a:ext uri="{FF2B5EF4-FFF2-40B4-BE49-F238E27FC236}">
                <a16:creationId xmlns:a16="http://schemas.microsoft.com/office/drawing/2014/main" id="{5BACE8C6-768E-47BC-E9EF-80B2870536DF}"/>
              </a:ext>
            </a:extLst>
          </p:cNvPr>
          <p:cNvSpPr txBox="1"/>
          <p:nvPr/>
        </p:nvSpPr>
        <p:spPr>
          <a:xfrm>
            <a:off x="5918200" y="4357511"/>
            <a:ext cx="228600" cy="276999"/>
          </a:xfrm>
          <a:prstGeom prst="rect">
            <a:avLst/>
          </a:prstGeom>
          <a:noFill/>
        </p:spPr>
        <p:txBody>
          <a:bodyPr vert="horz" wrap="square" lIns="0" tIns="0" bIns="0" rtlCol="0">
            <a:noAutofit/>
          </a:bodyPr>
          <a:lstStyle/>
          <a:p>
            <a:r>
              <a:rPr lang="en-US" sz="1600">
                <a:solidFill>
                  <a:srgbClr val="102E29"/>
                </a:solidFill>
              </a:rPr>
              <a:t>i</a:t>
            </a:r>
          </a:p>
        </p:txBody>
      </p:sp>
      <p:sp>
        <p:nvSpPr>
          <p:cNvPr id="37" name="TextBox 36">
            <a:extLst>
              <a:ext uri="{FF2B5EF4-FFF2-40B4-BE49-F238E27FC236}">
                <a16:creationId xmlns:a16="http://schemas.microsoft.com/office/drawing/2014/main" id="{5BBFB226-ADB2-7B44-52BC-2F4E47817E85}"/>
              </a:ext>
            </a:extLst>
          </p:cNvPr>
          <p:cNvSpPr txBox="1"/>
          <p:nvPr/>
        </p:nvSpPr>
        <p:spPr>
          <a:xfrm>
            <a:off x="6451600" y="5028259"/>
            <a:ext cx="228600" cy="276999"/>
          </a:xfrm>
          <a:prstGeom prst="rect">
            <a:avLst/>
          </a:prstGeom>
          <a:noFill/>
        </p:spPr>
        <p:txBody>
          <a:bodyPr vert="horz" wrap="square" lIns="0" tIns="0" bIns="0" rtlCol="0">
            <a:noAutofit/>
          </a:bodyPr>
          <a:lstStyle/>
          <a:p>
            <a:r>
              <a:rPr lang="en-US" sz="1600">
                <a:solidFill>
                  <a:srgbClr val="EF5C3E"/>
                </a:solidFill>
              </a:rPr>
              <a:t>r</a:t>
            </a:r>
          </a:p>
        </p:txBody>
      </p:sp>
      <p:sp>
        <p:nvSpPr>
          <p:cNvPr id="38" name="TextBox 37">
            <a:extLst>
              <a:ext uri="{FF2B5EF4-FFF2-40B4-BE49-F238E27FC236}">
                <a16:creationId xmlns:a16="http://schemas.microsoft.com/office/drawing/2014/main" id="{EAE30084-677E-F900-1023-022FA08FA37C}"/>
              </a:ext>
            </a:extLst>
          </p:cNvPr>
          <p:cNvSpPr txBox="1"/>
          <p:nvPr/>
        </p:nvSpPr>
        <p:spPr>
          <a:xfrm>
            <a:off x="2667000" y="4357511"/>
            <a:ext cx="889000" cy="276999"/>
          </a:xfrm>
          <a:prstGeom prst="rect">
            <a:avLst/>
          </a:prstGeom>
          <a:noFill/>
        </p:spPr>
        <p:txBody>
          <a:bodyPr vert="horz" wrap="square" lIns="0" tIns="0" bIns="0" rtlCol="0">
            <a:noAutofit/>
          </a:bodyPr>
          <a:lstStyle/>
          <a:p>
            <a:r>
              <a:rPr lang="en-US" sz="1600">
                <a:solidFill>
                  <a:srgbClr val="6B7F79"/>
                </a:solidFill>
              </a:rPr>
              <a:t>air</a:t>
            </a:r>
          </a:p>
        </p:txBody>
      </p:sp>
      <p:sp>
        <p:nvSpPr>
          <p:cNvPr id="39" name="TextBox 38">
            <a:extLst>
              <a:ext uri="{FF2B5EF4-FFF2-40B4-BE49-F238E27FC236}">
                <a16:creationId xmlns:a16="http://schemas.microsoft.com/office/drawing/2014/main" id="{064560B1-0DE7-E00F-9EDC-2F5003333600}"/>
              </a:ext>
            </a:extLst>
          </p:cNvPr>
          <p:cNvSpPr txBox="1"/>
          <p:nvPr/>
        </p:nvSpPr>
        <p:spPr>
          <a:xfrm>
            <a:off x="2667000" y="5115748"/>
            <a:ext cx="889000" cy="276999"/>
          </a:xfrm>
          <a:prstGeom prst="rect">
            <a:avLst/>
          </a:prstGeom>
          <a:noFill/>
        </p:spPr>
        <p:txBody>
          <a:bodyPr vert="horz" wrap="square" lIns="0" tIns="0" bIns="0" rtlCol="0">
            <a:noAutofit/>
          </a:bodyPr>
          <a:lstStyle/>
          <a:p>
            <a:r>
              <a:rPr lang="en-US" sz="1600">
                <a:solidFill>
                  <a:srgbClr val="6B7F79"/>
                </a:solidFill>
              </a:rPr>
              <a:t>glass</a:t>
            </a:r>
          </a:p>
        </p:txBody>
      </p:sp>
      <p:sp>
        <p:nvSpPr>
          <p:cNvPr id="40" name="diagram-caption">
            <a:extLst>
              <a:ext uri="{FF2B5EF4-FFF2-40B4-BE49-F238E27FC236}">
                <a16:creationId xmlns:a16="http://schemas.microsoft.com/office/drawing/2014/main" id="{45C83E69-BF38-45BB-CDE6-F0A15E09EF0E}"/>
              </a:ext>
            </a:extLst>
          </p:cNvPr>
          <p:cNvSpPr txBox="1"/>
          <p:nvPr/>
        </p:nvSpPr>
        <p:spPr>
          <a:xfrm>
            <a:off x="660400" y="6070600"/>
            <a:ext cx="10858500" cy="323165"/>
          </a:xfrm>
          <a:prstGeom prst="rect">
            <a:avLst/>
          </a:prstGeom>
          <a:noFill/>
        </p:spPr>
        <p:txBody>
          <a:bodyPr vert="horz" lIns="0" tIns="0" rtlCol="0">
            <a:noAutofit/>
          </a:bodyPr>
          <a:lstStyle/>
          <a:p>
            <a:r>
              <a:rPr lang="en-US" sz="1600" i="1">
                <a:solidFill>
                  <a:srgbClr val="6B7F79"/>
                </a:solidFill>
              </a:rPr>
              <a:t>One normal, three rays: the reflected ray matches the angle, the refracted ray bends toward the normal as light slows.</a:t>
            </a:r>
          </a:p>
        </p:txBody>
      </p:sp>
    </p:spTree>
    <p:extLst>
      <p:ext uri="{BB962C8B-B14F-4D97-AF65-F5344CB8AC3E}">
        <p14:creationId xmlns:p14="http://schemas.microsoft.com/office/powerpoint/2010/main" val="20931400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D0E28BFD-6DC4-4A28-A04E-542157AF09C2}"/>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GROUP 3 · WAVES</a:t>
            </a:r>
          </a:p>
        </p:txBody>
      </p:sp>
      <p:sp>
        <p:nvSpPr>
          <p:cNvPr id="2" name="page-number">
            <a:extLst>
              <a:ext uri="{FF2B5EF4-FFF2-40B4-BE49-F238E27FC236}">
                <a16:creationId xmlns:a16="http://schemas.microsoft.com/office/drawing/2014/main" id="{BCC33D22-E326-45C5-AC82-31FE99894441}"/>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05 / 13</a:t>
            </a:r>
            <a:endParaRPr sz="1650" b="1" i="0">
              <a:solidFill>
                <a:srgbClr val="0A332E"/>
              </a:solidFill>
            </a:endParaRPr>
          </a:p>
        </p:txBody>
      </p:sp>
      <p:sp>
        <p:nvSpPr>
          <p:cNvPr id="3" name="rule-70-666">
            <a:extLst>
              <a:ext uri="{FF2B5EF4-FFF2-40B4-BE49-F238E27FC236}">
                <a16:creationId xmlns:a16="http://schemas.microsoft.com/office/drawing/2014/main" id="{0340244F-BA91-4C5E-8DAE-03070AC6D994}"/>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6523AAE3-B9B4-43E3-AD55-C07A468098F7}"/>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3.2</a:t>
            </a:r>
          </a:p>
        </p:txBody>
      </p:sp>
      <p:sp>
        <p:nvSpPr>
          <p:cNvPr id="5" name="slide-title">
            <a:extLst>
              <a:ext uri="{FF2B5EF4-FFF2-40B4-BE49-F238E27FC236}">
                <a16:creationId xmlns:a16="http://schemas.microsoft.com/office/drawing/2014/main" id="{1416B395-EE52-4B84-B821-A4FC884557C6}"/>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A straight-line test for refractive index</a:t>
            </a:r>
          </a:p>
        </p:txBody>
      </p:sp>
      <p:sp>
        <p:nvSpPr>
          <p:cNvPr id="6" name="graph-mode">
            <a:extLst>
              <a:ext uri="{FF2B5EF4-FFF2-40B4-BE49-F238E27FC236}">
                <a16:creationId xmlns:a16="http://schemas.microsoft.com/office/drawing/2014/main" id="{539364AD-2B86-4623-B4AC-018245908669}"/>
              </a:ext>
            </a:extLst>
          </p:cNvPr>
          <p:cNvSpPr>
            <a:spLocks noGrp="1"/>
          </p:cNvSpPr>
          <p:nvPr/>
        </p:nvSpPr>
        <p:spPr>
          <a:xfrm>
            <a:off x="666750" y="1657350"/>
            <a:ext cx="3429000" cy="53340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INTERACTIVE GRAPH · PREDICT → EDIT → EXPLAIN</a:t>
            </a:r>
          </a:p>
        </p:txBody>
      </p:sp>
      <p:sp>
        <p:nvSpPr>
          <p:cNvPr id="7" name="graph-prompt">
            <a:extLst>
              <a:ext uri="{FF2B5EF4-FFF2-40B4-BE49-F238E27FC236}">
                <a16:creationId xmlns:a16="http://schemas.microsoft.com/office/drawing/2014/main" id="{92425097-4F14-42A2-A3D0-777A3E53B136}"/>
              </a:ext>
            </a:extLst>
          </p:cNvPr>
          <p:cNvSpPr>
            <a:spLocks noGrp="1"/>
          </p:cNvSpPr>
          <p:nvPr/>
        </p:nvSpPr>
        <p:spPr>
          <a:xfrm>
            <a:off x="666750" y="2362200"/>
            <a:ext cx="3143250" cy="1314450"/>
          </a:xfrm>
          <a:prstGeom prst="rect">
            <a:avLst/>
          </a:prstGeom>
          <a:noFill/>
          <a:ln w="0">
            <a:noFill/>
            <a:prstDash val="solid"/>
          </a:ln>
        </p:spPr>
        <p:txBody>
          <a:bodyPr/>
          <a:lstStyle/>
          <a:p>
            <a:pPr algn="l">
              <a:defRPr sz="1950" b="1" i="0">
                <a:solidFill>
                  <a:srgbClr val="0A332E"/>
                </a:solidFill>
              </a:defRPr>
            </a:pPr>
            <a:r>
              <a:rPr sz="1950" b="1" i="0">
                <a:solidFill>
                  <a:srgbClr val="0A332E"/>
                </a:solidFill>
              </a:rPr>
              <a:t>Predict the shape first. Then click the native chart in PowerPoint, change one value and explain what physics changed.</a:t>
            </a:r>
          </a:p>
        </p:txBody>
      </p:sp>
      <p:sp>
        <p:nvSpPr>
          <p:cNvPr id="8" name="graph-data">
            <a:extLst>
              <a:ext uri="{FF2B5EF4-FFF2-40B4-BE49-F238E27FC236}">
                <a16:creationId xmlns:a16="http://schemas.microsoft.com/office/drawing/2014/main" id="{8276FEF3-DE3D-45FE-8DCB-0AF2B3096969}"/>
              </a:ext>
            </a:extLst>
          </p:cNvPr>
          <p:cNvSpPr>
            <a:spLocks noGrp="1"/>
          </p:cNvSpPr>
          <p:nvPr/>
        </p:nvSpPr>
        <p:spPr>
          <a:xfrm>
            <a:off x="666750" y="4000500"/>
            <a:ext cx="3143250" cy="8763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Data: Transparent block: (0, 0), (0.2, 0.3), …, (0.4, 0.6), (0.5, 0.75).</a:t>
            </a:r>
          </a:p>
        </p:txBody>
      </p:sp>
      <p:sp>
        <p:nvSpPr>
          <p:cNvPr id="9" name="graph-scale">
            <a:extLst>
              <a:ext uri="{FF2B5EF4-FFF2-40B4-BE49-F238E27FC236}">
                <a16:creationId xmlns:a16="http://schemas.microsoft.com/office/drawing/2014/main" id="{C1C261F9-8637-4FEA-AB65-D64C3A9E7B3B}"/>
              </a:ext>
            </a:extLst>
          </p:cNvPr>
          <p:cNvSpPr>
            <a:spLocks noGrp="1"/>
          </p:cNvSpPr>
          <p:nvPr/>
        </p:nvSpPr>
        <p:spPr>
          <a:xfrm>
            <a:off x="666750" y="4953000"/>
            <a:ext cx="3143250" cy="10287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Scale: chart 0–75 % scale; source 0–0.75 dimensionless. Axes: source sin r / dimensionless; sin i / dimensionless; chart 100 × sin r / % scale; 100 × sin i / % scale.</a:t>
            </a:r>
          </a:p>
        </p:txBody>
      </p:sp>
      <p:sp>
        <p:nvSpPr>
          <p:cNvPr id="10" name="chart-frame">
            <a:extLst>
              <a:ext uri="{FF2B5EF4-FFF2-40B4-BE49-F238E27FC236}">
                <a16:creationId xmlns:a16="http://schemas.microsoft.com/office/drawing/2014/main" id="{C29B7177-9B6A-4703-99A2-897E0B5D19F9}"/>
              </a:ext>
            </a:extLst>
          </p:cNvPr>
          <p:cNvSpPr>
            <a:spLocks noGrp="1"/>
          </p:cNvSpPr>
          <p:nvPr/>
        </p:nvSpPr>
        <p:spPr>
          <a:xfrm>
            <a:off x="4143375" y="1790700"/>
            <a:ext cx="7381875" cy="4191000"/>
          </a:xfrm>
          <a:prstGeom prst="roundRect">
            <a:avLst>
              <a:gd name="adj" fmla="val 2727"/>
            </a:avLst>
          </a:prstGeom>
          <a:solidFill>
            <a:srgbClr val="FCFAF1"/>
          </a:solidFill>
          <a:ln w="9525">
            <a:solidFill>
              <a:srgbClr val="A9BBB4"/>
            </a:solidFill>
            <a:prstDash val="solid"/>
          </a:ln>
        </p:spPr>
      </p:sp>
      <p:graphicFrame>
        <p:nvGraphicFramePr>
          <p:cNvPr id="22" name="Chart"/>
          <p:cNvGraphicFramePr/>
          <p:nvPr/>
        </p:nvGraphicFramePr>
        <p:xfrm>
          <a:off x="4429125" y="2076450"/>
          <a:ext cx="6810375" cy="36195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26667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6655664A-EB4D-4266-A74E-CB0A56012FBF}"/>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GROUP 3 · WAVES</a:t>
            </a:r>
          </a:p>
        </p:txBody>
      </p:sp>
      <p:sp>
        <p:nvSpPr>
          <p:cNvPr id="2" name="page-number">
            <a:extLst>
              <a:ext uri="{FF2B5EF4-FFF2-40B4-BE49-F238E27FC236}">
                <a16:creationId xmlns:a16="http://schemas.microsoft.com/office/drawing/2014/main" id="{01118E1B-753C-46BA-AA22-4C3471F80931}"/>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06 / 13</a:t>
            </a:r>
            <a:endParaRPr sz="1650" b="1" i="0">
              <a:solidFill>
                <a:srgbClr val="0A332E"/>
              </a:solidFill>
            </a:endParaRPr>
          </a:p>
        </p:txBody>
      </p:sp>
      <p:sp>
        <p:nvSpPr>
          <p:cNvPr id="3" name="rule-70-666">
            <a:extLst>
              <a:ext uri="{FF2B5EF4-FFF2-40B4-BE49-F238E27FC236}">
                <a16:creationId xmlns:a16="http://schemas.microsoft.com/office/drawing/2014/main" id="{C19D1199-639C-439D-AD37-C66983AF9F74}"/>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5F9DA22F-885A-4ABA-A087-0C69B7FED718}"/>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3.2</a:t>
            </a:r>
          </a:p>
        </p:txBody>
      </p:sp>
      <p:sp>
        <p:nvSpPr>
          <p:cNvPr id="5" name="slide-title">
            <a:extLst>
              <a:ext uri="{FF2B5EF4-FFF2-40B4-BE49-F238E27FC236}">
                <a16:creationId xmlns:a16="http://schemas.microsoft.com/office/drawing/2014/main" id="{83E70D85-00A9-440C-9E6F-845837B546C4}"/>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Worked example: refractive index</a:t>
            </a:r>
          </a:p>
        </p:txBody>
      </p:sp>
      <p:sp>
        <p:nvSpPr>
          <p:cNvPr id="6" name="worked-label">
            <a:extLst>
              <a:ext uri="{FF2B5EF4-FFF2-40B4-BE49-F238E27FC236}">
                <a16:creationId xmlns:a16="http://schemas.microsoft.com/office/drawing/2014/main" id="{E5A4ABF8-DBB6-4A18-BBA4-D0D44F93E854}"/>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52C3D3"/>
                </a:solidFill>
              </a:defRPr>
            </a:pPr>
            <a:r>
              <a:rPr sz="1650" b="1" i="0">
                <a:solidFill>
                  <a:srgbClr val="52C3D3"/>
                </a:solidFill>
              </a:rPr>
              <a:t>SUPPLEMENT / EXTENDED · FULLY WORKED PROBLEM · SHOW THE METHOD</a:t>
            </a:r>
          </a:p>
        </p:txBody>
      </p:sp>
      <p:sp>
        <p:nvSpPr>
          <p:cNvPr id="7" name="problem-frame">
            <a:extLst>
              <a:ext uri="{FF2B5EF4-FFF2-40B4-BE49-F238E27FC236}">
                <a16:creationId xmlns:a16="http://schemas.microsoft.com/office/drawing/2014/main" id="{A868059D-A039-4CC9-9816-7A0B0DBB827F}"/>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87046DB6-79DF-41BC-9143-6A1A06ABE86E}"/>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Light enters a block with i = 45.0° and r = 28.0°. Find n.</a:t>
            </a:r>
          </a:p>
        </p:txBody>
      </p:sp>
      <p:sp>
        <p:nvSpPr>
          <p:cNvPr id="9" name="step-label-1">
            <a:extLst>
              <a:ext uri="{FF2B5EF4-FFF2-40B4-BE49-F238E27FC236}">
                <a16:creationId xmlns:a16="http://schemas.microsoft.com/office/drawing/2014/main" id="{F29A7B8B-6055-4B99-8FEE-1F4800ED7EE5}"/>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52C3D3"/>
                </a:solidFill>
              </a:defRPr>
            </a:pPr>
            <a:r>
              <a:rPr sz="1800" b="1" i="0">
                <a:solidFill>
                  <a:srgbClr val="52C3D3"/>
                </a:solidFill>
              </a:rPr>
              <a:t>Step 1</a:t>
            </a:r>
          </a:p>
        </p:txBody>
      </p:sp>
      <p:sp>
        <p:nvSpPr>
          <p:cNvPr id="10" name="rule-190-358">
            <a:extLst>
              <a:ext uri="{FF2B5EF4-FFF2-40B4-BE49-F238E27FC236}">
                <a16:creationId xmlns:a16="http://schemas.microsoft.com/office/drawing/2014/main" id="{DC86C3AB-9AF5-40F3-843E-B02F92E78DF5}"/>
              </a:ext>
            </a:extLst>
          </p:cNvPr>
          <p:cNvSpPr>
            <a:spLocks noGrp="1"/>
          </p:cNvSpPr>
          <p:nvPr/>
        </p:nvSpPr>
        <p:spPr>
          <a:xfrm>
            <a:off x="1809750" y="3409950"/>
            <a:ext cx="381000" cy="19050"/>
          </a:xfrm>
          <a:prstGeom prst="rect">
            <a:avLst/>
          </a:prstGeom>
          <a:solidFill>
            <a:srgbClr val="52C3D3"/>
          </a:solidFill>
          <a:ln w="0">
            <a:noFill/>
            <a:prstDash val="solid"/>
          </a:ln>
        </p:spPr>
      </p:sp>
      <p:sp>
        <p:nvSpPr>
          <p:cNvPr id="11" name="step-text-1">
            <a:extLst>
              <a:ext uri="{FF2B5EF4-FFF2-40B4-BE49-F238E27FC236}">
                <a16:creationId xmlns:a16="http://schemas.microsoft.com/office/drawing/2014/main" id="{9F7A5DFF-04F9-41BC-A664-6B47B0AD315C}"/>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n = sin i/sin r.</a:t>
            </a:r>
          </a:p>
        </p:txBody>
      </p:sp>
      <p:sp>
        <p:nvSpPr>
          <p:cNvPr id="12" name="step-label-2">
            <a:extLst>
              <a:ext uri="{FF2B5EF4-FFF2-40B4-BE49-F238E27FC236}">
                <a16:creationId xmlns:a16="http://schemas.microsoft.com/office/drawing/2014/main" id="{B24E84D6-7B7A-4338-9A1C-369E9BC0B6CE}"/>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52C3D3"/>
                </a:solidFill>
              </a:defRPr>
            </a:pPr>
            <a:r>
              <a:rPr sz="1800" b="1" i="0">
                <a:solidFill>
                  <a:srgbClr val="52C3D3"/>
                </a:solidFill>
              </a:rPr>
              <a:t>Step 2</a:t>
            </a:r>
          </a:p>
        </p:txBody>
      </p:sp>
      <p:sp>
        <p:nvSpPr>
          <p:cNvPr id="13" name="rule-190-430">
            <a:extLst>
              <a:ext uri="{FF2B5EF4-FFF2-40B4-BE49-F238E27FC236}">
                <a16:creationId xmlns:a16="http://schemas.microsoft.com/office/drawing/2014/main" id="{601EE0DD-334B-4FA4-B2DA-07812F6F9EED}"/>
              </a:ext>
            </a:extLst>
          </p:cNvPr>
          <p:cNvSpPr>
            <a:spLocks noGrp="1"/>
          </p:cNvSpPr>
          <p:nvPr/>
        </p:nvSpPr>
        <p:spPr>
          <a:xfrm>
            <a:off x="1809750" y="4095750"/>
            <a:ext cx="381000" cy="19050"/>
          </a:xfrm>
          <a:prstGeom prst="rect">
            <a:avLst/>
          </a:prstGeom>
          <a:solidFill>
            <a:srgbClr val="52C3D3"/>
          </a:solidFill>
          <a:ln w="0">
            <a:noFill/>
            <a:prstDash val="solid"/>
          </a:ln>
        </p:spPr>
      </p:sp>
      <p:sp>
        <p:nvSpPr>
          <p:cNvPr id="14" name="step-text-2">
            <a:extLst>
              <a:ext uri="{FF2B5EF4-FFF2-40B4-BE49-F238E27FC236}">
                <a16:creationId xmlns:a16="http://schemas.microsoft.com/office/drawing/2014/main" id="{D8A9A239-DD75-4360-BA12-3C04561039E9}"/>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n = sin45.0°/sin28.0°.</a:t>
            </a:r>
          </a:p>
        </p:txBody>
      </p:sp>
      <p:sp>
        <p:nvSpPr>
          <p:cNvPr id="15" name="step-label-3">
            <a:extLst>
              <a:ext uri="{FF2B5EF4-FFF2-40B4-BE49-F238E27FC236}">
                <a16:creationId xmlns:a16="http://schemas.microsoft.com/office/drawing/2014/main" id="{02EB33BA-D2DB-499E-89E1-5A62CCC7B121}"/>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52C3D3"/>
                </a:solidFill>
              </a:defRPr>
            </a:pPr>
            <a:r>
              <a:rPr sz="1800" b="1" i="0">
                <a:solidFill>
                  <a:srgbClr val="52C3D3"/>
                </a:solidFill>
              </a:rPr>
              <a:t>Step 3</a:t>
            </a:r>
          </a:p>
        </p:txBody>
      </p:sp>
      <p:sp>
        <p:nvSpPr>
          <p:cNvPr id="16" name="rule-190-502">
            <a:extLst>
              <a:ext uri="{FF2B5EF4-FFF2-40B4-BE49-F238E27FC236}">
                <a16:creationId xmlns:a16="http://schemas.microsoft.com/office/drawing/2014/main" id="{10800949-8F08-4AE5-89E5-EEF55EC4F9B8}"/>
              </a:ext>
            </a:extLst>
          </p:cNvPr>
          <p:cNvSpPr>
            <a:spLocks noGrp="1"/>
          </p:cNvSpPr>
          <p:nvPr/>
        </p:nvSpPr>
        <p:spPr>
          <a:xfrm>
            <a:off x="1809750" y="4781550"/>
            <a:ext cx="381000" cy="19050"/>
          </a:xfrm>
          <a:prstGeom prst="rect">
            <a:avLst/>
          </a:prstGeom>
          <a:solidFill>
            <a:srgbClr val="52C3D3"/>
          </a:solidFill>
          <a:ln w="0">
            <a:noFill/>
            <a:prstDash val="solid"/>
          </a:ln>
        </p:spPr>
      </p:sp>
      <p:sp>
        <p:nvSpPr>
          <p:cNvPr id="17" name="step-text-3">
            <a:extLst>
              <a:ext uri="{FF2B5EF4-FFF2-40B4-BE49-F238E27FC236}">
                <a16:creationId xmlns:a16="http://schemas.microsoft.com/office/drawing/2014/main" id="{AACD7C84-6B1D-46D5-B3DF-BC35D987DB37}"/>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n = 0.7071/0.4695.</a:t>
            </a:r>
          </a:p>
        </p:txBody>
      </p:sp>
      <p:sp>
        <p:nvSpPr>
          <p:cNvPr id="18" name="answer-frame">
            <a:extLst>
              <a:ext uri="{FF2B5EF4-FFF2-40B4-BE49-F238E27FC236}">
                <a16:creationId xmlns:a16="http://schemas.microsoft.com/office/drawing/2014/main" id="{3BD66A09-81C5-4534-AD68-74F57E425AC7}"/>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67BC0150-5CE4-40A3-B82A-6B175A1FD15C}"/>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n ≈ 1.51.</a:t>
            </a:r>
          </a:p>
        </p:txBody>
      </p:sp>
    </p:spTree>
    <p:extLst>
      <p:ext uri="{BB962C8B-B14F-4D97-AF65-F5344CB8AC3E}">
        <p14:creationId xmlns:p14="http://schemas.microsoft.com/office/powerpoint/2010/main" val="706719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0E89E37E-0A19-4D64-982E-C8E9AED37E7A}"/>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GROUP 3 · WAVES</a:t>
            </a:r>
          </a:p>
        </p:txBody>
      </p:sp>
      <p:sp>
        <p:nvSpPr>
          <p:cNvPr id="2" name="page-number">
            <a:extLst>
              <a:ext uri="{FF2B5EF4-FFF2-40B4-BE49-F238E27FC236}">
                <a16:creationId xmlns:a16="http://schemas.microsoft.com/office/drawing/2014/main" id="{6C3BCB14-D3F0-4A15-A6FE-652A49D72FF2}"/>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07 / 13</a:t>
            </a:r>
            <a:endParaRPr sz="1650" b="1" i="0">
              <a:solidFill>
                <a:srgbClr val="0A332E"/>
              </a:solidFill>
            </a:endParaRPr>
          </a:p>
        </p:txBody>
      </p:sp>
      <p:sp>
        <p:nvSpPr>
          <p:cNvPr id="3" name="rule-70-666">
            <a:extLst>
              <a:ext uri="{FF2B5EF4-FFF2-40B4-BE49-F238E27FC236}">
                <a16:creationId xmlns:a16="http://schemas.microsoft.com/office/drawing/2014/main" id="{F2E39C09-78A4-4000-99BB-792F1A247721}"/>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12C64208-7F6C-48A0-B901-9B21DC355899}"/>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3.2</a:t>
            </a:r>
          </a:p>
        </p:txBody>
      </p:sp>
      <p:sp>
        <p:nvSpPr>
          <p:cNvPr id="5" name="slide-title">
            <a:extLst>
              <a:ext uri="{FF2B5EF4-FFF2-40B4-BE49-F238E27FC236}">
                <a16:creationId xmlns:a16="http://schemas.microsoft.com/office/drawing/2014/main" id="{E1D9E149-60D3-4D21-97F9-AE90DBE7D9D1}"/>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Your turn: critical angle</a:t>
            </a:r>
          </a:p>
        </p:txBody>
      </p:sp>
      <p:sp>
        <p:nvSpPr>
          <p:cNvPr id="6" name="worked-label">
            <a:extLst>
              <a:ext uri="{FF2B5EF4-FFF2-40B4-BE49-F238E27FC236}">
                <a16:creationId xmlns:a16="http://schemas.microsoft.com/office/drawing/2014/main" id="{BEF803A1-2E24-4C24-8DEB-BC3C7D09D83B}"/>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52C3D3"/>
                </a:solidFill>
              </a:defRPr>
            </a:pPr>
            <a:r>
              <a:rPr sz="1650" b="1" i="0">
                <a:solidFill>
                  <a:srgbClr val="52C3D3"/>
                </a:solidFill>
              </a:rPr>
              <a:t>SUPPLEMENT / EXTENDED · GUIDED WORKED PROBLEM · TRY EACH STEP BEFORE READING ON</a:t>
            </a:r>
          </a:p>
        </p:txBody>
      </p:sp>
      <p:sp>
        <p:nvSpPr>
          <p:cNvPr id="7" name="problem-frame">
            <a:extLst>
              <a:ext uri="{FF2B5EF4-FFF2-40B4-BE49-F238E27FC236}">
                <a16:creationId xmlns:a16="http://schemas.microsoft.com/office/drawing/2014/main" id="{B268A171-D483-44D3-9862-85F457B19D8E}"/>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F02E2CFC-F380-4E05-8D84-30961984CE80}"/>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A material has refractive index 1.50. Find its critical angle.</a:t>
            </a:r>
          </a:p>
        </p:txBody>
      </p:sp>
      <p:sp>
        <p:nvSpPr>
          <p:cNvPr id="9" name="step-label-1">
            <a:extLst>
              <a:ext uri="{FF2B5EF4-FFF2-40B4-BE49-F238E27FC236}">
                <a16:creationId xmlns:a16="http://schemas.microsoft.com/office/drawing/2014/main" id="{C75B82B2-9A68-4B91-ACDD-E102EFFDBEEA}"/>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52C3D3"/>
                </a:solidFill>
              </a:defRPr>
            </a:pPr>
            <a:r>
              <a:rPr sz="1800" b="1" i="0">
                <a:solidFill>
                  <a:srgbClr val="52C3D3"/>
                </a:solidFill>
              </a:rPr>
              <a:t>Step 1</a:t>
            </a:r>
          </a:p>
        </p:txBody>
      </p:sp>
      <p:sp>
        <p:nvSpPr>
          <p:cNvPr id="10" name="rule-190-358">
            <a:extLst>
              <a:ext uri="{FF2B5EF4-FFF2-40B4-BE49-F238E27FC236}">
                <a16:creationId xmlns:a16="http://schemas.microsoft.com/office/drawing/2014/main" id="{EAD91B4A-F9DF-4B5F-9DEB-B91211185B2C}"/>
              </a:ext>
            </a:extLst>
          </p:cNvPr>
          <p:cNvSpPr>
            <a:spLocks noGrp="1"/>
          </p:cNvSpPr>
          <p:nvPr/>
        </p:nvSpPr>
        <p:spPr>
          <a:xfrm>
            <a:off x="1809750" y="3409950"/>
            <a:ext cx="381000" cy="19050"/>
          </a:xfrm>
          <a:prstGeom prst="rect">
            <a:avLst/>
          </a:prstGeom>
          <a:solidFill>
            <a:srgbClr val="52C3D3"/>
          </a:solidFill>
          <a:ln w="0">
            <a:noFill/>
            <a:prstDash val="solid"/>
          </a:ln>
        </p:spPr>
      </p:sp>
      <p:sp>
        <p:nvSpPr>
          <p:cNvPr id="11" name="step-text-1">
            <a:extLst>
              <a:ext uri="{FF2B5EF4-FFF2-40B4-BE49-F238E27FC236}">
                <a16:creationId xmlns:a16="http://schemas.microsoft.com/office/drawing/2014/main" id="{5F5B059E-E71D-4B94-88F6-F635E595199A}"/>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sin c = 1/1.50 = 0.6667.</a:t>
            </a:r>
          </a:p>
        </p:txBody>
      </p:sp>
      <p:sp>
        <p:nvSpPr>
          <p:cNvPr id="12" name="step-label-2">
            <a:extLst>
              <a:ext uri="{FF2B5EF4-FFF2-40B4-BE49-F238E27FC236}">
                <a16:creationId xmlns:a16="http://schemas.microsoft.com/office/drawing/2014/main" id="{865B5528-FE1E-422A-A4AB-12133A43A4EF}"/>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52C3D3"/>
                </a:solidFill>
              </a:defRPr>
            </a:pPr>
            <a:r>
              <a:rPr sz="1800" b="1" i="0">
                <a:solidFill>
                  <a:srgbClr val="52C3D3"/>
                </a:solidFill>
              </a:rPr>
              <a:t>Step 2</a:t>
            </a:r>
          </a:p>
        </p:txBody>
      </p:sp>
      <p:sp>
        <p:nvSpPr>
          <p:cNvPr id="13" name="rule-190-430">
            <a:extLst>
              <a:ext uri="{FF2B5EF4-FFF2-40B4-BE49-F238E27FC236}">
                <a16:creationId xmlns:a16="http://schemas.microsoft.com/office/drawing/2014/main" id="{A330886A-F344-4CA5-81A3-025C18824811}"/>
              </a:ext>
            </a:extLst>
          </p:cNvPr>
          <p:cNvSpPr>
            <a:spLocks noGrp="1"/>
          </p:cNvSpPr>
          <p:nvPr/>
        </p:nvSpPr>
        <p:spPr>
          <a:xfrm>
            <a:off x="1809750" y="4095750"/>
            <a:ext cx="381000" cy="19050"/>
          </a:xfrm>
          <a:prstGeom prst="rect">
            <a:avLst/>
          </a:prstGeom>
          <a:solidFill>
            <a:srgbClr val="52C3D3"/>
          </a:solidFill>
          <a:ln w="0">
            <a:noFill/>
            <a:prstDash val="solid"/>
          </a:ln>
        </p:spPr>
      </p:sp>
      <p:sp>
        <p:nvSpPr>
          <p:cNvPr id="14" name="step-text-2">
            <a:extLst>
              <a:ext uri="{FF2B5EF4-FFF2-40B4-BE49-F238E27FC236}">
                <a16:creationId xmlns:a16="http://schemas.microsoft.com/office/drawing/2014/main" id="{D6124B94-5F82-4C2C-9BCD-9518DA23D4AD}"/>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 = sin⁻¹(0.6667).</a:t>
            </a:r>
          </a:p>
        </p:txBody>
      </p:sp>
      <p:sp>
        <p:nvSpPr>
          <p:cNvPr id="15" name="step-label-3">
            <a:extLst>
              <a:ext uri="{FF2B5EF4-FFF2-40B4-BE49-F238E27FC236}">
                <a16:creationId xmlns:a16="http://schemas.microsoft.com/office/drawing/2014/main" id="{8A41EF63-91E1-4850-BEAA-5D881D8FEAA1}"/>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52C3D3"/>
                </a:solidFill>
              </a:defRPr>
            </a:pPr>
            <a:r>
              <a:rPr sz="1800" b="1" i="0">
                <a:solidFill>
                  <a:srgbClr val="52C3D3"/>
                </a:solidFill>
              </a:rPr>
              <a:t>Step 3</a:t>
            </a:r>
          </a:p>
        </p:txBody>
      </p:sp>
      <p:sp>
        <p:nvSpPr>
          <p:cNvPr id="16" name="rule-190-502">
            <a:extLst>
              <a:ext uri="{FF2B5EF4-FFF2-40B4-BE49-F238E27FC236}">
                <a16:creationId xmlns:a16="http://schemas.microsoft.com/office/drawing/2014/main" id="{1DA5B408-4CE1-44BB-896B-7E0AD900BE44}"/>
              </a:ext>
            </a:extLst>
          </p:cNvPr>
          <p:cNvSpPr>
            <a:spLocks noGrp="1"/>
          </p:cNvSpPr>
          <p:nvPr/>
        </p:nvSpPr>
        <p:spPr>
          <a:xfrm>
            <a:off x="1809750" y="4781550"/>
            <a:ext cx="381000" cy="19050"/>
          </a:xfrm>
          <a:prstGeom prst="rect">
            <a:avLst/>
          </a:prstGeom>
          <a:solidFill>
            <a:srgbClr val="52C3D3"/>
          </a:solidFill>
          <a:ln w="0">
            <a:noFill/>
            <a:prstDash val="solid"/>
          </a:ln>
        </p:spPr>
      </p:sp>
      <p:sp>
        <p:nvSpPr>
          <p:cNvPr id="17" name="step-text-3">
            <a:extLst>
              <a:ext uri="{FF2B5EF4-FFF2-40B4-BE49-F238E27FC236}">
                <a16:creationId xmlns:a16="http://schemas.microsoft.com/office/drawing/2014/main" id="{BE1000AC-320D-4E2C-8C91-16B414583E1D}"/>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Check the direction, significant figures and physical meaning of the result.</a:t>
            </a:r>
          </a:p>
        </p:txBody>
      </p:sp>
      <p:sp>
        <p:nvSpPr>
          <p:cNvPr id="18" name="answer-frame">
            <a:extLst>
              <a:ext uri="{FF2B5EF4-FFF2-40B4-BE49-F238E27FC236}">
                <a16:creationId xmlns:a16="http://schemas.microsoft.com/office/drawing/2014/main" id="{3E624395-4090-4138-B5FD-F66D479C26FA}"/>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6C6F9EC6-65C6-44DB-B59D-EA5BED7710C8}"/>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c ≈ 41.8°.</a:t>
            </a:r>
          </a:p>
        </p:txBody>
      </p:sp>
    </p:spTree>
    <p:extLst>
      <p:ext uri="{BB962C8B-B14F-4D97-AF65-F5344CB8AC3E}">
        <p14:creationId xmlns:p14="http://schemas.microsoft.com/office/powerpoint/2010/main" val="631563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85D03B62-D30E-4F30-B771-872F5582A9FD}"/>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GROUP 3 · WAVES</a:t>
            </a:r>
          </a:p>
        </p:txBody>
      </p:sp>
      <p:sp>
        <p:nvSpPr>
          <p:cNvPr id="2" name="page-number">
            <a:extLst>
              <a:ext uri="{FF2B5EF4-FFF2-40B4-BE49-F238E27FC236}">
                <a16:creationId xmlns:a16="http://schemas.microsoft.com/office/drawing/2014/main" id="{0BDFB0E1-F2F2-40CC-BC99-EA6860EC1624}"/>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08 / 13</a:t>
            </a:r>
            <a:endParaRPr sz="1650" b="1" i="0">
              <a:solidFill>
                <a:srgbClr val="F4F0E2"/>
              </a:solidFill>
            </a:endParaRPr>
          </a:p>
        </p:txBody>
      </p:sp>
      <p:sp>
        <p:nvSpPr>
          <p:cNvPr id="3" name="rule-70-666">
            <a:extLst>
              <a:ext uri="{FF2B5EF4-FFF2-40B4-BE49-F238E27FC236}">
                <a16:creationId xmlns:a16="http://schemas.microsoft.com/office/drawing/2014/main" id="{CFD72EC5-D4F8-407F-8774-CBA595CC5CDA}"/>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02731B22-9316-4A57-9C5A-03005528B2AC}"/>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CAMBRIDGE IGCSE PHYSICS 0625 · 3.2</a:t>
            </a:r>
          </a:p>
        </p:txBody>
      </p:sp>
      <p:sp>
        <p:nvSpPr>
          <p:cNvPr id="5" name="slide-title">
            <a:extLst>
              <a:ext uri="{FF2B5EF4-FFF2-40B4-BE49-F238E27FC236}">
                <a16:creationId xmlns:a16="http://schemas.microsoft.com/office/drawing/2014/main" id="{30EDAC6D-B080-4901-A29C-554C1FB691D2}"/>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F4F0E2"/>
                </a:solidFill>
              </a:defRPr>
            </a:pPr>
            <a:r>
              <a:rPr sz="3600" b="1" i="0">
                <a:solidFill>
                  <a:srgbClr val="F4F0E2"/>
                </a:solidFill>
              </a:rPr>
              <a:t>Ray-diagram repair shop</a:t>
            </a:r>
          </a:p>
        </p:txBody>
      </p:sp>
      <p:sp>
        <p:nvSpPr>
          <p:cNvPr id="6" name="activity-format">
            <a:extLst>
              <a:ext uri="{FF2B5EF4-FFF2-40B4-BE49-F238E27FC236}">
                <a16:creationId xmlns:a16="http://schemas.microsoft.com/office/drawing/2014/main" id="{62EA6F46-C2CA-4C43-8468-A4DD4B5D32DD}"/>
              </a:ext>
            </a:extLst>
          </p:cNvPr>
          <p:cNvSpPr>
            <a:spLocks noGrp="1"/>
          </p:cNvSpPr>
          <p:nvPr/>
        </p:nvSpPr>
        <p:spPr>
          <a:xfrm>
            <a:off x="666750" y="1600200"/>
            <a:ext cx="6667500" cy="3238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CLASS ACTIVITY · ERROR-CORRECTION</a:t>
            </a:r>
          </a:p>
        </p:txBody>
      </p:sp>
      <p:sp>
        <p:nvSpPr>
          <p:cNvPr id="7" name="materials-label">
            <a:extLst>
              <a:ext uri="{FF2B5EF4-FFF2-40B4-BE49-F238E27FC236}">
                <a16:creationId xmlns:a16="http://schemas.microsoft.com/office/drawing/2014/main" id="{ACF3B420-679C-4E0D-942C-03283258C6C5}"/>
              </a:ext>
            </a:extLst>
          </p:cNvPr>
          <p:cNvSpPr>
            <a:spLocks noGrp="1"/>
          </p:cNvSpPr>
          <p:nvPr/>
        </p:nvSpPr>
        <p:spPr>
          <a:xfrm>
            <a:off x="666750" y="2190750"/>
            <a:ext cx="2571750" cy="3238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YOU NEED</a:t>
            </a:r>
          </a:p>
        </p:txBody>
      </p:sp>
      <p:sp>
        <p:nvSpPr>
          <p:cNvPr id="8" name="materials">
            <a:extLst>
              <a:ext uri="{FF2B5EF4-FFF2-40B4-BE49-F238E27FC236}">
                <a16:creationId xmlns:a16="http://schemas.microsoft.com/office/drawing/2014/main" id="{B7BFBFA2-4F53-49D3-8D52-13244561496A}"/>
              </a:ext>
            </a:extLst>
          </p:cNvPr>
          <p:cNvSpPr>
            <a:spLocks noGrp="1"/>
          </p:cNvSpPr>
          <p:nvPr/>
        </p:nvSpPr>
        <p:spPr>
          <a:xfrm>
            <a:off x="666750" y="2667000"/>
            <a:ext cx="3429000" cy="1809750"/>
          </a:xfrm>
          <a:prstGeom prst="rect">
            <a:avLst/>
          </a:prstGeom>
          <a:noFill/>
          <a:ln w="0">
            <a:noFill/>
            <a:prstDash val="solid"/>
          </a:ln>
        </p:spPr>
        <p:txBody>
          <a:bodyPr/>
          <a:lstStyle/>
          <a:p>
            <a:pPr algn="l">
              <a:defRPr sz="1875" b="0" i="0">
                <a:solidFill>
                  <a:srgbClr val="F4F0E2"/>
                </a:solidFill>
              </a:defRPr>
            </a:pPr>
            <a:r>
              <a:rPr sz="1875" b="0" i="0">
                <a:solidFill>
                  <a:srgbClr val="F4F0E2"/>
                </a:solidFill>
              </a:rPr>
              <a:t>• four flawed ray diagrams • rulers • protractors</a:t>
            </a:r>
          </a:p>
        </p:txBody>
      </p:sp>
      <p:sp>
        <p:nvSpPr>
          <p:cNvPr id="9" name="activity-step-1">
            <a:extLst>
              <a:ext uri="{FF2B5EF4-FFF2-40B4-BE49-F238E27FC236}">
                <a16:creationId xmlns:a16="http://schemas.microsoft.com/office/drawing/2014/main" id="{74CABD68-EFD2-43C1-A8E4-19A6D960C8D8}"/>
              </a:ext>
            </a:extLst>
          </p:cNvPr>
          <p:cNvSpPr>
            <a:spLocks noGrp="1"/>
          </p:cNvSpPr>
          <p:nvPr/>
        </p:nvSpPr>
        <p:spPr>
          <a:xfrm>
            <a:off x="4905375" y="2143125"/>
            <a:ext cx="514350" cy="514350"/>
          </a:xfrm>
          <a:prstGeom prst="ellipse">
            <a:avLst/>
          </a:prstGeom>
          <a:solidFill>
            <a:srgbClr val="52C3D3"/>
          </a:solidFill>
          <a:ln w="0">
            <a:noFill/>
            <a:prstDash val="solid"/>
          </a:ln>
        </p:spPr>
      </p:sp>
      <p:sp>
        <p:nvSpPr>
          <p:cNvPr id="10" name="activity-step-number-1">
            <a:extLst>
              <a:ext uri="{FF2B5EF4-FFF2-40B4-BE49-F238E27FC236}">
                <a16:creationId xmlns:a16="http://schemas.microsoft.com/office/drawing/2014/main" id="{BBC4934E-D5B3-405A-85CB-7F9E33B1A280}"/>
              </a:ext>
            </a:extLst>
          </p:cNvPr>
          <p:cNvSpPr>
            <a:spLocks noGrp="1"/>
          </p:cNvSpPr>
          <p:nvPr/>
        </p:nvSpPr>
        <p:spPr>
          <a:xfrm>
            <a:off x="4905375" y="22098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1</a:t>
            </a:r>
          </a:p>
        </p:txBody>
      </p:sp>
      <p:sp>
        <p:nvSpPr>
          <p:cNvPr id="11" name="activity-step-text-1">
            <a:extLst>
              <a:ext uri="{FF2B5EF4-FFF2-40B4-BE49-F238E27FC236}">
                <a16:creationId xmlns:a16="http://schemas.microsoft.com/office/drawing/2014/main" id="{B77DD311-B731-415E-9155-36DE0159D3AE}"/>
              </a:ext>
            </a:extLst>
          </p:cNvPr>
          <p:cNvSpPr>
            <a:spLocks noGrp="1"/>
          </p:cNvSpPr>
          <p:nvPr/>
        </p:nvSpPr>
        <p:spPr>
          <a:xfrm>
            <a:off x="5715000" y="20955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Circle the first error in each diagram.</a:t>
            </a:r>
          </a:p>
        </p:txBody>
      </p:sp>
      <p:sp>
        <p:nvSpPr>
          <p:cNvPr id="12" name="activity-step-2">
            <a:extLst>
              <a:ext uri="{FF2B5EF4-FFF2-40B4-BE49-F238E27FC236}">
                <a16:creationId xmlns:a16="http://schemas.microsoft.com/office/drawing/2014/main" id="{BC938F69-B0BF-47F3-884E-3F01963D8E88}"/>
              </a:ext>
            </a:extLst>
          </p:cNvPr>
          <p:cNvSpPr>
            <a:spLocks noGrp="1"/>
          </p:cNvSpPr>
          <p:nvPr/>
        </p:nvSpPr>
        <p:spPr>
          <a:xfrm>
            <a:off x="4905375" y="3209925"/>
            <a:ext cx="514350" cy="514350"/>
          </a:xfrm>
          <a:prstGeom prst="ellipse">
            <a:avLst/>
          </a:prstGeom>
          <a:solidFill>
            <a:srgbClr val="52C3D3"/>
          </a:solidFill>
          <a:ln w="0">
            <a:noFill/>
            <a:prstDash val="solid"/>
          </a:ln>
        </p:spPr>
      </p:sp>
      <p:sp>
        <p:nvSpPr>
          <p:cNvPr id="13" name="activity-step-number-2">
            <a:extLst>
              <a:ext uri="{FF2B5EF4-FFF2-40B4-BE49-F238E27FC236}">
                <a16:creationId xmlns:a16="http://schemas.microsoft.com/office/drawing/2014/main" id="{EF37028E-C8F1-4112-89E4-7AB2D5CF267F}"/>
              </a:ext>
            </a:extLst>
          </p:cNvPr>
          <p:cNvSpPr>
            <a:spLocks noGrp="1"/>
          </p:cNvSpPr>
          <p:nvPr/>
        </p:nvSpPr>
        <p:spPr>
          <a:xfrm>
            <a:off x="4905375" y="32766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2</a:t>
            </a:r>
          </a:p>
        </p:txBody>
      </p:sp>
      <p:sp>
        <p:nvSpPr>
          <p:cNvPr id="14" name="activity-step-text-2">
            <a:extLst>
              <a:ext uri="{FF2B5EF4-FFF2-40B4-BE49-F238E27FC236}">
                <a16:creationId xmlns:a16="http://schemas.microsoft.com/office/drawing/2014/main" id="{96A5615C-6239-456F-A387-F2F0E80BC179}"/>
              </a:ext>
            </a:extLst>
          </p:cNvPr>
          <p:cNvSpPr>
            <a:spLocks noGrp="1"/>
          </p:cNvSpPr>
          <p:nvPr/>
        </p:nvSpPr>
        <p:spPr>
          <a:xfrm>
            <a:off x="5715000" y="31623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Redraw the normal and ray.</a:t>
            </a:r>
          </a:p>
        </p:txBody>
      </p:sp>
      <p:sp>
        <p:nvSpPr>
          <p:cNvPr id="15" name="activity-step-3">
            <a:extLst>
              <a:ext uri="{FF2B5EF4-FFF2-40B4-BE49-F238E27FC236}">
                <a16:creationId xmlns:a16="http://schemas.microsoft.com/office/drawing/2014/main" id="{73EC6458-7F0E-4602-9B89-6B5FECCE40F2}"/>
              </a:ext>
            </a:extLst>
          </p:cNvPr>
          <p:cNvSpPr>
            <a:spLocks noGrp="1"/>
          </p:cNvSpPr>
          <p:nvPr/>
        </p:nvSpPr>
        <p:spPr>
          <a:xfrm>
            <a:off x="4905375" y="4276725"/>
            <a:ext cx="514350" cy="514350"/>
          </a:xfrm>
          <a:prstGeom prst="ellipse">
            <a:avLst/>
          </a:prstGeom>
          <a:solidFill>
            <a:srgbClr val="52C3D3"/>
          </a:solidFill>
          <a:ln w="0">
            <a:noFill/>
            <a:prstDash val="solid"/>
          </a:ln>
        </p:spPr>
      </p:sp>
      <p:sp>
        <p:nvSpPr>
          <p:cNvPr id="16" name="activity-step-number-3">
            <a:extLst>
              <a:ext uri="{FF2B5EF4-FFF2-40B4-BE49-F238E27FC236}">
                <a16:creationId xmlns:a16="http://schemas.microsoft.com/office/drawing/2014/main" id="{B457280D-F17C-422D-9DB4-60DDD38155D2}"/>
              </a:ext>
            </a:extLst>
          </p:cNvPr>
          <p:cNvSpPr>
            <a:spLocks noGrp="1"/>
          </p:cNvSpPr>
          <p:nvPr/>
        </p:nvSpPr>
        <p:spPr>
          <a:xfrm>
            <a:off x="4905375" y="43434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3</a:t>
            </a:r>
          </a:p>
        </p:txBody>
      </p:sp>
      <p:sp>
        <p:nvSpPr>
          <p:cNvPr id="17" name="activity-step-text-3">
            <a:extLst>
              <a:ext uri="{FF2B5EF4-FFF2-40B4-BE49-F238E27FC236}">
                <a16:creationId xmlns:a16="http://schemas.microsoft.com/office/drawing/2014/main" id="{2EBED49E-93C5-4FA7-B50C-93EE9FBE280E}"/>
              </a:ext>
            </a:extLst>
          </p:cNvPr>
          <p:cNvSpPr>
            <a:spLocks noGrp="1"/>
          </p:cNvSpPr>
          <p:nvPr/>
        </p:nvSpPr>
        <p:spPr>
          <a:xfrm>
            <a:off x="5715000" y="42291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Label whether the image/ray is real or virtual where relevant.</a:t>
            </a:r>
          </a:p>
        </p:txBody>
      </p:sp>
      <p:sp>
        <p:nvSpPr>
          <p:cNvPr id="18" name="rule-70-518">
            <a:extLst>
              <a:ext uri="{FF2B5EF4-FFF2-40B4-BE49-F238E27FC236}">
                <a16:creationId xmlns:a16="http://schemas.microsoft.com/office/drawing/2014/main" id="{F8F426E3-BA09-47B2-A3DD-3E91B5953075}"/>
              </a:ext>
            </a:extLst>
          </p:cNvPr>
          <p:cNvSpPr>
            <a:spLocks noGrp="1"/>
          </p:cNvSpPr>
          <p:nvPr/>
        </p:nvSpPr>
        <p:spPr>
          <a:xfrm>
            <a:off x="666750" y="4933950"/>
            <a:ext cx="10477500" cy="9525"/>
          </a:xfrm>
          <a:prstGeom prst="rect">
            <a:avLst/>
          </a:prstGeom>
          <a:solidFill>
            <a:srgbClr val="47716A"/>
          </a:solidFill>
          <a:ln w="0">
            <a:noFill/>
            <a:prstDash val="solid"/>
          </a:ln>
        </p:spPr>
      </p:sp>
      <p:sp>
        <p:nvSpPr>
          <p:cNvPr id="19" name="success-check">
            <a:extLst>
              <a:ext uri="{FF2B5EF4-FFF2-40B4-BE49-F238E27FC236}">
                <a16:creationId xmlns:a16="http://schemas.microsoft.com/office/drawing/2014/main" id="{BA2F019D-ABDE-4DB5-8229-E4F49F48551B}"/>
              </a:ext>
            </a:extLst>
          </p:cNvPr>
          <p:cNvSpPr>
            <a:spLocks noGrp="1"/>
          </p:cNvSpPr>
          <p:nvPr/>
        </p:nvSpPr>
        <p:spPr>
          <a:xfrm>
            <a:off x="666750" y="5219700"/>
            <a:ext cx="10572750" cy="647700"/>
          </a:xfrm>
          <a:prstGeom prst="rect">
            <a:avLst/>
          </a:prstGeom>
          <a:noFill/>
          <a:ln w="0">
            <a:noFill/>
            <a:prstDash val="solid"/>
          </a:ln>
        </p:spPr>
        <p:txBody>
          <a:bodyPr/>
          <a:lstStyle/>
          <a:p>
            <a:pPr algn="l">
              <a:defRPr sz="1875" b="1" i="0">
                <a:solidFill>
                  <a:srgbClr val="52C3D3"/>
                </a:solidFill>
              </a:defRPr>
            </a:pPr>
            <a:r>
              <a:rPr sz="1875" b="1" i="0">
                <a:solidFill>
                  <a:srgbClr val="52C3D3"/>
                </a:solidFill>
              </a:rPr>
              <a:t>Success check: Angles are measured from the normal and rays use ruler-straight lines.</a:t>
            </a:r>
          </a:p>
        </p:txBody>
      </p:sp>
    </p:spTree>
    <p:extLst>
      <p:ext uri="{BB962C8B-B14F-4D97-AF65-F5344CB8AC3E}">
        <p14:creationId xmlns:p14="http://schemas.microsoft.com/office/powerpoint/2010/main" val="14440696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52C3D3"/>
        </a:solidFill>
        <a:effectLst/>
      </p:bgPr>
    </p:bg>
    <p:spTree>
      <p:nvGrpSpPr>
        <p:cNvPr id="1" name=""/>
        <p:cNvGrpSpPr/>
        <p:nvPr/>
      </p:nvGrpSpPr>
      <p:grpSpPr>
        <a:xfrm>
          <a:off x="0" y="0"/>
          <a:ext cx="0" cy="0"/>
          <a:chOff x="0" y="0"/>
          <a:chExt cx="0" cy="0"/>
        </a:xfrm>
      </p:grpSpPr>
      <p:sp>
        <p:nvSpPr>
          <p:cNvPr id="11" name="group-label">
            <a:extLst>
              <a:ext uri="{FF2B5EF4-FFF2-40B4-BE49-F238E27FC236}">
                <a16:creationId xmlns:a16="http://schemas.microsoft.com/office/drawing/2014/main" id="{3649CA21-3FE7-41BB-AECE-CA5C4B9F9433}"/>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GROUP 3 · WAVES</a:t>
            </a:r>
          </a:p>
        </p:txBody>
      </p:sp>
      <p:sp>
        <p:nvSpPr>
          <p:cNvPr id="2" name="page-number">
            <a:extLst>
              <a:ext uri="{FF2B5EF4-FFF2-40B4-BE49-F238E27FC236}">
                <a16:creationId xmlns:a16="http://schemas.microsoft.com/office/drawing/2014/main" id="{03F7C9CF-18A3-445D-A449-716862D3C962}"/>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B342E"/>
                </a:solidFill>
              </a:defRPr>
            </a:pPr>
            <a:r>
              <a:rPr lang="en-US" sz="1650" b="1" i="0">
                <a:solidFill>
                  <a:srgbClr val="0B342E"/>
                </a:solidFill>
              </a:rPr>
              <a:t>09 / 13</a:t>
            </a:r>
            <a:endParaRPr sz="1650" b="1" i="0">
              <a:solidFill>
                <a:srgbClr val="0B342E"/>
              </a:solidFill>
            </a:endParaRPr>
          </a:p>
        </p:txBody>
      </p:sp>
      <p:sp>
        <p:nvSpPr>
          <p:cNvPr id="3" name="rule-70-666">
            <a:extLst>
              <a:ext uri="{FF2B5EF4-FFF2-40B4-BE49-F238E27FC236}">
                <a16:creationId xmlns:a16="http://schemas.microsoft.com/office/drawing/2014/main" id="{1046C9E3-639D-4086-9378-1C9A5034A330}"/>
              </a:ext>
            </a:extLst>
          </p:cNvPr>
          <p:cNvSpPr>
            <a:spLocks noGrp="1"/>
          </p:cNvSpPr>
          <p:nvPr/>
        </p:nvSpPr>
        <p:spPr>
          <a:xfrm>
            <a:off x="666750" y="6343650"/>
            <a:ext cx="10858500" cy="9525"/>
          </a:xfrm>
          <a:prstGeom prst="rect">
            <a:avLst/>
          </a:prstGeom>
          <a:solidFill>
            <a:srgbClr val="0B342E"/>
          </a:solidFill>
          <a:ln w="0">
            <a:noFill/>
            <a:prstDash val="solid"/>
          </a:ln>
        </p:spPr>
      </p:sp>
      <p:sp>
        <p:nvSpPr>
          <p:cNvPr id="4" name="course-footer">
            <a:extLst>
              <a:ext uri="{FF2B5EF4-FFF2-40B4-BE49-F238E27FC236}">
                <a16:creationId xmlns:a16="http://schemas.microsoft.com/office/drawing/2014/main" id="{9A4870AD-5555-45E4-8940-7FC3039014D9}"/>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GIOPHYSICS · CAMBRIDGE IGCSE PHYSICS 0625 · 3.2</a:t>
            </a:r>
          </a:p>
        </p:txBody>
      </p:sp>
      <p:sp>
        <p:nvSpPr>
          <p:cNvPr id="5" name="misconception-label">
            <a:extLst>
              <a:ext uri="{FF2B5EF4-FFF2-40B4-BE49-F238E27FC236}">
                <a16:creationId xmlns:a16="http://schemas.microsoft.com/office/drawing/2014/main" id="{50B7A002-73B8-485C-9A4B-F7D039762780}"/>
              </a:ext>
            </a:extLst>
          </p:cNvPr>
          <p:cNvSpPr>
            <a:spLocks noGrp="1"/>
          </p:cNvSpPr>
          <p:nvPr/>
        </p:nvSpPr>
        <p:spPr>
          <a:xfrm>
            <a:off x="666750" y="666750"/>
            <a:ext cx="8096250" cy="3429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MISCONCEPTION SHOWDOWN · SPOT THE MISTAKE</a:t>
            </a:r>
          </a:p>
        </p:txBody>
      </p:sp>
      <p:sp>
        <p:nvSpPr>
          <p:cNvPr id="6" name="misconception-claim">
            <a:extLst>
              <a:ext uri="{FF2B5EF4-FFF2-40B4-BE49-F238E27FC236}">
                <a16:creationId xmlns:a16="http://schemas.microsoft.com/office/drawing/2014/main" id="{DB89F5B4-E015-46B2-9C94-60EE26BA5C1B}"/>
              </a:ext>
            </a:extLst>
          </p:cNvPr>
          <p:cNvSpPr>
            <a:spLocks noGrp="1"/>
          </p:cNvSpPr>
          <p:nvPr/>
        </p:nvSpPr>
        <p:spPr>
          <a:xfrm>
            <a:off x="666750" y="1285875"/>
            <a:ext cx="10668000" cy="1381125"/>
          </a:xfrm>
          <a:prstGeom prst="rect">
            <a:avLst/>
          </a:prstGeom>
          <a:noFill/>
          <a:ln w="0">
            <a:noFill/>
            <a:prstDash val="solid"/>
          </a:ln>
        </p:spPr>
        <p:txBody>
          <a:bodyPr/>
          <a:lstStyle/>
          <a:p>
            <a:pPr algn="l">
              <a:defRPr sz="3600" b="1" i="0">
                <a:solidFill>
                  <a:srgbClr val="0B342E"/>
                </a:solidFill>
              </a:defRPr>
            </a:pPr>
            <a:r>
              <a:rPr sz="3600" b="1" i="0">
                <a:solidFill>
                  <a:srgbClr val="0B342E"/>
                </a:solidFill>
              </a:rPr>
              <a:t>“Light always bends toward the normal when it crosses a boundary.”</a:t>
            </a:r>
          </a:p>
        </p:txBody>
      </p:sp>
      <p:sp>
        <p:nvSpPr>
          <p:cNvPr id="7" name="correction-frame">
            <a:extLst>
              <a:ext uri="{FF2B5EF4-FFF2-40B4-BE49-F238E27FC236}">
                <a16:creationId xmlns:a16="http://schemas.microsoft.com/office/drawing/2014/main" id="{1A257527-17CC-49EA-A180-CDECB56BDDAE}"/>
              </a:ext>
            </a:extLst>
          </p:cNvPr>
          <p:cNvSpPr>
            <a:spLocks noGrp="1"/>
          </p:cNvSpPr>
          <p:nvPr/>
        </p:nvSpPr>
        <p:spPr>
          <a:xfrm>
            <a:off x="666750" y="3048000"/>
            <a:ext cx="10858500" cy="857250"/>
          </a:xfrm>
          <a:prstGeom prst="roundRect">
            <a:avLst>
              <a:gd name="adj" fmla="val 13333"/>
            </a:avLst>
          </a:prstGeom>
          <a:solidFill>
            <a:srgbClr val="0B342E"/>
          </a:solidFill>
          <a:ln w="0">
            <a:noFill/>
            <a:prstDash val="solid"/>
          </a:ln>
        </p:spPr>
      </p:sp>
      <p:sp>
        <p:nvSpPr>
          <p:cNvPr id="8" name="correction">
            <a:extLst>
              <a:ext uri="{FF2B5EF4-FFF2-40B4-BE49-F238E27FC236}">
                <a16:creationId xmlns:a16="http://schemas.microsoft.com/office/drawing/2014/main" id="{8E44204B-F9AE-498A-8303-000A6374D482}"/>
              </a:ext>
            </a:extLst>
          </p:cNvPr>
          <p:cNvSpPr>
            <a:spLocks noGrp="1"/>
          </p:cNvSpPr>
          <p:nvPr/>
        </p:nvSpPr>
        <p:spPr>
          <a:xfrm>
            <a:off x="952500" y="3238500"/>
            <a:ext cx="10287000" cy="552450"/>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It bends toward the normal when it slows; away when it speeds up, except at normal incidence.</a:t>
            </a:r>
          </a:p>
        </p:txBody>
      </p:sp>
      <p:sp>
        <p:nvSpPr>
          <p:cNvPr id="9" name="humor-line">
            <a:extLst>
              <a:ext uri="{FF2B5EF4-FFF2-40B4-BE49-F238E27FC236}">
                <a16:creationId xmlns:a16="http://schemas.microsoft.com/office/drawing/2014/main" id="{E155283F-422B-436F-BA98-A2954AE8F01C}"/>
              </a:ext>
            </a:extLst>
          </p:cNvPr>
          <p:cNvSpPr>
            <a:spLocks noGrp="1"/>
          </p:cNvSpPr>
          <p:nvPr/>
        </p:nvSpPr>
        <p:spPr>
          <a:xfrm>
            <a:off x="1238250" y="4324350"/>
            <a:ext cx="9715500" cy="723900"/>
          </a:xfrm>
          <a:prstGeom prst="rect">
            <a:avLst/>
          </a:prstGeom>
          <a:noFill/>
          <a:ln w="0">
            <a:noFill/>
            <a:prstDash val="solid"/>
          </a:ln>
        </p:spPr>
        <p:txBody>
          <a:bodyPr/>
          <a:lstStyle/>
          <a:p>
            <a:pPr algn="ctr">
              <a:defRPr sz="1950" b="0" i="1">
                <a:solidFill>
                  <a:srgbClr val="0B342E"/>
                </a:solidFill>
              </a:defRPr>
            </a:pPr>
            <a:r>
              <a:rPr sz="1950" b="0" i="1">
                <a:solidFill>
                  <a:srgbClr val="0B342E"/>
                </a:solidFill>
              </a:rPr>
              <a:t>The normal is not a wall magnet. Direction depends on the speed change.</a:t>
            </a:r>
          </a:p>
        </p:txBody>
      </p:sp>
      <p:sp>
        <p:nvSpPr>
          <p:cNvPr id="10" name="misconception-check">
            <a:extLst>
              <a:ext uri="{FF2B5EF4-FFF2-40B4-BE49-F238E27FC236}">
                <a16:creationId xmlns:a16="http://schemas.microsoft.com/office/drawing/2014/main" id="{9E6E0522-BE2E-48BF-86AD-C0A97B7D983D}"/>
              </a:ext>
            </a:extLst>
          </p:cNvPr>
          <p:cNvSpPr>
            <a:spLocks noGrp="1"/>
          </p:cNvSpPr>
          <p:nvPr/>
        </p:nvSpPr>
        <p:spPr>
          <a:xfrm>
            <a:off x="952500" y="5286375"/>
            <a:ext cx="10287000" cy="609600"/>
          </a:xfrm>
          <a:prstGeom prst="rect">
            <a:avLst/>
          </a:prstGeom>
          <a:noFill/>
          <a:ln w="0">
            <a:noFill/>
            <a:prstDash val="solid"/>
          </a:ln>
        </p:spPr>
        <p:txBody>
          <a:bodyPr/>
          <a:lstStyle/>
          <a:p>
            <a:pPr algn="ctr">
              <a:defRPr sz="1875" b="1" i="0">
                <a:solidFill>
                  <a:srgbClr val="0B342E"/>
                </a:solidFill>
              </a:defRPr>
            </a:pPr>
            <a:r>
              <a:rPr sz="1875" b="1" i="0">
                <a:solidFill>
                  <a:srgbClr val="0B342E"/>
                </a:solidFill>
              </a:rPr>
              <a:t>Mini-whiteboard: What happens to a ray entering along the normal?</a:t>
            </a:r>
          </a:p>
        </p:txBody>
      </p:sp>
    </p:spTree>
    <p:extLst>
      <p:ext uri="{BB962C8B-B14F-4D97-AF65-F5344CB8AC3E}">
        <p14:creationId xmlns:p14="http://schemas.microsoft.com/office/powerpoint/2010/main" val="58223021"/>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4816</Words>
  <Application>Microsoft Office PowerPoint</Application>
  <DocSecurity>0</DocSecurity>
  <PresentationFormat>Widescreen</PresentationFormat>
  <Paragraphs>338</Paragraphs>
  <Slides>13</Slides>
  <Notes>13</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13</vt:i4>
      </vt:variant>
    </vt:vector>
  </HeadingPairs>
  <TitlesOfParts>
    <vt:vector size="15" baseType="lpstr">
      <vt:lpstr>Calibri</vt:lpstr>
      <vt:lpstr>ChatGPT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Giovanni Alexander Rojas</cp:lastModifiedBy>
  <cp:revision>3</cp:revision>
  <dcterms:created xsi:type="dcterms:W3CDTF">2026-08-14T17:44:03Z</dcterms:created>
  <dcterms:modified xsi:type="dcterms:W3CDTF">2026-08-15T16:00:46Z</dcterms:modified>
</cp:coreProperties>
</file>