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5"/>
  </p:notesMasterIdLst>
  <p:sldIdLst>
    <p:sldId id="256" r:id="rId2"/>
    <p:sldId id="257" r:id="rId3"/>
    <p:sldId id="258" r:id="rId4"/>
    <p:sldId id="268" r:id="rId5"/>
    <p:sldId id="259" r:id="rId6"/>
    <p:sldId id="260" r:id="rId7"/>
    <p:sldId id="261" r:id="rId8"/>
    <p:sldId id="262" r:id="rId9"/>
    <p:sldId id="263" r:id="rId10"/>
    <p:sldId id="264" r:id="rId11"/>
    <p:sldId id="265" r:id="rId12"/>
    <p:sldId id="266" r:id="rId13"/>
    <p:sldId id="267"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1"/>
  <c:style val="2"/>
  <c:chart>
    <c:autoTitleDeleted val="1"/>
    <c:plotArea>
      <c:layout/>
      <c:scatterChart>
        <c:scatterStyle val="lineMarker"/>
        <c:varyColors val="1"/>
        <c:ser>
          <c:idx val="0"/>
          <c:order val="0"/>
          <c:tx>
            <c:v>Representative points</c:v>
          </c:tx>
          <c:spPr>
            <a:ln w="28575">
              <a:solidFill>
                <a:srgbClr val="52C3D3"/>
              </a:solidFill>
              <a:prstDash val="solid"/>
            </a:ln>
          </c:spPr>
          <c:marker>
            <c:symbol val="circle"/>
            <c:size val="7"/>
            <c:spPr>
              <a:solidFill>
                <a:srgbClr val="52C3D3"/>
              </a:solidFill>
            </c:spPr>
          </c:marker>
          <c:xVal>
            <c:numLit>
              <c:formatCode>General</c:formatCode>
              <c:ptCount val="7"/>
              <c:pt idx="0">
                <c:v>6</c:v>
              </c:pt>
              <c:pt idx="1">
                <c:v>10</c:v>
              </c:pt>
              <c:pt idx="2">
                <c:v>13.477121254719663</c:v>
              </c:pt>
              <c:pt idx="3">
                <c:v>14.698970004336019</c:v>
              </c:pt>
              <c:pt idx="4">
                <c:v>16</c:v>
              </c:pt>
              <c:pt idx="5">
                <c:v>18</c:v>
              </c:pt>
              <c:pt idx="6">
                <c:v>20</c:v>
              </c:pt>
            </c:numLit>
          </c:xVal>
          <c:yVal>
            <c:numLit>
              <c:formatCode>General</c:formatCode>
              <c:ptCount val="7"/>
              <c:pt idx="0">
                <c:v>2.4771212547196626</c:v>
              </c:pt>
              <c:pt idx="1">
                <c:v>-1.5228787452803376</c:v>
              </c:pt>
              <c:pt idx="2">
                <c:v>-5</c:v>
              </c:pt>
              <c:pt idx="3">
                <c:v>-6.2218487496163561</c:v>
              </c:pt>
              <c:pt idx="4">
                <c:v>-7.5228787452803374</c:v>
              </c:pt>
              <c:pt idx="5">
                <c:v>-9.5228787452803374</c:v>
              </c:pt>
              <c:pt idx="6">
                <c:v>-11.522878745280337</c:v>
              </c:pt>
            </c:numLit>
          </c:yVal>
          <c:smooth val="0"/>
          <c:extLst>
            <c:ext xmlns:c16="http://schemas.microsoft.com/office/drawing/2014/chart" uri="{C3380CC4-5D6E-409C-BE32-E72D297353CC}">
              <c16:uniqueId val="{00000000-35D3-4D24-8542-CF2B3A579258}"/>
            </c:ext>
          </c:extLst>
        </c:ser>
        <c:dLbls>
          <c:showLegendKey val="0"/>
          <c:showVal val="0"/>
          <c:showCatName val="0"/>
          <c:showSerName val="0"/>
          <c:showPercent val="0"/>
          <c:showBubbleSize val="0"/>
        </c:dLbls>
        <c:axId val="48650112"/>
        <c:axId val="48672768"/>
      </c:scatterChart>
      <c:valAx>
        <c:axId val="48672768"/>
        <c:scaling>
          <c:orientation val="minMax"/>
        </c:scaling>
        <c:delete val="0"/>
        <c:axPos val="l"/>
        <c:majorGridlines>
          <c:spPr>
            <a:ln w="9525">
              <a:solidFill>
                <a:srgbClr val="D6DED8"/>
              </a:solidFill>
              <a:prstDash val="solid"/>
            </a:ln>
          </c:spPr>
        </c:majorGridlines>
        <c:title>
          <c:tx>
            <c:rich>
              <a:bodyPr/>
              <a:lstStyle/>
              <a:p>
                <a:r>
                  <a:t>log10 Wavelength / m</a:t>
                </a:r>
              </a:p>
            </c:rich>
          </c:tx>
          <c:overlay val="0"/>
        </c:title>
        <c:numFmt formatCode="General" sourceLinked="1"/>
        <c:majorTickMark val="none"/>
        <c:minorTickMark val="none"/>
        <c:tickLblPos val="nextTo"/>
        <c:spPr>
          <a:ln w="9525">
            <a:solidFill>
              <a:srgbClr val="A9BBB4"/>
            </a:solidFill>
            <a:prstDash val="solid"/>
          </a:ln>
        </c:spPr>
        <c:txPr>
          <a:bodyPr anchorCtr="1"/>
          <a:lstStyle/>
          <a:p>
            <a:pPr>
              <a:defRPr sz="1275">
                <a:solidFill>
                  <a:srgbClr val="48635E"/>
                </a:solidFill>
              </a:defRPr>
            </a:pPr>
            <a:endParaRPr lang="en-US"/>
          </a:p>
        </c:txPr>
        <c:crossAx val="48650112"/>
        <c:crosses val="autoZero"/>
        <c:crossBetween val="midCat"/>
        <c:majorUnit val="5"/>
      </c:valAx>
      <c:valAx>
        <c:axId val="48650112"/>
        <c:scaling>
          <c:orientation val="minMax"/>
        </c:scaling>
        <c:delete val="0"/>
        <c:axPos val="b"/>
        <c:title>
          <c:tx>
            <c:rich>
              <a:bodyPr/>
              <a:lstStyle/>
              <a:p>
                <a:r>
                  <a:t>log10 Frequency / Hz</a:t>
                </a:r>
              </a:p>
            </c:rich>
          </c:tx>
          <c:overlay val="0"/>
        </c:title>
        <c:numFmt formatCode="General" sourceLinked="1"/>
        <c:majorTickMark val="none"/>
        <c:minorTickMark val="none"/>
        <c:tickLblPos val="nextTo"/>
        <c:spPr>
          <a:ln w="9525">
            <a:solidFill>
              <a:srgbClr val="A9BBB4"/>
            </a:solidFill>
            <a:prstDash val="solid"/>
          </a:ln>
        </c:spPr>
        <c:txPr>
          <a:bodyPr anchorCtr="1"/>
          <a:lstStyle/>
          <a:p>
            <a:pPr>
              <a:defRPr sz="1275">
                <a:solidFill>
                  <a:srgbClr val="48635E"/>
                </a:solidFill>
              </a:defRPr>
            </a:pPr>
            <a:endParaRPr lang="en-US"/>
          </a:p>
        </c:txPr>
        <c:crossAx val="48672768"/>
        <c:crosses val="autoZero"/>
        <c:crossBetween val="midCat"/>
        <c:majorUnit val="5"/>
      </c:valAx>
      <c:spPr>
        <a:solidFill>
          <a:srgbClr val="FCFAF1"/>
        </a:solidFill>
        <a:ln w="0">
          <a:noFill/>
          <a:prstDash val="solid"/>
        </a:ln>
      </c:spPr>
    </c:plotArea>
    <c:plotVisOnly val="1"/>
    <c:dispBlanksAs val="zero"/>
    <c:showDLblsOverMax val="1"/>
  </c:chart>
  <c:spPr>
    <a:solidFill>
      <a:srgbClr val="FCFAF1"/>
    </a:solidFill>
    <a:ln w="0">
      <a:noFill/>
      <a:prstDash val="solid"/>
    </a:ln>
  </c:spPr>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p:cNvSpPr>
            <a:spLocks noGrp="1"/>
          </p:cNvSpPr>
          <p:nvPr>
            <p:ph type="hdr" sz="quarter"/>
          </p:nvPr>
        </p:nvSpPr>
        <p:spPr>
          <a:prstGeom prst="rect">
            <a:avLst/>
          </a:prstGeom>
        </p:spPr>
        <p:txBody>
          <a:bodyPr/>
          <a:lstStyle/>
          <a:p>
            <a:endParaRPr/>
          </a:p>
        </p:txBody>
      </p:sp>
      <p:sp>
        <p:nvSpPr>
          <p:cNvPr id="3" name="Date Placeholder"/>
          <p:cNvSpPr>
            <a:spLocks noGrp="1"/>
          </p:cNvSpPr>
          <p:nvPr>
            <p:ph type="dt" sz="quarter" idx="1"/>
          </p:nvPr>
        </p:nvSpPr>
        <p:spPr>
          <a:prstGeom prst="rect">
            <a:avLst/>
          </a:prstGeom>
        </p:spPr>
        <p:txBody>
          <a:bodyPr/>
          <a:lstStyle/>
          <a:p>
            <a:endParaRPr/>
          </a:p>
        </p:txBody>
      </p:sp>
      <p:sp>
        <p:nvSpPr>
          <p:cNvPr id="4" name="Slide Image Placeholder"/>
          <p:cNvSpPr>
            <a:spLocks noGrp="1" noRot="1" noChangeAspect="1"/>
          </p:cNvSpPr>
          <p:nvPr>
            <p:ph type="sldImg" idx="2"/>
          </p:nvPr>
        </p:nvSpPr>
        <p:spPr>
          <a:prstGeom prst="rect">
            <a:avLst/>
          </a:prstGeom>
        </p:spPr>
        <p:txBody>
          <a:bodyPr/>
          <a:lstStyle/>
          <a:p>
            <a:endParaRPr/>
          </a:p>
        </p:txBody>
      </p:sp>
      <p:sp>
        <p:nvSpPr>
          <p:cNvPr id="5" name="Notes Placeholder"/>
          <p:cNvSpPr>
            <a:spLocks noGrp="1"/>
          </p:cNvSpPr>
          <p:nvPr>
            <p:ph type="body" sz="quarter" idx="3"/>
          </p:nvPr>
        </p:nvSpPr>
        <p:spPr>
          <a:prstGeom prst="rect">
            <a:avLst/>
          </a:prstGeom>
        </p:spPr>
        <p:txBody>
          <a:bodyPr/>
          <a:lstStyle/>
          <a:p>
            <a:endParaRPr/>
          </a:p>
        </p:txBody>
      </p:sp>
      <p:sp>
        <p:nvSpPr>
          <p:cNvPr id="6" name="Footer Placeholder"/>
          <p:cNvSpPr>
            <a:spLocks noGrp="1"/>
          </p:cNvSpPr>
          <p:nvPr>
            <p:ph type="ftr" sz="quarter" idx="4"/>
          </p:nvPr>
        </p:nvSpPr>
        <p:spPr>
          <a:prstGeom prst="rect">
            <a:avLst/>
          </a:prstGeom>
        </p:spPr>
        <p:txBody>
          <a:bodyPr/>
          <a:lstStyle/>
          <a:p>
            <a:endParaRPr/>
          </a:p>
        </p:txBody>
      </p:sp>
      <p:sp>
        <p:nvSpPr>
          <p:cNvPr id="7" name="Slide Number Placeholder"/>
          <p:cNvSpPr>
            <a:spLocks noGrp="1"/>
          </p:cNvSpPr>
          <p:nvPr>
            <p:ph type="sldNum" sz="quarter" idx="5"/>
          </p:nvPr>
        </p:nvSpPr>
        <p:spPr>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https://giophysics.com/chapter-24/electromagnetic-waves</a:t>
            </a:r>
          </a:p>
          <a:p>
            <a:r>
              <a:t>This deck uses original GioPhysics worked examples and questions; it is not a Cambridge past paper.</a:t>
            </a:r>
          </a:p>
          <a:p>
            <a:r>
              <a:t>[Visual description]</a:t>
            </a:r>
          </a:p>
          <a:p>
            <a:r>
              <a:t>A dark-green opening slide with the exact topic title “Electromagnetic spectrum”, an accent ring for group 3, and a single hook question.</a:t>
            </a:r>
          </a:p>
          <a:p>
            <a:r>
              <a:t>[Teacher cue]</a:t>
            </a:r>
          </a:p>
          <a:p>
            <a:r>
              <a:t>Ask the hook question before revealing any explanation. Listen for the vocabulary students already use, then connect their answers to syllabus section 3.3.</a:t>
            </a:r>
          </a:p>
          <a:p>
            <a:r>
              <a:t>[Syllabus coverage]</a:t>
            </a:r>
          </a:p>
          <a:p>
            <a:r>
              <a:t>Order radio, microwave, infrared, visible, ultraviolet, X-ray and gamma by frequency/wavelength.; State that all electromagnetic waves are transverse and share vacuum speed; use c = 3.0×10⁸ m/s (Supplement exact value).; Match communication, heating, imaging and treatment uses to appropriate regions with reasons.; Explain relevant thermal/ionising hazards and suitable exposure controls without implying all regions have equal risk.; Use v = fλ for spectrum calculations and distinguish representative values from band boundaries.</a:t>
            </a:r>
          </a:p>
          <a:p>
            <a:r>
              <a:t>[Safety]</a:t>
            </a:r>
          </a:p>
          <a:p>
            <a:r>
              <a:t>No special hazard: keep routes clear and use teacher-controlled classroom equipment.</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https://giophysics.com/chapter-24/electromagnetic-waves</a:t>
            </a:r>
          </a:p>
          <a:p>
            <a:r>
              <a:t>This deck uses original GioPhysics worked examples and questions; it is not a Cambridge past paper.</a:t>
            </a:r>
          </a:p>
          <a:p>
            <a:r>
              <a:t>[Visual description]</a:t>
            </a:r>
          </a:p>
          <a:p>
            <a:r>
              <a:t>An original 6-mark exam-style question occupies the main page, with a dark solve–pair–compare–justify sequence beside it.</a:t>
            </a:r>
          </a:p>
          <a:p>
            <a:r>
              <a:t>[Teacher cue]</a:t>
            </a:r>
          </a:p>
          <a:p>
            <a:r>
              <a:t>Give independent thinking time, then ask pairs to compare methods before answers. Listen for each command word: state, explain, calculate. Do not reveal the mark scheme until slide 11.</a:t>
            </a:r>
          </a:p>
          <a:p>
            <a:r>
              <a:t>[Syllabus coverage]</a:t>
            </a:r>
          </a:p>
          <a:p>
            <a:r>
              <a:t>Order radio, microwave, infrared, visible, ultraviolet, X-ray and gamma by frequency/wavelength.; State that all electromagnetic waves are transverse and share vacuum speed; use c = 3.0×10⁸ m/s (Supplement exact value).; Match communication, heating, imaging and treatment uses to appropriate regions with reasons.; Explain relevant thermal/ionising hazards and suitable exposure controls without implying all regions have equal risk.; Use v = fλ for spectrum calculations and distinguish representative values from band boundaries.</a:t>
            </a:r>
          </a:p>
          <a:p>
            <a:r>
              <a:t>[Safety]</a:t>
            </a:r>
          </a:p>
          <a:p>
            <a:r>
              <a:t>No special hazard: keep routes clear and use teacher-controlled classroom equipment.</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https://giophysics.com/chapter-24/electromagnetic-waves</a:t>
            </a:r>
          </a:p>
          <a:p>
            <a:r>
              <a:t>This deck uses original GioPhysics worked examples and questions; it is not a Cambridge past paper.</a:t>
            </a:r>
          </a:p>
          <a:p>
            <a:r>
              <a:t>[Visual description]</a:t>
            </a:r>
          </a:p>
          <a:p>
            <a:r>
              <a:t>Six numbered mark-scheme ideas are arranged in two readable columns, followed by a dark pair-improvement challenge.</a:t>
            </a:r>
          </a:p>
          <a:p>
            <a:r>
              <a:t>[Teacher cue]</a:t>
            </a:r>
          </a:p>
          <a:p>
            <a:r>
              <a:t>Reveal one numbered marking point at a time. Ask students to locate matching evidence in their own answer, explain missing reasoning and improve one line before counting marks.</a:t>
            </a:r>
          </a:p>
          <a:p>
            <a:r>
              <a:t>[Syllabus coverage]</a:t>
            </a:r>
          </a:p>
          <a:p>
            <a:r>
              <a:t>Order radio, microwave, infrared, visible, ultraviolet, X-ray and gamma by frequency/wavelength.; State that all electromagnetic waves are transverse and share vacuum speed; use c = 3.0×10⁸ m/s (Supplement exact value).; Match communication, heating, imaging and treatment uses to appropriate regions with reasons.; Explain relevant thermal/ionising hazards and suitable exposure controls without implying all regions have equal risk.; Use v = fλ for spectrum calculations and distinguish representative values from band boundaries.</a:t>
            </a:r>
          </a:p>
          <a:p>
            <a:r>
              <a:t>[Safety]</a:t>
            </a:r>
          </a:p>
          <a:p>
            <a:r>
              <a:t>No special hazard: keep routes clear and use teacher-controlled classroom equipment.</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https://giophysics.com/chapter-24/electromagnetic-waves</a:t>
            </a:r>
          </a:p>
          <a:p>
            <a:r>
              <a:t>This deck uses original GioPhysics worked examples and questions; it is not a Cambridge past paper.</a:t>
            </a:r>
          </a:p>
          <a:p>
            <a:r>
              <a:t>[Visual description]</a:t>
            </a:r>
          </a:p>
          <a:p>
            <a:r>
              <a:t>A four-question final quiz is presented in two columns. Each question has four editable answer choices and space for independent reasoning.</a:t>
            </a:r>
          </a:p>
          <a:p>
            <a:r>
              <a:t>[Teacher cue]</a:t>
            </a:r>
          </a:p>
          <a:p>
            <a:r>
              <a:t>Run the quiz independently first. Ask students to commit to all four answers, then compare only the question they found hardest. Do not reveal solutions until slide 13.</a:t>
            </a:r>
          </a:p>
          <a:p>
            <a:r>
              <a:t>[Syllabus coverage]</a:t>
            </a:r>
          </a:p>
          <a:p>
            <a:r>
              <a:t>Order radio, microwave, infrared, visible, ultraviolet, X-ray and gamma by frequency/wavelength.; State that all electromagnetic waves are transverse and share vacuum speed; use c = 3.0×10⁸ m/s (Supplement exact value).; Match communication, heating, imaging and treatment uses to appropriate regions with reasons.; Explain relevant thermal/ionising hazards and suitable exposure controls without implying all regions have equal risk.; Use v = fλ for spectrum calculations and distinguish representative values from band boundaries.</a:t>
            </a:r>
          </a:p>
          <a:p>
            <a:r>
              <a:t>[Safety]</a:t>
            </a:r>
          </a:p>
          <a:p>
            <a:r>
              <a:t>No special hazard: keep routes clear and use teacher-controlled classroom equipment.</a:t>
            </a:r>
          </a:p>
          <a:p>
            <a:r>
              <a:t>[Final quiz] Four original retrieval and application questions. Require at least one spoken or written justification before the answer reveal.</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https://giophysics.com/chapter-24/electromagnetic-waves</a:t>
            </a:r>
          </a:p>
          <a:p>
            <a:r>
              <a:t>This deck uses original GioPhysics worked examples and questions; it is not a Cambridge past paper.</a:t>
            </a:r>
          </a:p>
          <a:p>
            <a:r>
              <a:t>[Visual description]</a:t>
            </a:r>
          </a:p>
          <a:p>
            <a:r>
              <a:t>Four numbered quiz answers appear as horizontal rows on a dark background, each pairing the correct answer with a concise reason and ending with an exit ticket.</a:t>
            </a:r>
          </a:p>
          <a:p>
            <a:r>
              <a:t>[Teacher cue]</a:t>
            </a:r>
          </a:p>
          <a:p>
            <a:r>
              <a:t>Reveal answers one at a time. Ask for the reason before reading it, then invite students to correct in a different colour and complete the one-sentence exit ticket.</a:t>
            </a:r>
          </a:p>
          <a:p>
            <a:r>
              <a:t>[Syllabus coverage]</a:t>
            </a:r>
          </a:p>
          <a:p>
            <a:r>
              <a:t>Order radio, microwave, infrared, visible, ultraviolet, X-ray and gamma by frequency/wavelength.; State that all electromagnetic waves are transverse and share vacuum speed; use c = 3.0×10⁸ m/s (Supplement exact value).; Match communication, heating, imaging and treatment uses to appropriate regions with reasons.; Explain relevant thermal/ionising hazards and suitable exposure controls without implying all regions have equal risk.; Use v = fλ for spectrum calculations and distinguish representative values from band boundaries.</a:t>
            </a:r>
          </a:p>
          <a:p>
            <a:r>
              <a:t>[Safety]</a:t>
            </a:r>
          </a:p>
          <a:p>
            <a:r>
              <a:t>No special hazard: keep routes clear and use teacher-controlled classroom equipment.</a:t>
            </a:r>
          </a:p>
          <a:p>
            <a:r>
              <a:t>[Quiz answers] 1. visible — Order: radio, microwave, infrared, visible... 2. gamma — Gamma is highest in the named spectrum. 3. speed — All travel at c. 4. lower — λ = v/f.</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https://giophysics.com/chapter-24/electromagnetic-waves</a:t>
            </a:r>
          </a:p>
          <a:p>
            <a:r>
              <a:t>This deck uses original GioPhysics worked examples and questions; it is not a Cambridge past paper.</a:t>
            </a:r>
          </a:p>
          <a:p>
            <a:r>
              <a:t>[Visual description]</a:t>
            </a:r>
          </a:p>
          <a:p>
            <a:r>
              <a:t>Three large numbered retrieval questions run down the slide, followed by a mini-whiteboard challenge. No answers are visible on this slide.</a:t>
            </a:r>
          </a:p>
          <a:p>
            <a:r>
              <a:t>[Teacher cue]</a:t>
            </a:r>
          </a:p>
          <a:p>
            <a:r>
              <a:t>Allow silent think time first. Ask for answers without confirming immediately; invite a partner to explain or challenge each response before the reveal later in the lesson.</a:t>
            </a:r>
          </a:p>
          <a:p>
            <a:r>
              <a:t>[Syllabus coverage]</a:t>
            </a:r>
          </a:p>
          <a:p>
            <a:r>
              <a:t>Order radio, microwave, infrared, visible, ultraviolet, X-ray and gamma by frequency/wavelength.; State that all electromagnetic waves are transverse and share vacuum speed; use c = 3.0×10⁸ m/s (Supplement exact value).; Match communication, heating, imaging and treatment uses to appropriate regions with reasons.; Explain relevant thermal/ionising hazards and suitable exposure controls without implying all regions have equal risk.; Use v = fλ for spectrum calculations and distinguish representative values from band boundaries.</a:t>
            </a:r>
          </a:p>
          <a:p>
            <a:r>
              <a:t>[Safety]</a:t>
            </a:r>
          </a:p>
          <a:p>
            <a:r>
              <a:t>No special hazard: keep routes clear and use teacher-controlled classroom equipment.</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https://giophysics.com/chapter-24/electromagnetic-waves</a:t>
            </a:r>
          </a:p>
          <a:p>
            <a:r>
              <a:t>This deck uses original GioPhysics worked examples and questions; it is not a Cambridge past paper.</a:t>
            </a:r>
          </a:p>
          <a:p>
            <a:r>
              <a:t>[Visual description]</a:t>
            </a:r>
          </a:p>
          <a:p>
            <a:r>
              <a:t>Five concise syllabus ideas form a vertical sequence on the left. An editable dark equation panel and vocabulary rail sit on the right.</a:t>
            </a:r>
          </a:p>
          <a:p>
            <a:r>
              <a:t>[Teacher cue]</a:t>
            </a:r>
          </a:p>
          <a:p>
            <a:r>
              <a:t>Explain one core idea at a time. Ask students to restate each idea using one vocabulary word, then reveal the relevant equation only after its variables are named.</a:t>
            </a:r>
          </a:p>
          <a:p>
            <a:r>
              <a:t>[Syllabus coverage]</a:t>
            </a:r>
          </a:p>
          <a:p>
            <a:r>
              <a:t>Order radio, microwave, infrared, visible, ultraviolet, X-ray and gamma by frequency/wavelength.; State that all electromagnetic waves are transverse and share vacuum speed; use c = 3.0×10⁸ m/s (Supplement exact value).; Match communication, heating, imaging and treatment uses to appropriate regions with reasons.; Explain relevant thermal/ionising hazards and suitable exposure controls without implying all regions have equal risk.; Use v = fλ for spectrum calculations and distinguish representative values from band boundaries.</a:t>
            </a:r>
          </a:p>
          <a:p>
            <a:r>
              <a:t>[Safety]</a:t>
            </a:r>
          </a:p>
          <a:p>
            <a:r>
              <a:t>No special hazard: keep routes clear and use teacher-controlled classroom equipment.</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4DA402-D508-47A9-14F1-B95D0488F2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342E73-B0F1-DB74-C196-557F7982687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FAE1A46-5E2C-7EF6-31AA-88FF612FE6D2}"/>
              </a:ext>
            </a:extLst>
          </p:cNvPr>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https://giophysics.com/chapter-24/electromagnetic-waves</a:t>
            </a:r>
          </a:p>
          <a:p>
            <a:r>
              <a:t>This deck uses original GioPhysics worked examples and questions; it is not a Cambridge past paper.</a:t>
            </a:r>
          </a:p>
          <a:p>
            <a:r>
              <a:t>[Visual description]</a:t>
            </a:r>
          </a:p>
          <a:p>
            <a:r>
              <a:t>The simple definition is stated in one sentence across the top of the slide. Below it a drawn diagram is labelled frequency increases →, radio, microwave, infrared, visible, ultraviolet, X-ray, gamma. A caption reads: One family in one order: move right and the frequency climbs, the wavelength shrinks, and the effect on matter changes entirely.</a:t>
            </a:r>
          </a:p>
          <a:p>
            <a:r>
              <a:t>[Teacher cue]</a:t>
            </a:r>
          </a:p>
          <a:p>
            <a:r>
              <a:t>Explain one core idea at a time. Ask students to restate each idea using one vocabulary word, then reveal the relevant equation only after its variables are named.</a:t>
            </a:r>
          </a:p>
          <a:p>
            <a:r>
              <a:t>[Syllabus coverage]</a:t>
            </a:r>
          </a:p>
          <a:p>
            <a:r>
              <a:t>Order radio, microwave, infrared, visible, ultraviolet, X-ray and gamma by frequency/wavelength.; State that all electromagnetic waves are transverse and share vacuum speed; use c = 3.0×10⁸ m/s (Supplement exact value).; Match communication, heating, imaging and treatment uses to appropriate regions with reasons.; Explain relevant thermal/ionising hazards and suitable exposure controls without implying all regions have equal risk.; Use v = fλ for spectrum calculations and distinguish representative values from band boundaries.</a:t>
            </a:r>
          </a:p>
          <a:p>
            <a:r>
              <a:t>[Safety]</a:t>
            </a:r>
          </a:p>
          <a:p>
            <a:r>
              <a:t>No special hazard: keep routes clear and use teacher-controlled classroom equipment.</a:t>
            </a:r>
          </a:p>
        </p:txBody>
      </p:sp>
      <p:sp>
        <p:nvSpPr>
          <p:cNvPr id="4" name="Slide Number Placeholder 3">
            <a:extLst>
              <a:ext uri="{FF2B5EF4-FFF2-40B4-BE49-F238E27FC236}">
                <a16:creationId xmlns:a16="http://schemas.microsoft.com/office/drawing/2014/main" id="{202B7065-1EAA-77C1-E2C3-8BD1BACB6ADA}"/>
              </a:ext>
            </a:extLst>
          </p:cNvPr>
          <p:cNvSpPr>
            <a:spLocks noGrp="1"/>
          </p:cNvSpPr>
          <p:nvPr>
            <p:ph type="sldNum" idx="5"/>
          </p:nvPr>
        </p:nvSpPr>
        <p:spPr/>
        <p:txBody>
          <a:bodyPr/>
          <a:lstStyle/>
          <a:p>
            <a:endParaRPr/>
          </a:p>
        </p:txBody>
      </p:sp>
    </p:spTree>
    <p:extLst>
      <p:ext uri="{BB962C8B-B14F-4D97-AF65-F5344CB8AC3E}">
        <p14:creationId xmlns:p14="http://schemas.microsoft.com/office/powerpoint/2010/main" val="19280773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https://giophysics.com/chapter-24/electromagnetic-waves</a:t>
            </a:r>
          </a:p>
          <a:p>
            <a:r>
              <a:t>This deck uses original GioPhysics worked examples and questions; it is not a Cambridge past paper.</a:t>
            </a:r>
          </a:p>
          <a:p>
            <a:r>
              <a:t>[Visual description]</a:t>
            </a:r>
          </a:p>
          <a:p>
            <a:r>
              <a:t>An editable scatter-log chart plots Wavelength in m (log scale) against Frequency in Hz (log scale); Frequency is plotted as log10 of its value in Hz; Wavelength is plotted as log10 of its value in m. The left rail states the original data and scale so the graph remains accessible without colour.</a:t>
            </a:r>
          </a:p>
          <a:p>
            <a:r>
              <a:t>[Teacher cue]</a:t>
            </a:r>
          </a:p>
          <a:p>
            <a:r>
              <a:t>Ask for a silent prediction before showing the plotted relationship. Then select the native chart, edit one data value and ask which physical quantity and conclusion must change. Representative points, not official band boundaries. Render both axes logarithmically and label regions in order.</a:t>
            </a:r>
          </a:p>
          <a:p>
            <a:r>
              <a:t>[Syllabus coverage]</a:t>
            </a:r>
          </a:p>
          <a:p>
            <a:r>
              <a:t>Order radio, microwave, infrared, visible, ultraviolet, X-ray and gamma by frequency/wavelength.; State that all electromagnetic waves are transverse and share vacuum speed; use c = 3.0×10⁸ m/s (Supplement exact value).; Match communication, heating, imaging and treatment uses to appropriate regions with reasons.; Explain relevant thermal/ionising hazards and suitable exposure controls without implying all regions have equal risk.; Use v = fλ for spectrum calculations and distinguish representative values from band boundaries.</a:t>
            </a:r>
          </a:p>
          <a:p>
            <a:r>
              <a:t>[Safety]</a:t>
            </a:r>
          </a:p>
          <a:p>
            <a:r>
              <a:t>No special hazard: keep routes clear and use teacher-controlled classroom equipment.</a:t>
            </a:r>
          </a:p>
          <a:p>
            <a:r>
              <a:t>[Quantitative visual] Values: Representative points: (1000000, 300), (10000000000, 0.03), (30000000000000, 0.00001), (500000000000000, 6e-7), (10000000000000000, 3e-8), (1000000000000000000, 3e-10), (100000000000000000000, 3e-12). Data: illustrative lesson data. Scale: 3.00e-12 to 3.00e+02 m (log scale).</a:t>
            </a:r>
          </a:p>
          <a:p>
            <a:r>
              <a:t>Units: x uses hertz; y uses metres.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https://giophysics.com/chapter-24/electromagnetic-waves</a:t>
            </a:r>
          </a:p>
          <a:p>
            <a:r>
              <a:t>This deck uses original GioPhysics worked examples and questions; it is not a Cambridge past paper.</a:t>
            </a:r>
          </a:p>
          <a:p>
            <a:r>
              <a:t>[Visual description]</a:t>
            </a:r>
          </a:p>
          <a:p>
            <a:r>
              <a:t>A large problem statement is followed by three editable Step 1–3 reasoning lines and a high-contrast answer band.</a:t>
            </a:r>
          </a:p>
          <a:p>
            <a:r>
              <a:t>[Teacher cue]</a:t>
            </a:r>
          </a:p>
          <a:p>
            <a:r>
              <a:t>Model the reasoning aloud, then ask students to explain why each operation is valid. Pause before the answer and listen for unit or substitution errors.</a:t>
            </a:r>
          </a:p>
          <a:p>
            <a:r>
              <a:t>[Syllabus coverage]</a:t>
            </a:r>
          </a:p>
          <a:p>
            <a:r>
              <a:t>Order radio, microwave, infrared, visible, ultraviolet, X-ray and gamma by frequency/wavelength.; State that all electromagnetic waves are transverse and share vacuum speed; use c = 3.0×10⁸ m/s (Supplement exact value).; Match communication, heating, imaging and treatment uses to appropriate regions with reasons.; Explain relevant thermal/ionising hazards and suitable exposure controls without implying all regions have equal risk.; Use v = fλ for spectrum calculations and distinguish representative values from band boundaries.</a:t>
            </a:r>
          </a:p>
          <a:p>
            <a:r>
              <a:t>[Safety]</a:t>
            </a:r>
          </a:p>
          <a:p>
            <a:r>
              <a:t>No special hazard: keep routes clear and use teacher-controlled classroom equipment.</a:t>
            </a:r>
          </a:p>
          <a:p>
            <a:r>
              <a:t>[Worked problem] Steps: 1) 100 MHz = 1.00×10⁸ Hz. 2) λ = c/f. 3) λ = 3.0×10⁸ / 1.00×10⁸. Answer: λ = 3.0 m.</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https://giophysics.com/chapter-24/electromagnetic-waves</a:t>
            </a:r>
          </a:p>
          <a:p>
            <a:r>
              <a:t>This deck uses original GioPhysics worked examples and questions; it is not a Cambridge past paper.</a:t>
            </a:r>
          </a:p>
          <a:p>
            <a:r>
              <a:t>[Visual description]</a:t>
            </a:r>
          </a:p>
          <a:p>
            <a:r>
              <a:t>A large problem statement is followed by three editable Step 1–3 reasoning lines and a high-contrast answer band.</a:t>
            </a:r>
          </a:p>
          <a:p>
            <a:r>
              <a:t>[Teacher cue]</a:t>
            </a:r>
          </a:p>
          <a:p>
            <a:r>
              <a:t>Ask students to solve each line on mini-whiteboards before you explain and reveal the next step. Compare units and methods, not only final numbers.</a:t>
            </a:r>
          </a:p>
          <a:p>
            <a:r>
              <a:t>[Syllabus coverage]</a:t>
            </a:r>
          </a:p>
          <a:p>
            <a:r>
              <a:t>Order radio, microwave, infrared, visible, ultraviolet, X-ray and gamma by frequency/wavelength.; State that all electromagnetic waves are transverse and share vacuum speed; use c = 3.0×10⁸ m/s (Supplement exact value).; Match communication, heating, imaging and treatment uses to appropriate regions with reasons.; Explain relevant thermal/ionising hazards and suitable exposure controls without implying all regions have equal risk.; Use v = fλ for spectrum calculations and distinguish representative values from band boundaries.</a:t>
            </a:r>
          </a:p>
          <a:p>
            <a:r>
              <a:t>[Safety]</a:t>
            </a:r>
          </a:p>
          <a:p>
            <a:r>
              <a:t>No special hazard: keep routes clear and use teacher-controlled classroom equipment.</a:t>
            </a:r>
          </a:p>
          <a:p>
            <a:r>
              <a:t>[Worked problem] Steps: 1) Infrared: emitted by warm objects. 2) Gamma: penetrating/ionising for sterilisation. 3) Microwaves: satellite communication. Answer: Infrared, gamma and microwaves, with the stated reasons.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https://giophysics.com/chapter-24/electromagnetic-waves</a:t>
            </a:r>
          </a:p>
          <a:p>
            <a:r>
              <a:t>This deck uses original GioPhysics worked examples and questions; it is not a Cambridge past paper.</a:t>
            </a:r>
          </a:p>
          <a:p>
            <a:r>
              <a:t>[Visual description]</a:t>
            </a:r>
          </a:p>
          <a:p>
            <a:r>
              <a:t>A dark activity slide shows required materials on the left, three large numbered instructions on the right and a success criterion at the bottom.</a:t>
            </a:r>
          </a:p>
          <a:p>
            <a:r>
              <a:t>[Teacher cue]</a:t>
            </a:r>
          </a:p>
          <a:p>
            <a:r>
              <a:t>Explain the success check before starting. Circulate, listen for misconceptions and ask pairs to compare evidence. Stop the activity with enough time for one group to model a strong answer.</a:t>
            </a:r>
          </a:p>
          <a:p>
            <a:r>
              <a:t>[Syllabus coverage]</a:t>
            </a:r>
          </a:p>
          <a:p>
            <a:r>
              <a:t>Order radio, microwave, infrared, visible, ultraviolet, X-ray and gamma by frequency/wavelength.; State that all electromagnetic waves are transverse and share vacuum speed; use c = 3.0×10⁸ m/s (Supplement exact value).; Match communication, heating, imaging and treatment uses to appropriate regions with reasons.; Explain relevant thermal/ionising hazards and suitable exposure controls without implying all regions have equal risk.; Use v = fλ for spectrum calculations and distinguish representative values from band boundaries.</a:t>
            </a:r>
          </a:p>
          <a:p>
            <a:r>
              <a:t>[Safety]</a:t>
            </a:r>
          </a:p>
          <a:p>
            <a:r>
              <a:t>No special hazard: keep routes clear and use teacher-controlled classroom equipment.</a:t>
            </a:r>
          </a:p>
          <a:p>
            <a:r>
              <a:t>[Safety] No special hazard: keep routes clear and use teacher-controlled classroom equipment.</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https://giophysics.com/chapter-24/electromagnetic-waves</a:t>
            </a:r>
          </a:p>
          <a:p>
            <a:r>
              <a:t>This deck uses original GioPhysics worked examples and questions; it is not a Cambridge past paper.</a:t>
            </a:r>
          </a:p>
          <a:p>
            <a:r>
              <a:t>[Visual description]</a:t>
            </a:r>
          </a:p>
          <a:p>
            <a:r>
              <a:t>A full accent-colour slide contrasts one large misconception with a dark correction band, a classroom-safe joke and a mini-whiteboard check.</a:t>
            </a:r>
          </a:p>
          <a:p>
            <a:r>
              <a:t>[Teacher cue]</a:t>
            </a:r>
          </a:p>
          <a:p>
            <a:r>
              <a:t>Ask students to vote true or false before reading the correction. Invite one pair to explain the trap, then use the humorous line as a memory cue rather than as the scientific explanation.</a:t>
            </a:r>
          </a:p>
          <a:p>
            <a:r>
              <a:t>[Syllabus coverage]</a:t>
            </a:r>
          </a:p>
          <a:p>
            <a:r>
              <a:t>Order radio, microwave, infrared, visible, ultraviolet, X-ray and gamma by frequency/wavelength.; State that all electromagnetic waves are transverse and share vacuum speed; use c = 3.0×10⁸ m/s (Supplement exact value).; Match communication, heating, imaging and treatment uses to appropriate regions with reasons.; Explain relevant thermal/ionising hazards and suitable exposure controls without implying all regions have equal risk.; Use v = fλ for spectrum calculations and distinguish representative values from band boundaries.</a:t>
            </a:r>
          </a:p>
          <a:p>
            <a:r>
              <a:t>[Safety]</a:t>
            </a:r>
          </a:p>
          <a:p>
            <a:r>
              <a:t>No special hazard: keep routes clear and use teacher-controlled classroom equipment.</a:t>
            </a:r>
          </a:p>
          <a:p>
            <a:r>
              <a:t>[Humor] The oven is noisy. The microwaves themselves are not auditioning for a band.</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Master">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lnSpc>
          <a:spcPct val="90000"/>
        </a:lnSpc>
        <a:spcBef>
          <a:spcPts val="0"/>
        </a:spcBef>
        <a:buNone/>
        <a:defRPr sz="4400">
          <a:solidFill>
            <a:schemeClr val="tx1"/>
          </a:solidFill>
          <a:latin typeface="+mj-lt"/>
          <a:ea typeface="+mj-lt"/>
          <a:cs typeface="+mj-lt"/>
        </a:defRPr>
      </a:lvl1pPr>
    </p:titleStyle>
    <p:bodyStyle>
      <a:lvl1pPr marL="228600" indent="-228600" algn="l">
        <a:lnSpc>
          <a:spcPct val="90000"/>
        </a:lnSpc>
        <a:spcBef>
          <a:spcPts val="1000"/>
        </a:spcBef>
        <a:buChar char="•"/>
        <a:defRPr sz="2800">
          <a:solidFill>
            <a:schemeClr val="tx1"/>
          </a:solidFill>
          <a:latin typeface="+mn-lt"/>
          <a:ea typeface="+mn-lt"/>
          <a:cs typeface="+mn-lt"/>
        </a:defRPr>
      </a:lvl1pPr>
      <a:lvl2pPr marL="685800" indent="-228600" algn="l">
        <a:lnSpc>
          <a:spcPct val="90000"/>
        </a:lnSpc>
        <a:spcBef>
          <a:spcPts val="500"/>
        </a:spcBef>
        <a:buChar char="•"/>
        <a:defRPr sz="2400">
          <a:solidFill>
            <a:schemeClr val="tx1"/>
          </a:solidFill>
          <a:latin typeface="+mn-lt"/>
          <a:ea typeface="+mn-lt"/>
          <a:cs typeface="+mn-lt"/>
        </a:defRPr>
      </a:lvl2pPr>
      <a:lvl3pPr marL="1143000" indent="-228600" algn="l">
        <a:lnSpc>
          <a:spcPct val="90000"/>
        </a:lnSpc>
        <a:spcBef>
          <a:spcPts val="500"/>
        </a:spcBef>
        <a:buChar char="•"/>
        <a:defRPr sz="2000">
          <a:solidFill>
            <a:schemeClr val="tx1"/>
          </a:solidFill>
          <a:latin typeface="+mn-lt"/>
          <a:ea typeface="+mn-lt"/>
          <a:cs typeface="+mn-lt"/>
        </a:defRPr>
      </a:lvl3pPr>
      <a:lvl4pPr marL="1600200" indent="-228600" algn="l">
        <a:lnSpc>
          <a:spcPct val="90000"/>
        </a:lnSpc>
        <a:spcBef>
          <a:spcPts val="500"/>
        </a:spcBef>
        <a:buChar char="•"/>
        <a:defRPr sz="1800">
          <a:solidFill>
            <a:schemeClr val="tx1"/>
          </a:solidFill>
          <a:latin typeface="+mn-lt"/>
          <a:ea typeface="+mn-lt"/>
          <a:cs typeface="+mn-lt"/>
        </a:defRPr>
      </a:lvl4pPr>
      <a:lvl5pPr marL="2057400" indent="-228600" algn="l">
        <a:lnSpc>
          <a:spcPct val="90000"/>
        </a:lnSpc>
        <a:spcBef>
          <a:spcPts val="500"/>
        </a:spcBef>
        <a:buChar char="•"/>
        <a:defRPr sz="1800">
          <a:solidFill>
            <a:schemeClr val="tx1"/>
          </a:solidFill>
          <a:latin typeface="+mn-lt"/>
          <a:ea typeface="+mn-lt"/>
          <a:cs typeface="+mn-lt"/>
        </a:defRPr>
      </a:lvl5pPr>
      <a:lvl6pPr marL="2514600" indent="-228600" algn="l">
        <a:lnSpc>
          <a:spcPct val="90000"/>
        </a:lnSpc>
        <a:spcBef>
          <a:spcPts val="500"/>
        </a:spcBef>
        <a:buChar char="•"/>
        <a:defRPr sz="1800">
          <a:solidFill>
            <a:schemeClr val="tx1"/>
          </a:solidFill>
          <a:latin typeface="+mn-lt"/>
          <a:ea typeface="+mn-lt"/>
          <a:cs typeface="+mn-lt"/>
        </a:defRPr>
      </a:lvl6pPr>
      <a:lvl7pPr marL="2971800" indent="-228600" algn="l">
        <a:lnSpc>
          <a:spcPct val="90000"/>
        </a:lnSpc>
        <a:spcBef>
          <a:spcPts val="500"/>
        </a:spcBef>
        <a:buChar char="•"/>
        <a:defRPr sz="1800">
          <a:solidFill>
            <a:schemeClr val="tx1"/>
          </a:solidFill>
          <a:latin typeface="+mn-lt"/>
          <a:ea typeface="+mn-lt"/>
          <a:cs typeface="+mn-lt"/>
        </a:defRPr>
      </a:lvl7pPr>
      <a:lvl8pPr marL="3429000" indent="-228600" algn="l">
        <a:lnSpc>
          <a:spcPct val="90000"/>
        </a:lnSpc>
        <a:spcBef>
          <a:spcPts val="500"/>
        </a:spcBef>
        <a:buChar char="•"/>
        <a:defRPr sz="1800">
          <a:solidFill>
            <a:schemeClr val="tx1"/>
          </a:solidFill>
          <a:latin typeface="+mn-lt"/>
          <a:ea typeface="+mn-lt"/>
          <a:cs typeface="+mn-lt"/>
        </a:defRPr>
      </a:lvl8pPr>
      <a:lvl9pPr marL="3886200" indent="-228600" algn="l">
        <a:lnSpc>
          <a:spcPct val="90000"/>
        </a:lnSpc>
        <a:spcBef>
          <a:spcPts val="500"/>
        </a:spcBef>
        <a:buChar char="•"/>
        <a:defRPr sz="1800">
          <a:solidFill>
            <a:schemeClr val="tx1"/>
          </a:solidFill>
          <a:latin typeface="+mn-lt"/>
          <a:ea typeface="+mn-lt"/>
          <a:cs typeface="+mn-lt"/>
        </a:defRPr>
      </a:lvl9pPr>
    </p:bodyStyle>
    <p:otherStyle>
      <a:lvl1pPr marL="0" algn="l">
        <a:buNone/>
        <a:defRPr sz="1800">
          <a:solidFill>
            <a:schemeClr val="tx1"/>
          </a:solidFill>
          <a:latin typeface="+mn-lt"/>
          <a:ea typeface="+mn-lt"/>
          <a:cs typeface="+mn-lt"/>
        </a:defRPr>
      </a:lvl1pPr>
      <a:lvl2pPr marL="457200" algn="l">
        <a:buNone/>
        <a:defRPr sz="1800">
          <a:solidFill>
            <a:schemeClr val="tx1"/>
          </a:solidFill>
          <a:latin typeface="+mn-lt"/>
          <a:ea typeface="+mn-lt"/>
          <a:cs typeface="+mn-lt"/>
        </a:defRPr>
      </a:lvl2pPr>
      <a:lvl3pPr marL="914400" algn="l">
        <a:buNone/>
        <a:defRPr sz="1800">
          <a:solidFill>
            <a:schemeClr val="tx1"/>
          </a:solidFill>
          <a:latin typeface="+mn-lt"/>
          <a:ea typeface="+mn-lt"/>
          <a:cs typeface="+mn-lt"/>
        </a:defRPr>
      </a:lvl3pPr>
      <a:lvl4pPr marL="1371600" algn="l">
        <a:buNone/>
        <a:defRPr sz="1800">
          <a:solidFill>
            <a:schemeClr val="tx1"/>
          </a:solidFill>
          <a:latin typeface="+mn-lt"/>
          <a:ea typeface="+mn-lt"/>
          <a:cs typeface="+mn-lt"/>
        </a:defRPr>
      </a:lvl4pPr>
      <a:lvl5pPr marL="1828800" algn="l">
        <a:buNone/>
        <a:defRPr sz="1800">
          <a:solidFill>
            <a:schemeClr val="tx1"/>
          </a:solidFill>
          <a:latin typeface="+mn-lt"/>
          <a:ea typeface="+mn-lt"/>
          <a:cs typeface="+mn-lt"/>
        </a:defRPr>
      </a:lvl5pPr>
      <a:lvl6pPr marL="2286000" algn="l">
        <a:buNone/>
        <a:defRPr sz="1800">
          <a:solidFill>
            <a:schemeClr val="tx1"/>
          </a:solidFill>
          <a:latin typeface="+mn-lt"/>
          <a:ea typeface="+mn-lt"/>
          <a:cs typeface="+mn-lt"/>
        </a:defRPr>
      </a:lvl6pPr>
      <a:lvl7pPr marL="2743200" algn="l">
        <a:buNone/>
        <a:defRPr sz="1800">
          <a:solidFill>
            <a:schemeClr val="tx1"/>
          </a:solidFill>
          <a:latin typeface="+mn-lt"/>
          <a:ea typeface="+mn-lt"/>
          <a:cs typeface="+mn-lt"/>
        </a:defRPr>
      </a:lvl7pPr>
      <a:lvl8pPr marL="3200400" algn="l">
        <a:buNone/>
        <a:defRPr sz="1800">
          <a:solidFill>
            <a:schemeClr val="tx1"/>
          </a:solidFill>
          <a:latin typeface="+mn-lt"/>
          <a:ea typeface="+mn-lt"/>
          <a:cs typeface="+mn-lt"/>
        </a:defRPr>
      </a:lvl8pPr>
      <a:lvl9pPr marL="3657600" algn="l">
        <a:buNone/>
        <a:defRPr sz="1800">
          <a:solidFill>
            <a:schemeClr val="tx1"/>
          </a:solidFill>
          <a:latin typeface="+mn-lt"/>
          <a:ea typeface="+mn-lt"/>
          <a:cs typeface="+mn-lt"/>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342E"/>
        </a:solidFill>
        <a:effectLst/>
      </p:bgPr>
    </p:bg>
    <p:spTree>
      <p:nvGrpSpPr>
        <p:cNvPr id="1" name=""/>
        <p:cNvGrpSpPr/>
        <p:nvPr/>
      </p:nvGrpSpPr>
      <p:grpSpPr>
        <a:xfrm>
          <a:off x="0" y="0"/>
          <a:ext cx="0" cy="0"/>
          <a:chOff x="0" y="0"/>
          <a:chExt cx="0" cy="0"/>
        </a:xfrm>
      </p:grpSpPr>
      <p:sp>
        <p:nvSpPr>
          <p:cNvPr id="13" name="accent-rail">
            <a:extLst>
              <a:ext uri="{FF2B5EF4-FFF2-40B4-BE49-F238E27FC236}">
                <a16:creationId xmlns:a16="http://schemas.microsoft.com/office/drawing/2014/main" id="{B4F173D0-327D-434E-A1EA-213B3CF2089C}"/>
              </a:ext>
            </a:extLst>
          </p:cNvPr>
          <p:cNvSpPr>
            <a:spLocks noGrp="1"/>
          </p:cNvSpPr>
          <p:nvPr/>
        </p:nvSpPr>
        <p:spPr>
          <a:xfrm>
            <a:off x="0" y="0"/>
            <a:ext cx="171450" cy="6858000"/>
          </a:xfrm>
          <a:prstGeom prst="rect">
            <a:avLst/>
          </a:prstGeom>
          <a:solidFill>
            <a:srgbClr val="52C3D3"/>
          </a:solidFill>
          <a:ln w="0">
            <a:noFill/>
            <a:prstDash val="solid"/>
          </a:ln>
        </p:spPr>
      </p:sp>
      <p:sp>
        <p:nvSpPr>
          <p:cNvPr id="2" name="title-eyebrow">
            <a:extLst>
              <a:ext uri="{FF2B5EF4-FFF2-40B4-BE49-F238E27FC236}">
                <a16:creationId xmlns:a16="http://schemas.microsoft.com/office/drawing/2014/main" id="{11EAAEEA-8E5D-4203-B421-78534CF10146}"/>
              </a:ext>
            </a:extLst>
          </p:cNvPr>
          <p:cNvSpPr>
            <a:spLocks noGrp="1"/>
          </p:cNvSpPr>
          <p:nvPr/>
        </p:nvSpPr>
        <p:spPr>
          <a:xfrm>
            <a:off x="666750" y="523875"/>
            <a:ext cx="8096250" cy="361950"/>
          </a:xfrm>
          <a:prstGeom prst="rect">
            <a:avLst/>
          </a:prstGeom>
          <a:noFill/>
          <a:ln w="0">
            <a:noFill/>
            <a:prstDash val="solid"/>
          </a:ln>
        </p:spPr>
        <p:txBody>
          <a:bodyPr/>
          <a:lstStyle/>
          <a:p>
            <a:pPr algn="l">
              <a:defRPr sz="1800" b="1" i="0">
                <a:solidFill>
                  <a:srgbClr val="52C3D3"/>
                </a:solidFill>
              </a:defRPr>
            </a:pPr>
            <a:r>
              <a:rPr sz="1800" b="1" i="0">
                <a:solidFill>
                  <a:srgbClr val="52C3D3"/>
                </a:solidFill>
              </a:rPr>
              <a:t>CAMBRIDGE IGCSE PHYSICS 0625 · SYLLABUS 3.3</a:t>
            </a:r>
          </a:p>
        </p:txBody>
      </p:sp>
      <p:sp>
        <p:nvSpPr>
          <p:cNvPr id="3" name="topic-title">
            <a:extLst>
              <a:ext uri="{FF2B5EF4-FFF2-40B4-BE49-F238E27FC236}">
                <a16:creationId xmlns:a16="http://schemas.microsoft.com/office/drawing/2014/main" id="{8639B47E-BA17-4CF7-8DA4-DDD058A985DF}"/>
              </a:ext>
            </a:extLst>
          </p:cNvPr>
          <p:cNvSpPr>
            <a:spLocks noGrp="1"/>
          </p:cNvSpPr>
          <p:nvPr/>
        </p:nvSpPr>
        <p:spPr>
          <a:xfrm>
            <a:off x="666750" y="1143000"/>
            <a:ext cx="8001000" cy="2190750"/>
          </a:xfrm>
          <a:prstGeom prst="rect">
            <a:avLst/>
          </a:prstGeom>
          <a:noFill/>
          <a:ln w="0">
            <a:noFill/>
            <a:prstDash val="solid"/>
          </a:ln>
        </p:spPr>
        <p:txBody>
          <a:bodyPr/>
          <a:lstStyle/>
          <a:p>
            <a:pPr algn="l">
              <a:defRPr sz="5400" b="1" i="0">
                <a:solidFill>
                  <a:srgbClr val="F4F0E2"/>
                </a:solidFill>
              </a:defRPr>
            </a:pPr>
            <a:r>
              <a:rPr sz="5400" b="1" i="0">
                <a:solidFill>
                  <a:srgbClr val="F4F0E2"/>
                </a:solidFill>
              </a:rPr>
              <a:t>Electromagnetic spectrum</a:t>
            </a:r>
          </a:p>
        </p:txBody>
      </p:sp>
      <p:sp>
        <p:nvSpPr>
          <p:cNvPr id="4" name="lesson-title">
            <a:extLst>
              <a:ext uri="{FF2B5EF4-FFF2-40B4-BE49-F238E27FC236}">
                <a16:creationId xmlns:a16="http://schemas.microsoft.com/office/drawing/2014/main" id="{F533E74A-3F25-4CF8-93AA-6D36C1196595}"/>
              </a:ext>
            </a:extLst>
          </p:cNvPr>
          <p:cNvSpPr>
            <a:spLocks noGrp="1"/>
          </p:cNvSpPr>
          <p:nvPr/>
        </p:nvSpPr>
        <p:spPr>
          <a:xfrm>
            <a:off x="666750" y="3571875"/>
            <a:ext cx="8001000" cy="495300"/>
          </a:xfrm>
          <a:prstGeom prst="rect">
            <a:avLst/>
          </a:prstGeom>
          <a:noFill/>
          <a:ln w="0">
            <a:noFill/>
            <a:prstDash val="solid"/>
          </a:ln>
        </p:spPr>
        <p:txBody>
          <a:bodyPr/>
          <a:lstStyle/>
          <a:p>
            <a:pPr algn="l">
              <a:defRPr sz="2850" b="1" i="0">
                <a:solidFill>
                  <a:srgbClr val="52C3D3"/>
                </a:solidFill>
              </a:defRPr>
            </a:pPr>
            <a:r>
              <a:rPr sz="2850" b="1" i="0">
                <a:solidFill>
                  <a:srgbClr val="52C3D3"/>
                </a:solidFill>
              </a:rPr>
              <a:t>Spectrum Case Files</a:t>
            </a:r>
          </a:p>
        </p:txBody>
      </p:sp>
      <p:sp>
        <p:nvSpPr>
          <p:cNvPr id="5" name="lesson-hook">
            <a:extLst>
              <a:ext uri="{FF2B5EF4-FFF2-40B4-BE49-F238E27FC236}">
                <a16:creationId xmlns:a16="http://schemas.microsoft.com/office/drawing/2014/main" id="{BC53B735-7AE3-4B53-8949-C402F21643D8}"/>
              </a:ext>
            </a:extLst>
          </p:cNvPr>
          <p:cNvSpPr>
            <a:spLocks noGrp="1"/>
          </p:cNvSpPr>
          <p:nvPr/>
        </p:nvSpPr>
        <p:spPr>
          <a:xfrm>
            <a:off x="666750" y="4333875"/>
            <a:ext cx="8096250" cy="1047750"/>
          </a:xfrm>
          <a:prstGeom prst="rect">
            <a:avLst/>
          </a:prstGeom>
          <a:noFill/>
          <a:ln w="0">
            <a:noFill/>
            <a:prstDash val="solid"/>
          </a:ln>
        </p:spPr>
        <p:txBody>
          <a:bodyPr/>
          <a:lstStyle/>
          <a:p>
            <a:pPr algn="l">
              <a:defRPr sz="2100" b="0" i="0">
                <a:solidFill>
                  <a:srgbClr val="F4F0E2"/>
                </a:solidFill>
              </a:defRPr>
            </a:pPr>
            <a:r>
              <a:rPr sz="2100" b="0" i="0">
                <a:solidFill>
                  <a:srgbClr val="F4F0E2"/>
                </a:solidFill>
              </a:rPr>
              <a:t>Which can cook food, carry Wi-Fi, image bones and trigger a camera—all without being sound?</a:t>
            </a:r>
          </a:p>
        </p:txBody>
      </p:sp>
      <p:sp>
        <p:nvSpPr>
          <p:cNvPr id="6" name="topic-ring">
            <a:extLst>
              <a:ext uri="{FF2B5EF4-FFF2-40B4-BE49-F238E27FC236}">
                <a16:creationId xmlns:a16="http://schemas.microsoft.com/office/drawing/2014/main" id="{2C81403B-27AB-444F-8592-3577D20B62D6}"/>
              </a:ext>
            </a:extLst>
          </p:cNvPr>
          <p:cNvSpPr>
            <a:spLocks noGrp="1"/>
          </p:cNvSpPr>
          <p:nvPr/>
        </p:nvSpPr>
        <p:spPr>
          <a:xfrm>
            <a:off x="9477375" y="1190625"/>
            <a:ext cx="1952625" cy="1952625"/>
          </a:xfrm>
          <a:prstGeom prst="ellipse">
            <a:avLst/>
          </a:prstGeom>
          <a:solidFill>
            <a:srgbClr val="52C3D3"/>
          </a:solidFill>
          <a:ln w="0">
            <a:noFill/>
            <a:prstDash val="solid"/>
          </a:ln>
        </p:spPr>
      </p:sp>
      <p:sp>
        <p:nvSpPr>
          <p:cNvPr id="7" name="topic-ring-center">
            <a:extLst>
              <a:ext uri="{FF2B5EF4-FFF2-40B4-BE49-F238E27FC236}">
                <a16:creationId xmlns:a16="http://schemas.microsoft.com/office/drawing/2014/main" id="{DC290AB1-3563-48F3-84E3-8C9D47A57264}"/>
              </a:ext>
            </a:extLst>
          </p:cNvPr>
          <p:cNvSpPr>
            <a:spLocks noGrp="1"/>
          </p:cNvSpPr>
          <p:nvPr/>
        </p:nvSpPr>
        <p:spPr>
          <a:xfrm>
            <a:off x="10067925" y="1781175"/>
            <a:ext cx="771525" cy="771525"/>
          </a:xfrm>
          <a:prstGeom prst="ellipse">
            <a:avLst/>
          </a:prstGeom>
          <a:solidFill>
            <a:srgbClr val="0B342E"/>
          </a:solidFill>
          <a:ln w="0">
            <a:noFill/>
            <a:prstDash val="solid"/>
          </a:ln>
        </p:spPr>
      </p:sp>
      <p:sp>
        <p:nvSpPr>
          <p:cNvPr id="8" name="lesson-format">
            <a:extLst>
              <a:ext uri="{FF2B5EF4-FFF2-40B4-BE49-F238E27FC236}">
                <a16:creationId xmlns:a16="http://schemas.microsoft.com/office/drawing/2014/main" id="{B5262956-3313-4224-B6E4-4B90C2CA8A50}"/>
              </a:ext>
            </a:extLst>
          </p:cNvPr>
          <p:cNvSpPr>
            <a:spLocks noGrp="1"/>
          </p:cNvSpPr>
          <p:nvPr/>
        </p:nvSpPr>
        <p:spPr>
          <a:xfrm>
            <a:off x="666750" y="5810250"/>
            <a:ext cx="8858250" cy="285750"/>
          </a:xfrm>
          <a:prstGeom prst="rect">
            <a:avLst/>
          </a:prstGeom>
          <a:noFill/>
          <a:ln w="0">
            <a:noFill/>
            <a:prstDash val="solid"/>
          </a:ln>
        </p:spPr>
        <p:txBody>
          <a:bodyPr/>
          <a:lstStyle/>
          <a:p>
            <a:pPr algn="l">
              <a:defRPr sz="1650" b="1" i="0">
                <a:solidFill>
                  <a:srgbClr val="52C3D3"/>
                </a:solidFill>
              </a:defRPr>
            </a:pPr>
            <a:r>
              <a:rPr sz="1650" b="1" i="0">
                <a:solidFill>
                  <a:srgbClr val="52C3D3"/>
                </a:solidFill>
              </a:rPr>
              <a:t>EDITABLE · 45-MINUTE CLASSROOM LESSON · CORE + SUPPLEMENT</a:t>
            </a:r>
          </a:p>
        </p:txBody>
      </p:sp>
      <p:sp>
        <p:nvSpPr>
          <p:cNvPr id="9" name="group-label">
            <a:extLst>
              <a:ext uri="{FF2B5EF4-FFF2-40B4-BE49-F238E27FC236}">
                <a16:creationId xmlns:a16="http://schemas.microsoft.com/office/drawing/2014/main" id="{279AF89F-E8E2-45B5-9427-D79DC833FB7B}"/>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52C3D3"/>
                </a:solidFill>
              </a:defRPr>
            </a:pPr>
            <a:r>
              <a:rPr sz="1650" b="1" i="0">
                <a:solidFill>
                  <a:srgbClr val="52C3D3"/>
                </a:solidFill>
              </a:rPr>
              <a:t>GROUP 3 · WAVES</a:t>
            </a:r>
          </a:p>
        </p:txBody>
      </p:sp>
      <p:sp>
        <p:nvSpPr>
          <p:cNvPr id="10" name="page-number">
            <a:extLst>
              <a:ext uri="{FF2B5EF4-FFF2-40B4-BE49-F238E27FC236}">
                <a16:creationId xmlns:a16="http://schemas.microsoft.com/office/drawing/2014/main" id="{4F9B0985-8D90-4F67-81B1-FA618645F10C}"/>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F4F0E2"/>
                </a:solidFill>
              </a:defRPr>
            </a:pPr>
            <a:r>
              <a:rPr lang="en-US" sz="1650" b="1" i="0">
                <a:solidFill>
                  <a:srgbClr val="F4F0E2"/>
                </a:solidFill>
              </a:rPr>
              <a:t>01 / 13</a:t>
            </a:r>
            <a:endParaRPr sz="1650" b="1" i="0">
              <a:solidFill>
                <a:srgbClr val="F4F0E2"/>
              </a:solidFill>
            </a:endParaRPr>
          </a:p>
        </p:txBody>
      </p:sp>
      <p:sp>
        <p:nvSpPr>
          <p:cNvPr id="11" name="rule-70-666">
            <a:extLst>
              <a:ext uri="{FF2B5EF4-FFF2-40B4-BE49-F238E27FC236}">
                <a16:creationId xmlns:a16="http://schemas.microsoft.com/office/drawing/2014/main" id="{42FA444D-76B2-4C42-810C-CB2D3D45A6BC}"/>
              </a:ext>
            </a:extLst>
          </p:cNvPr>
          <p:cNvSpPr>
            <a:spLocks noGrp="1"/>
          </p:cNvSpPr>
          <p:nvPr/>
        </p:nvSpPr>
        <p:spPr>
          <a:xfrm>
            <a:off x="666750" y="6343650"/>
            <a:ext cx="10858500" cy="9525"/>
          </a:xfrm>
          <a:prstGeom prst="rect">
            <a:avLst/>
          </a:prstGeom>
          <a:solidFill>
            <a:srgbClr val="47716A"/>
          </a:solidFill>
          <a:ln w="0">
            <a:noFill/>
            <a:prstDash val="solid"/>
          </a:ln>
        </p:spPr>
      </p:sp>
      <p:sp>
        <p:nvSpPr>
          <p:cNvPr id="12" name="course-footer">
            <a:extLst>
              <a:ext uri="{FF2B5EF4-FFF2-40B4-BE49-F238E27FC236}">
                <a16:creationId xmlns:a16="http://schemas.microsoft.com/office/drawing/2014/main" id="{69354D03-BDAB-4114-AB21-B72B91E70C54}"/>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GIOPHYSICS · CAMBRIDGE IGCSE PHYSICS 0625 · 3.3</a:t>
            </a:r>
          </a:p>
        </p:txBody>
      </p:sp>
    </p:spTree>
    <p:extLst>
      <p:ext uri="{BB962C8B-B14F-4D97-AF65-F5344CB8AC3E}">
        <p14:creationId xmlns:p14="http://schemas.microsoft.com/office/powerpoint/2010/main" val="18275146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12" name="group-label">
            <a:extLst>
              <a:ext uri="{FF2B5EF4-FFF2-40B4-BE49-F238E27FC236}">
                <a16:creationId xmlns:a16="http://schemas.microsoft.com/office/drawing/2014/main" id="{93D325B5-66B4-48CD-B457-67E754898D64}"/>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52C3D3"/>
                </a:solidFill>
              </a:defRPr>
            </a:pPr>
            <a:r>
              <a:rPr sz="1650" b="1" i="0">
                <a:solidFill>
                  <a:srgbClr val="52C3D3"/>
                </a:solidFill>
              </a:rPr>
              <a:t>GROUP 3 · WAVES</a:t>
            </a:r>
          </a:p>
        </p:txBody>
      </p:sp>
      <p:sp>
        <p:nvSpPr>
          <p:cNvPr id="2" name="page-number">
            <a:extLst>
              <a:ext uri="{FF2B5EF4-FFF2-40B4-BE49-F238E27FC236}">
                <a16:creationId xmlns:a16="http://schemas.microsoft.com/office/drawing/2014/main" id="{FBEA4FA9-0D34-4A99-B8E8-31378DF62B9E}"/>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10 / 13</a:t>
            </a:r>
            <a:endParaRPr sz="1650" b="1" i="0">
              <a:solidFill>
                <a:srgbClr val="0A332E"/>
              </a:solidFill>
            </a:endParaRPr>
          </a:p>
        </p:txBody>
      </p:sp>
      <p:sp>
        <p:nvSpPr>
          <p:cNvPr id="3" name="rule-70-666">
            <a:extLst>
              <a:ext uri="{FF2B5EF4-FFF2-40B4-BE49-F238E27FC236}">
                <a16:creationId xmlns:a16="http://schemas.microsoft.com/office/drawing/2014/main" id="{5BE18CF4-E05D-4330-8630-324A9ED06B5F}"/>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031BD55C-B5EA-4F30-9809-06685B54DED7}"/>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3.3</a:t>
            </a:r>
          </a:p>
        </p:txBody>
      </p:sp>
      <p:sp>
        <p:nvSpPr>
          <p:cNvPr id="5" name="slide-title">
            <a:extLst>
              <a:ext uri="{FF2B5EF4-FFF2-40B4-BE49-F238E27FC236}">
                <a16:creationId xmlns:a16="http://schemas.microsoft.com/office/drawing/2014/main" id="{9CC8DB51-30E3-46BE-80FA-DC881059286D}"/>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Original exam-style: medical scan choice</a:t>
            </a:r>
          </a:p>
        </p:txBody>
      </p:sp>
      <p:sp>
        <p:nvSpPr>
          <p:cNvPr id="6" name="exam-meta">
            <a:extLst>
              <a:ext uri="{FF2B5EF4-FFF2-40B4-BE49-F238E27FC236}">
                <a16:creationId xmlns:a16="http://schemas.microsoft.com/office/drawing/2014/main" id="{6BE660C4-65E1-4F8D-8F72-B2CDFCCCFACC}"/>
              </a:ext>
            </a:extLst>
          </p:cNvPr>
          <p:cNvSpPr>
            <a:spLocks noGrp="1"/>
          </p:cNvSpPr>
          <p:nvPr/>
        </p:nvSpPr>
        <p:spPr>
          <a:xfrm>
            <a:off x="666750" y="1600200"/>
            <a:ext cx="8572500" cy="342900"/>
          </a:xfrm>
          <a:prstGeom prst="rect">
            <a:avLst/>
          </a:prstGeom>
          <a:noFill/>
          <a:ln w="0">
            <a:noFill/>
            <a:prstDash val="solid"/>
          </a:ln>
        </p:spPr>
        <p:txBody>
          <a:bodyPr/>
          <a:lstStyle/>
          <a:p>
            <a:pPr algn="l">
              <a:defRPr sz="1650" b="1" i="0">
                <a:solidFill>
                  <a:srgbClr val="52C3D3"/>
                </a:solidFill>
              </a:defRPr>
            </a:pPr>
            <a:r>
              <a:rPr sz="1650" b="1" i="0">
                <a:solidFill>
                  <a:srgbClr val="52C3D3"/>
                </a:solidFill>
              </a:rPr>
              <a:t>Core + Supplement · 6 MARKS · STATE · EXPLAIN · CALCULATE</a:t>
            </a:r>
          </a:p>
        </p:txBody>
      </p:sp>
      <p:sp>
        <p:nvSpPr>
          <p:cNvPr id="7" name="exam-question-frame">
            <a:extLst>
              <a:ext uri="{FF2B5EF4-FFF2-40B4-BE49-F238E27FC236}">
                <a16:creationId xmlns:a16="http://schemas.microsoft.com/office/drawing/2014/main" id="{680453A7-ED0C-4E5F-991E-28702DAEE4C8}"/>
              </a:ext>
            </a:extLst>
          </p:cNvPr>
          <p:cNvSpPr>
            <a:spLocks noGrp="1"/>
          </p:cNvSpPr>
          <p:nvPr/>
        </p:nvSpPr>
        <p:spPr>
          <a:xfrm>
            <a:off x="666750" y="2143125"/>
            <a:ext cx="8096250" cy="2952750"/>
          </a:xfrm>
          <a:prstGeom prst="roundRect">
            <a:avLst>
              <a:gd name="adj" fmla="val 3871"/>
            </a:avLst>
          </a:prstGeom>
          <a:solidFill>
            <a:srgbClr val="F4F0E2"/>
          </a:solidFill>
          <a:ln w="9525">
            <a:solidFill>
              <a:srgbClr val="A9BBB4"/>
            </a:solidFill>
            <a:prstDash val="solid"/>
          </a:ln>
        </p:spPr>
      </p:sp>
      <p:sp>
        <p:nvSpPr>
          <p:cNvPr id="8" name="exam-question">
            <a:extLst>
              <a:ext uri="{FF2B5EF4-FFF2-40B4-BE49-F238E27FC236}">
                <a16:creationId xmlns:a16="http://schemas.microsoft.com/office/drawing/2014/main" id="{9FAE5D7A-77A2-4509-A753-FD82F66FA839}"/>
              </a:ext>
            </a:extLst>
          </p:cNvPr>
          <p:cNvSpPr>
            <a:spLocks noGrp="1"/>
          </p:cNvSpPr>
          <p:nvPr/>
        </p:nvSpPr>
        <p:spPr>
          <a:xfrm>
            <a:off x="952500" y="2428875"/>
            <a:ext cx="7524750" cy="2381250"/>
          </a:xfrm>
          <a:prstGeom prst="rect">
            <a:avLst/>
          </a:prstGeom>
          <a:noFill/>
          <a:ln w="0">
            <a:noFill/>
            <a:prstDash val="solid"/>
          </a:ln>
        </p:spPr>
        <p:txBody>
          <a:bodyPr/>
          <a:lstStyle/>
          <a:p>
            <a:pPr algn="l">
              <a:defRPr sz="2025" b="1" i="0">
                <a:solidFill>
                  <a:srgbClr val="0A332E"/>
                </a:solidFill>
              </a:defRPr>
            </a:pPr>
            <a:r>
              <a:rPr sz="2025" b="1" i="0">
                <a:solidFill>
                  <a:srgbClr val="0A332E"/>
                </a:solidFill>
              </a:rPr>
              <a:t>State the electromagnetic-spectrum region used to image bone and one associated hazard. Calculate the wavelength of radiation with f = 6.0×10¹⁴ Hz using c = 3.0×10⁸ m/s and identify its likely region.</a:t>
            </a:r>
          </a:p>
        </p:txBody>
      </p:sp>
      <p:sp>
        <p:nvSpPr>
          <p:cNvPr id="9" name="exam-method-frame">
            <a:extLst>
              <a:ext uri="{FF2B5EF4-FFF2-40B4-BE49-F238E27FC236}">
                <a16:creationId xmlns:a16="http://schemas.microsoft.com/office/drawing/2014/main" id="{16AA8E16-6968-49A0-893F-AB51A96190EE}"/>
              </a:ext>
            </a:extLst>
          </p:cNvPr>
          <p:cNvSpPr>
            <a:spLocks noGrp="1"/>
          </p:cNvSpPr>
          <p:nvPr/>
        </p:nvSpPr>
        <p:spPr>
          <a:xfrm>
            <a:off x="9144000" y="2143125"/>
            <a:ext cx="2381250" cy="2952750"/>
          </a:xfrm>
          <a:prstGeom prst="roundRect">
            <a:avLst>
              <a:gd name="adj" fmla="val 4800"/>
            </a:avLst>
          </a:prstGeom>
          <a:solidFill>
            <a:srgbClr val="0B342E"/>
          </a:solidFill>
          <a:ln w="0">
            <a:noFill/>
            <a:prstDash val="solid"/>
          </a:ln>
        </p:spPr>
      </p:sp>
      <p:sp>
        <p:nvSpPr>
          <p:cNvPr id="10" name="exam-method">
            <a:extLst>
              <a:ext uri="{FF2B5EF4-FFF2-40B4-BE49-F238E27FC236}">
                <a16:creationId xmlns:a16="http://schemas.microsoft.com/office/drawing/2014/main" id="{F73E1101-DB11-4BE6-99F5-9E043969C13D}"/>
              </a:ext>
            </a:extLst>
          </p:cNvPr>
          <p:cNvSpPr>
            <a:spLocks noGrp="1"/>
          </p:cNvSpPr>
          <p:nvPr/>
        </p:nvSpPr>
        <p:spPr>
          <a:xfrm>
            <a:off x="9429750" y="2524125"/>
            <a:ext cx="1809750" cy="2238375"/>
          </a:xfrm>
          <a:prstGeom prst="rect">
            <a:avLst/>
          </a:prstGeom>
          <a:noFill/>
          <a:ln w="0">
            <a:noFill/>
            <a:prstDash val="solid"/>
          </a:ln>
        </p:spPr>
        <p:txBody>
          <a:bodyPr/>
          <a:lstStyle/>
          <a:p>
            <a:pPr algn="ctr">
              <a:defRPr sz="2100" b="1" i="0">
                <a:solidFill>
                  <a:srgbClr val="F4F0E2"/>
                </a:solidFill>
              </a:defRPr>
            </a:pPr>
            <a:r>
              <a:rPr sz="2100" b="1" i="0">
                <a:solidFill>
                  <a:srgbClr val="F4F0E2"/>
                </a:solidFill>
              </a:rPr>
              <a:t>SOLVE PAIR COMPARE JUSTIFY</a:t>
            </a:r>
          </a:p>
        </p:txBody>
      </p:sp>
      <p:sp>
        <p:nvSpPr>
          <p:cNvPr id="11" name="exam-original-note">
            <a:extLst>
              <a:ext uri="{FF2B5EF4-FFF2-40B4-BE49-F238E27FC236}">
                <a16:creationId xmlns:a16="http://schemas.microsoft.com/office/drawing/2014/main" id="{9F36F757-7DA8-41F8-A46A-B32183753143}"/>
              </a:ext>
            </a:extLst>
          </p:cNvPr>
          <p:cNvSpPr>
            <a:spLocks noGrp="1"/>
          </p:cNvSpPr>
          <p:nvPr/>
        </p:nvSpPr>
        <p:spPr>
          <a:xfrm>
            <a:off x="666750" y="5429250"/>
            <a:ext cx="10382250" cy="4000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Original GioPhysics exam-style question · not a Cambridge past-paper question.</a:t>
            </a:r>
          </a:p>
        </p:txBody>
      </p:sp>
    </p:spTree>
    <p:extLst>
      <p:ext uri="{BB962C8B-B14F-4D97-AF65-F5344CB8AC3E}">
        <p14:creationId xmlns:p14="http://schemas.microsoft.com/office/powerpoint/2010/main" val="7902148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4F0E2"/>
        </a:solidFill>
        <a:effectLst/>
      </p:bgPr>
    </p:bg>
    <p:spTree>
      <p:nvGrpSpPr>
        <p:cNvPr id="1" name=""/>
        <p:cNvGrpSpPr/>
        <p:nvPr/>
      </p:nvGrpSpPr>
      <p:grpSpPr>
        <a:xfrm>
          <a:off x="0" y="0"/>
          <a:ext cx="0" cy="0"/>
          <a:chOff x="0" y="0"/>
          <a:chExt cx="0" cy="0"/>
        </a:xfrm>
      </p:grpSpPr>
      <p:sp>
        <p:nvSpPr>
          <p:cNvPr id="27" name="group-label">
            <a:extLst>
              <a:ext uri="{FF2B5EF4-FFF2-40B4-BE49-F238E27FC236}">
                <a16:creationId xmlns:a16="http://schemas.microsoft.com/office/drawing/2014/main" id="{105D2EED-2C37-416D-8569-5B67FF37D126}"/>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52C3D3"/>
                </a:solidFill>
              </a:defRPr>
            </a:pPr>
            <a:r>
              <a:rPr sz="1650" b="1" i="0">
                <a:solidFill>
                  <a:srgbClr val="52C3D3"/>
                </a:solidFill>
              </a:rPr>
              <a:t>GROUP 3 · WAVES</a:t>
            </a:r>
          </a:p>
        </p:txBody>
      </p:sp>
      <p:sp>
        <p:nvSpPr>
          <p:cNvPr id="2" name="page-number">
            <a:extLst>
              <a:ext uri="{FF2B5EF4-FFF2-40B4-BE49-F238E27FC236}">
                <a16:creationId xmlns:a16="http://schemas.microsoft.com/office/drawing/2014/main" id="{27801691-14E5-41D7-B0CA-F129522FC394}"/>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11 / 13</a:t>
            </a:r>
            <a:endParaRPr sz="1650" b="1" i="0">
              <a:solidFill>
                <a:srgbClr val="0A332E"/>
              </a:solidFill>
            </a:endParaRPr>
          </a:p>
        </p:txBody>
      </p:sp>
      <p:sp>
        <p:nvSpPr>
          <p:cNvPr id="3" name="rule-70-666">
            <a:extLst>
              <a:ext uri="{FF2B5EF4-FFF2-40B4-BE49-F238E27FC236}">
                <a16:creationId xmlns:a16="http://schemas.microsoft.com/office/drawing/2014/main" id="{9D9768BA-D6B7-4CDB-8A47-204BF4247530}"/>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D0E8663D-D912-4722-97B5-700D5CFBBBDD}"/>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3.3</a:t>
            </a:r>
          </a:p>
        </p:txBody>
      </p:sp>
      <p:sp>
        <p:nvSpPr>
          <p:cNvPr id="5" name="slide-title">
            <a:extLst>
              <a:ext uri="{FF2B5EF4-FFF2-40B4-BE49-F238E27FC236}">
                <a16:creationId xmlns:a16="http://schemas.microsoft.com/office/drawing/2014/main" id="{2149045B-6869-470A-99BE-8FE32E7FD15C}"/>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Mark it like an examiner</a:t>
            </a:r>
          </a:p>
        </p:txBody>
      </p:sp>
      <p:sp>
        <p:nvSpPr>
          <p:cNvPr id="6" name="marking-instruction">
            <a:extLst>
              <a:ext uri="{FF2B5EF4-FFF2-40B4-BE49-F238E27FC236}">
                <a16:creationId xmlns:a16="http://schemas.microsoft.com/office/drawing/2014/main" id="{422F0168-4682-487C-9FDB-080D6F07123C}"/>
              </a:ext>
            </a:extLst>
          </p:cNvPr>
          <p:cNvSpPr>
            <a:spLocks noGrp="1"/>
          </p:cNvSpPr>
          <p:nvPr/>
        </p:nvSpPr>
        <p:spPr>
          <a:xfrm>
            <a:off x="666750" y="1581150"/>
            <a:ext cx="9906000" cy="381000"/>
          </a:xfrm>
          <a:prstGeom prst="rect">
            <a:avLst/>
          </a:prstGeom>
          <a:noFill/>
          <a:ln w="0">
            <a:noFill/>
            <a:prstDash val="solid"/>
          </a:ln>
        </p:spPr>
        <p:txBody>
          <a:bodyPr/>
          <a:lstStyle/>
          <a:p>
            <a:pPr algn="l">
              <a:defRPr sz="1875" b="0" i="0">
                <a:solidFill>
                  <a:srgbClr val="48635E"/>
                </a:solidFill>
              </a:defRPr>
            </a:pPr>
            <a:r>
              <a:rPr sz="1875" b="0" i="0">
                <a:solidFill>
                  <a:srgbClr val="48635E"/>
                </a:solidFill>
              </a:rPr>
              <a:t>Compare evidence, award one idea at a time, then improve one line.</a:t>
            </a:r>
          </a:p>
        </p:txBody>
      </p:sp>
      <p:sp>
        <p:nvSpPr>
          <p:cNvPr id="7" name="mark-number-1">
            <a:extLst>
              <a:ext uri="{FF2B5EF4-FFF2-40B4-BE49-F238E27FC236}">
                <a16:creationId xmlns:a16="http://schemas.microsoft.com/office/drawing/2014/main" id="{A4574A7C-6AA5-4289-99CF-9F5A5A6342C2}"/>
              </a:ext>
            </a:extLst>
          </p:cNvPr>
          <p:cNvSpPr>
            <a:spLocks noGrp="1"/>
          </p:cNvSpPr>
          <p:nvPr/>
        </p:nvSpPr>
        <p:spPr>
          <a:xfrm>
            <a:off x="666750" y="2266950"/>
            <a:ext cx="457200" cy="457200"/>
          </a:xfrm>
          <a:prstGeom prst="ellipse">
            <a:avLst/>
          </a:prstGeom>
          <a:solidFill>
            <a:srgbClr val="52C3D3"/>
          </a:solidFill>
          <a:ln w="0">
            <a:noFill/>
            <a:prstDash val="solid"/>
          </a:ln>
        </p:spPr>
      </p:sp>
      <p:sp>
        <p:nvSpPr>
          <p:cNvPr id="8" name="mark-number-text-1">
            <a:extLst>
              <a:ext uri="{FF2B5EF4-FFF2-40B4-BE49-F238E27FC236}">
                <a16:creationId xmlns:a16="http://schemas.microsoft.com/office/drawing/2014/main" id="{F46FD8A9-9968-4C50-9CDD-C3A37D2FEDDD}"/>
              </a:ext>
            </a:extLst>
          </p:cNvPr>
          <p:cNvSpPr>
            <a:spLocks noGrp="1"/>
          </p:cNvSpPr>
          <p:nvPr/>
        </p:nvSpPr>
        <p:spPr>
          <a:xfrm>
            <a:off x="666750" y="2324100"/>
            <a:ext cx="457200" cy="314325"/>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1</a:t>
            </a:r>
          </a:p>
        </p:txBody>
      </p:sp>
      <p:sp>
        <p:nvSpPr>
          <p:cNvPr id="9" name="mark-point-1">
            <a:extLst>
              <a:ext uri="{FF2B5EF4-FFF2-40B4-BE49-F238E27FC236}">
                <a16:creationId xmlns:a16="http://schemas.microsoft.com/office/drawing/2014/main" id="{CEF1151C-C668-4DDE-A922-3358E384A94B}"/>
              </a:ext>
            </a:extLst>
          </p:cNvPr>
          <p:cNvSpPr>
            <a:spLocks noGrp="1"/>
          </p:cNvSpPr>
          <p:nvPr/>
        </p:nvSpPr>
        <p:spPr>
          <a:xfrm>
            <a:off x="1333500" y="22288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X-rays.</a:t>
            </a:r>
          </a:p>
        </p:txBody>
      </p:sp>
      <p:sp>
        <p:nvSpPr>
          <p:cNvPr id="10" name="mark-number-2">
            <a:extLst>
              <a:ext uri="{FF2B5EF4-FFF2-40B4-BE49-F238E27FC236}">
                <a16:creationId xmlns:a16="http://schemas.microsoft.com/office/drawing/2014/main" id="{03A558F8-1C8F-4529-9D43-29904F5D17E2}"/>
              </a:ext>
            </a:extLst>
          </p:cNvPr>
          <p:cNvSpPr>
            <a:spLocks noGrp="1"/>
          </p:cNvSpPr>
          <p:nvPr/>
        </p:nvSpPr>
        <p:spPr>
          <a:xfrm>
            <a:off x="666750" y="3333750"/>
            <a:ext cx="457200" cy="457200"/>
          </a:xfrm>
          <a:prstGeom prst="ellipse">
            <a:avLst/>
          </a:prstGeom>
          <a:solidFill>
            <a:srgbClr val="52C3D3"/>
          </a:solidFill>
          <a:ln w="0">
            <a:noFill/>
            <a:prstDash val="solid"/>
          </a:ln>
        </p:spPr>
      </p:sp>
      <p:sp>
        <p:nvSpPr>
          <p:cNvPr id="11" name="mark-number-text-2">
            <a:extLst>
              <a:ext uri="{FF2B5EF4-FFF2-40B4-BE49-F238E27FC236}">
                <a16:creationId xmlns:a16="http://schemas.microsoft.com/office/drawing/2014/main" id="{D3D3994F-9A3C-420D-9674-AC8CBE174C71}"/>
              </a:ext>
            </a:extLst>
          </p:cNvPr>
          <p:cNvSpPr>
            <a:spLocks noGrp="1"/>
          </p:cNvSpPr>
          <p:nvPr/>
        </p:nvSpPr>
        <p:spPr>
          <a:xfrm>
            <a:off x="666750" y="3390900"/>
            <a:ext cx="457200" cy="314325"/>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2</a:t>
            </a:r>
          </a:p>
        </p:txBody>
      </p:sp>
      <p:sp>
        <p:nvSpPr>
          <p:cNvPr id="12" name="mark-point-2">
            <a:extLst>
              <a:ext uri="{FF2B5EF4-FFF2-40B4-BE49-F238E27FC236}">
                <a16:creationId xmlns:a16="http://schemas.microsoft.com/office/drawing/2014/main" id="{4D3E9DB7-DF48-4C1E-A09E-9D95FB28604D}"/>
              </a:ext>
            </a:extLst>
          </p:cNvPr>
          <p:cNvSpPr>
            <a:spLocks noGrp="1"/>
          </p:cNvSpPr>
          <p:nvPr/>
        </p:nvSpPr>
        <p:spPr>
          <a:xfrm>
            <a:off x="1333500" y="32956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Ionising; can damage/mutate cells.</a:t>
            </a:r>
          </a:p>
        </p:txBody>
      </p:sp>
      <p:sp>
        <p:nvSpPr>
          <p:cNvPr id="13" name="mark-number-3">
            <a:extLst>
              <a:ext uri="{FF2B5EF4-FFF2-40B4-BE49-F238E27FC236}">
                <a16:creationId xmlns:a16="http://schemas.microsoft.com/office/drawing/2014/main" id="{217FDD5A-CB11-41AC-8C54-D7A50491095C}"/>
              </a:ext>
            </a:extLst>
          </p:cNvPr>
          <p:cNvSpPr>
            <a:spLocks noGrp="1"/>
          </p:cNvSpPr>
          <p:nvPr/>
        </p:nvSpPr>
        <p:spPr>
          <a:xfrm>
            <a:off x="666750" y="4400550"/>
            <a:ext cx="457200" cy="457200"/>
          </a:xfrm>
          <a:prstGeom prst="ellipse">
            <a:avLst/>
          </a:prstGeom>
          <a:solidFill>
            <a:srgbClr val="52C3D3"/>
          </a:solidFill>
          <a:ln w="0">
            <a:noFill/>
            <a:prstDash val="solid"/>
          </a:ln>
        </p:spPr>
      </p:sp>
      <p:sp>
        <p:nvSpPr>
          <p:cNvPr id="14" name="mark-number-text-3">
            <a:extLst>
              <a:ext uri="{FF2B5EF4-FFF2-40B4-BE49-F238E27FC236}">
                <a16:creationId xmlns:a16="http://schemas.microsoft.com/office/drawing/2014/main" id="{52E0DEFE-2D07-4AC6-9550-55ABB2B5F27F}"/>
              </a:ext>
            </a:extLst>
          </p:cNvPr>
          <p:cNvSpPr>
            <a:spLocks noGrp="1"/>
          </p:cNvSpPr>
          <p:nvPr/>
        </p:nvSpPr>
        <p:spPr>
          <a:xfrm>
            <a:off x="666750" y="4457700"/>
            <a:ext cx="457200" cy="314325"/>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3</a:t>
            </a:r>
          </a:p>
        </p:txBody>
      </p:sp>
      <p:sp>
        <p:nvSpPr>
          <p:cNvPr id="15" name="mark-point-3">
            <a:extLst>
              <a:ext uri="{FF2B5EF4-FFF2-40B4-BE49-F238E27FC236}">
                <a16:creationId xmlns:a16="http://schemas.microsoft.com/office/drawing/2014/main" id="{4703D062-1C0D-48AD-BEA3-4487BA1BA344}"/>
              </a:ext>
            </a:extLst>
          </p:cNvPr>
          <p:cNvSpPr>
            <a:spLocks noGrp="1"/>
          </p:cNvSpPr>
          <p:nvPr/>
        </p:nvSpPr>
        <p:spPr>
          <a:xfrm>
            <a:off x="1333500" y="43624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λ = c/f.</a:t>
            </a:r>
          </a:p>
        </p:txBody>
      </p:sp>
      <p:sp>
        <p:nvSpPr>
          <p:cNvPr id="16" name="mark-number-4">
            <a:extLst>
              <a:ext uri="{FF2B5EF4-FFF2-40B4-BE49-F238E27FC236}">
                <a16:creationId xmlns:a16="http://schemas.microsoft.com/office/drawing/2014/main" id="{32FF9F98-D0DC-4851-927A-672336A8E096}"/>
              </a:ext>
            </a:extLst>
          </p:cNvPr>
          <p:cNvSpPr>
            <a:spLocks noGrp="1"/>
          </p:cNvSpPr>
          <p:nvPr/>
        </p:nvSpPr>
        <p:spPr>
          <a:xfrm>
            <a:off x="6191250" y="2266950"/>
            <a:ext cx="457200" cy="457200"/>
          </a:xfrm>
          <a:prstGeom prst="ellipse">
            <a:avLst/>
          </a:prstGeom>
          <a:solidFill>
            <a:srgbClr val="52C3D3"/>
          </a:solidFill>
          <a:ln w="0">
            <a:noFill/>
            <a:prstDash val="solid"/>
          </a:ln>
        </p:spPr>
      </p:sp>
      <p:sp>
        <p:nvSpPr>
          <p:cNvPr id="17" name="mark-number-text-4">
            <a:extLst>
              <a:ext uri="{FF2B5EF4-FFF2-40B4-BE49-F238E27FC236}">
                <a16:creationId xmlns:a16="http://schemas.microsoft.com/office/drawing/2014/main" id="{09CB486A-B650-4A19-B570-F231255F3AB3}"/>
              </a:ext>
            </a:extLst>
          </p:cNvPr>
          <p:cNvSpPr>
            <a:spLocks noGrp="1"/>
          </p:cNvSpPr>
          <p:nvPr/>
        </p:nvSpPr>
        <p:spPr>
          <a:xfrm>
            <a:off x="6191250" y="2324100"/>
            <a:ext cx="457200" cy="314325"/>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4</a:t>
            </a:r>
          </a:p>
        </p:txBody>
      </p:sp>
      <p:sp>
        <p:nvSpPr>
          <p:cNvPr id="18" name="mark-point-4">
            <a:extLst>
              <a:ext uri="{FF2B5EF4-FFF2-40B4-BE49-F238E27FC236}">
                <a16:creationId xmlns:a16="http://schemas.microsoft.com/office/drawing/2014/main" id="{E8C6DD69-43FC-44DD-B0ED-12DE320A3B8E}"/>
              </a:ext>
            </a:extLst>
          </p:cNvPr>
          <p:cNvSpPr>
            <a:spLocks noGrp="1"/>
          </p:cNvSpPr>
          <p:nvPr/>
        </p:nvSpPr>
        <p:spPr>
          <a:xfrm>
            <a:off x="6858000" y="22288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 3.0×10⁸ / 6.0×10¹⁴.</a:t>
            </a:r>
          </a:p>
        </p:txBody>
      </p:sp>
      <p:sp>
        <p:nvSpPr>
          <p:cNvPr id="19" name="mark-number-5">
            <a:extLst>
              <a:ext uri="{FF2B5EF4-FFF2-40B4-BE49-F238E27FC236}">
                <a16:creationId xmlns:a16="http://schemas.microsoft.com/office/drawing/2014/main" id="{10DBBA16-C956-4B15-A6EE-016AE8C3F331}"/>
              </a:ext>
            </a:extLst>
          </p:cNvPr>
          <p:cNvSpPr>
            <a:spLocks noGrp="1"/>
          </p:cNvSpPr>
          <p:nvPr/>
        </p:nvSpPr>
        <p:spPr>
          <a:xfrm>
            <a:off x="6191250" y="3333750"/>
            <a:ext cx="457200" cy="457200"/>
          </a:xfrm>
          <a:prstGeom prst="ellipse">
            <a:avLst/>
          </a:prstGeom>
          <a:solidFill>
            <a:srgbClr val="52C3D3"/>
          </a:solidFill>
          <a:ln w="0">
            <a:noFill/>
            <a:prstDash val="solid"/>
          </a:ln>
        </p:spPr>
      </p:sp>
      <p:sp>
        <p:nvSpPr>
          <p:cNvPr id="20" name="mark-number-text-5">
            <a:extLst>
              <a:ext uri="{FF2B5EF4-FFF2-40B4-BE49-F238E27FC236}">
                <a16:creationId xmlns:a16="http://schemas.microsoft.com/office/drawing/2014/main" id="{D2931B53-A9E2-4AE5-976E-CD51CAE1C311}"/>
              </a:ext>
            </a:extLst>
          </p:cNvPr>
          <p:cNvSpPr>
            <a:spLocks noGrp="1"/>
          </p:cNvSpPr>
          <p:nvPr/>
        </p:nvSpPr>
        <p:spPr>
          <a:xfrm>
            <a:off x="6191250" y="3390900"/>
            <a:ext cx="457200" cy="314325"/>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5</a:t>
            </a:r>
          </a:p>
        </p:txBody>
      </p:sp>
      <p:sp>
        <p:nvSpPr>
          <p:cNvPr id="21" name="mark-point-5">
            <a:extLst>
              <a:ext uri="{FF2B5EF4-FFF2-40B4-BE49-F238E27FC236}">
                <a16:creationId xmlns:a16="http://schemas.microsoft.com/office/drawing/2014/main" id="{8CDE22E7-8A16-42F2-BA26-E972CBBDA42E}"/>
              </a:ext>
            </a:extLst>
          </p:cNvPr>
          <p:cNvSpPr>
            <a:spLocks noGrp="1"/>
          </p:cNvSpPr>
          <p:nvPr/>
        </p:nvSpPr>
        <p:spPr>
          <a:xfrm>
            <a:off x="6858000" y="32956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λ = 5.0×10⁻⁷ m.</a:t>
            </a:r>
          </a:p>
        </p:txBody>
      </p:sp>
      <p:sp>
        <p:nvSpPr>
          <p:cNvPr id="22" name="mark-number-6">
            <a:extLst>
              <a:ext uri="{FF2B5EF4-FFF2-40B4-BE49-F238E27FC236}">
                <a16:creationId xmlns:a16="http://schemas.microsoft.com/office/drawing/2014/main" id="{B75B6E49-F901-477B-9C4C-B93049F55C18}"/>
              </a:ext>
            </a:extLst>
          </p:cNvPr>
          <p:cNvSpPr>
            <a:spLocks noGrp="1"/>
          </p:cNvSpPr>
          <p:nvPr/>
        </p:nvSpPr>
        <p:spPr>
          <a:xfrm>
            <a:off x="6191250" y="4400550"/>
            <a:ext cx="457200" cy="457200"/>
          </a:xfrm>
          <a:prstGeom prst="ellipse">
            <a:avLst/>
          </a:prstGeom>
          <a:solidFill>
            <a:srgbClr val="52C3D3"/>
          </a:solidFill>
          <a:ln w="0">
            <a:noFill/>
            <a:prstDash val="solid"/>
          </a:ln>
        </p:spPr>
      </p:sp>
      <p:sp>
        <p:nvSpPr>
          <p:cNvPr id="23" name="mark-number-text-6">
            <a:extLst>
              <a:ext uri="{FF2B5EF4-FFF2-40B4-BE49-F238E27FC236}">
                <a16:creationId xmlns:a16="http://schemas.microsoft.com/office/drawing/2014/main" id="{F8E9262B-DCA4-4A37-B4E7-FC66C80DEC17}"/>
              </a:ext>
            </a:extLst>
          </p:cNvPr>
          <p:cNvSpPr>
            <a:spLocks noGrp="1"/>
          </p:cNvSpPr>
          <p:nvPr/>
        </p:nvSpPr>
        <p:spPr>
          <a:xfrm>
            <a:off x="6191250" y="4457700"/>
            <a:ext cx="457200" cy="314325"/>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6</a:t>
            </a:r>
          </a:p>
        </p:txBody>
      </p:sp>
      <p:sp>
        <p:nvSpPr>
          <p:cNvPr id="24" name="mark-point-6">
            <a:extLst>
              <a:ext uri="{FF2B5EF4-FFF2-40B4-BE49-F238E27FC236}">
                <a16:creationId xmlns:a16="http://schemas.microsoft.com/office/drawing/2014/main" id="{0CAD87FC-DF4C-47D4-9696-4344BCDA7FB0}"/>
              </a:ext>
            </a:extLst>
          </p:cNvPr>
          <p:cNvSpPr>
            <a:spLocks noGrp="1"/>
          </p:cNvSpPr>
          <p:nvPr/>
        </p:nvSpPr>
        <p:spPr>
          <a:xfrm>
            <a:off x="6858000" y="43624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Visible light.</a:t>
            </a:r>
          </a:p>
        </p:txBody>
      </p:sp>
      <p:sp>
        <p:nvSpPr>
          <p:cNvPr id="25" name="improvement-band">
            <a:extLst>
              <a:ext uri="{FF2B5EF4-FFF2-40B4-BE49-F238E27FC236}">
                <a16:creationId xmlns:a16="http://schemas.microsoft.com/office/drawing/2014/main" id="{70F7BF33-F17D-4478-975F-D28785D62C3E}"/>
              </a:ext>
            </a:extLst>
          </p:cNvPr>
          <p:cNvSpPr>
            <a:spLocks noGrp="1"/>
          </p:cNvSpPr>
          <p:nvPr/>
        </p:nvSpPr>
        <p:spPr>
          <a:xfrm>
            <a:off x="666750" y="5524500"/>
            <a:ext cx="10858500" cy="552450"/>
          </a:xfrm>
          <a:prstGeom prst="roundRect">
            <a:avLst>
              <a:gd name="adj" fmla="val 20690"/>
            </a:avLst>
          </a:prstGeom>
          <a:solidFill>
            <a:srgbClr val="0B342E"/>
          </a:solidFill>
          <a:ln w="0">
            <a:noFill/>
            <a:prstDash val="solid"/>
          </a:ln>
        </p:spPr>
      </p:sp>
      <p:sp>
        <p:nvSpPr>
          <p:cNvPr id="26" name="improvement-prompt">
            <a:extLst>
              <a:ext uri="{FF2B5EF4-FFF2-40B4-BE49-F238E27FC236}">
                <a16:creationId xmlns:a16="http://schemas.microsoft.com/office/drawing/2014/main" id="{60D5A189-EA1A-45F9-803B-88AF182C52F6}"/>
              </a:ext>
            </a:extLst>
          </p:cNvPr>
          <p:cNvSpPr>
            <a:spLocks noGrp="1"/>
          </p:cNvSpPr>
          <p:nvPr/>
        </p:nvSpPr>
        <p:spPr>
          <a:xfrm>
            <a:off x="904875" y="5657850"/>
            <a:ext cx="10382250" cy="323850"/>
          </a:xfrm>
          <a:prstGeom prst="rect">
            <a:avLst/>
          </a:prstGeom>
          <a:noFill/>
          <a:ln w="0">
            <a:noFill/>
            <a:prstDash val="solid"/>
          </a:ln>
        </p:spPr>
        <p:txBody>
          <a:bodyPr/>
          <a:lstStyle/>
          <a:p>
            <a:pPr algn="l">
              <a:defRPr sz="1800" b="1" i="0">
                <a:solidFill>
                  <a:srgbClr val="F4F0E2"/>
                </a:solidFill>
              </a:defRPr>
            </a:pPr>
            <a:r>
              <a:rPr sz="1800" b="1" i="0">
                <a:solidFill>
                  <a:srgbClr val="F4F0E2"/>
                </a:solidFill>
              </a:rPr>
              <a:t>Add one missing physics term and one unit to your response, then explain the hardest mark to a partner.</a:t>
            </a:r>
          </a:p>
        </p:txBody>
      </p:sp>
    </p:spTree>
    <p:extLst>
      <p:ext uri="{BB962C8B-B14F-4D97-AF65-F5344CB8AC3E}">
        <p14:creationId xmlns:p14="http://schemas.microsoft.com/office/powerpoint/2010/main" val="9975868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3" name="group-label">
            <a:extLst>
              <a:ext uri="{FF2B5EF4-FFF2-40B4-BE49-F238E27FC236}">
                <a16:creationId xmlns:a16="http://schemas.microsoft.com/office/drawing/2014/main" id="{979A8A23-719A-4492-9887-4C8672D00E16}"/>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52C3D3"/>
                </a:solidFill>
              </a:defRPr>
            </a:pPr>
            <a:r>
              <a:rPr sz="1650" b="1" i="0">
                <a:solidFill>
                  <a:srgbClr val="52C3D3"/>
                </a:solidFill>
              </a:rPr>
              <a:t>GROUP 3 · WAVES</a:t>
            </a:r>
          </a:p>
        </p:txBody>
      </p:sp>
      <p:sp>
        <p:nvSpPr>
          <p:cNvPr id="2" name="page-number">
            <a:extLst>
              <a:ext uri="{FF2B5EF4-FFF2-40B4-BE49-F238E27FC236}">
                <a16:creationId xmlns:a16="http://schemas.microsoft.com/office/drawing/2014/main" id="{A3462023-5617-4715-9F24-7F65847DDE96}"/>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12 / 13</a:t>
            </a:r>
            <a:endParaRPr sz="1650" b="1" i="0">
              <a:solidFill>
                <a:srgbClr val="0A332E"/>
              </a:solidFill>
            </a:endParaRPr>
          </a:p>
        </p:txBody>
      </p:sp>
      <p:sp>
        <p:nvSpPr>
          <p:cNvPr id="3" name="rule-70-666">
            <a:extLst>
              <a:ext uri="{FF2B5EF4-FFF2-40B4-BE49-F238E27FC236}">
                <a16:creationId xmlns:a16="http://schemas.microsoft.com/office/drawing/2014/main" id="{421068B7-77F9-45D7-890C-FA3DED97417C}"/>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E9F50110-5CD2-4F02-AEAE-98FE0036BAAE}"/>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3.3</a:t>
            </a:r>
          </a:p>
        </p:txBody>
      </p:sp>
      <p:sp>
        <p:nvSpPr>
          <p:cNvPr id="5" name="slide-title">
            <a:extLst>
              <a:ext uri="{FF2B5EF4-FFF2-40B4-BE49-F238E27FC236}">
                <a16:creationId xmlns:a16="http://schemas.microsoft.com/office/drawing/2014/main" id="{7B08B7B0-1D4F-499D-A2F4-87C687197CDC}"/>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Final quiz: four questions, one calm brain</a:t>
            </a:r>
          </a:p>
        </p:txBody>
      </p:sp>
      <p:sp>
        <p:nvSpPr>
          <p:cNvPr id="6" name="quiz-instruction">
            <a:extLst>
              <a:ext uri="{FF2B5EF4-FFF2-40B4-BE49-F238E27FC236}">
                <a16:creationId xmlns:a16="http://schemas.microsoft.com/office/drawing/2014/main" id="{03C31302-DF53-4D31-910D-7B690C22187D}"/>
              </a:ext>
            </a:extLst>
          </p:cNvPr>
          <p:cNvSpPr>
            <a:spLocks noGrp="1"/>
          </p:cNvSpPr>
          <p:nvPr/>
        </p:nvSpPr>
        <p:spPr>
          <a:xfrm>
            <a:off x="666750" y="1543050"/>
            <a:ext cx="10001250" cy="381000"/>
          </a:xfrm>
          <a:prstGeom prst="rect">
            <a:avLst/>
          </a:prstGeom>
          <a:noFill/>
          <a:ln w="0">
            <a:noFill/>
            <a:prstDash val="solid"/>
          </a:ln>
        </p:spPr>
        <p:txBody>
          <a:bodyPr/>
          <a:lstStyle/>
          <a:p>
            <a:pPr algn="l">
              <a:defRPr sz="1800" b="0" i="0">
                <a:solidFill>
                  <a:srgbClr val="48635E"/>
                </a:solidFill>
              </a:defRPr>
            </a:pPr>
            <a:r>
              <a:rPr sz="1800" b="0" i="0">
                <a:solidFill>
                  <a:srgbClr val="48635E"/>
                </a:solidFill>
              </a:rPr>
              <a:t>Answer all four. Add one reason to the question you found hardest.</a:t>
            </a:r>
          </a:p>
        </p:txBody>
      </p:sp>
      <p:sp>
        <p:nvSpPr>
          <p:cNvPr id="7" name="quiz-question-label-1">
            <a:extLst>
              <a:ext uri="{FF2B5EF4-FFF2-40B4-BE49-F238E27FC236}">
                <a16:creationId xmlns:a16="http://schemas.microsoft.com/office/drawing/2014/main" id="{BC7A6BC0-0C1B-48FF-827E-5EBE076281DC}"/>
              </a:ext>
            </a:extLst>
          </p:cNvPr>
          <p:cNvSpPr>
            <a:spLocks noGrp="1"/>
          </p:cNvSpPr>
          <p:nvPr/>
        </p:nvSpPr>
        <p:spPr>
          <a:xfrm>
            <a:off x="666750" y="2143125"/>
            <a:ext cx="2095500" cy="266700"/>
          </a:xfrm>
          <a:prstGeom prst="rect">
            <a:avLst/>
          </a:prstGeom>
          <a:noFill/>
          <a:ln w="0">
            <a:noFill/>
            <a:prstDash val="solid"/>
          </a:ln>
        </p:spPr>
        <p:txBody>
          <a:bodyPr/>
          <a:lstStyle/>
          <a:p>
            <a:pPr algn="l">
              <a:defRPr sz="1650" b="1" i="0">
                <a:solidFill>
                  <a:srgbClr val="52C3D3"/>
                </a:solidFill>
              </a:defRPr>
            </a:pPr>
            <a:r>
              <a:rPr sz="1650" b="1" i="0">
                <a:solidFill>
                  <a:srgbClr val="52C3D3"/>
                </a:solidFill>
              </a:rPr>
              <a:t>Q1</a:t>
            </a:r>
          </a:p>
        </p:txBody>
      </p:sp>
      <p:sp>
        <p:nvSpPr>
          <p:cNvPr id="8" name="quiz-question-1">
            <a:extLst>
              <a:ext uri="{FF2B5EF4-FFF2-40B4-BE49-F238E27FC236}">
                <a16:creationId xmlns:a16="http://schemas.microsoft.com/office/drawing/2014/main" id="{22EE0F1C-A213-4932-B679-D06F3F7493A9}"/>
              </a:ext>
            </a:extLst>
          </p:cNvPr>
          <p:cNvSpPr>
            <a:spLocks noGrp="1"/>
          </p:cNvSpPr>
          <p:nvPr/>
        </p:nvSpPr>
        <p:spPr>
          <a:xfrm>
            <a:off x="666750" y="2466975"/>
            <a:ext cx="5143500" cy="666750"/>
          </a:xfrm>
          <a:prstGeom prst="rect">
            <a:avLst/>
          </a:prstGeom>
          <a:noFill/>
          <a:ln w="0">
            <a:noFill/>
            <a:prstDash val="solid"/>
          </a:ln>
        </p:spPr>
        <p:txBody>
          <a:bodyPr/>
          <a:lstStyle/>
          <a:p>
            <a:pPr algn="l">
              <a:defRPr sz="1725" b="1" i="0">
                <a:solidFill>
                  <a:srgbClr val="0A332E"/>
                </a:solidFill>
              </a:defRPr>
            </a:pPr>
            <a:r>
              <a:rPr sz="1725" b="1" i="0">
                <a:solidFill>
                  <a:srgbClr val="0A332E"/>
                </a:solidFill>
              </a:rPr>
              <a:t>After infrared comes?</a:t>
            </a:r>
          </a:p>
        </p:txBody>
      </p:sp>
      <p:sp>
        <p:nvSpPr>
          <p:cNvPr id="9" name="quiz-choices-1">
            <a:extLst>
              <a:ext uri="{FF2B5EF4-FFF2-40B4-BE49-F238E27FC236}">
                <a16:creationId xmlns:a16="http://schemas.microsoft.com/office/drawing/2014/main" id="{9AB9B117-20EF-45CD-AE22-5D3B22A51872}"/>
              </a:ext>
            </a:extLst>
          </p:cNvPr>
          <p:cNvSpPr>
            <a:spLocks noGrp="1"/>
          </p:cNvSpPr>
          <p:nvPr/>
        </p:nvSpPr>
        <p:spPr>
          <a:xfrm>
            <a:off x="666750" y="3190875"/>
            <a:ext cx="5143500" cy="5143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radio · B visible · C gamma · D microwave</a:t>
            </a:r>
          </a:p>
        </p:txBody>
      </p:sp>
      <p:sp>
        <p:nvSpPr>
          <p:cNvPr id="10" name="rule-70-401">
            <a:extLst>
              <a:ext uri="{FF2B5EF4-FFF2-40B4-BE49-F238E27FC236}">
                <a16:creationId xmlns:a16="http://schemas.microsoft.com/office/drawing/2014/main" id="{65CB203E-D7C6-4ACB-99DC-255DC714B3EC}"/>
              </a:ext>
            </a:extLst>
          </p:cNvPr>
          <p:cNvSpPr>
            <a:spLocks noGrp="1"/>
          </p:cNvSpPr>
          <p:nvPr/>
        </p:nvSpPr>
        <p:spPr>
          <a:xfrm>
            <a:off x="666750" y="3819525"/>
            <a:ext cx="5143500" cy="9525"/>
          </a:xfrm>
          <a:prstGeom prst="rect">
            <a:avLst/>
          </a:prstGeom>
          <a:solidFill>
            <a:srgbClr val="A9BBB4"/>
          </a:solidFill>
          <a:ln w="0">
            <a:noFill/>
            <a:prstDash val="solid"/>
          </a:ln>
        </p:spPr>
      </p:sp>
      <p:sp>
        <p:nvSpPr>
          <p:cNvPr id="11" name="quiz-question-label-2">
            <a:extLst>
              <a:ext uri="{FF2B5EF4-FFF2-40B4-BE49-F238E27FC236}">
                <a16:creationId xmlns:a16="http://schemas.microsoft.com/office/drawing/2014/main" id="{BEA3E3E3-6338-4B57-B9E7-EA84C93B640E}"/>
              </a:ext>
            </a:extLst>
          </p:cNvPr>
          <p:cNvSpPr>
            <a:spLocks noGrp="1"/>
          </p:cNvSpPr>
          <p:nvPr/>
        </p:nvSpPr>
        <p:spPr>
          <a:xfrm>
            <a:off x="6191250" y="2143125"/>
            <a:ext cx="2095500" cy="266700"/>
          </a:xfrm>
          <a:prstGeom prst="rect">
            <a:avLst/>
          </a:prstGeom>
          <a:noFill/>
          <a:ln w="0">
            <a:noFill/>
            <a:prstDash val="solid"/>
          </a:ln>
        </p:spPr>
        <p:txBody>
          <a:bodyPr/>
          <a:lstStyle/>
          <a:p>
            <a:pPr algn="l">
              <a:defRPr sz="1650" b="1" i="0">
                <a:solidFill>
                  <a:srgbClr val="52C3D3"/>
                </a:solidFill>
              </a:defRPr>
            </a:pPr>
            <a:r>
              <a:rPr sz="1650" b="1" i="0">
                <a:solidFill>
                  <a:srgbClr val="52C3D3"/>
                </a:solidFill>
              </a:rPr>
              <a:t>Q2</a:t>
            </a:r>
          </a:p>
        </p:txBody>
      </p:sp>
      <p:sp>
        <p:nvSpPr>
          <p:cNvPr id="12" name="quiz-question-2">
            <a:extLst>
              <a:ext uri="{FF2B5EF4-FFF2-40B4-BE49-F238E27FC236}">
                <a16:creationId xmlns:a16="http://schemas.microsoft.com/office/drawing/2014/main" id="{5F33CC10-C2B4-4510-B6ED-213241679947}"/>
              </a:ext>
            </a:extLst>
          </p:cNvPr>
          <p:cNvSpPr>
            <a:spLocks noGrp="1"/>
          </p:cNvSpPr>
          <p:nvPr/>
        </p:nvSpPr>
        <p:spPr>
          <a:xfrm>
            <a:off x="6191250" y="2466975"/>
            <a:ext cx="5143500" cy="666750"/>
          </a:xfrm>
          <a:prstGeom prst="rect">
            <a:avLst/>
          </a:prstGeom>
          <a:noFill/>
          <a:ln w="0">
            <a:noFill/>
            <a:prstDash val="solid"/>
          </a:ln>
        </p:spPr>
        <p:txBody>
          <a:bodyPr/>
          <a:lstStyle/>
          <a:p>
            <a:pPr algn="l">
              <a:defRPr sz="1725" b="1" i="0">
                <a:solidFill>
                  <a:srgbClr val="0A332E"/>
                </a:solidFill>
              </a:defRPr>
            </a:pPr>
            <a:r>
              <a:rPr sz="1725" b="1" i="0">
                <a:solidFill>
                  <a:srgbClr val="0A332E"/>
                </a:solidFill>
              </a:rPr>
              <a:t>Highest frequency?</a:t>
            </a:r>
          </a:p>
        </p:txBody>
      </p:sp>
      <p:sp>
        <p:nvSpPr>
          <p:cNvPr id="13" name="quiz-choices-2">
            <a:extLst>
              <a:ext uri="{FF2B5EF4-FFF2-40B4-BE49-F238E27FC236}">
                <a16:creationId xmlns:a16="http://schemas.microsoft.com/office/drawing/2014/main" id="{A6595B0F-73E5-4D21-A244-A899E98B0257}"/>
              </a:ext>
            </a:extLst>
          </p:cNvPr>
          <p:cNvSpPr>
            <a:spLocks noGrp="1"/>
          </p:cNvSpPr>
          <p:nvPr/>
        </p:nvSpPr>
        <p:spPr>
          <a:xfrm>
            <a:off x="6191250" y="3190875"/>
            <a:ext cx="5143500" cy="5143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radio · B infrared · C X-ray · D gamma</a:t>
            </a:r>
          </a:p>
        </p:txBody>
      </p:sp>
      <p:sp>
        <p:nvSpPr>
          <p:cNvPr id="14" name="rule-650-401">
            <a:extLst>
              <a:ext uri="{FF2B5EF4-FFF2-40B4-BE49-F238E27FC236}">
                <a16:creationId xmlns:a16="http://schemas.microsoft.com/office/drawing/2014/main" id="{EF3F87B3-D937-44D2-878C-21C3289C0CC3}"/>
              </a:ext>
            </a:extLst>
          </p:cNvPr>
          <p:cNvSpPr>
            <a:spLocks noGrp="1"/>
          </p:cNvSpPr>
          <p:nvPr/>
        </p:nvSpPr>
        <p:spPr>
          <a:xfrm>
            <a:off x="6191250" y="3819525"/>
            <a:ext cx="5143500" cy="9525"/>
          </a:xfrm>
          <a:prstGeom prst="rect">
            <a:avLst/>
          </a:prstGeom>
          <a:solidFill>
            <a:srgbClr val="A9BBB4"/>
          </a:solidFill>
          <a:ln w="0">
            <a:noFill/>
            <a:prstDash val="solid"/>
          </a:ln>
        </p:spPr>
      </p:sp>
      <p:sp>
        <p:nvSpPr>
          <p:cNvPr id="15" name="quiz-question-label-3">
            <a:extLst>
              <a:ext uri="{FF2B5EF4-FFF2-40B4-BE49-F238E27FC236}">
                <a16:creationId xmlns:a16="http://schemas.microsoft.com/office/drawing/2014/main" id="{0CF0EDB1-69CD-4EEA-9698-DC795A5FF395}"/>
              </a:ext>
            </a:extLst>
          </p:cNvPr>
          <p:cNvSpPr>
            <a:spLocks noGrp="1"/>
          </p:cNvSpPr>
          <p:nvPr/>
        </p:nvSpPr>
        <p:spPr>
          <a:xfrm>
            <a:off x="666750" y="4048125"/>
            <a:ext cx="2095500" cy="266700"/>
          </a:xfrm>
          <a:prstGeom prst="rect">
            <a:avLst/>
          </a:prstGeom>
          <a:noFill/>
          <a:ln w="0">
            <a:noFill/>
            <a:prstDash val="solid"/>
          </a:ln>
        </p:spPr>
        <p:txBody>
          <a:bodyPr/>
          <a:lstStyle/>
          <a:p>
            <a:pPr algn="l">
              <a:defRPr sz="1650" b="1" i="0">
                <a:solidFill>
                  <a:srgbClr val="52C3D3"/>
                </a:solidFill>
              </a:defRPr>
            </a:pPr>
            <a:r>
              <a:rPr sz="1650" b="1" i="0">
                <a:solidFill>
                  <a:srgbClr val="52C3D3"/>
                </a:solidFill>
              </a:rPr>
              <a:t>Q3</a:t>
            </a:r>
          </a:p>
        </p:txBody>
      </p:sp>
      <p:sp>
        <p:nvSpPr>
          <p:cNvPr id="16" name="quiz-question-3">
            <a:extLst>
              <a:ext uri="{FF2B5EF4-FFF2-40B4-BE49-F238E27FC236}">
                <a16:creationId xmlns:a16="http://schemas.microsoft.com/office/drawing/2014/main" id="{E1A6168D-07BB-4BA4-AB5F-93D2325A45D3}"/>
              </a:ext>
            </a:extLst>
          </p:cNvPr>
          <p:cNvSpPr>
            <a:spLocks noGrp="1"/>
          </p:cNvSpPr>
          <p:nvPr/>
        </p:nvSpPr>
        <p:spPr>
          <a:xfrm>
            <a:off x="666750" y="4371975"/>
            <a:ext cx="5143500" cy="666750"/>
          </a:xfrm>
          <a:prstGeom prst="rect">
            <a:avLst/>
          </a:prstGeom>
          <a:noFill/>
          <a:ln w="0">
            <a:noFill/>
            <a:prstDash val="solid"/>
          </a:ln>
        </p:spPr>
        <p:txBody>
          <a:bodyPr/>
          <a:lstStyle/>
          <a:p>
            <a:pPr algn="l">
              <a:defRPr sz="1725" b="1" i="0">
                <a:solidFill>
                  <a:srgbClr val="0A332E"/>
                </a:solidFill>
              </a:defRPr>
            </a:pPr>
            <a:r>
              <a:rPr sz="1725" b="1" i="0">
                <a:solidFill>
                  <a:srgbClr val="0A332E"/>
                </a:solidFill>
              </a:rPr>
              <a:t>All EM waves in vacuum have same?</a:t>
            </a:r>
          </a:p>
        </p:txBody>
      </p:sp>
      <p:sp>
        <p:nvSpPr>
          <p:cNvPr id="17" name="quiz-choices-3">
            <a:extLst>
              <a:ext uri="{FF2B5EF4-FFF2-40B4-BE49-F238E27FC236}">
                <a16:creationId xmlns:a16="http://schemas.microsoft.com/office/drawing/2014/main" id="{7A5AA955-20B1-4050-8722-39578B9C7A42}"/>
              </a:ext>
            </a:extLst>
          </p:cNvPr>
          <p:cNvSpPr>
            <a:spLocks noGrp="1"/>
          </p:cNvSpPr>
          <p:nvPr/>
        </p:nvSpPr>
        <p:spPr>
          <a:xfrm>
            <a:off x="666750" y="5095875"/>
            <a:ext cx="5143500" cy="5143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frequency · B wavelength · C speed · D hazard</a:t>
            </a:r>
          </a:p>
        </p:txBody>
      </p:sp>
      <p:sp>
        <p:nvSpPr>
          <p:cNvPr id="18" name="rule-70-601">
            <a:extLst>
              <a:ext uri="{FF2B5EF4-FFF2-40B4-BE49-F238E27FC236}">
                <a16:creationId xmlns:a16="http://schemas.microsoft.com/office/drawing/2014/main" id="{F9F5F240-6A09-48AC-ACCB-AEEC437EA120}"/>
              </a:ext>
            </a:extLst>
          </p:cNvPr>
          <p:cNvSpPr>
            <a:spLocks noGrp="1"/>
          </p:cNvSpPr>
          <p:nvPr/>
        </p:nvSpPr>
        <p:spPr>
          <a:xfrm>
            <a:off x="666750" y="5724525"/>
            <a:ext cx="5143500" cy="9525"/>
          </a:xfrm>
          <a:prstGeom prst="rect">
            <a:avLst/>
          </a:prstGeom>
          <a:solidFill>
            <a:srgbClr val="A9BBB4"/>
          </a:solidFill>
          <a:ln w="0">
            <a:noFill/>
            <a:prstDash val="solid"/>
          </a:ln>
        </p:spPr>
      </p:sp>
      <p:sp>
        <p:nvSpPr>
          <p:cNvPr id="19" name="quiz-question-label-4">
            <a:extLst>
              <a:ext uri="{FF2B5EF4-FFF2-40B4-BE49-F238E27FC236}">
                <a16:creationId xmlns:a16="http://schemas.microsoft.com/office/drawing/2014/main" id="{E106E607-0C8C-4CE9-9143-0A24D4EBFD3D}"/>
              </a:ext>
            </a:extLst>
          </p:cNvPr>
          <p:cNvSpPr>
            <a:spLocks noGrp="1"/>
          </p:cNvSpPr>
          <p:nvPr/>
        </p:nvSpPr>
        <p:spPr>
          <a:xfrm>
            <a:off x="6191250" y="4048125"/>
            <a:ext cx="2095500" cy="266700"/>
          </a:xfrm>
          <a:prstGeom prst="rect">
            <a:avLst/>
          </a:prstGeom>
          <a:noFill/>
          <a:ln w="0">
            <a:noFill/>
            <a:prstDash val="solid"/>
          </a:ln>
        </p:spPr>
        <p:txBody>
          <a:bodyPr/>
          <a:lstStyle/>
          <a:p>
            <a:pPr algn="l">
              <a:defRPr sz="1650" b="1" i="0">
                <a:solidFill>
                  <a:srgbClr val="52C3D3"/>
                </a:solidFill>
              </a:defRPr>
            </a:pPr>
            <a:r>
              <a:rPr sz="1650" b="1" i="0">
                <a:solidFill>
                  <a:srgbClr val="52C3D3"/>
                </a:solidFill>
              </a:rPr>
              <a:t>Q4</a:t>
            </a:r>
          </a:p>
        </p:txBody>
      </p:sp>
      <p:sp>
        <p:nvSpPr>
          <p:cNvPr id="20" name="quiz-question-4">
            <a:extLst>
              <a:ext uri="{FF2B5EF4-FFF2-40B4-BE49-F238E27FC236}">
                <a16:creationId xmlns:a16="http://schemas.microsoft.com/office/drawing/2014/main" id="{D70F7A38-A8C2-4D44-9A73-B5FEFBE722DF}"/>
              </a:ext>
            </a:extLst>
          </p:cNvPr>
          <p:cNvSpPr>
            <a:spLocks noGrp="1"/>
          </p:cNvSpPr>
          <p:nvPr/>
        </p:nvSpPr>
        <p:spPr>
          <a:xfrm>
            <a:off x="6191250" y="4371975"/>
            <a:ext cx="5143500" cy="666750"/>
          </a:xfrm>
          <a:prstGeom prst="rect">
            <a:avLst/>
          </a:prstGeom>
          <a:noFill/>
          <a:ln w="0">
            <a:noFill/>
            <a:prstDash val="solid"/>
          </a:ln>
        </p:spPr>
        <p:txBody>
          <a:bodyPr/>
          <a:lstStyle/>
          <a:p>
            <a:pPr algn="l">
              <a:defRPr sz="1725" b="1" i="0">
                <a:solidFill>
                  <a:srgbClr val="0A332E"/>
                </a:solidFill>
              </a:defRPr>
            </a:pPr>
            <a:r>
              <a:rPr sz="1725" b="1" i="0">
                <a:solidFill>
                  <a:srgbClr val="0A332E"/>
                </a:solidFill>
              </a:rPr>
              <a:t>Higher f at same v means λ?</a:t>
            </a:r>
          </a:p>
        </p:txBody>
      </p:sp>
      <p:sp>
        <p:nvSpPr>
          <p:cNvPr id="21" name="quiz-choices-4">
            <a:extLst>
              <a:ext uri="{FF2B5EF4-FFF2-40B4-BE49-F238E27FC236}">
                <a16:creationId xmlns:a16="http://schemas.microsoft.com/office/drawing/2014/main" id="{53E11AC9-564A-4DAE-8696-51A0B5B58926}"/>
              </a:ext>
            </a:extLst>
          </p:cNvPr>
          <p:cNvSpPr>
            <a:spLocks noGrp="1"/>
          </p:cNvSpPr>
          <p:nvPr/>
        </p:nvSpPr>
        <p:spPr>
          <a:xfrm>
            <a:off x="6191250" y="5095875"/>
            <a:ext cx="5143500" cy="5143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higher · B lower · C same · D zero</a:t>
            </a:r>
          </a:p>
        </p:txBody>
      </p:sp>
      <p:sp>
        <p:nvSpPr>
          <p:cNvPr id="22" name="rule-650-601">
            <a:extLst>
              <a:ext uri="{FF2B5EF4-FFF2-40B4-BE49-F238E27FC236}">
                <a16:creationId xmlns:a16="http://schemas.microsoft.com/office/drawing/2014/main" id="{39312D6D-B6C6-444D-A746-CCC11C959945}"/>
              </a:ext>
            </a:extLst>
          </p:cNvPr>
          <p:cNvSpPr>
            <a:spLocks noGrp="1"/>
          </p:cNvSpPr>
          <p:nvPr/>
        </p:nvSpPr>
        <p:spPr>
          <a:xfrm>
            <a:off x="6191250" y="5724525"/>
            <a:ext cx="5143500" cy="9525"/>
          </a:xfrm>
          <a:prstGeom prst="rect">
            <a:avLst/>
          </a:prstGeom>
          <a:solidFill>
            <a:srgbClr val="A9BBB4"/>
          </a:solidFill>
          <a:ln w="0">
            <a:noFill/>
            <a:prstDash val="solid"/>
          </a:ln>
        </p:spPr>
      </p:sp>
    </p:spTree>
    <p:extLst>
      <p:ext uri="{BB962C8B-B14F-4D97-AF65-F5344CB8AC3E}">
        <p14:creationId xmlns:p14="http://schemas.microsoft.com/office/powerpoint/2010/main" val="16017086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B342E"/>
        </a:solidFill>
        <a:effectLst/>
      </p:bgPr>
    </p:bg>
    <p:spTree>
      <p:nvGrpSpPr>
        <p:cNvPr id="1" name=""/>
        <p:cNvGrpSpPr/>
        <p:nvPr/>
      </p:nvGrpSpPr>
      <p:grpSpPr>
        <a:xfrm>
          <a:off x="0" y="0"/>
          <a:ext cx="0" cy="0"/>
          <a:chOff x="0" y="0"/>
          <a:chExt cx="0" cy="0"/>
        </a:xfrm>
      </p:grpSpPr>
      <p:sp>
        <p:nvSpPr>
          <p:cNvPr id="26" name="group-label">
            <a:extLst>
              <a:ext uri="{FF2B5EF4-FFF2-40B4-BE49-F238E27FC236}">
                <a16:creationId xmlns:a16="http://schemas.microsoft.com/office/drawing/2014/main" id="{E74A1F0A-2417-4FDF-9C68-4851C63F6991}"/>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52C3D3"/>
                </a:solidFill>
              </a:defRPr>
            </a:pPr>
            <a:r>
              <a:rPr sz="1650" b="1" i="0">
                <a:solidFill>
                  <a:srgbClr val="52C3D3"/>
                </a:solidFill>
              </a:rPr>
              <a:t>GROUP 3 · WAVES</a:t>
            </a:r>
          </a:p>
        </p:txBody>
      </p:sp>
      <p:sp>
        <p:nvSpPr>
          <p:cNvPr id="2" name="page-number">
            <a:extLst>
              <a:ext uri="{FF2B5EF4-FFF2-40B4-BE49-F238E27FC236}">
                <a16:creationId xmlns:a16="http://schemas.microsoft.com/office/drawing/2014/main" id="{61C3D0B2-4D65-4307-A202-1367B0BFE3F6}"/>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F4F0E2"/>
                </a:solidFill>
              </a:defRPr>
            </a:pPr>
            <a:r>
              <a:rPr lang="en-US" sz="1650" b="1" i="0">
                <a:solidFill>
                  <a:srgbClr val="F4F0E2"/>
                </a:solidFill>
              </a:rPr>
              <a:t>13 / 13</a:t>
            </a:r>
            <a:endParaRPr sz="1650" b="1" i="0">
              <a:solidFill>
                <a:srgbClr val="F4F0E2"/>
              </a:solidFill>
            </a:endParaRPr>
          </a:p>
        </p:txBody>
      </p:sp>
      <p:sp>
        <p:nvSpPr>
          <p:cNvPr id="3" name="rule-70-666">
            <a:extLst>
              <a:ext uri="{FF2B5EF4-FFF2-40B4-BE49-F238E27FC236}">
                <a16:creationId xmlns:a16="http://schemas.microsoft.com/office/drawing/2014/main" id="{DEE74223-6A88-43DA-A750-801D2E148E8A}"/>
              </a:ext>
            </a:extLst>
          </p:cNvPr>
          <p:cNvSpPr>
            <a:spLocks noGrp="1"/>
          </p:cNvSpPr>
          <p:nvPr/>
        </p:nvSpPr>
        <p:spPr>
          <a:xfrm>
            <a:off x="666750" y="6343650"/>
            <a:ext cx="10858500" cy="9525"/>
          </a:xfrm>
          <a:prstGeom prst="rect">
            <a:avLst/>
          </a:prstGeom>
          <a:solidFill>
            <a:srgbClr val="47716A"/>
          </a:solidFill>
          <a:ln w="0">
            <a:noFill/>
            <a:prstDash val="solid"/>
          </a:ln>
        </p:spPr>
      </p:sp>
      <p:sp>
        <p:nvSpPr>
          <p:cNvPr id="4" name="course-footer">
            <a:extLst>
              <a:ext uri="{FF2B5EF4-FFF2-40B4-BE49-F238E27FC236}">
                <a16:creationId xmlns:a16="http://schemas.microsoft.com/office/drawing/2014/main" id="{C0C2E50A-015D-4AAA-A00B-F8D4595127F9}"/>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GIOPHYSICS · CAMBRIDGE IGCSE PHYSICS 0625 · 3.3</a:t>
            </a:r>
          </a:p>
        </p:txBody>
      </p:sp>
      <p:sp>
        <p:nvSpPr>
          <p:cNvPr id="5" name="slide-title">
            <a:extLst>
              <a:ext uri="{FF2B5EF4-FFF2-40B4-BE49-F238E27FC236}">
                <a16:creationId xmlns:a16="http://schemas.microsoft.com/office/drawing/2014/main" id="{9D92D43B-0324-4378-BE97-ECC3838D2382}"/>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F4F0E2"/>
                </a:solidFill>
              </a:defRPr>
            </a:pPr>
            <a:r>
              <a:rPr sz="3600" b="1" i="0">
                <a:solidFill>
                  <a:srgbClr val="F4F0E2"/>
                </a:solidFill>
              </a:rPr>
              <a:t>Quiz answers: correct, explain, improve</a:t>
            </a:r>
          </a:p>
        </p:txBody>
      </p:sp>
      <p:sp>
        <p:nvSpPr>
          <p:cNvPr id="6" name="answer-number-1">
            <a:extLst>
              <a:ext uri="{FF2B5EF4-FFF2-40B4-BE49-F238E27FC236}">
                <a16:creationId xmlns:a16="http://schemas.microsoft.com/office/drawing/2014/main" id="{C0F68FB3-19D6-48D3-B421-58484CCB1B1F}"/>
              </a:ext>
            </a:extLst>
          </p:cNvPr>
          <p:cNvSpPr>
            <a:spLocks noGrp="1"/>
          </p:cNvSpPr>
          <p:nvPr/>
        </p:nvSpPr>
        <p:spPr>
          <a:xfrm>
            <a:off x="714375" y="1714500"/>
            <a:ext cx="476250" cy="476250"/>
          </a:xfrm>
          <a:prstGeom prst="ellipse">
            <a:avLst/>
          </a:prstGeom>
          <a:solidFill>
            <a:srgbClr val="52C3D3"/>
          </a:solidFill>
          <a:ln w="0">
            <a:noFill/>
            <a:prstDash val="solid"/>
          </a:ln>
        </p:spPr>
      </p:sp>
      <p:sp>
        <p:nvSpPr>
          <p:cNvPr id="7" name="answer-number-text-1">
            <a:extLst>
              <a:ext uri="{FF2B5EF4-FFF2-40B4-BE49-F238E27FC236}">
                <a16:creationId xmlns:a16="http://schemas.microsoft.com/office/drawing/2014/main" id="{AA2C4FB5-5472-4635-877E-6A7593539E13}"/>
              </a:ext>
            </a:extLst>
          </p:cNvPr>
          <p:cNvSpPr>
            <a:spLocks noGrp="1"/>
          </p:cNvSpPr>
          <p:nvPr/>
        </p:nvSpPr>
        <p:spPr>
          <a:xfrm>
            <a:off x="714375" y="1781175"/>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1.</a:t>
            </a:r>
          </a:p>
        </p:txBody>
      </p:sp>
      <p:sp>
        <p:nvSpPr>
          <p:cNvPr id="8" name="answer-value-1">
            <a:extLst>
              <a:ext uri="{FF2B5EF4-FFF2-40B4-BE49-F238E27FC236}">
                <a16:creationId xmlns:a16="http://schemas.microsoft.com/office/drawing/2014/main" id="{7A894508-92E4-4E74-90DC-3784C99439B3}"/>
              </a:ext>
            </a:extLst>
          </p:cNvPr>
          <p:cNvSpPr>
            <a:spLocks noGrp="1"/>
          </p:cNvSpPr>
          <p:nvPr/>
        </p:nvSpPr>
        <p:spPr>
          <a:xfrm>
            <a:off x="1476375" y="1685925"/>
            <a:ext cx="3524250" cy="428625"/>
          </a:xfrm>
          <a:prstGeom prst="rect">
            <a:avLst/>
          </a:prstGeom>
          <a:noFill/>
          <a:ln w="0">
            <a:noFill/>
            <a:prstDash val="solid"/>
          </a:ln>
        </p:spPr>
        <p:txBody>
          <a:bodyPr/>
          <a:lstStyle/>
          <a:p>
            <a:pPr algn="l">
              <a:defRPr sz="1950" b="1" i="0">
                <a:solidFill>
                  <a:srgbClr val="52C3D3"/>
                </a:solidFill>
              </a:defRPr>
            </a:pPr>
            <a:r>
              <a:rPr sz="1950" b="1" i="0">
                <a:solidFill>
                  <a:srgbClr val="52C3D3"/>
                </a:solidFill>
              </a:rPr>
              <a:t>Answer: visible</a:t>
            </a:r>
          </a:p>
        </p:txBody>
      </p:sp>
      <p:sp>
        <p:nvSpPr>
          <p:cNvPr id="9" name="answer-reason-1">
            <a:extLst>
              <a:ext uri="{FF2B5EF4-FFF2-40B4-BE49-F238E27FC236}">
                <a16:creationId xmlns:a16="http://schemas.microsoft.com/office/drawing/2014/main" id="{3D71FF55-E924-4B55-ACA7-B645F26F8BA1}"/>
              </a:ext>
            </a:extLst>
          </p:cNvPr>
          <p:cNvSpPr>
            <a:spLocks noGrp="1"/>
          </p:cNvSpPr>
          <p:nvPr/>
        </p:nvSpPr>
        <p:spPr>
          <a:xfrm>
            <a:off x="5191125" y="1695450"/>
            <a:ext cx="5953125" cy="666750"/>
          </a:xfrm>
          <a:prstGeom prst="rect">
            <a:avLst/>
          </a:prstGeom>
          <a:noFill/>
          <a:ln w="0">
            <a:noFill/>
            <a:prstDash val="solid"/>
          </a:ln>
        </p:spPr>
        <p:txBody>
          <a:bodyPr/>
          <a:lstStyle/>
          <a:p>
            <a:pPr algn="l">
              <a:defRPr sz="1725" b="0" i="0">
                <a:solidFill>
                  <a:srgbClr val="F4F0E2"/>
                </a:solidFill>
              </a:defRPr>
            </a:pPr>
            <a:r>
              <a:rPr sz="1725" b="0" i="0">
                <a:solidFill>
                  <a:srgbClr val="F4F0E2"/>
                </a:solidFill>
              </a:rPr>
              <a:t>Order: radio, microwave, infrared, visible...</a:t>
            </a:r>
          </a:p>
        </p:txBody>
      </p:sp>
      <p:sp>
        <p:nvSpPr>
          <p:cNvPr id="10" name="rule-155-262">
            <a:extLst>
              <a:ext uri="{FF2B5EF4-FFF2-40B4-BE49-F238E27FC236}">
                <a16:creationId xmlns:a16="http://schemas.microsoft.com/office/drawing/2014/main" id="{2A9E94C8-B2ED-4E00-A69F-2F3018B8B43B}"/>
              </a:ext>
            </a:extLst>
          </p:cNvPr>
          <p:cNvSpPr>
            <a:spLocks noGrp="1"/>
          </p:cNvSpPr>
          <p:nvPr/>
        </p:nvSpPr>
        <p:spPr>
          <a:xfrm>
            <a:off x="1476375" y="2495550"/>
            <a:ext cx="9667875" cy="9525"/>
          </a:xfrm>
          <a:prstGeom prst="rect">
            <a:avLst/>
          </a:prstGeom>
          <a:solidFill>
            <a:srgbClr val="47716A"/>
          </a:solidFill>
          <a:ln w="0">
            <a:noFill/>
            <a:prstDash val="solid"/>
          </a:ln>
        </p:spPr>
      </p:sp>
      <p:sp>
        <p:nvSpPr>
          <p:cNvPr id="11" name="answer-number-2">
            <a:extLst>
              <a:ext uri="{FF2B5EF4-FFF2-40B4-BE49-F238E27FC236}">
                <a16:creationId xmlns:a16="http://schemas.microsoft.com/office/drawing/2014/main" id="{D8975D8C-929E-4F1F-B479-5C5AE7565450}"/>
              </a:ext>
            </a:extLst>
          </p:cNvPr>
          <p:cNvSpPr>
            <a:spLocks noGrp="1"/>
          </p:cNvSpPr>
          <p:nvPr/>
        </p:nvSpPr>
        <p:spPr>
          <a:xfrm>
            <a:off x="714375" y="2695575"/>
            <a:ext cx="476250" cy="476250"/>
          </a:xfrm>
          <a:prstGeom prst="ellipse">
            <a:avLst/>
          </a:prstGeom>
          <a:solidFill>
            <a:srgbClr val="52C3D3"/>
          </a:solidFill>
          <a:ln w="0">
            <a:noFill/>
            <a:prstDash val="solid"/>
          </a:ln>
        </p:spPr>
      </p:sp>
      <p:sp>
        <p:nvSpPr>
          <p:cNvPr id="12" name="answer-number-text-2">
            <a:extLst>
              <a:ext uri="{FF2B5EF4-FFF2-40B4-BE49-F238E27FC236}">
                <a16:creationId xmlns:a16="http://schemas.microsoft.com/office/drawing/2014/main" id="{1CB0A14D-2EA3-48AC-A9A7-1E8C97C9485C}"/>
              </a:ext>
            </a:extLst>
          </p:cNvPr>
          <p:cNvSpPr>
            <a:spLocks noGrp="1"/>
          </p:cNvSpPr>
          <p:nvPr/>
        </p:nvSpPr>
        <p:spPr>
          <a:xfrm>
            <a:off x="714375" y="2762250"/>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2.</a:t>
            </a:r>
          </a:p>
        </p:txBody>
      </p:sp>
      <p:sp>
        <p:nvSpPr>
          <p:cNvPr id="13" name="answer-value-2">
            <a:extLst>
              <a:ext uri="{FF2B5EF4-FFF2-40B4-BE49-F238E27FC236}">
                <a16:creationId xmlns:a16="http://schemas.microsoft.com/office/drawing/2014/main" id="{CDD117FE-9754-4AEE-ABDB-BA44AA540B56}"/>
              </a:ext>
            </a:extLst>
          </p:cNvPr>
          <p:cNvSpPr>
            <a:spLocks noGrp="1"/>
          </p:cNvSpPr>
          <p:nvPr/>
        </p:nvSpPr>
        <p:spPr>
          <a:xfrm>
            <a:off x="1476375" y="2667000"/>
            <a:ext cx="3524250" cy="428625"/>
          </a:xfrm>
          <a:prstGeom prst="rect">
            <a:avLst/>
          </a:prstGeom>
          <a:noFill/>
          <a:ln w="0">
            <a:noFill/>
            <a:prstDash val="solid"/>
          </a:ln>
        </p:spPr>
        <p:txBody>
          <a:bodyPr/>
          <a:lstStyle/>
          <a:p>
            <a:pPr algn="l">
              <a:defRPr sz="1950" b="1" i="0">
                <a:solidFill>
                  <a:srgbClr val="52C3D3"/>
                </a:solidFill>
              </a:defRPr>
            </a:pPr>
            <a:r>
              <a:rPr sz="1950" b="1" i="0">
                <a:solidFill>
                  <a:srgbClr val="52C3D3"/>
                </a:solidFill>
              </a:rPr>
              <a:t>Answer: gamma</a:t>
            </a:r>
          </a:p>
        </p:txBody>
      </p:sp>
      <p:sp>
        <p:nvSpPr>
          <p:cNvPr id="14" name="answer-reason-2">
            <a:extLst>
              <a:ext uri="{FF2B5EF4-FFF2-40B4-BE49-F238E27FC236}">
                <a16:creationId xmlns:a16="http://schemas.microsoft.com/office/drawing/2014/main" id="{6A3F3B71-ED41-40B1-8504-8D7E4739B170}"/>
              </a:ext>
            </a:extLst>
          </p:cNvPr>
          <p:cNvSpPr>
            <a:spLocks noGrp="1"/>
          </p:cNvSpPr>
          <p:nvPr/>
        </p:nvSpPr>
        <p:spPr>
          <a:xfrm>
            <a:off x="5191125" y="2676525"/>
            <a:ext cx="5953125" cy="666750"/>
          </a:xfrm>
          <a:prstGeom prst="rect">
            <a:avLst/>
          </a:prstGeom>
          <a:noFill/>
          <a:ln w="0">
            <a:noFill/>
            <a:prstDash val="solid"/>
          </a:ln>
        </p:spPr>
        <p:txBody>
          <a:bodyPr/>
          <a:lstStyle/>
          <a:p>
            <a:pPr algn="l">
              <a:defRPr sz="1725" b="0" i="0">
                <a:solidFill>
                  <a:srgbClr val="F4F0E2"/>
                </a:solidFill>
              </a:defRPr>
            </a:pPr>
            <a:r>
              <a:rPr sz="1725" b="0" i="0">
                <a:solidFill>
                  <a:srgbClr val="F4F0E2"/>
                </a:solidFill>
              </a:rPr>
              <a:t>Gamma is highest in the named spectrum.</a:t>
            </a:r>
          </a:p>
        </p:txBody>
      </p:sp>
      <p:sp>
        <p:nvSpPr>
          <p:cNvPr id="15" name="rule-155-365">
            <a:extLst>
              <a:ext uri="{FF2B5EF4-FFF2-40B4-BE49-F238E27FC236}">
                <a16:creationId xmlns:a16="http://schemas.microsoft.com/office/drawing/2014/main" id="{9C079BCB-8741-41F1-918B-D8EBE9943C1E}"/>
              </a:ext>
            </a:extLst>
          </p:cNvPr>
          <p:cNvSpPr>
            <a:spLocks noGrp="1"/>
          </p:cNvSpPr>
          <p:nvPr/>
        </p:nvSpPr>
        <p:spPr>
          <a:xfrm>
            <a:off x="1476375" y="3476625"/>
            <a:ext cx="9667875" cy="9525"/>
          </a:xfrm>
          <a:prstGeom prst="rect">
            <a:avLst/>
          </a:prstGeom>
          <a:solidFill>
            <a:srgbClr val="47716A"/>
          </a:solidFill>
          <a:ln w="0">
            <a:noFill/>
            <a:prstDash val="solid"/>
          </a:ln>
        </p:spPr>
      </p:sp>
      <p:sp>
        <p:nvSpPr>
          <p:cNvPr id="16" name="answer-number-3">
            <a:extLst>
              <a:ext uri="{FF2B5EF4-FFF2-40B4-BE49-F238E27FC236}">
                <a16:creationId xmlns:a16="http://schemas.microsoft.com/office/drawing/2014/main" id="{6CC3BF55-357C-4A81-9381-972339977AE3}"/>
              </a:ext>
            </a:extLst>
          </p:cNvPr>
          <p:cNvSpPr>
            <a:spLocks noGrp="1"/>
          </p:cNvSpPr>
          <p:nvPr/>
        </p:nvSpPr>
        <p:spPr>
          <a:xfrm>
            <a:off x="714375" y="3676650"/>
            <a:ext cx="476250" cy="476250"/>
          </a:xfrm>
          <a:prstGeom prst="ellipse">
            <a:avLst/>
          </a:prstGeom>
          <a:solidFill>
            <a:srgbClr val="52C3D3"/>
          </a:solidFill>
          <a:ln w="0">
            <a:noFill/>
            <a:prstDash val="solid"/>
          </a:ln>
        </p:spPr>
      </p:sp>
      <p:sp>
        <p:nvSpPr>
          <p:cNvPr id="17" name="answer-number-text-3">
            <a:extLst>
              <a:ext uri="{FF2B5EF4-FFF2-40B4-BE49-F238E27FC236}">
                <a16:creationId xmlns:a16="http://schemas.microsoft.com/office/drawing/2014/main" id="{00A083AA-B7DD-4FE8-8AB7-C1778AF9F191}"/>
              </a:ext>
            </a:extLst>
          </p:cNvPr>
          <p:cNvSpPr>
            <a:spLocks noGrp="1"/>
          </p:cNvSpPr>
          <p:nvPr/>
        </p:nvSpPr>
        <p:spPr>
          <a:xfrm>
            <a:off x="714375" y="3743325"/>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3.</a:t>
            </a:r>
          </a:p>
        </p:txBody>
      </p:sp>
      <p:sp>
        <p:nvSpPr>
          <p:cNvPr id="18" name="answer-value-3">
            <a:extLst>
              <a:ext uri="{FF2B5EF4-FFF2-40B4-BE49-F238E27FC236}">
                <a16:creationId xmlns:a16="http://schemas.microsoft.com/office/drawing/2014/main" id="{158A8C29-E2B8-4686-8F89-450FBDA14EE8}"/>
              </a:ext>
            </a:extLst>
          </p:cNvPr>
          <p:cNvSpPr>
            <a:spLocks noGrp="1"/>
          </p:cNvSpPr>
          <p:nvPr/>
        </p:nvSpPr>
        <p:spPr>
          <a:xfrm>
            <a:off x="1476375" y="3648075"/>
            <a:ext cx="3524250" cy="428625"/>
          </a:xfrm>
          <a:prstGeom prst="rect">
            <a:avLst/>
          </a:prstGeom>
          <a:noFill/>
          <a:ln w="0">
            <a:noFill/>
            <a:prstDash val="solid"/>
          </a:ln>
        </p:spPr>
        <p:txBody>
          <a:bodyPr/>
          <a:lstStyle/>
          <a:p>
            <a:pPr algn="l">
              <a:defRPr sz="1950" b="1" i="0">
                <a:solidFill>
                  <a:srgbClr val="52C3D3"/>
                </a:solidFill>
              </a:defRPr>
            </a:pPr>
            <a:r>
              <a:rPr sz="1950" b="1" i="0">
                <a:solidFill>
                  <a:srgbClr val="52C3D3"/>
                </a:solidFill>
              </a:rPr>
              <a:t>Answer: speed</a:t>
            </a:r>
          </a:p>
        </p:txBody>
      </p:sp>
      <p:sp>
        <p:nvSpPr>
          <p:cNvPr id="19" name="answer-reason-3">
            <a:extLst>
              <a:ext uri="{FF2B5EF4-FFF2-40B4-BE49-F238E27FC236}">
                <a16:creationId xmlns:a16="http://schemas.microsoft.com/office/drawing/2014/main" id="{B0C660AB-2C05-47A4-8649-156EF5E3671C}"/>
              </a:ext>
            </a:extLst>
          </p:cNvPr>
          <p:cNvSpPr>
            <a:spLocks noGrp="1"/>
          </p:cNvSpPr>
          <p:nvPr/>
        </p:nvSpPr>
        <p:spPr>
          <a:xfrm>
            <a:off x="5191125" y="3657600"/>
            <a:ext cx="5953125" cy="666750"/>
          </a:xfrm>
          <a:prstGeom prst="rect">
            <a:avLst/>
          </a:prstGeom>
          <a:noFill/>
          <a:ln w="0">
            <a:noFill/>
            <a:prstDash val="solid"/>
          </a:ln>
        </p:spPr>
        <p:txBody>
          <a:bodyPr/>
          <a:lstStyle/>
          <a:p>
            <a:pPr algn="l">
              <a:defRPr sz="1725" b="0" i="0">
                <a:solidFill>
                  <a:srgbClr val="F4F0E2"/>
                </a:solidFill>
              </a:defRPr>
            </a:pPr>
            <a:r>
              <a:rPr sz="1725" b="0" i="0">
                <a:solidFill>
                  <a:srgbClr val="F4F0E2"/>
                </a:solidFill>
              </a:rPr>
              <a:t>All travel at c.</a:t>
            </a:r>
          </a:p>
        </p:txBody>
      </p:sp>
      <p:sp>
        <p:nvSpPr>
          <p:cNvPr id="20" name="rule-155-468">
            <a:extLst>
              <a:ext uri="{FF2B5EF4-FFF2-40B4-BE49-F238E27FC236}">
                <a16:creationId xmlns:a16="http://schemas.microsoft.com/office/drawing/2014/main" id="{A1B27F7E-1785-4FB4-83CE-481F3CA1D730}"/>
              </a:ext>
            </a:extLst>
          </p:cNvPr>
          <p:cNvSpPr>
            <a:spLocks noGrp="1"/>
          </p:cNvSpPr>
          <p:nvPr/>
        </p:nvSpPr>
        <p:spPr>
          <a:xfrm>
            <a:off x="1476375" y="4457700"/>
            <a:ext cx="9667875" cy="9525"/>
          </a:xfrm>
          <a:prstGeom prst="rect">
            <a:avLst/>
          </a:prstGeom>
          <a:solidFill>
            <a:srgbClr val="47716A"/>
          </a:solidFill>
          <a:ln w="0">
            <a:noFill/>
            <a:prstDash val="solid"/>
          </a:ln>
        </p:spPr>
      </p:sp>
      <p:sp>
        <p:nvSpPr>
          <p:cNvPr id="21" name="answer-number-4">
            <a:extLst>
              <a:ext uri="{FF2B5EF4-FFF2-40B4-BE49-F238E27FC236}">
                <a16:creationId xmlns:a16="http://schemas.microsoft.com/office/drawing/2014/main" id="{67B17F79-9722-4F64-942E-52F4A3FE5080}"/>
              </a:ext>
            </a:extLst>
          </p:cNvPr>
          <p:cNvSpPr>
            <a:spLocks noGrp="1"/>
          </p:cNvSpPr>
          <p:nvPr/>
        </p:nvSpPr>
        <p:spPr>
          <a:xfrm>
            <a:off x="714375" y="4657725"/>
            <a:ext cx="476250" cy="476250"/>
          </a:xfrm>
          <a:prstGeom prst="ellipse">
            <a:avLst/>
          </a:prstGeom>
          <a:solidFill>
            <a:srgbClr val="52C3D3"/>
          </a:solidFill>
          <a:ln w="0">
            <a:noFill/>
            <a:prstDash val="solid"/>
          </a:ln>
        </p:spPr>
      </p:sp>
      <p:sp>
        <p:nvSpPr>
          <p:cNvPr id="22" name="answer-number-text-4">
            <a:extLst>
              <a:ext uri="{FF2B5EF4-FFF2-40B4-BE49-F238E27FC236}">
                <a16:creationId xmlns:a16="http://schemas.microsoft.com/office/drawing/2014/main" id="{8014842B-5B20-43D4-A4FD-04437FF08150}"/>
              </a:ext>
            </a:extLst>
          </p:cNvPr>
          <p:cNvSpPr>
            <a:spLocks noGrp="1"/>
          </p:cNvSpPr>
          <p:nvPr/>
        </p:nvSpPr>
        <p:spPr>
          <a:xfrm>
            <a:off x="714375" y="4724400"/>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4.</a:t>
            </a:r>
          </a:p>
        </p:txBody>
      </p:sp>
      <p:sp>
        <p:nvSpPr>
          <p:cNvPr id="23" name="answer-value-4">
            <a:extLst>
              <a:ext uri="{FF2B5EF4-FFF2-40B4-BE49-F238E27FC236}">
                <a16:creationId xmlns:a16="http://schemas.microsoft.com/office/drawing/2014/main" id="{F938B62C-2186-4D60-B1C0-6704B3543A97}"/>
              </a:ext>
            </a:extLst>
          </p:cNvPr>
          <p:cNvSpPr>
            <a:spLocks noGrp="1"/>
          </p:cNvSpPr>
          <p:nvPr/>
        </p:nvSpPr>
        <p:spPr>
          <a:xfrm>
            <a:off x="1476375" y="4629150"/>
            <a:ext cx="3524250" cy="428625"/>
          </a:xfrm>
          <a:prstGeom prst="rect">
            <a:avLst/>
          </a:prstGeom>
          <a:noFill/>
          <a:ln w="0">
            <a:noFill/>
            <a:prstDash val="solid"/>
          </a:ln>
        </p:spPr>
        <p:txBody>
          <a:bodyPr/>
          <a:lstStyle/>
          <a:p>
            <a:pPr algn="l">
              <a:defRPr sz="1950" b="1" i="0">
                <a:solidFill>
                  <a:srgbClr val="52C3D3"/>
                </a:solidFill>
              </a:defRPr>
            </a:pPr>
            <a:r>
              <a:rPr sz="1950" b="1" i="0">
                <a:solidFill>
                  <a:srgbClr val="52C3D3"/>
                </a:solidFill>
              </a:rPr>
              <a:t>Answer: lower</a:t>
            </a:r>
          </a:p>
        </p:txBody>
      </p:sp>
      <p:sp>
        <p:nvSpPr>
          <p:cNvPr id="24" name="answer-reason-4">
            <a:extLst>
              <a:ext uri="{FF2B5EF4-FFF2-40B4-BE49-F238E27FC236}">
                <a16:creationId xmlns:a16="http://schemas.microsoft.com/office/drawing/2014/main" id="{6049B380-D7C1-4ED0-9A8A-5BA313284479}"/>
              </a:ext>
            </a:extLst>
          </p:cNvPr>
          <p:cNvSpPr>
            <a:spLocks noGrp="1"/>
          </p:cNvSpPr>
          <p:nvPr/>
        </p:nvSpPr>
        <p:spPr>
          <a:xfrm>
            <a:off x="5191125" y="4638675"/>
            <a:ext cx="5953125" cy="666750"/>
          </a:xfrm>
          <a:prstGeom prst="rect">
            <a:avLst/>
          </a:prstGeom>
          <a:noFill/>
          <a:ln w="0">
            <a:noFill/>
            <a:prstDash val="solid"/>
          </a:ln>
        </p:spPr>
        <p:txBody>
          <a:bodyPr/>
          <a:lstStyle/>
          <a:p>
            <a:pPr algn="l">
              <a:defRPr sz="1725" b="0" i="0">
                <a:solidFill>
                  <a:srgbClr val="F4F0E2"/>
                </a:solidFill>
              </a:defRPr>
            </a:pPr>
            <a:r>
              <a:rPr sz="1725" b="0" i="0">
                <a:solidFill>
                  <a:srgbClr val="F4F0E2"/>
                </a:solidFill>
              </a:rPr>
              <a:t>λ = v/f.</a:t>
            </a:r>
          </a:p>
        </p:txBody>
      </p:sp>
      <p:sp>
        <p:nvSpPr>
          <p:cNvPr id="25" name="exit-ticket">
            <a:extLst>
              <a:ext uri="{FF2B5EF4-FFF2-40B4-BE49-F238E27FC236}">
                <a16:creationId xmlns:a16="http://schemas.microsoft.com/office/drawing/2014/main" id="{29E36AFE-0E3D-4C4B-900F-6CC7332E3BAC}"/>
              </a:ext>
            </a:extLst>
          </p:cNvPr>
          <p:cNvSpPr>
            <a:spLocks noGrp="1"/>
          </p:cNvSpPr>
          <p:nvPr/>
        </p:nvSpPr>
        <p:spPr>
          <a:xfrm>
            <a:off x="1047750" y="5743575"/>
            <a:ext cx="10096500" cy="400050"/>
          </a:xfrm>
          <a:prstGeom prst="rect">
            <a:avLst/>
          </a:prstGeom>
          <a:noFill/>
          <a:ln w="0">
            <a:noFill/>
            <a:prstDash val="solid"/>
          </a:ln>
        </p:spPr>
        <p:txBody>
          <a:bodyPr/>
          <a:lstStyle/>
          <a:p>
            <a:pPr algn="ctr">
              <a:defRPr sz="1875" b="1" i="0">
                <a:solidFill>
                  <a:srgbClr val="52C3D3"/>
                </a:solidFill>
              </a:defRPr>
            </a:pPr>
            <a:r>
              <a:rPr sz="1875" b="1" i="0">
                <a:solidFill>
                  <a:srgbClr val="52C3D3"/>
                </a:solidFill>
              </a:rPr>
              <a:t>Next move: Correct one response, name the governing physics idea, and write one question you can now answer that you could not answer at the start.</a:t>
            </a:r>
          </a:p>
        </p:txBody>
      </p:sp>
    </p:spTree>
    <p:extLst>
      <p:ext uri="{BB962C8B-B14F-4D97-AF65-F5344CB8AC3E}">
        <p14:creationId xmlns:p14="http://schemas.microsoft.com/office/powerpoint/2010/main" val="7289558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4F0E2"/>
        </a:solidFill>
        <a:effectLst/>
      </p:bgPr>
    </p:bg>
    <p:spTree>
      <p:nvGrpSpPr>
        <p:cNvPr id="1" name=""/>
        <p:cNvGrpSpPr/>
        <p:nvPr/>
      </p:nvGrpSpPr>
      <p:grpSpPr>
        <a:xfrm>
          <a:off x="0" y="0"/>
          <a:ext cx="0" cy="0"/>
          <a:chOff x="0" y="0"/>
          <a:chExt cx="0" cy="0"/>
        </a:xfrm>
      </p:grpSpPr>
      <p:sp>
        <p:nvSpPr>
          <p:cNvPr id="17" name="group-label">
            <a:extLst>
              <a:ext uri="{FF2B5EF4-FFF2-40B4-BE49-F238E27FC236}">
                <a16:creationId xmlns:a16="http://schemas.microsoft.com/office/drawing/2014/main" id="{DF816A03-E071-4F39-B799-6A46CD0A59E4}"/>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52C3D3"/>
                </a:solidFill>
              </a:defRPr>
            </a:pPr>
            <a:r>
              <a:rPr sz="1650" b="1" i="0">
                <a:solidFill>
                  <a:srgbClr val="52C3D3"/>
                </a:solidFill>
              </a:rPr>
              <a:t>GROUP 3 · WAVES</a:t>
            </a:r>
          </a:p>
        </p:txBody>
      </p:sp>
      <p:sp>
        <p:nvSpPr>
          <p:cNvPr id="2" name="page-number">
            <a:extLst>
              <a:ext uri="{FF2B5EF4-FFF2-40B4-BE49-F238E27FC236}">
                <a16:creationId xmlns:a16="http://schemas.microsoft.com/office/drawing/2014/main" id="{E40C5E90-73AA-4B14-958F-A70830E86006}"/>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02 / 13</a:t>
            </a:r>
            <a:endParaRPr sz="1650" b="1" i="0">
              <a:solidFill>
                <a:srgbClr val="0A332E"/>
              </a:solidFill>
            </a:endParaRPr>
          </a:p>
        </p:txBody>
      </p:sp>
      <p:sp>
        <p:nvSpPr>
          <p:cNvPr id="3" name="rule-70-666">
            <a:extLst>
              <a:ext uri="{FF2B5EF4-FFF2-40B4-BE49-F238E27FC236}">
                <a16:creationId xmlns:a16="http://schemas.microsoft.com/office/drawing/2014/main" id="{7C5F566A-5203-4FA7-B6CD-802EDAAF2B77}"/>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F57DF0A5-81BF-4D68-AD7E-A20D9AB5752D}"/>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3.3</a:t>
            </a:r>
          </a:p>
        </p:txBody>
      </p:sp>
      <p:sp>
        <p:nvSpPr>
          <p:cNvPr id="5" name="slide-title">
            <a:extLst>
              <a:ext uri="{FF2B5EF4-FFF2-40B4-BE49-F238E27FC236}">
                <a16:creationId xmlns:a16="http://schemas.microsoft.com/office/drawing/2014/main" id="{BE6BC755-E9F0-4F12-8A8D-30F427FE0DDC}"/>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Three ideas to wake up</a:t>
            </a:r>
          </a:p>
        </p:txBody>
      </p:sp>
      <p:sp>
        <p:nvSpPr>
          <p:cNvPr id="6" name="retrieval-instruction">
            <a:extLst>
              <a:ext uri="{FF2B5EF4-FFF2-40B4-BE49-F238E27FC236}">
                <a16:creationId xmlns:a16="http://schemas.microsoft.com/office/drawing/2014/main" id="{32613868-E002-4B3F-9F25-9BBE68AAFB7A}"/>
              </a:ext>
            </a:extLst>
          </p:cNvPr>
          <p:cNvSpPr>
            <a:spLocks noGrp="1"/>
          </p:cNvSpPr>
          <p:nvPr/>
        </p:nvSpPr>
        <p:spPr>
          <a:xfrm>
            <a:off x="666750" y="1524000"/>
            <a:ext cx="9906000" cy="419100"/>
          </a:xfrm>
          <a:prstGeom prst="rect">
            <a:avLst/>
          </a:prstGeom>
          <a:noFill/>
          <a:ln w="0">
            <a:noFill/>
            <a:prstDash val="solid"/>
          </a:ln>
        </p:spPr>
        <p:txBody>
          <a:bodyPr/>
          <a:lstStyle/>
          <a:p>
            <a:pPr algn="l">
              <a:defRPr sz="1950" b="0" i="0">
                <a:solidFill>
                  <a:srgbClr val="48635E"/>
                </a:solidFill>
              </a:defRPr>
            </a:pPr>
            <a:r>
              <a:rPr sz="1950" b="0" i="0">
                <a:solidFill>
                  <a:srgbClr val="48635E"/>
                </a:solidFill>
              </a:rPr>
              <a:t>Think alone → compare with a partner → vote with one reason.</a:t>
            </a:r>
          </a:p>
        </p:txBody>
      </p:sp>
      <p:sp>
        <p:nvSpPr>
          <p:cNvPr id="7" name="retrieval-number-1">
            <a:extLst>
              <a:ext uri="{FF2B5EF4-FFF2-40B4-BE49-F238E27FC236}">
                <a16:creationId xmlns:a16="http://schemas.microsoft.com/office/drawing/2014/main" id="{40A16875-025B-4A97-BEA6-88953654F5BC}"/>
              </a:ext>
            </a:extLst>
          </p:cNvPr>
          <p:cNvSpPr>
            <a:spLocks noGrp="1"/>
          </p:cNvSpPr>
          <p:nvPr/>
        </p:nvSpPr>
        <p:spPr>
          <a:xfrm>
            <a:off x="723900" y="2209800"/>
            <a:ext cx="495300" cy="495300"/>
          </a:xfrm>
          <a:prstGeom prst="ellipse">
            <a:avLst/>
          </a:prstGeom>
          <a:solidFill>
            <a:srgbClr val="52C3D3"/>
          </a:solidFill>
          <a:ln w="0">
            <a:noFill/>
            <a:prstDash val="solid"/>
          </a:ln>
        </p:spPr>
      </p:sp>
      <p:sp>
        <p:nvSpPr>
          <p:cNvPr id="8" name="retrieval-number-text-1">
            <a:extLst>
              <a:ext uri="{FF2B5EF4-FFF2-40B4-BE49-F238E27FC236}">
                <a16:creationId xmlns:a16="http://schemas.microsoft.com/office/drawing/2014/main" id="{019C0CC4-62F8-4A17-95D3-473492B435D6}"/>
              </a:ext>
            </a:extLst>
          </p:cNvPr>
          <p:cNvSpPr>
            <a:spLocks noGrp="1"/>
          </p:cNvSpPr>
          <p:nvPr/>
        </p:nvSpPr>
        <p:spPr>
          <a:xfrm>
            <a:off x="723900" y="2276475"/>
            <a:ext cx="495300" cy="333375"/>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1</a:t>
            </a:r>
          </a:p>
        </p:txBody>
      </p:sp>
      <p:sp>
        <p:nvSpPr>
          <p:cNvPr id="9" name="retrieval-question-1">
            <a:extLst>
              <a:ext uri="{FF2B5EF4-FFF2-40B4-BE49-F238E27FC236}">
                <a16:creationId xmlns:a16="http://schemas.microsoft.com/office/drawing/2014/main" id="{1AD87B9E-BEE5-4854-961B-84451705AAA1}"/>
              </a:ext>
            </a:extLst>
          </p:cNvPr>
          <p:cNvSpPr>
            <a:spLocks noGrp="1"/>
          </p:cNvSpPr>
          <p:nvPr/>
        </p:nvSpPr>
        <p:spPr>
          <a:xfrm>
            <a:off x="1524000" y="2171700"/>
            <a:ext cx="9334500" cy="704850"/>
          </a:xfrm>
          <a:prstGeom prst="rect">
            <a:avLst/>
          </a:prstGeom>
          <a:noFill/>
          <a:ln w="0">
            <a:noFill/>
            <a:prstDash val="solid"/>
          </a:ln>
        </p:spPr>
        <p:txBody>
          <a:bodyPr/>
          <a:lstStyle/>
          <a:p>
            <a:pPr algn="l">
              <a:defRPr sz="2250" b="1" i="0">
                <a:solidFill>
                  <a:srgbClr val="0A332E"/>
                </a:solidFill>
              </a:defRPr>
            </a:pPr>
            <a:r>
              <a:rPr sz="2250" b="1" i="0">
                <a:solidFill>
                  <a:srgbClr val="0A332E"/>
                </a:solidFill>
              </a:rPr>
              <a:t>Order starts with radio; what comes next?</a:t>
            </a:r>
          </a:p>
        </p:txBody>
      </p:sp>
      <p:sp>
        <p:nvSpPr>
          <p:cNvPr id="10" name="retrieval-number-2">
            <a:extLst>
              <a:ext uri="{FF2B5EF4-FFF2-40B4-BE49-F238E27FC236}">
                <a16:creationId xmlns:a16="http://schemas.microsoft.com/office/drawing/2014/main" id="{51AA0838-5793-4EA9-8ADF-A756E817201B}"/>
              </a:ext>
            </a:extLst>
          </p:cNvPr>
          <p:cNvSpPr>
            <a:spLocks noGrp="1"/>
          </p:cNvSpPr>
          <p:nvPr/>
        </p:nvSpPr>
        <p:spPr>
          <a:xfrm>
            <a:off x="723900" y="3276600"/>
            <a:ext cx="495300" cy="495300"/>
          </a:xfrm>
          <a:prstGeom prst="ellipse">
            <a:avLst/>
          </a:prstGeom>
          <a:solidFill>
            <a:srgbClr val="52C3D3"/>
          </a:solidFill>
          <a:ln w="0">
            <a:noFill/>
            <a:prstDash val="solid"/>
          </a:ln>
        </p:spPr>
      </p:sp>
      <p:sp>
        <p:nvSpPr>
          <p:cNvPr id="11" name="retrieval-number-text-2">
            <a:extLst>
              <a:ext uri="{FF2B5EF4-FFF2-40B4-BE49-F238E27FC236}">
                <a16:creationId xmlns:a16="http://schemas.microsoft.com/office/drawing/2014/main" id="{7E8D96FC-A52C-48A8-A59E-D21A25E68068}"/>
              </a:ext>
            </a:extLst>
          </p:cNvPr>
          <p:cNvSpPr>
            <a:spLocks noGrp="1"/>
          </p:cNvSpPr>
          <p:nvPr/>
        </p:nvSpPr>
        <p:spPr>
          <a:xfrm>
            <a:off x="723900" y="3343275"/>
            <a:ext cx="495300" cy="333375"/>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2</a:t>
            </a:r>
          </a:p>
        </p:txBody>
      </p:sp>
      <p:sp>
        <p:nvSpPr>
          <p:cNvPr id="12" name="retrieval-question-2">
            <a:extLst>
              <a:ext uri="{FF2B5EF4-FFF2-40B4-BE49-F238E27FC236}">
                <a16:creationId xmlns:a16="http://schemas.microsoft.com/office/drawing/2014/main" id="{B199777F-4B21-4DD2-B078-6C69EAEFBD7F}"/>
              </a:ext>
            </a:extLst>
          </p:cNvPr>
          <p:cNvSpPr>
            <a:spLocks noGrp="1"/>
          </p:cNvSpPr>
          <p:nvPr/>
        </p:nvSpPr>
        <p:spPr>
          <a:xfrm>
            <a:off x="1524000" y="3238500"/>
            <a:ext cx="9334500" cy="704850"/>
          </a:xfrm>
          <a:prstGeom prst="rect">
            <a:avLst/>
          </a:prstGeom>
          <a:noFill/>
          <a:ln w="0">
            <a:noFill/>
            <a:prstDash val="solid"/>
          </a:ln>
        </p:spPr>
        <p:txBody>
          <a:bodyPr/>
          <a:lstStyle/>
          <a:p>
            <a:pPr algn="l">
              <a:defRPr sz="2250" b="1" i="0">
                <a:solidFill>
                  <a:srgbClr val="0A332E"/>
                </a:solidFill>
              </a:defRPr>
            </a:pPr>
            <a:r>
              <a:rPr sz="2250" b="1" i="0">
                <a:solidFill>
                  <a:srgbClr val="0A332E"/>
                </a:solidFill>
              </a:rPr>
              <a:t>Which region has the shortest wavelength?</a:t>
            </a:r>
          </a:p>
        </p:txBody>
      </p:sp>
      <p:sp>
        <p:nvSpPr>
          <p:cNvPr id="13" name="retrieval-number-3">
            <a:extLst>
              <a:ext uri="{FF2B5EF4-FFF2-40B4-BE49-F238E27FC236}">
                <a16:creationId xmlns:a16="http://schemas.microsoft.com/office/drawing/2014/main" id="{54316C1E-1432-4242-BE90-FEF2D6F1C142}"/>
              </a:ext>
            </a:extLst>
          </p:cNvPr>
          <p:cNvSpPr>
            <a:spLocks noGrp="1"/>
          </p:cNvSpPr>
          <p:nvPr/>
        </p:nvSpPr>
        <p:spPr>
          <a:xfrm>
            <a:off x="723900" y="4343400"/>
            <a:ext cx="495300" cy="495300"/>
          </a:xfrm>
          <a:prstGeom prst="ellipse">
            <a:avLst/>
          </a:prstGeom>
          <a:solidFill>
            <a:srgbClr val="52C3D3"/>
          </a:solidFill>
          <a:ln w="0">
            <a:noFill/>
            <a:prstDash val="solid"/>
          </a:ln>
        </p:spPr>
      </p:sp>
      <p:sp>
        <p:nvSpPr>
          <p:cNvPr id="14" name="retrieval-number-text-3">
            <a:extLst>
              <a:ext uri="{FF2B5EF4-FFF2-40B4-BE49-F238E27FC236}">
                <a16:creationId xmlns:a16="http://schemas.microsoft.com/office/drawing/2014/main" id="{4B99DF6D-EB4D-426F-A9CB-54B1910B7F3D}"/>
              </a:ext>
            </a:extLst>
          </p:cNvPr>
          <p:cNvSpPr>
            <a:spLocks noGrp="1"/>
          </p:cNvSpPr>
          <p:nvPr/>
        </p:nvSpPr>
        <p:spPr>
          <a:xfrm>
            <a:off x="723900" y="4410075"/>
            <a:ext cx="495300" cy="333375"/>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3</a:t>
            </a:r>
          </a:p>
        </p:txBody>
      </p:sp>
      <p:sp>
        <p:nvSpPr>
          <p:cNvPr id="15" name="retrieval-question-3">
            <a:extLst>
              <a:ext uri="{FF2B5EF4-FFF2-40B4-BE49-F238E27FC236}">
                <a16:creationId xmlns:a16="http://schemas.microsoft.com/office/drawing/2014/main" id="{2BAD98C5-E2D6-4655-8106-C1971ABB2E84}"/>
              </a:ext>
            </a:extLst>
          </p:cNvPr>
          <p:cNvSpPr>
            <a:spLocks noGrp="1"/>
          </p:cNvSpPr>
          <p:nvPr/>
        </p:nvSpPr>
        <p:spPr>
          <a:xfrm>
            <a:off x="1524000" y="4305300"/>
            <a:ext cx="9334500" cy="704850"/>
          </a:xfrm>
          <a:prstGeom prst="rect">
            <a:avLst/>
          </a:prstGeom>
          <a:noFill/>
          <a:ln w="0">
            <a:noFill/>
            <a:prstDash val="solid"/>
          </a:ln>
        </p:spPr>
        <p:txBody>
          <a:bodyPr/>
          <a:lstStyle/>
          <a:p>
            <a:pPr algn="l">
              <a:defRPr sz="2250" b="1" i="0">
                <a:solidFill>
                  <a:srgbClr val="0A332E"/>
                </a:solidFill>
              </a:defRPr>
            </a:pPr>
            <a:r>
              <a:rPr sz="2250" b="1" i="0">
                <a:solidFill>
                  <a:srgbClr val="0A332E"/>
                </a:solidFill>
              </a:rPr>
              <a:t>Do electromagnetic waves require matter to travel?</a:t>
            </a:r>
          </a:p>
        </p:txBody>
      </p:sp>
      <p:sp>
        <p:nvSpPr>
          <p:cNvPr id="16" name="retrieval-close">
            <a:extLst>
              <a:ext uri="{FF2B5EF4-FFF2-40B4-BE49-F238E27FC236}">
                <a16:creationId xmlns:a16="http://schemas.microsoft.com/office/drawing/2014/main" id="{C9144390-202F-4BD2-B5B8-D5DCA60193AC}"/>
              </a:ext>
            </a:extLst>
          </p:cNvPr>
          <p:cNvSpPr>
            <a:spLocks noGrp="1"/>
          </p:cNvSpPr>
          <p:nvPr/>
        </p:nvSpPr>
        <p:spPr>
          <a:xfrm>
            <a:off x="666750" y="5600700"/>
            <a:ext cx="10668000" cy="457200"/>
          </a:xfrm>
          <a:prstGeom prst="rect">
            <a:avLst/>
          </a:prstGeom>
          <a:noFill/>
          <a:ln w="0">
            <a:noFill/>
            <a:prstDash val="solid"/>
          </a:ln>
        </p:spPr>
        <p:txBody>
          <a:bodyPr/>
          <a:lstStyle/>
          <a:p>
            <a:pPr algn="l">
              <a:defRPr sz="1800" b="1" i="0">
                <a:solidFill>
                  <a:srgbClr val="52C3D3"/>
                </a:solidFill>
              </a:defRPr>
            </a:pPr>
            <a:r>
              <a:rPr sz="1800" b="1" i="0">
                <a:solidFill>
                  <a:srgbClr val="52C3D3"/>
                </a:solidFill>
              </a:rPr>
              <a:t>Mini-whiteboard challenge: sketch or calculate one idea you expect to use today.</a:t>
            </a:r>
          </a:p>
        </p:txBody>
      </p:sp>
    </p:spTree>
    <p:extLst>
      <p:ext uri="{BB962C8B-B14F-4D97-AF65-F5344CB8AC3E}">
        <p14:creationId xmlns:p14="http://schemas.microsoft.com/office/powerpoint/2010/main" val="21094378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4" name="group-label">
            <a:extLst>
              <a:ext uri="{FF2B5EF4-FFF2-40B4-BE49-F238E27FC236}">
                <a16:creationId xmlns:a16="http://schemas.microsoft.com/office/drawing/2014/main" id="{09E8F371-51BB-4E2B-8BF6-5BD32AC9B0C2}"/>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52C3D3"/>
                </a:solidFill>
              </a:defRPr>
            </a:pPr>
            <a:r>
              <a:rPr sz="1650" b="1" i="0">
                <a:solidFill>
                  <a:srgbClr val="52C3D3"/>
                </a:solidFill>
              </a:rPr>
              <a:t>GROUP 3 · WAVES</a:t>
            </a:r>
          </a:p>
        </p:txBody>
      </p:sp>
      <p:sp>
        <p:nvSpPr>
          <p:cNvPr id="2" name="page-number">
            <a:extLst>
              <a:ext uri="{FF2B5EF4-FFF2-40B4-BE49-F238E27FC236}">
                <a16:creationId xmlns:a16="http://schemas.microsoft.com/office/drawing/2014/main" id="{6C30E9F8-F776-47B8-B261-502CDAF8AB55}"/>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03 / 13</a:t>
            </a:r>
            <a:endParaRPr sz="1650" b="1" i="0">
              <a:solidFill>
                <a:srgbClr val="0A332E"/>
              </a:solidFill>
            </a:endParaRPr>
          </a:p>
        </p:txBody>
      </p:sp>
      <p:sp>
        <p:nvSpPr>
          <p:cNvPr id="3" name="rule-70-666">
            <a:extLst>
              <a:ext uri="{FF2B5EF4-FFF2-40B4-BE49-F238E27FC236}">
                <a16:creationId xmlns:a16="http://schemas.microsoft.com/office/drawing/2014/main" id="{A7EAE58A-3E6B-4326-A974-3203DA789B63}"/>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E89BD92A-8841-413F-A767-998BBD976171}"/>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3.3</a:t>
            </a:r>
          </a:p>
        </p:txBody>
      </p:sp>
      <p:sp>
        <p:nvSpPr>
          <p:cNvPr id="5" name="slide-title">
            <a:extLst>
              <a:ext uri="{FF2B5EF4-FFF2-40B4-BE49-F238E27FC236}">
                <a16:creationId xmlns:a16="http://schemas.microsoft.com/office/drawing/2014/main" id="{62AC63A3-F85A-4180-9766-45A900FDD37A}"/>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Frequency changes interaction; wave nature stays shared</a:t>
            </a:r>
          </a:p>
        </p:txBody>
      </p:sp>
      <p:sp>
        <p:nvSpPr>
          <p:cNvPr id="6" name="core-index-1">
            <a:extLst>
              <a:ext uri="{FF2B5EF4-FFF2-40B4-BE49-F238E27FC236}">
                <a16:creationId xmlns:a16="http://schemas.microsoft.com/office/drawing/2014/main" id="{70657CE3-60AF-4AEA-969D-5ABF2327CE12}"/>
              </a:ext>
            </a:extLst>
          </p:cNvPr>
          <p:cNvSpPr>
            <a:spLocks noGrp="1"/>
          </p:cNvSpPr>
          <p:nvPr/>
        </p:nvSpPr>
        <p:spPr>
          <a:xfrm>
            <a:off x="685800" y="1809750"/>
            <a:ext cx="457200" cy="304800"/>
          </a:xfrm>
          <a:prstGeom prst="rect">
            <a:avLst/>
          </a:prstGeom>
          <a:noFill/>
          <a:ln w="0">
            <a:noFill/>
            <a:prstDash val="solid"/>
          </a:ln>
        </p:spPr>
        <p:txBody>
          <a:bodyPr/>
          <a:lstStyle/>
          <a:p>
            <a:pPr algn="l">
              <a:defRPr sz="1650" b="1" i="0">
                <a:solidFill>
                  <a:srgbClr val="52C3D3"/>
                </a:solidFill>
              </a:defRPr>
            </a:pPr>
            <a:r>
              <a:rPr sz="1650" b="1" i="0">
                <a:solidFill>
                  <a:srgbClr val="52C3D3"/>
                </a:solidFill>
              </a:rPr>
              <a:t>01</a:t>
            </a:r>
          </a:p>
        </p:txBody>
      </p:sp>
      <p:sp>
        <p:nvSpPr>
          <p:cNvPr id="7" name="core-point-1">
            <a:extLst>
              <a:ext uri="{FF2B5EF4-FFF2-40B4-BE49-F238E27FC236}">
                <a16:creationId xmlns:a16="http://schemas.microsoft.com/office/drawing/2014/main" id="{2043A3EF-7205-4DA6-8C81-B0D701B71601}"/>
              </a:ext>
            </a:extLst>
          </p:cNvPr>
          <p:cNvSpPr>
            <a:spLocks noGrp="1"/>
          </p:cNvSpPr>
          <p:nvPr/>
        </p:nvSpPr>
        <p:spPr>
          <a:xfrm>
            <a:off x="1257300" y="178117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Core: All regions are transverse electromagnetic waves and travel at the same speed in vacuum.</a:t>
            </a:r>
          </a:p>
        </p:txBody>
      </p:sp>
      <p:sp>
        <p:nvSpPr>
          <p:cNvPr id="8" name="core-index-2">
            <a:extLst>
              <a:ext uri="{FF2B5EF4-FFF2-40B4-BE49-F238E27FC236}">
                <a16:creationId xmlns:a16="http://schemas.microsoft.com/office/drawing/2014/main" id="{4759A035-586C-4467-A4BD-2B8B938E7544}"/>
              </a:ext>
            </a:extLst>
          </p:cNvPr>
          <p:cNvSpPr>
            <a:spLocks noGrp="1"/>
          </p:cNvSpPr>
          <p:nvPr/>
        </p:nvSpPr>
        <p:spPr>
          <a:xfrm>
            <a:off x="685800" y="2590800"/>
            <a:ext cx="457200" cy="304800"/>
          </a:xfrm>
          <a:prstGeom prst="rect">
            <a:avLst/>
          </a:prstGeom>
          <a:noFill/>
          <a:ln w="0">
            <a:noFill/>
            <a:prstDash val="solid"/>
          </a:ln>
        </p:spPr>
        <p:txBody>
          <a:bodyPr/>
          <a:lstStyle/>
          <a:p>
            <a:pPr algn="l">
              <a:defRPr sz="1650" b="1" i="0">
                <a:solidFill>
                  <a:srgbClr val="52C3D3"/>
                </a:solidFill>
              </a:defRPr>
            </a:pPr>
            <a:r>
              <a:rPr sz="1650" b="1" i="0">
                <a:solidFill>
                  <a:srgbClr val="52C3D3"/>
                </a:solidFill>
              </a:rPr>
              <a:t>02</a:t>
            </a:r>
          </a:p>
        </p:txBody>
      </p:sp>
      <p:sp>
        <p:nvSpPr>
          <p:cNvPr id="9" name="core-point-2">
            <a:extLst>
              <a:ext uri="{FF2B5EF4-FFF2-40B4-BE49-F238E27FC236}">
                <a16:creationId xmlns:a16="http://schemas.microsoft.com/office/drawing/2014/main" id="{A0BAB86B-ABEE-4B54-8C0F-A9071189A6EF}"/>
              </a:ext>
            </a:extLst>
          </p:cNvPr>
          <p:cNvSpPr>
            <a:spLocks noGrp="1"/>
          </p:cNvSpPr>
          <p:nvPr/>
        </p:nvSpPr>
        <p:spPr>
          <a:xfrm>
            <a:off x="1257300" y="256222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Core: Increasing frequency means decreasing wavelength.</a:t>
            </a:r>
          </a:p>
        </p:txBody>
      </p:sp>
      <p:sp>
        <p:nvSpPr>
          <p:cNvPr id="10" name="core-index-3">
            <a:extLst>
              <a:ext uri="{FF2B5EF4-FFF2-40B4-BE49-F238E27FC236}">
                <a16:creationId xmlns:a16="http://schemas.microsoft.com/office/drawing/2014/main" id="{367BB097-DE3C-495E-92C2-FD3BFDB21BED}"/>
              </a:ext>
            </a:extLst>
          </p:cNvPr>
          <p:cNvSpPr>
            <a:spLocks noGrp="1"/>
          </p:cNvSpPr>
          <p:nvPr/>
        </p:nvSpPr>
        <p:spPr>
          <a:xfrm>
            <a:off x="685800" y="3371850"/>
            <a:ext cx="457200" cy="304800"/>
          </a:xfrm>
          <a:prstGeom prst="rect">
            <a:avLst/>
          </a:prstGeom>
          <a:noFill/>
          <a:ln w="0">
            <a:noFill/>
            <a:prstDash val="solid"/>
          </a:ln>
        </p:spPr>
        <p:txBody>
          <a:bodyPr/>
          <a:lstStyle/>
          <a:p>
            <a:pPr algn="l">
              <a:defRPr sz="1650" b="1" i="0">
                <a:solidFill>
                  <a:srgbClr val="52C3D3"/>
                </a:solidFill>
              </a:defRPr>
            </a:pPr>
            <a:r>
              <a:rPr sz="1650" b="1" i="0">
                <a:solidFill>
                  <a:srgbClr val="52C3D3"/>
                </a:solidFill>
              </a:rPr>
              <a:t>03</a:t>
            </a:r>
          </a:p>
        </p:txBody>
      </p:sp>
      <p:sp>
        <p:nvSpPr>
          <p:cNvPr id="11" name="core-point-3">
            <a:extLst>
              <a:ext uri="{FF2B5EF4-FFF2-40B4-BE49-F238E27FC236}">
                <a16:creationId xmlns:a16="http://schemas.microsoft.com/office/drawing/2014/main" id="{DE1DDCB2-308E-4C8C-8F26-ACC0AB93B8D1}"/>
              </a:ext>
            </a:extLst>
          </p:cNvPr>
          <p:cNvSpPr>
            <a:spLocks noGrp="1"/>
          </p:cNvSpPr>
          <p:nvPr/>
        </p:nvSpPr>
        <p:spPr>
          <a:xfrm>
            <a:off x="1257300" y="334327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Core: Uses and hazards depend on frequency and how radiation interacts with matter.</a:t>
            </a:r>
          </a:p>
        </p:txBody>
      </p:sp>
      <p:sp>
        <p:nvSpPr>
          <p:cNvPr id="12" name="core-index-4">
            <a:extLst>
              <a:ext uri="{FF2B5EF4-FFF2-40B4-BE49-F238E27FC236}">
                <a16:creationId xmlns:a16="http://schemas.microsoft.com/office/drawing/2014/main" id="{6A355A9F-3A4E-433D-A1D9-2AEFC208A24C}"/>
              </a:ext>
            </a:extLst>
          </p:cNvPr>
          <p:cNvSpPr>
            <a:spLocks noGrp="1"/>
          </p:cNvSpPr>
          <p:nvPr/>
        </p:nvSpPr>
        <p:spPr>
          <a:xfrm>
            <a:off x="685800" y="4152900"/>
            <a:ext cx="457200" cy="304800"/>
          </a:xfrm>
          <a:prstGeom prst="rect">
            <a:avLst/>
          </a:prstGeom>
          <a:noFill/>
          <a:ln w="0">
            <a:noFill/>
            <a:prstDash val="solid"/>
          </a:ln>
        </p:spPr>
        <p:txBody>
          <a:bodyPr/>
          <a:lstStyle/>
          <a:p>
            <a:pPr algn="l">
              <a:defRPr sz="1650" b="1" i="0">
                <a:solidFill>
                  <a:srgbClr val="52C3D3"/>
                </a:solidFill>
              </a:defRPr>
            </a:pPr>
            <a:r>
              <a:rPr sz="1650" b="1" i="0">
                <a:solidFill>
                  <a:srgbClr val="52C3D3"/>
                </a:solidFill>
              </a:rPr>
              <a:t>04</a:t>
            </a:r>
          </a:p>
        </p:txBody>
      </p:sp>
      <p:sp>
        <p:nvSpPr>
          <p:cNvPr id="13" name="core-point-4">
            <a:extLst>
              <a:ext uri="{FF2B5EF4-FFF2-40B4-BE49-F238E27FC236}">
                <a16:creationId xmlns:a16="http://schemas.microsoft.com/office/drawing/2014/main" id="{92B19CB1-3A47-47AD-A6B9-420CF4B05D37}"/>
              </a:ext>
            </a:extLst>
          </p:cNvPr>
          <p:cNvSpPr>
            <a:spLocks noGrp="1"/>
          </p:cNvSpPr>
          <p:nvPr/>
        </p:nvSpPr>
        <p:spPr>
          <a:xfrm>
            <a:off x="1257300" y="412432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Core: Microwave satellites: low orbit gives shorter delay and moving coverage; geostationary stays above one equatorial point.</a:t>
            </a:r>
          </a:p>
        </p:txBody>
      </p:sp>
      <p:sp>
        <p:nvSpPr>
          <p:cNvPr id="14" name="core-index-5">
            <a:extLst>
              <a:ext uri="{FF2B5EF4-FFF2-40B4-BE49-F238E27FC236}">
                <a16:creationId xmlns:a16="http://schemas.microsoft.com/office/drawing/2014/main" id="{2EE3CA54-A79A-4235-BF22-7A3F3C709282}"/>
              </a:ext>
            </a:extLst>
          </p:cNvPr>
          <p:cNvSpPr>
            <a:spLocks noGrp="1"/>
          </p:cNvSpPr>
          <p:nvPr/>
        </p:nvSpPr>
        <p:spPr>
          <a:xfrm>
            <a:off x="685800" y="4933950"/>
            <a:ext cx="457200" cy="304800"/>
          </a:xfrm>
          <a:prstGeom prst="rect">
            <a:avLst/>
          </a:prstGeom>
          <a:noFill/>
          <a:ln w="0">
            <a:noFill/>
            <a:prstDash val="solid"/>
          </a:ln>
        </p:spPr>
        <p:txBody>
          <a:bodyPr/>
          <a:lstStyle/>
          <a:p>
            <a:pPr algn="l">
              <a:defRPr sz="1650" b="1" i="0">
                <a:solidFill>
                  <a:srgbClr val="52C3D3"/>
                </a:solidFill>
              </a:defRPr>
            </a:pPr>
            <a:r>
              <a:rPr sz="1650" b="1" i="0">
                <a:solidFill>
                  <a:srgbClr val="52C3D3"/>
                </a:solidFill>
              </a:rPr>
              <a:t>05</a:t>
            </a:r>
          </a:p>
        </p:txBody>
      </p:sp>
      <p:sp>
        <p:nvSpPr>
          <p:cNvPr id="15" name="core-point-5">
            <a:extLst>
              <a:ext uri="{FF2B5EF4-FFF2-40B4-BE49-F238E27FC236}">
                <a16:creationId xmlns:a16="http://schemas.microsoft.com/office/drawing/2014/main" id="{FD75754C-5878-49DF-B720-A8F5BDECE024}"/>
              </a:ext>
            </a:extLst>
          </p:cNvPr>
          <p:cNvSpPr>
            <a:spLocks noGrp="1"/>
          </p:cNvSpPr>
          <p:nvPr/>
        </p:nvSpPr>
        <p:spPr>
          <a:xfrm>
            <a:off x="1257300" y="490537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Supplement: Use c = 3.0×10⁸ m/s with v = fλ. Analogue signals vary continuously; digital pulses can be regenerated over range to reduce noise.</a:t>
            </a:r>
          </a:p>
        </p:txBody>
      </p:sp>
      <p:sp>
        <p:nvSpPr>
          <p:cNvPr id="16" name="equation-panel">
            <a:extLst>
              <a:ext uri="{FF2B5EF4-FFF2-40B4-BE49-F238E27FC236}">
                <a16:creationId xmlns:a16="http://schemas.microsoft.com/office/drawing/2014/main" id="{42F646E6-D642-4EAD-A799-EA2669AD7D5F}"/>
              </a:ext>
            </a:extLst>
          </p:cNvPr>
          <p:cNvSpPr>
            <a:spLocks noGrp="1"/>
          </p:cNvSpPr>
          <p:nvPr/>
        </p:nvSpPr>
        <p:spPr>
          <a:xfrm>
            <a:off x="7858125" y="1809750"/>
            <a:ext cx="3667125" cy="2952750"/>
          </a:xfrm>
          <a:prstGeom prst="roundRect">
            <a:avLst>
              <a:gd name="adj" fmla="val 3871"/>
            </a:avLst>
          </a:prstGeom>
          <a:solidFill>
            <a:srgbClr val="0B342E"/>
          </a:solidFill>
          <a:ln w="0">
            <a:noFill/>
            <a:prstDash val="solid"/>
          </a:ln>
        </p:spPr>
      </p:sp>
      <p:sp>
        <p:nvSpPr>
          <p:cNvPr id="17" name="equation-label">
            <a:extLst>
              <a:ext uri="{FF2B5EF4-FFF2-40B4-BE49-F238E27FC236}">
                <a16:creationId xmlns:a16="http://schemas.microsoft.com/office/drawing/2014/main" id="{E9F79A2C-468A-4791-8D43-8F22E60C2537}"/>
              </a:ext>
            </a:extLst>
          </p:cNvPr>
          <p:cNvSpPr>
            <a:spLocks noGrp="1"/>
          </p:cNvSpPr>
          <p:nvPr/>
        </p:nvSpPr>
        <p:spPr>
          <a:xfrm>
            <a:off x="8143875" y="2095500"/>
            <a:ext cx="3095625" cy="323850"/>
          </a:xfrm>
          <a:prstGeom prst="rect">
            <a:avLst/>
          </a:prstGeom>
          <a:noFill/>
          <a:ln w="0">
            <a:noFill/>
            <a:prstDash val="solid"/>
          </a:ln>
        </p:spPr>
        <p:txBody>
          <a:bodyPr/>
          <a:lstStyle/>
          <a:p>
            <a:pPr algn="l">
              <a:defRPr sz="1650" b="1" i="0">
                <a:solidFill>
                  <a:srgbClr val="52C3D3"/>
                </a:solidFill>
              </a:defRPr>
            </a:pPr>
            <a:r>
              <a:rPr sz="1650" b="1" i="0">
                <a:solidFill>
                  <a:srgbClr val="52C3D3"/>
                </a:solidFill>
              </a:rPr>
              <a:t>EQUATIONS TO OWN</a:t>
            </a:r>
          </a:p>
        </p:txBody>
      </p:sp>
      <p:sp>
        <p:nvSpPr>
          <p:cNvPr id="18" name="equation-expression-1">
            <a:extLst>
              <a:ext uri="{FF2B5EF4-FFF2-40B4-BE49-F238E27FC236}">
                <a16:creationId xmlns:a16="http://schemas.microsoft.com/office/drawing/2014/main" id="{62B692A2-0B39-491B-B039-8ABD64EB2D81}"/>
              </a:ext>
            </a:extLst>
          </p:cNvPr>
          <p:cNvSpPr>
            <a:spLocks noGrp="1"/>
          </p:cNvSpPr>
          <p:nvPr/>
        </p:nvSpPr>
        <p:spPr>
          <a:xfrm>
            <a:off x="8143875" y="2552700"/>
            <a:ext cx="3095625" cy="6858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CORE · v = fλ</a:t>
            </a:r>
          </a:p>
        </p:txBody>
      </p:sp>
      <p:sp>
        <p:nvSpPr>
          <p:cNvPr id="19" name="equation-units-1">
            <a:extLst>
              <a:ext uri="{FF2B5EF4-FFF2-40B4-BE49-F238E27FC236}">
                <a16:creationId xmlns:a16="http://schemas.microsoft.com/office/drawing/2014/main" id="{F9827116-55AC-4DB4-9BA7-600B485A3B7A}"/>
              </a:ext>
            </a:extLst>
          </p:cNvPr>
          <p:cNvSpPr>
            <a:spLocks noGrp="1"/>
          </p:cNvSpPr>
          <p:nvPr/>
        </p:nvSpPr>
        <p:spPr>
          <a:xfrm>
            <a:off x="8143875" y="3276600"/>
            <a:ext cx="3095625" cy="3619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Units: m/s = Hz × m</a:t>
            </a:r>
          </a:p>
        </p:txBody>
      </p:sp>
      <p:sp>
        <p:nvSpPr>
          <p:cNvPr id="20" name="equation-expression-2">
            <a:extLst>
              <a:ext uri="{FF2B5EF4-FFF2-40B4-BE49-F238E27FC236}">
                <a16:creationId xmlns:a16="http://schemas.microsoft.com/office/drawing/2014/main" id="{47117A67-BD46-4CAC-8457-E501DBB387C8}"/>
              </a:ext>
            </a:extLst>
          </p:cNvPr>
          <p:cNvSpPr>
            <a:spLocks noGrp="1"/>
          </p:cNvSpPr>
          <p:nvPr/>
        </p:nvSpPr>
        <p:spPr>
          <a:xfrm>
            <a:off x="8143875" y="3714750"/>
            <a:ext cx="3095625" cy="51435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SUPPLEMENT · c = 3.0 × 10⁸ m/s</a:t>
            </a:r>
          </a:p>
        </p:txBody>
      </p:sp>
      <p:sp>
        <p:nvSpPr>
          <p:cNvPr id="21" name="equation-units-2">
            <a:extLst>
              <a:ext uri="{FF2B5EF4-FFF2-40B4-BE49-F238E27FC236}">
                <a16:creationId xmlns:a16="http://schemas.microsoft.com/office/drawing/2014/main" id="{3DEAD6B8-7031-44C9-ACB6-FF70225E7B07}"/>
              </a:ext>
            </a:extLst>
          </p:cNvPr>
          <p:cNvSpPr>
            <a:spLocks noGrp="1"/>
          </p:cNvSpPr>
          <p:nvPr/>
        </p:nvSpPr>
        <p:spPr>
          <a:xfrm>
            <a:off x="8143875" y="4267200"/>
            <a:ext cx="3095625" cy="3619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Units: vacuum speed</a:t>
            </a:r>
          </a:p>
        </p:txBody>
      </p:sp>
      <p:sp>
        <p:nvSpPr>
          <p:cNvPr id="22" name="vocabulary-label">
            <a:extLst>
              <a:ext uri="{FF2B5EF4-FFF2-40B4-BE49-F238E27FC236}">
                <a16:creationId xmlns:a16="http://schemas.microsoft.com/office/drawing/2014/main" id="{B0063042-154A-4BD6-BB9F-5474B6764102}"/>
              </a:ext>
            </a:extLst>
          </p:cNvPr>
          <p:cNvSpPr>
            <a:spLocks noGrp="1"/>
          </p:cNvSpPr>
          <p:nvPr/>
        </p:nvSpPr>
        <p:spPr>
          <a:xfrm>
            <a:off x="7858125" y="4895850"/>
            <a:ext cx="3667125" cy="285750"/>
          </a:xfrm>
          <a:prstGeom prst="rect">
            <a:avLst/>
          </a:prstGeom>
          <a:noFill/>
          <a:ln w="0">
            <a:noFill/>
            <a:prstDash val="solid"/>
          </a:ln>
        </p:spPr>
        <p:txBody>
          <a:bodyPr/>
          <a:lstStyle/>
          <a:p>
            <a:pPr algn="l">
              <a:defRPr sz="1650" b="1" i="0">
                <a:solidFill>
                  <a:srgbClr val="52C3D3"/>
                </a:solidFill>
              </a:defRPr>
            </a:pPr>
            <a:r>
              <a:rPr sz="1650" b="1" i="0">
                <a:solidFill>
                  <a:srgbClr val="52C3D3"/>
                </a:solidFill>
              </a:rPr>
              <a:t>SAY IT PRECISELY</a:t>
            </a:r>
          </a:p>
        </p:txBody>
      </p:sp>
      <p:sp>
        <p:nvSpPr>
          <p:cNvPr id="23" name="vocabulary">
            <a:extLst>
              <a:ext uri="{FF2B5EF4-FFF2-40B4-BE49-F238E27FC236}">
                <a16:creationId xmlns:a16="http://schemas.microsoft.com/office/drawing/2014/main" id="{53F056CA-8882-4A95-BA75-22D00E3B14D7}"/>
              </a:ext>
            </a:extLst>
          </p:cNvPr>
          <p:cNvSpPr>
            <a:spLocks noGrp="1"/>
          </p:cNvSpPr>
          <p:nvPr/>
        </p:nvSpPr>
        <p:spPr>
          <a:xfrm>
            <a:off x="7858125" y="5257800"/>
            <a:ext cx="3667125" cy="904875"/>
          </a:xfrm>
          <a:prstGeom prst="rect">
            <a:avLst/>
          </a:prstGeom>
          <a:noFill/>
          <a:ln w="0">
            <a:noFill/>
            <a:prstDash val="solid"/>
          </a:ln>
        </p:spPr>
        <p:txBody>
          <a:bodyPr/>
          <a:lstStyle/>
          <a:p>
            <a:pPr algn="l">
              <a:defRPr sz="1800" b="1" i="0">
                <a:solidFill>
                  <a:srgbClr val="0A332E"/>
                </a:solidFill>
              </a:defRPr>
            </a:pPr>
            <a:r>
              <a:rPr sz="1800" b="1" i="0">
                <a:solidFill>
                  <a:srgbClr val="0A332E"/>
                </a:solidFill>
              </a:rPr>
              <a:t>radio · microwave · infrared · visible · ultraviolet · X-ray · gamma</a:t>
            </a:r>
          </a:p>
        </p:txBody>
      </p:sp>
    </p:spTree>
    <p:extLst>
      <p:ext uri="{BB962C8B-B14F-4D97-AF65-F5344CB8AC3E}">
        <p14:creationId xmlns:p14="http://schemas.microsoft.com/office/powerpoint/2010/main" val="3490360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14D181-FC21-307A-FBDD-D9629DC5BA92}"/>
            </a:ext>
          </a:extLst>
        </p:cNvPr>
        <p:cNvGrpSpPr/>
        <p:nvPr/>
      </p:nvGrpSpPr>
      <p:grpSpPr>
        <a:xfrm>
          <a:off x="0" y="0"/>
          <a:ext cx="0" cy="0"/>
          <a:chOff x="0" y="0"/>
          <a:chExt cx="0" cy="0"/>
        </a:xfrm>
      </p:grpSpPr>
      <p:sp>
        <p:nvSpPr>
          <p:cNvPr id="24" name="group-label">
            <a:extLst>
              <a:ext uri="{FF2B5EF4-FFF2-40B4-BE49-F238E27FC236}">
                <a16:creationId xmlns:a16="http://schemas.microsoft.com/office/drawing/2014/main" id="{9665C68D-3B9D-832B-CB7E-6283775B6CE5}"/>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52C3D3"/>
                </a:solidFill>
              </a:defRPr>
            </a:pPr>
            <a:r>
              <a:rPr sz="1650" b="1" i="0">
                <a:solidFill>
                  <a:srgbClr val="52C3D3"/>
                </a:solidFill>
              </a:rPr>
              <a:t>GROUP 3 · WAVES</a:t>
            </a:r>
          </a:p>
        </p:txBody>
      </p:sp>
      <p:sp>
        <p:nvSpPr>
          <p:cNvPr id="2" name="page-number">
            <a:extLst>
              <a:ext uri="{FF2B5EF4-FFF2-40B4-BE49-F238E27FC236}">
                <a16:creationId xmlns:a16="http://schemas.microsoft.com/office/drawing/2014/main" id="{8FBD6471-FB67-813E-3B8F-4DA8D32C2B85}"/>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04 / 13</a:t>
            </a:r>
            <a:endParaRPr sz="1650" b="1" i="0">
              <a:solidFill>
                <a:srgbClr val="0A332E"/>
              </a:solidFill>
            </a:endParaRPr>
          </a:p>
        </p:txBody>
      </p:sp>
      <p:sp>
        <p:nvSpPr>
          <p:cNvPr id="3" name="rule-70-666">
            <a:extLst>
              <a:ext uri="{FF2B5EF4-FFF2-40B4-BE49-F238E27FC236}">
                <a16:creationId xmlns:a16="http://schemas.microsoft.com/office/drawing/2014/main" id="{D2767C47-5A83-1892-604E-ECD99C525242}"/>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D70F59B8-5EBE-50D3-C9FB-62DE054C4F9C}"/>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3.3</a:t>
            </a:r>
          </a:p>
        </p:txBody>
      </p:sp>
      <p:sp>
        <p:nvSpPr>
          <p:cNvPr id="5" name="slide-title">
            <a:extLst>
              <a:ext uri="{FF2B5EF4-FFF2-40B4-BE49-F238E27FC236}">
                <a16:creationId xmlns:a16="http://schemas.microsoft.com/office/drawing/2014/main" id="{EA5534D7-887C-2684-1987-D2BC52A9FBB6}"/>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lang="en-US" sz="3600" b="1" i="0">
                <a:solidFill>
                  <a:srgbClr val="0A332E"/>
                </a:solidFill>
              </a:rPr>
              <a:t>In one sentence: the EM spectrum</a:t>
            </a:r>
            <a:endParaRPr sz="3600" b="1" i="0">
              <a:solidFill>
                <a:srgbClr val="0A332E"/>
              </a:solidFill>
            </a:endParaRPr>
          </a:p>
        </p:txBody>
      </p:sp>
      <p:sp>
        <p:nvSpPr>
          <p:cNvPr id="25" name="simple-definition-label">
            <a:extLst>
              <a:ext uri="{FF2B5EF4-FFF2-40B4-BE49-F238E27FC236}">
                <a16:creationId xmlns:a16="http://schemas.microsoft.com/office/drawing/2014/main" id="{73FD9D94-490F-87F2-7146-3829E335BBB7}"/>
              </a:ext>
            </a:extLst>
          </p:cNvPr>
          <p:cNvSpPr txBox="1"/>
          <p:nvPr/>
        </p:nvSpPr>
        <p:spPr>
          <a:xfrm>
            <a:off x="660400" y="1524000"/>
            <a:ext cx="10858500" cy="276999"/>
          </a:xfrm>
          <a:prstGeom prst="rect">
            <a:avLst/>
          </a:prstGeom>
          <a:noFill/>
        </p:spPr>
        <p:txBody>
          <a:bodyPr vert="horz" lIns="0" tIns="0" bIns="0" rtlCol="0">
            <a:noAutofit/>
          </a:bodyPr>
          <a:lstStyle/>
          <a:p>
            <a:r>
              <a:rPr lang="en-US" sz="1600" b="1">
                <a:solidFill>
                  <a:srgbClr val="EF5C3E"/>
                </a:solidFill>
              </a:rPr>
              <a:t>SIMPLE DEFINITION</a:t>
            </a:r>
          </a:p>
        </p:txBody>
      </p:sp>
      <p:sp>
        <p:nvSpPr>
          <p:cNvPr id="26" name="simple-definition">
            <a:extLst>
              <a:ext uri="{FF2B5EF4-FFF2-40B4-BE49-F238E27FC236}">
                <a16:creationId xmlns:a16="http://schemas.microsoft.com/office/drawing/2014/main" id="{0E7013F1-D214-DEC7-27EB-D91BE357DC43}"/>
              </a:ext>
            </a:extLst>
          </p:cNvPr>
          <p:cNvSpPr txBox="1"/>
          <p:nvPr/>
        </p:nvSpPr>
        <p:spPr>
          <a:xfrm>
            <a:off x="660400" y="1879600"/>
            <a:ext cx="10858500" cy="323165"/>
          </a:xfrm>
          <a:prstGeom prst="rect">
            <a:avLst/>
          </a:prstGeom>
          <a:noFill/>
        </p:spPr>
        <p:txBody>
          <a:bodyPr vert="horz" wrap="square" lIns="0" tIns="0" rtlCol="0">
            <a:noAutofit/>
          </a:bodyPr>
          <a:lstStyle/>
          <a:p>
            <a:r>
              <a:rPr lang="en-US" sz="2600">
                <a:solidFill>
                  <a:srgbClr val="102E29"/>
                </a:solidFill>
              </a:rPr>
              <a:t>The electromagnetic spectrum is one family of transverse waves that all travel at 3.0 × 10⁸ m/s through a vacuum, laid out in order of frequency. Nothing but the frequency differs, and that alone decides what each region does.</a:t>
            </a:r>
          </a:p>
        </p:txBody>
      </p:sp>
      <p:sp>
        <p:nvSpPr>
          <p:cNvPr id="27" name="TextBox 26">
            <a:extLst>
              <a:ext uri="{FF2B5EF4-FFF2-40B4-BE49-F238E27FC236}">
                <a16:creationId xmlns:a16="http://schemas.microsoft.com/office/drawing/2014/main" id="{1125407D-1F68-C3AB-7019-EC1677F8D866}"/>
              </a:ext>
            </a:extLst>
          </p:cNvPr>
          <p:cNvSpPr txBox="1"/>
          <p:nvPr/>
        </p:nvSpPr>
        <p:spPr>
          <a:xfrm>
            <a:off x="660400" y="3657600"/>
            <a:ext cx="10858500" cy="276999"/>
          </a:xfrm>
          <a:prstGeom prst="rect">
            <a:avLst/>
          </a:prstGeom>
          <a:noFill/>
        </p:spPr>
        <p:txBody>
          <a:bodyPr vert="horz" wrap="square" lIns="0" tIns="0" bIns="0" rtlCol="0">
            <a:noAutofit/>
          </a:bodyPr>
          <a:lstStyle/>
          <a:p>
            <a:pPr algn="ctr"/>
            <a:r>
              <a:rPr lang="en-US" sz="1600">
                <a:solidFill>
                  <a:srgbClr val="102E29"/>
                </a:solidFill>
              </a:rPr>
              <a:t>all seven are transverse and travel at 3.0 × 10⁸ m/s in a vacuum</a:t>
            </a:r>
          </a:p>
        </p:txBody>
      </p:sp>
      <p:cxnSp>
        <p:nvCxnSpPr>
          <p:cNvPr id="28" name="Straight Connector 27">
            <a:extLst>
              <a:ext uri="{FF2B5EF4-FFF2-40B4-BE49-F238E27FC236}">
                <a16:creationId xmlns:a16="http://schemas.microsoft.com/office/drawing/2014/main" id="{0D7E4874-6DC7-282A-5DEF-F9BBEA8A1290}"/>
              </a:ext>
            </a:extLst>
          </p:cNvPr>
          <p:cNvCxnSpPr/>
          <p:nvPr/>
        </p:nvCxnSpPr>
        <p:spPr>
          <a:xfrm>
            <a:off x="889000" y="4240859"/>
            <a:ext cx="10414000" cy="0"/>
          </a:xfrm>
          <a:prstGeom prst="line">
            <a:avLst/>
          </a:prstGeom>
          <a:ln w="25400">
            <a:solidFill>
              <a:srgbClr val="102E29"/>
            </a:solidFill>
            <a:tailEnd type="arrow"/>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3DB42F66-7F57-09E9-FCAF-210834ED4FFB}"/>
              </a:ext>
            </a:extLst>
          </p:cNvPr>
          <p:cNvSpPr txBox="1"/>
          <p:nvPr/>
        </p:nvSpPr>
        <p:spPr>
          <a:xfrm>
            <a:off x="7620000" y="3949229"/>
            <a:ext cx="3683000" cy="276999"/>
          </a:xfrm>
          <a:prstGeom prst="rect">
            <a:avLst/>
          </a:prstGeom>
          <a:noFill/>
        </p:spPr>
        <p:txBody>
          <a:bodyPr vert="horz" wrap="square" lIns="0" tIns="0" bIns="0" rtlCol="0">
            <a:noAutofit/>
          </a:bodyPr>
          <a:lstStyle/>
          <a:p>
            <a:pPr algn="r"/>
            <a:r>
              <a:rPr lang="en-US" sz="1600">
                <a:solidFill>
                  <a:srgbClr val="102E29"/>
                </a:solidFill>
              </a:rPr>
              <a:t>frequency increases →</a:t>
            </a:r>
          </a:p>
        </p:txBody>
      </p:sp>
      <p:sp>
        <p:nvSpPr>
          <p:cNvPr id="30" name="Rectangle 29">
            <a:extLst>
              <a:ext uri="{FF2B5EF4-FFF2-40B4-BE49-F238E27FC236}">
                <a16:creationId xmlns:a16="http://schemas.microsoft.com/office/drawing/2014/main" id="{D72855D4-3D9B-2115-F008-D4CE8E9A9C09}"/>
              </a:ext>
            </a:extLst>
          </p:cNvPr>
          <p:cNvSpPr/>
          <p:nvPr/>
        </p:nvSpPr>
        <p:spPr>
          <a:xfrm>
            <a:off x="812800" y="4357511"/>
            <a:ext cx="1460500" cy="787400"/>
          </a:xfrm>
          <a:prstGeom prst="rect">
            <a:avLst/>
          </a:prstGeom>
          <a:solidFill>
            <a:srgbClr val="102E29"/>
          </a:solidFill>
          <a:ln w="19050">
            <a:solidFill>
              <a:srgbClr val="102E29"/>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r>
              <a:rPr lang="en-US" sz="1600">
                <a:solidFill>
                  <a:srgbClr val="F3EFDF"/>
                </a:solidFill>
              </a:rPr>
              <a:t>radio</a:t>
            </a:r>
          </a:p>
        </p:txBody>
      </p:sp>
      <p:sp>
        <p:nvSpPr>
          <p:cNvPr id="31" name="Rectangle 30">
            <a:extLst>
              <a:ext uri="{FF2B5EF4-FFF2-40B4-BE49-F238E27FC236}">
                <a16:creationId xmlns:a16="http://schemas.microsoft.com/office/drawing/2014/main" id="{78301659-4841-6568-FDA3-F14A269E075B}"/>
              </a:ext>
            </a:extLst>
          </p:cNvPr>
          <p:cNvSpPr/>
          <p:nvPr/>
        </p:nvSpPr>
        <p:spPr>
          <a:xfrm>
            <a:off x="2336800" y="4357511"/>
            <a:ext cx="1460500" cy="787400"/>
          </a:xfrm>
          <a:prstGeom prst="rect">
            <a:avLst/>
          </a:prstGeom>
          <a:solidFill>
            <a:srgbClr val="102E29"/>
          </a:solidFill>
          <a:ln w="19050">
            <a:solidFill>
              <a:srgbClr val="102E29"/>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r>
              <a:rPr lang="en-US" sz="1600">
                <a:solidFill>
                  <a:srgbClr val="F3EFDF"/>
                </a:solidFill>
              </a:rPr>
              <a:t>microwave</a:t>
            </a:r>
          </a:p>
        </p:txBody>
      </p:sp>
      <p:sp>
        <p:nvSpPr>
          <p:cNvPr id="32" name="Rectangle 31">
            <a:extLst>
              <a:ext uri="{FF2B5EF4-FFF2-40B4-BE49-F238E27FC236}">
                <a16:creationId xmlns:a16="http://schemas.microsoft.com/office/drawing/2014/main" id="{527AE6D2-2FCC-76E6-9294-A7EE16195CAE}"/>
              </a:ext>
            </a:extLst>
          </p:cNvPr>
          <p:cNvSpPr/>
          <p:nvPr/>
        </p:nvSpPr>
        <p:spPr>
          <a:xfrm>
            <a:off x="3860800" y="4357511"/>
            <a:ext cx="1460500" cy="787400"/>
          </a:xfrm>
          <a:prstGeom prst="rect">
            <a:avLst/>
          </a:prstGeom>
          <a:solidFill>
            <a:srgbClr val="102E29"/>
          </a:solidFill>
          <a:ln w="19050">
            <a:solidFill>
              <a:srgbClr val="102E29"/>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r>
              <a:rPr lang="en-US" sz="1600">
                <a:solidFill>
                  <a:srgbClr val="F3EFDF"/>
                </a:solidFill>
              </a:rPr>
              <a:t>infrared</a:t>
            </a:r>
          </a:p>
        </p:txBody>
      </p:sp>
      <p:sp>
        <p:nvSpPr>
          <p:cNvPr id="33" name="Rectangle 32">
            <a:extLst>
              <a:ext uri="{FF2B5EF4-FFF2-40B4-BE49-F238E27FC236}">
                <a16:creationId xmlns:a16="http://schemas.microsoft.com/office/drawing/2014/main" id="{2F775795-9805-FEA0-2013-70EFAA052039}"/>
              </a:ext>
            </a:extLst>
          </p:cNvPr>
          <p:cNvSpPr/>
          <p:nvPr/>
        </p:nvSpPr>
        <p:spPr>
          <a:xfrm>
            <a:off x="5384800" y="4357511"/>
            <a:ext cx="1460500" cy="787400"/>
          </a:xfrm>
          <a:prstGeom prst="rect">
            <a:avLst/>
          </a:prstGeom>
          <a:solidFill>
            <a:srgbClr val="EF5C3E"/>
          </a:solidFill>
          <a:ln w="19050">
            <a:solidFill>
              <a:srgbClr val="102E29"/>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r>
              <a:rPr lang="en-US" sz="1600" b="1">
                <a:solidFill>
                  <a:srgbClr val="F3EFDF"/>
                </a:solidFill>
              </a:rPr>
              <a:t>visible</a:t>
            </a:r>
          </a:p>
        </p:txBody>
      </p:sp>
      <p:sp>
        <p:nvSpPr>
          <p:cNvPr id="34" name="Rectangle 33">
            <a:extLst>
              <a:ext uri="{FF2B5EF4-FFF2-40B4-BE49-F238E27FC236}">
                <a16:creationId xmlns:a16="http://schemas.microsoft.com/office/drawing/2014/main" id="{1CBBFCD7-9547-6C49-27E8-AFF19A23154B}"/>
              </a:ext>
            </a:extLst>
          </p:cNvPr>
          <p:cNvSpPr/>
          <p:nvPr/>
        </p:nvSpPr>
        <p:spPr>
          <a:xfrm>
            <a:off x="6908800" y="4357511"/>
            <a:ext cx="1460500" cy="787400"/>
          </a:xfrm>
          <a:prstGeom prst="rect">
            <a:avLst/>
          </a:prstGeom>
          <a:solidFill>
            <a:srgbClr val="102E29"/>
          </a:solidFill>
          <a:ln w="19050">
            <a:solidFill>
              <a:srgbClr val="102E29"/>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r>
              <a:rPr lang="en-US" sz="1600">
                <a:solidFill>
                  <a:srgbClr val="F3EFDF"/>
                </a:solidFill>
              </a:rPr>
              <a:t>ultraviolet</a:t>
            </a:r>
          </a:p>
        </p:txBody>
      </p:sp>
      <p:sp>
        <p:nvSpPr>
          <p:cNvPr id="35" name="Rectangle 34">
            <a:extLst>
              <a:ext uri="{FF2B5EF4-FFF2-40B4-BE49-F238E27FC236}">
                <a16:creationId xmlns:a16="http://schemas.microsoft.com/office/drawing/2014/main" id="{702B3FA0-4B44-F524-4D6F-5262F2DBD81F}"/>
              </a:ext>
            </a:extLst>
          </p:cNvPr>
          <p:cNvSpPr/>
          <p:nvPr/>
        </p:nvSpPr>
        <p:spPr>
          <a:xfrm>
            <a:off x="8432800" y="4357511"/>
            <a:ext cx="1460500" cy="787400"/>
          </a:xfrm>
          <a:prstGeom prst="rect">
            <a:avLst/>
          </a:prstGeom>
          <a:solidFill>
            <a:srgbClr val="102E29"/>
          </a:solidFill>
          <a:ln w="19050">
            <a:solidFill>
              <a:srgbClr val="102E29"/>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r>
              <a:rPr lang="en-US" sz="1600">
                <a:solidFill>
                  <a:srgbClr val="F3EFDF"/>
                </a:solidFill>
              </a:rPr>
              <a:t>X-ray</a:t>
            </a:r>
          </a:p>
        </p:txBody>
      </p:sp>
      <p:sp>
        <p:nvSpPr>
          <p:cNvPr id="36" name="Rectangle 35">
            <a:extLst>
              <a:ext uri="{FF2B5EF4-FFF2-40B4-BE49-F238E27FC236}">
                <a16:creationId xmlns:a16="http://schemas.microsoft.com/office/drawing/2014/main" id="{5D059398-DB62-6B4A-9940-3CD1F23258CD}"/>
              </a:ext>
            </a:extLst>
          </p:cNvPr>
          <p:cNvSpPr/>
          <p:nvPr/>
        </p:nvSpPr>
        <p:spPr>
          <a:xfrm>
            <a:off x="9956800" y="4357511"/>
            <a:ext cx="1460500" cy="787400"/>
          </a:xfrm>
          <a:prstGeom prst="rect">
            <a:avLst/>
          </a:prstGeom>
          <a:solidFill>
            <a:srgbClr val="102E29"/>
          </a:solidFill>
          <a:ln w="19050">
            <a:solidFill>
              <a:srgbClr val="102E29"/>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r>
              <a:rPr lang="en-US" sz="1600">
                <a:solidFill>
                  <a:srgbClr val="F3EFDF"/>
                </a:solidFill>
              </a:rPr>
              <a:t>gamma</a:t>
            </a:r>
          </a:p>
        </p:txBody>
      </p:sp>
      <p:cxnSp>
        <p:nvCxnSpPr>
          <p:cNvPr id="37" name="Straight Connector 36">
            <a:extLst>
              <a:ext uri="{FF2B5EF4-FFF2-40B4-BE49-F238E27FC236}">
                <a16:creationId xmlns:a16="http://schemas.microsoft.com/office/drawing/2014/main" id="{6243FB64-0E99-61C7-E955-633680EC514F}"/>
              </a:ext>
            </a:extLst>
          </p:cNvPr>
          <p:cNvCxnSpPr/>
          <p:nvPr/>
        </p:nvCxnSpPr>
        <p:spPr>
          <a:xfrm flipH="1">
            <a:off x="889000" y="5349052"/>
            <a:ext cx="10414000" cy="0"/>
          </a:xfrm>
          <a:prstGeom prst="line">
            <a:avLst/>
          </a:prstGeom>
          <a:ln w="25400">
            <a:solidFill>
              <a:srgbClr val="6B7F79"/>
            </a:solidFill>
            <a:tailEnd type="arrow"/>
          </a:ln>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id="{6BF6CA0C-DF0E-536A-BBCE-0F0CECE5A58A}"/>
              </a:ext>
            </a:extLst>
          </p:cNvPr>
          <p:cNvSpPr txBox="1"/>
          <p:nvPr/>
        </p:nvSpPr>
        <p:spPr>
          <a:xfrm>
            <a:off x="7620000" y="5407378"/>
            <a:ext cx="3683000" cy="276999"/>
          </a:xfrm>
          <a:prstGeom prst="rect">
            <a:avLst/>
          </a:prstGeom>
          <a:noFill/>
        </p:spPr>
        <p:txBody>
          <a:bodyPr vert="horz" wrap="square" lIns="0" tIns="0" bIns="0" rtlCol="0">
            <a:noAutofit/>
          </a:bodyPr>
          <a:lstStyle/>
          <a:p>
            <a:pPr algn="r"/>
            <a:r>
              <a:rPr lang="en-US" sz="1600">
                <a:solidFill>
                  <a:srgbClr val="6B7F79"/>
                </a:solidFill>
              </a:rPr>
              <a:t>← wavelength increases</a:t>
            </a:r>
          </a:p>
        </p:txBody>
      </p:sp>
      <p:sp>
        <p:nvSpPr>
          <p:cNvPr id="39" name="TextBox 38">
            <a:extLst>
              <a:ext uri="{FF2B5EF4-FFF2-40B4-BE49-F238E27FC236}">
                <a16:creationId xmlns:a16="http://schemas.microsoft.com/office/drawing/2014/main" id="{2BC1CDCB-7E1C-D51D-D7DC-AA2CCFBD6F97}"/>
              </a:ext>
            </a:extLst>
          </p:cNvPr>
          <p:cNvSpPr txBox="1"/>
          <p:nvPr/>
        </p:nvSpPr>
        <p:spPr>
          <a:xfrm>
            <a:off x="660400" y="5728171"/>
            <a:ext cx="10858500" cy="276999"/>
          </a:xfrm>
          <a:prstGeom prst="rect">
            <a:avLst/>
          </a:prstGeom>
          <a:noFill/>
        </p:spPr>
        <p:txBody>
          <a:bodyPr vert="horz" wrap="square" lIns="0" tIns="0" bIns="0" rtlCol="0">
            <a:noAutofit/>
          </a:bodyPr>
          <a:lstStyle/>
          <a:p>
            <a:pPr algn="ctr"/>
            <a:r>
              <a:rPr lang="en-US" sz="1600">
                <a:solidFill>
                  <a:srgbClr val="6B7F79"/>
                </a:solidFill>
              </a:rPr>
              <a:t>the eye reads one narrow band; the last two ionise</a:t>
            </a:r>
          </a:p>
        </p:txBody>
      </p:sp>
      <p:sp>
        <p:nvSpPr>
          <p:cNvPr id="40" name="diagram-caption">
            <a:extLst>
              <a:ext uri="{FF2B5EF4-FFF2-40B4-BE49-F238E27FC236}">
                <a16:creationId xmlns:a16="http://schemas.microsoft.com/office/drawing/2014/main" id="{5F9AE22A-AAB8-3F9E-6374-F043F1C44CCD}"/>
              </a:ext>
            </a:extLst>
          </p:cNvPr>
          <p:cNvSpPr txBox="1"/>
          <p:nvPr/>
        </p:nvSpPr>
        <p:spPr>
          <a:xfrm>
            <a:off x="660400" y="6070600"/>
            <a:ext cx="10858500" cy="323165"/>
          </a:xfrm>
          <a:prstGeom prst="rect">
            <a:avLst/>
          </a:prstGeom>
          <a:noFill/>
        </p:spPr>
        <p:txBody>
          <a:bodyPr vert="horz" lIns="0" tIns="0" rtlCol="0">
            <a:noAutofit/>
          </a:bodyPr>
          <a:lstStyle/>
          <a:p>
            <a:r>
              <a:rPr lang="en-US" sz="1600" i="1">
                <a:solidFill>
                  <a:srgbClr val="6B7F79"/>
                </a:solidFill>
              </a:rPr>
              <a:t>One family in one order: move right and the frequency climbs, the wavelength shrinks, and the effect on matter changes entirely.</a:t>
            </a:r>
          </a:p>
        </p:txBody>
      </p:sp>
    </p:spTree>
    <p:extLst>
      <p:ext uri="{BB962C8B-B14F-4D97-AF65-F5344CB8AC3E}">
        <p14:creationId xmlns:p14="http://schemas.microsoft.com/office/powerpoint/2010/main" val="23996904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4F0E2"/>
        </a:solidFill>
        <a:effectLst/>
      </p:bgPr>
    </p:bg>
    <p:spTree>
      <p:nvGrpSpPr>
        <p:cNvPr id="1" name=""/>
        <p:cNvGrpSpPr/>
        <p:nvPr/>
      </p:nvGrpSpPr>
      <p:grpSpPr>
        <a:xfrm>
          <a:off x="0" y="0"/>
          <a:ext cx="0" cy="0"/>
          <a:chOff x="0" y="0"/>
          <a:chExt cx="0" cy="0"/>
        </a:xfrm>
      </p:grpSpPr>
      <p:sp>
        <p:nvSpPr>
          <p:cNvPr id="12" name="group-label">
            <a:extLst>
              <a:ext uri="{FF2B5EF4-FFF2-40B4-BE49-F238E27FC236}">
                <a16:creationId xmlns:a16="http://schemas.microsoft.com/office/drawing/2014/main" id="{7563E24C-24D9-4B8A-AE66-1177AB2FE922}"/>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52C3D3"/>
                </a:solidFill>
              </a:defRPr>
            </a:pPr>
            <a:r>
              <a:rPr sz="1650" b="1" i="0">
                <a:solidFill>
                  <a:srgbClr val="52C3D3"/>
                </a:solidFill>
              </a:rPr>
              <a:t>GROUP 3 · WAVES</a:t>
            </a:r>
          </a:p>
        </p:txBody>
      </p:sp>
      <p:sp>
        <p:nvSpPr>
          <p:cNvPr id="2" name="page-number">
            <a:extLst>
              <a:ext uri="{FF2B5EF4-FFF2-40B4-BE49-F238E27FC236}">
                <a16:creationId xmlns:a16="http://schemas.microsoft.com/office/drawing/2014/main" id="{0FFA024D-BE3F-4072-A5DA-A0CC8230A469}"/>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05 / 13</a:t>
            </a:r>
            <a:endParaRPr sz="1650" b="1" i="0">
              <a:solidFill>
                <a:srgbClr val="0A332E"/>
              </a:solidFill>
            </a:endParaRPr>
          </a:p>
        </p:txBody>
      </p:sp>
      <p:sp>
        <p:nvSpPr>
          <p:cNvPr id="3" name="rule-70-666">
            <a:extLst>
              <a:ext uri="{FF2B5EF4-FFF2-40B4-BE49-F238E27FC236}">
                <a16:creationId xmlns:a16="http://schemas.microsoft.com/office/drawing/2014/main" id="{8D3EF9C6-4EF2-4D0C-81BE-AC798C06705C}"/>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9BAB962D-D715-4497-9A94-11D1D9812350}"/>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3.3</a:t>
            </a:r>
          </a:p>
        </p:txBody>
      </p:sp>
      <p:sp>
        <p:nvSpPr>
          <p:cNvPr id="5" name="slide-title">
            <a:extLst>
              <a:ext uri="{FF2B5EF4-FFF2-40B4-BE49-F238E27FC236}">
                <a16:creationId xmlns:a16="http://schemas.microsoft.com/office/drawing/2014/main" id="{784FA699-EBAE-41A6-B1BC-ACD49E4B1804}"/>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Representative frequency–wavelength pairs</a:t>
            </a:r>
          </a:p>
        </p:txBody>
      </p:sp>
      <p:sp>
        <p:nvSpPr>
          <p:cNvPr id="6" name="graph-mode">
            <a:extLst>
              <a:ext uri="{FF2B5EF4-FFF2-40B4-BE49-F238E27FC236}">
                <a16:creationId xmlns:a16="http://schemas.microsoft.com/office/drawing/2014/main" id="{CFDEDED6-FD07-4A11-B826-94FD5DC879ED}"/>
              </a:ext>
            </a:extLst>
          </p:cNvPr>
          <p:cNvSpPr>
            <a:spLocks noGrp="1"/>
          </p:cNvSpPr>
          <p:nvPr/>
        </p:nvSpPr>
        <p:spPr>
          <a:xfrm>
            <a:off x="666750" y="1657350"/>
            <a:ext cx="3429000" cy="533400"/>
          </a:xfrm>
          <a:prstGeom prst="rect">
            <a:avLst/>
          </a:prstGeom>
          <a:noFill/>
          <a:ln w="0">
            <a:noFill/>
            <a:prstDash val="solid"/>
          </a:ln>
        </p:spPr>
        <p:txBody>
          <a:bodyPr/>
          <a:lstStyle/>
          <a:p>
            <a:pPr algn="l">
              <a:defRPr sz="1650" b="1" i="0">
                <a:solidFill>
                  <a:srgbClr val="52C3D3"/>
                </a:solidFill>
              </a:defRPr>
            </a:pPr>
            <a:r>
              <a:rPr sz="1650" b="1" i="0">
                <a:solidFill>
                  <a:srgbClr val="52C3D3"/>
                </a:solidFill>
              </a:rPr>
              <a:t>INTERACTIVE GRAPH · PREDICT → EDIT → EXPLAIN</a:t>
            </a:r>
          </a:p>
        </p:txBody>
      </p:sp>
      <p:sp>
        <p:nvSpPr>
          <p:cNvPr id="7" name="graph-prompt">
            <a:extLst>
              <a:ext uri="{FF2B5EF4-FFF2-40B4-BE49-F238E27FC236}">
                <a16:creationId xmlns:a16="http://schemas.microsoft.com/office/drawing/2014/main" id="{C3DE4D2C-EA86-464B-90DC-BA331C244F8C}"/>
              </a:ext>
            </a:extLst>
          </p:cNvPr>
          <p:cNvSpPr>
            <a:spLocks noGrp="1"/>
          </p:cNvSpPr>
          <p:nvPr/>
        </p:nvSpPr>
        <p:spPr>
          <a:xfrm>
            <a:off x="666750" y="2362200"/>
            <a:ext cx="3143250" cy="1314450"/>
          </a:xfrm>
          <a:prstGeom prst="rect">
            <a:avLst/>
          </a:prstGeom>
          <a:noFill/>
          <a:ln w="0">
            <a:noFill/>
            <a:prstDash val="solid"/>
          </a:ln>
        </p:spPr>
        <p:txBody>
          <a:bodyPr/>
          <a:lstStyle/>
          <a:p>
            <a:pPr algn="l">
              <a:defRPr sz="1950" b="1" i="0">
                <a:solidFill>
                  <a:srgbClr val="0A332E"/>
                </a:solidFill>
              </a:defRPr>
            </a:pPr>
            <a:r>
              <a:rPr sz="1950" b="1" i="0">
                <a:solidFill>
                  <a:srgbClr val="0A332E"/>
                </a:solidFill>
              </a:rPr>
              <a:t>Predict the shape first. Then click the native chart in PowerPoint, change one value and explain what physics changed.</a:t>
            </a:r>
          </a:p>
        </p:txBody>
      </p:sp>
      <p:sp>
        <p:nvSpPr>
          <p:cNvPr id="8" name="graph-data">
            <a:extLst>
              <a:ext uri="{FF2B5EF4-FFF2-40B4-BE49-F238E27FC236}">
                <a16:creationId xmlns:a16="http://schemas.microsoft.com/office/drawing/2014/main" id="{94EE8CD3-F99E-4DBA-9AF5-51C764D4C989}"/>
              </a:ext>
            </a:extLst>
          </p:cNvPr>
          <p:cNvSpPr>
            <a:spLocks noGrp="1"/>
          </p:cNvSpPr>
          <p:nvPr/>
        </p:nvSpPr>
        <p:spPr>
          <a:xfrm>
            <a:off x="666750" y="4000500"/>
            <a:ext cx="3143250" cy="87630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Data: Representative points: (1.00e+6, 300), (1.00e+10, 0.03), …, (1.00e+18, 3.00e-10), (1.00e+20, 3.00e-12).</a:t>
            </a:r>
          </a:p>
        </p:txBody>
      </p:sp>
      <p:sp>
        <p:nvSpPr>
          <p:cNvPr id="9" name="graph-scale">
            <a:extLst>
              <a:ext uri="{FF2B5EF4-FFF2-40B4-BE49-F238E27FC236}">
                <a16:creationId xmlns:a16="http://schemas.microsoft.com/office/drawing/2014/main" id="{0385FEE5-775B-41E6-B626-2751A1EC1B69}"/>
              </a:ext>
            </a:extLst>
          </p:cNvPr>
          <p:cNvSpPr>
            <a:spLocks noGrp="1"/>
          </p:cNvSpPr>
          <p:nvPr/>
        </p:nvSpPr>
        <p:spPr>
          <a:xfrm>
            <a:off x="666750" y="4953000"/>
            <a:ext cx="3143250" cy="102870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Scale y: source 3.00e-12–300 m; chart log10(y / m) -11.52–2.477. Axes: source Frequency / Hz; Wavelength / m. Chart shows log10 of both.</a:t>
            </a:r>
          </a:p>
        </p:txBody>
      </p:sp>
      <p:sp>
        <p:nvSpPr>
          <p:cNvPr id="10" name="chart-frame">
            <a:extLst>
              <a:ext uri="{FF2B5EF4-FFF2-40B4-BE49-F238E27FC236}">
                <a16:creationId xmlns:a16="http://schemas.microsoft.com/office/drawing/2014/main" id="{8CEFE90D-B88A-488B-B6B1-A78D1DB89D28}"/>
              </a:ext>
            </a:extLst>
          </p:cNvPr>
          <p:cNvSpPr>
            <a:spLocks noGrp="1"/>
          </p:cNvSpPr>
          <p:nvPr/>
        </p:nvSpPr>
        <p:spPr>
          <a:xfrm>
            <a:off x="4143375" y="1790700"/>
            <a:ext cx="7381875" cy="4191000"/>
          </a:xfrm>
          <a:prstGeom prst="roundRect">
            <a:avLst>
              <a:gd name="adj" fmla="val 2727"/>
            </a:avLst>
          </a:prstGeom>
          <a:solidFill>
            <a:srgbClr val="FCFAF1"/>
          </a:solidFill>
          <a:ln w="9525">
            <a:solidFill>
              <a:srgbClr val="A9BBB4"/>
            </a:solidFill>
            <a:prstDash val="solid"/>
          </a:ln>
        </p:spPr>
      </p:sp>
      <p:graphicFrame>
        <p:nvGraphicFramePr>
          <p:cNvPr id="22" name="Chart"/>
          <p:cNvGraphicFramePr/>
          <p:nvPr/>
        </p:nvGraphicFramePr>
        <p:xfrm>
          <a:off x="4429125" y="2076450"/>
          <a:ext cx="6810375" cy="36195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1559112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0" name="group-label">
            <a:extLst>
              <a:ext uri="{FF2B5EF4-FFF2-40B4-BE49-F238E27FC236}">
                <a16:creationId xmlns:a16="http://schemas.microsoft.com/office/drawing/2014/main" id="{1FB6B408-CB0B-4E78-9BF6-4108A8759585}"/>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52C3D3"/>
                </a:solidFill>
              </a:defRPr>
            </a:pPr>
            <a:r>
              <a:rPr sz="1650" b="1" i="0">
                <a:solidFill>
                  <a:srgbClr val="52C3D3"/>
                </a:solidFill>
              </a:rPr>
              <a:t>GROUP 3 · WAVES</a:t>
            </a:r>
          </a:p>
        </p:txBody>
      </p:sp>
      <p:sp>
        <p:nvSpPr>
          <p:cNvPr id="2" name="page-number">
            <a:extLst>
              <a:ext uri="{FF2B5EF4-FFF2-40B4-BE49-F238E27FC236}">
                <a16:creationId xmlns:a16="http://schemas.microsoft.com/office/drawing/2014/main" id="{0022FEE1-A5BA-4141-8CE3-0688938C88AB}"/>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06 / 13</a:t>
            </a:r>
            <a:endParaRPr sz="1650" b="1" i="0">
              <a:solidFill>
                <a:srgbClr val="0A332E"/>
              </a:solidFill>
            </a:endParaRPr>
          </a:p>
        </p:txBody>
      </p:sp>
      <p:sp>
        <p:nvSpPr>
          <p:cNvPr id="3" name="rule-70-666">
            <a:extLst>
              <a:ext uri="{FF2B5EF4-FFF2-40B4-BE49-F238E27FC236}">
                <a16:creationId xmlns:a16="http://schemas.microsoft.com/office/drawing/2014/main" id="{94DACFD5-E338-46B5-812B-D8B34EEFFCBB}"/>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A9ABB230-7252-4F4E-B52B-CF763E6A7044}"/>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3.3</a:t>
            </a:r>
          </a:p>
        </p:txBody>
      </p:sp>
      <p:sp>
        <p:nvSpPr>
          <p:cNvPr id="5" name="slide-title">
            <a:extLst>
              <a:ext uri="{FF2B5EF4-FFF2-40B4-BE49-F238E27FC236}">
                <a16:creationId xmlns:a16="http://schemas.microsoft.com/office/drawing/2014/main" id="{A2F9B8AF-1AC1-4F34-98C2-A4B6DD3EEF50}"/>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Worked example: radio wavelength</a:t>
            </a:r>
          </a:p>
        </p:txBody>
      </p:sp>
      <p:sp>
        <p:nvSpPr>
          <p:cNvPr id="6" name="worked-label">
            <a:extLst>
              <a:ext uri="{FF2B5EF4-FFF2-40B4-BE49-F238E27FC236}">
                <a16:creationId xmlns:a16="http://schemas.microsoft.com/office/drawing/2014/main" id="{0582A5DE-4110-4D26-9AFF-9473FD05F01D}"/>
              </a:ext>
            </a:extLst>
          </p:cNvPr>
          <p:cNvSpPr>
            <a:spLocks noGrp="1"/>
          </p:cNvSpPr>
          <p:nvPr/>
        </p:nvSpPr>
        <p:spPr>
          <a:xfrm>
            <a:off x="666750" y="1562100"/>
            <a:ext cx="10096500" cy="333375"/>
          </a:xfrm>
          <a:prstGeom prst="rect">
            <a:avLst/>
          </a:prstGeom>
          <a:noFill/>
          <a:ln w="0">
            <a:noFill/>
            <a:prstDash val="solid"/>
          </a:ln>
        </p:spPr>
        <p:txBody>
          <a:bodyPr/>
          <a:lstStyle/>
          <a:p>
            <a:pPr algn="l">
              <a:defRPr sz="1650" b="1" i="0">
                <a:solidFill>
                  <a:srgbClr val="52C3D3"/>
                </a:solidFill>
              </a:defRPr>
            </a:pPr>
            <a:r>
              <a:rPr sz="1650" b="1" i="0">
                <a:solidFill>
                  <a:srgbClr val="52C3D3"/>
                </a:solidFill>
              </a:rPr>
              <a:t>SUPPLEMENT / EXTENDED · FULLY WORKED PROBLEM · SHOW THE METHOD</a:t>
            </a:r>
          </a:p>
        </p:txBody>
      </p:sp>
      <p:sp>
        <p:nvSpPr>
          <p:cNvPr id="7" name="problem-frame">
            <a:extLst>
              <a:ext uri="{FF2B5EF4-FFF2-40B4-BE49-F238E27FC236}">
                <a16:creationId xmlns:a16="http://schemas.microsoft.com/office/drawing/2014/main" id="{DE84A857-E7B6-49DA-B995-8BC06BABB36A}"/>
              </a:ext>
            </a:extLst>
          </p:cNvPr>
          <p:cNvSpPr>
            <a:spLocks noGrp="1"/>
          </p:cNvSpPr>
          <p:nvPr/>
        </p:nvSpPr>
        <p:spPr>
          <a:xfrm>
            <a:off x="666750" y="2000250"/>
            <a:ext cx="10858500" cy="1000125"/>
          </a:xfrm>
          <a:prstGeom prst="roundRect">
            <a:avLst>
              <a:gd name="adj" fmla="val 11429"/>
            </a:avLst>
          </a:prstGeom>
          <a:solidFill>
            <a:srgbClr val="F4F0E2"/>
          </a:solidFill>
          <a:ln w="9525">
            <a:solidFill>
              <a:srgbClr val="A9BBB4"/>
            </a:solidFill>
            <a:prstDash val="solid"/>
          </a:ln>
        </p:spPr>
      </p:sp>
      <p:sp>
        <p:nvSpPr>
          <p:cNvPr id="8" name="problem-text">
            <a:extLst>
              <a:ext uri="{FF2B5EF4-FFF2-40B4-BE49-F238E27FC236}">
                <a16:creationId xmlns:a16="http://schemas.microsoft.com/office/drawing/2014/main" id="{3BDA2567-6FD0-4107-9B98-1D7E6A634E24}"/>
              </a:ext>
            </a:extLst>
          </p:cNvPr>
          <p:cNvSpPr>
            <a:spLocks noGrp="1"/>
          </p:cNvSpPr>
          <p:nvPr/>
        </p:nvSpPr>
        <p:spPr>
          <a:xfrm>
            <a:off x="904875" y="2190750"/>
            <a:ext cx="10382250" cy="685800"/>
          </a:xfrm>
          <a:prstGeom prst="rect">
            <a:avLst/>
          </a:prstGeom>
          <a:noFill/>
          <a:ln w="0">
            <a:noFill/>
            <a:prstDash val="solid"/>
          </a:ln>
        </p:spPr>
        <p:txBody>
          <a:bodyPr/>
          <a:lstStyle/>
          <a:p>
            <a:pPr algn="l">
              <a:defRPr sz="1875" b="1" i="0">
                <a:solidFill>
                  <a:srgbClr val="0A332E"/>
                </a:solidFill>
              </a:defRPr>
            </a:pPr>
            <a:r>
              <a:rPr sz="1875" b="1" i="0">
                <a:solidFill>
                  <a:srgbClr val="0A332E"/>
                </a:solidFill>
              </a:rPr>
              <a:t>A radio signal has frequency 100 MHz in vacuum. Find wavelength.</a:t>
            </a:r>
          </a:p>
        </p:txBody>
      </p:sp>
      <p:sp>
        <p:nvSpPr>
          <p:cNvPr id="9" name="step-label-1">
            <a:extLst>
              <a:ext uri="{FF2B5EF4-FFF2-40B4-BE49-F238E27FC236}">
                <a16:creationId xmlns:a16="http://schemas.microsoft.com/office/drawing/2014/main" id="{F62A84FF-EA14-49AD-BC48-B3A7C9C3032F}"/>
              </a:ext>
            </a:extLst>
          </p:cNvPr>
          <p:cNvSpPr>
            <a:spLocks noGrp="1"/>
          </p:cNvSpPr>
          <p:nvPr/>
        </p:nvSpPr>
        <p:spPr>
          <a:xfrm>
            <a:off x="714375" y="3219450"/>
            <a:ext cx="1047750" cy="381000"/>
          </a:xfrm>
          <a:prstGeom prst="rect">
            <a:avLst/>
          </a:prstGeom>
          <a:noFill/>
          <a:ln w="0">
            <a:noFill/>
            <a:prstDash val="solid"/>
          </a:ln>
        </p:spPr>
        <p:txBody>
          <a:bodyPr/>
          <a:lstStyle/>
          <a:p>
            <a:pPr algn="l">
              <a:defRPr sz="1800" b="1" i="0">
                <a:solidFill>
                  <a:srgbClr val="52C3D3"/>
                </a:solidFill>
              </a:defRPr>
            </a:pPr>
            <a:r>
              <a:rPr sz="1800" b="1" i="0">
                <a:solidFill>
                  <a:srgbClr val="52C3D3"/>
                </a:solidFill>
              </a:rPr>
              <a:t>Step 1</a:t>
            </a:r>
          </a:p>
        </p:txBody>
      </p:sp>
      <p:sp>
        <p:nvSpPr>
          <p:cNvPr id="10" name="rule-190-358">
            <a:extLst>
              <a:ext uri="{FF2B5EF4-FFF2-40B4-BE49-F238E27FC236}">
                <a16:creationId xmlns:a16="http://schemas.microsoft.com/office/drawing/2014/main" id="{3700404D-5989-4305-9A94-980020153049}"/>
              </a:ext>
            </a:extLst>
          </p:cNvPr>
          <p:cNvSpPr>
            <a:spLocks noGrp="1"/>
          </p:cNvSpPr>
          <p:nvPr/>
        </p:nvSpPr>
        <p:spPr>
          <a:xfrm>
            <a:off x="1809750" y="3409950"/>
            <a:ext cx="381000" cy="19050"/>
          </a:xfrm>
          <a:prstGeom prst="rect">
            <a:avLst/>
          </a:prstGeom>
          <a:solidFill>
            <a:srgbClr val="52C3D3"/>
          </a:solidFill>
          <a:ln w="0">
            <a:noFill/>
            <a:prstDash val="solid"/>
          </a:ln>
        </p:spPr>
      </p:sp>
      <p:sp>
        <p:nvSpPr>
          <p:cNvPr id="11" name="step-text-1">
            <a:extLst>
              <a:ext uri="{FF2B5EF4-FFF2-40B4-BE49-F238E27FC236}">
                <a16:creationId xmlns:a16="http://schemas.microsoft.com/office/drawing/2014/main" id="{7AE04FF7-5BD2-4B4F-919E-73A0A13FAAEA}"/>
              </a:ext>
            </a:extLst>
          </p:cNvPr>
          <p:cNvSpPr>
            <a:spLocks noGrp="1"/>
          </p:cNvSpPr>
          <p:nvPr/>
        </p:nvSpPr>
        <p:spPr>
          <a:xfrm>
            <a:off x="2428875" y="31813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100 MHz = 1.00×10⁸ Hz.</a:t>
            </a:r>
          </a:p>
        </p:txBody>
      </p:sp>
      <p:sp>
        <p:nvSpPr>
          <p:cNvPr id="12" name="step-label-2">
            <a:extLst>
              <a:ext uri="{FF2B5EF4-FFF2-40B4-BE49-F238E27FC236}">
                <a16:creationId xmlns:a16="http://schemas.microsoft.com/office/drawing/2014/main" id="{C5947F9B-F84D-4422-8D03-A7D1A4DF61B9}"/>
              </a:ext>
            </a:extLst>
          </p:cNvPr>
          <p:cNvSpPr>
            <a:spLocks noGrp="1"/>
          </p:cNvSpPr>
          <p:nvPr/>
        </p:nvSpPr>
        <p:spPr>
          <a:xfrm>
            <a:off x="714375" y="3905250"/>
            <a:ext cx="1047750" cy="381000"/>
          </a:xfrm>
          <a:prstGeom prst="rect">
            <a:avLst/>
          </a:prstGeom>
          <a:noFill/>
          <a:ln w="0">
            <a:noFill/>
            <a:prstDash val="solid"/>
          </a:ln>
        </p:spPr>
        <p:txBody>
          <a:bodyPr/>
          <a:lstStyle/>
          <a:p>
            <a:pPr algn="l">
              <a:defRPr sz="1800" b="1" i="0">
                <a:solidFill>
                  <a:srgbClr val="52C3D3"/>
                </a:solidFill>
              </a:defRPr>
            </a:pPr>
            <a:r>
              <a:rPr sz="1800" b="1" i="0">
                <a:solidFill>
                  <a:srgbClr val="52C3D3"/>
                </a:solidFill>
              </a:rPr>
              <a:t>Step 2</a:t>
            </a:r>
          </a:p>
        </p:txBody>
      </p:sp>
      <p:sp>
        <p:nvSpPr>
          <p:cNvPr id="13" name="rule-190-430">
            <a:extLst>
              <a:ext uri="{FF2B5EF4-FFF2-40B4-BE49-F238E27FC236}">
                <a16:creationId xmlns:a16="http://schemas.microsoft.com/office/drawing/2014/main" id="{EBCF95BC-2C48-4769-8916-6FD8CB2918A8}"/>
              </a:ext>
            </a:extLst>
          </p:cNvPr>
          <p:cNvSpPr>
            <a:spLocks noGrp="1"/>
          </p:cNvSpPr>
          <p:nvPr/>
        </p:nvSpPr>
        <p:spPr>
          <a:xfrm>
            <a:off x="1809750" y="4095750"/>
            <a:ext cx="381000" cy="19050"/>
          </a:xfrm>
          <a:prstGeom prst="rect">
            <a:avLst/>
          </a:prstGeom>
          <a:solidFill>
            <a:srgbClr val="52C3D3"/>
          </a:solidFill>
          <a:ln w="0">
            <a:noFill/>
            <a:prstDash val="solid"/>
          </a:ln>
        </p:spPr>
      </p:sp>
      <p:sp>
        <p:nvSpPr>
          <p:cNvPr id="14" name="step-text-2">
            <a:extLst>
              <a:ext uri="{FF2B5EF4-FFF2-40B4-BE49-F238E27FC236}">
                <a16:creationId xmlns:a16="http://schemas.microsoft.com/office/drawing/2014/main" id="{45EDAC96-2991-41C0-9CA5-9D29DF8D3C9F}"/>
              </a:ext>
            </a:extLst>
          </p:cNvPr>
          <p:cNvSpPr>
            <a:spLocks noGrp="1"/>
          </p:cNvSpPr>
          <p:nvPr/>
        </p:nvSpPr>
        <p:spPr>
          <a:xfrm>
            <a:off x="2428875" y="38671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λ = c/f.</a:t>
            </a:r>
          </a:p>
        </p:txBody>
      </p:sp>
      <p:sp>
        <p:nvSpPr>
          <p:cNvPr id="15" name="step-label-3">
            <a:extLst>
              <a:ext uri="{FF2B5EF4-FFF2-40B4-BE49-F238E27FC236}">
                <a16:creationId xmlns:a16="http://schemas.microsoft.com/office/drawing/2014/main" id="{210E66ED-3470-4D1A-A613-8D4631032599}"/>
              </a:ext>
            </a:extLst>
          </p:cNvPr>
          <p:cNvSpPr>
            <a:spLocks noGrp="1"/>
          </p:cNvSpPr>
          <p:nvPr/>
        </p:nvSpPr>
        <p:spPr>
          <a:xfrm>
            <a:off x="714375" y="4591050"/>
            <a:ext cx="1047750" cy="381000"/>
          </a:xfrm>
          <a:prstGeom prst="rect">
            <a:avLst/>
          </a:prstGeom>
          <a:noFill/>
          <a:ln w="0">
            <a:noFill/>
            <a:prstDash val="solid"/>
          </a:ln>
        </p:spPr>
        <p:txBody>
          <a:bodyPr/>
          <a:lstStyle/>
          <a:p>
            <a:pPr algn="l">
              <a:defRPr sz="1800" b="1" i="0">
                <a:solidFill>
                  <a:srgbClr val="52C3D3"/>
                </a:solidFill>
              </a:defRPr>
            </a:pPr>
            <a:r>
              <a:rPr sz="1800" b="1" i="0">
                <a:solidFill>
                  <a:srgbClr val="52C3D3"/>
                </a:solidFill>
              </a:rPr>
              <a:t>Step 3</a:t>
            </a:r>
          </a:p>
        </p:txBody>
      </p:sp>
      <p:sp>
        <p:nvSpPr>
          <p:cNvPr id="16" name="rule-190-502">
            <a:extLst>
              <a:ext uri="{FF2B5EF4-FFF2-40B4-BE49-F238E27FC236}">
                <a16:creationId xmlns:a16="http://schemas.microsoft.com/office/drawing/2014/main" id="{893E70A2-44E5-4876-B9B9-062DBAF5A081}"/>
              </a:ext>
            </a:extLst>
          </p:cNvPr>
          <p:cNvSpPr>
            <a:spLocks noGrp="1"/>
          </p:cNvSpPr>
          <p:nvPr/>
        </p:nvSpPr>
        <p:spPr>
          <a:xfrm>
            <a:off x="1809750" y="4781550"/>
            <a:ext cx="381000" cy="19050"/>
          </a:xfrm>
          <a:prstGeom prst="rect">
            <a:avLst/>
          </a:prstGeom>
          <a:solidFill>
            <a:srgbClr val="52C3D3"/>
          </a:solidFill>
          <a:ln w="0">
            <a:noFill/>
            <a:prstDash val="solid"/>
          </a:ln>
        </p:spPr>
      </p:sp>
      <p:sp>
        <p:nvSpPr>
          <p:cNvPr id="17" name="step-text-3">
            <a:extLst>
              <a:ext uri="{FF2B5EF4-FFF2-40B4-BE49-F238E27FC236}">
                <a16:creationId xmlns:a16="http://schemas.microsoft.com/office/drawing/2014/main" id="{5B831145-3C51-41D6-87DE-5DB6BBC8D8A4}"/>
              </a:ext>
            </a:extLst>
          </p:cNvPr>
          <p:cNvSpPr>
            <a:spLocks noGrp="1"/>
          </p:cNvSpPr>
          <p:nvPr/>
        </p:nvSpPr>
        <p:spPr>
          <a:xfrm>
            <a:off x="2428875" y="45529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λ = 3.0×10⁸ / 1.00×10⁸.</a:t>
            </a:r>
          </a:p>
        </p:txBody>
      </p:sp>
      <p:sp>
        <p:nvSpPr>
          <p:cNvPr id="18" name="answer-frame">
            <a:extLst>
              <a:ext uri="{FF2B5EF4-FFF2-40B4-BE49-F238E27FC236}">
                <a16:creationId xmlns:a16="http://schemas.microsoft.com/office/drawing/2014/main" id="{9E225E61-CA78-4F0A-9A78-B70C8D616D38}"/>
              </a:ext>
            </a:extLst>
          </p:cNvPr>
          <p:cNvSpPr>
            <a:spLocks noGrp="1"/>
          </p:cNvSpPr>
          <p:nvPr/>
        </p:nvSpPr>
        <p:spPr>
          <a:xfrm>
            <a:off x="666750" y="5238750"/>
            <a:ext cx="10858500" cy="781050"/>
          </a:xfrm>
          <a:prstGeom prst="roundRect">
            <a:avLst>
              <a:gd name="adj" fmla="val 14634"/>
            </a:avLst>
          </a:prstGeom>
          <a:solidFill>
            <a:srgbClr val="0B342E"/>
          </a:solidFill>
          <a:ln w="0">
            <a:noFill/>
            <a:prstDash val="solid"/>
          </a:ln>
        </p:spPr>
      </p:sp>
      <p:sp>
        <p:nvSpPr>
          <p:cNvPr id="19" name="worked-answer">
            <a:extLst>
              <a:ext uri="{FF2B5EF4-FFF2-40B4-BE49-F238E27FC236}">
                <a16:creationId xmlns:a16="http://schemas.microsoft.com/office/drawing/2014/main" id="{566E4DC4-1E7D-4844-B38F-A2C703901AF6}"/>
              </a:ext>
            </a:extLst>
          </p:cNvPr>
          <p:cNvSpPr>
            <a:spLocks noGrp="1"/>
          </p:cNvSpPr>
          <p:nvPr/>
        </p:nvSpPr>
        <p:spPr>
          <a:xfrm>
            <a:off x="933450" y="5334000"/>
            <a:ext cx="10287000" cy="609600"/>
          </a:xfrm>
          <a:prstGeom prst="rect">
            <a:avLst/>
          </a:prstGeom>
          <a:noFill/>
          <a:ln w="0">
            <a:noFill/>
            <a:prstDash val="solid"/>
          </a:ln>
        </p:spPr>
        <p:txBody>
          <a:bodyPr/>
          <a:lstStyle/>
          <a:p>
            <a:pPr algn="l">
              <a:defRPr sz="1800" b="1" i="0">
                <a:solidFill>
                  <a:srgbClr val="F4F0E2"/>
                </a:solidFill>
              </a:defRPr>
            </a:pPr>
            <a:r>
              <a:rPr sz="1800" b="1" i="0">
                <a:solidFill>
                  <a:srgbClr val="F4F0E2"/>
                </a:solidFill>
              </a:rPr>
              <a:t>Answer: λ = 3.0 m.</a:t>
            </a:r>
          </a:p>
        </p:txBody>
      </p:sp>
    </p:spTree>
    <p:extLst>
      <p:ext uri="{BB962C8B-B14F-4D97-AF65-F5344CB8AC3E}">
        <p14:creationId xmlns:p14="http://schemas.microsoft.com/office/powerpoint/2010/main" val="2130861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0" name="group-label">
            <a:extLst>
              <a:ext uri="{FF2B5EF4-FFF2-40B4-BE49-F238E27FC236}">
                <a16:creationId xmlns:a16="http://schemas.microsoft.com/office/drawing/2014/main" id="{4B3E1287-2DFF-42D5-8956-FD30C760270A}"/>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52C3D3"/>
                </a:solidFill>
              </a:defRPr>
            </a:pPr>
            <a:r>
              <a:rPr sz="1650" b="1" i="0">
                <a:solidFill>
                  <a:srgbClr val="52C3D3"/>
                </a:solidFill>
              </a:rPr>
              <a:t>GROUP 3 · WAVES</a:t>
            </a:r>
          </a:p>
        </p:txBody>
      </p:sp>
      <p:sp>
        <p:nvSpPr>
          <p:cNvPr id="2" name="page-number">
            <a:extLst>
              <a:ext uri="{FF2B5EF4-FFF2-40B4-BE49-F238E27FC236}">
                <a16:creationId xmlns:a16="http://schemas.microsoft.com/office/drawing/2014/main" id="{E2F485EF-0773-4B6B-BB2A-F7CF00386D67}"/>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07 / 13</a:t>
            </a:r>
            <a:endParaRPr sz="1650" b="1" i="0">
              <a:solidFill>
                <a:srgbClr val="0A332E"/>
              </a:solidFill>
            </a:endParaRPr>
          </a:p>
        </p:txBody>
      </p:sp>
      <p:sp>
        <p:nvSpPr>
          <p:cNvPr id="3" name="rule-70-666">
            <a:extLst>
              <a:ext uri="{FF2B5EF4-FFF2-40B4-BE49-F238E27FC236}">
                <a16:creationId xmlns:a16="http://schemas.microsoft.com/office/drawing/2014/main" id="{924CC14D-7A54-42A3-8014-B6ED04E1D94C}"/>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70BB162D-B98A-4F10-8654-89ACC64BD4AC}"/>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3.3</a:t>
            </a:r>
          </a:p>
        </p:txBody>
      </p:sp>
      <p:sp>
        <p:nvSpPr>
          <p:cNvPr id="5" name="slide-title">
            <a:extLst>
              <a:ext uri="{FF2B5EF4-FFF2-40B4-BE49-F238E27FC236}">
                <a16:creationId xmlns:a16="http://schemas.microsoft.com/office/drawing/2014/main" id="{567A5A05-D480-44C0-99CE-F2C5470F6DA1}"/>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Your turn: identify the region</a:t>
            </a:r>
          </a:p>
        </p:txBody>
      </p:sp>
      <p:sp>
        <p:nvSpPr>
          <p:cNvPr id="6" name="worked-label">
            <a:extLst>
              <a:ext uri="{FF2B5EF4-FFF2-40B4-BE49-F238E27FC236}">
                <a16:creationId xmlns:a16="http://schemas.microsoft.com/office/drawing/2014/main" id="{1B3C5DC0-D452-40FC-9DCA-640085A57E61}"/>
              </a:ext>
            </a:extLst>
          </p:cNvPr>
          <p:cNvSpPr>
            <a:spLocks noGrp="1"/>
          </p:cNvSpPr>
          <p:nvPr/>
        </p:nvSpPr>
        <p:spPr>
          <a:xfrm>
            <a:off x="666750" y="1562100"/>
            <a:ext cx="10096500" cy="333375"/>
          </a:xfrm>
          <a:prstGeom prst="rect">
            <a:avLst/>
          </a:prstGeom>
          <a:noFill/>
          <a:ln w="0">
            <a:noFill/>
            <a:prstDash val="solid"/>
          </a:ln>
        </p:spPr>
        <p:txBody>
          <a:bodyPr/>
          <a:lstStyle/>
          <a:p>
            <a:pPr algn="l">
              <a:defRPr sz="1650" b="1" i="0">
                <a:solidFill>
                  <a:srgbClr val="52C3D3"/>
                </a:solidFill>
              </a:defRPr>
            </a:pPr>
            <a:r>
              <a:rPr sz="1650" b="1" i="0">
                <a:solidFill>
                  <a:srgbClr val="52C3D3"/>
                </a:solidFill>
              </a:rPr>
              <a:t>CORE · GUIDED WORKED PROBLEM · TRY EACH STEP BEFORE READING ON</a:t>
            </a:r>
          </a:p>
        </p:txBody>
      </p:sp>
      <p:sp>
        <p:nvSpPr>
          <p:cNvPr id="7" name="problem-frame">
            <a:extLst>
              <a:ext uri="{FF2B5EF4-FFF2-40B4-BE49-F238E27FC236}">
                <a16:creationId xmlns:a16="http://schemas.microsoft.com/office/drawing/2014/main" id="{2448D573-EF9F-4A96-A64F-D156000F409C}"/>
              </a:ext>
            </a:extLst>
          </p:cNvPr>
          <p:cNvSpPr>
            <a:spLocks noGrp="1"/>
          </p:cNvSpPr>
          <p:nvPr/>
        </p:nvSpPr>
        <p:spPr>
          <a:xfrm>
            <a:off x="666750" y="2000250"/>
            <a:ext cx="10858500" cy="1000125"/>
          </a:xfrm>
          <a:prstGeom prst="roundRect">
            <a:avLst>
              <a:gd name="adj" fmla="val 11429"/>
            </a:avLst>
          </a:prstGeom>
          <a:solidFill>
            <a:srgbClr val="F4F0E2"/>
          </a:solidFill>
          <a:ln w="9525">
            <a:solidFill>
              <a:srgbClr val="A9BBB4"/>
            </a:solidFill>
            <a:prstDash val="solid"/>
          </a:ln>
        </p:spPr>
      </p:sp>
      <p:sp>
        <p:nvSpPr>
          <p:cNvPr id="8" name="problem-text">
            <a:extLst>
              <a:ext uri="{FF2B5EF4-FFF2-40B4-BE49-F238E27FC236}">
                <a16:creationId xmlns:a16="http://schemas.microsoft.com/office/drawing/2014/main" id="{C3802947-E57F-436D-B73D-B0BAB1A151B5}"/>
              </a:ext>
            </a:extLst>
          </p:cNvPr>
          <p:cNvSpPr>
            <a:spLocks noGrp="1"/>
          </p:cNvSpPr>
          <p:nvPr/>
        </p:nvSpPr>
        <p:spPr>
          <a:xfrm>
            <a:off x="904875" y="2190750"/>
            <a:ext cx="10382250" cy="685800"/>
          </a:xfrm>
          <a:prstGeom prst="rect">
            <a:avLst/>
          </a:prstGeom>
          <a:noFill/>
          <a:ln w="0">
            <a:noFill/>
            <a:prstDash val="solid"/>
          </a:ln>
        </p:spPr>
        <p:txBody>
          <a:bodyPr/>
          <a:lstStyle/>
          <a:p>
            <a:pPr algn="l">
              <a:defRPr sz="1875" b="1" i="0">
                <a:solidFill>
                  <a:srgbClr val="0A332E"/>
                </a:solidFill>
              </a:defRPr>
            </a:pPr>
            <a:r>
              <a:rPr sz="1875" b="1" i="0">
                <a:solidFill>
                  <a:srgbClr val="0A332E"/>
                </a:solidFill>
              </a:rPr>
              <a:t>Choose the most suitable region for thermal imaging, sterilising equipment and satellite communication; give one reason for each.</a:t>
            </a:r>
          </a:p>
        </p:txBody>
      </p:sp>
      <p:sp>
        <p:nvSpPr>
          <p:cNvPr id="9" name="step-label-1">
            <a:extLst>
              <a:ext uri="{FF2B5EF4-FFF2-40B4-BE49-F238E27FC236}">
                <a16:creationId xmlns:a16="http://schemas.microsoft.com/office/drawing/2014/main" id="{2062C5D3-7F68-409D-A5D7-85875779C092}"/>
              </a:ext>
            </a:extLst>
          </p:cNvPr>
          <p:cNvSpPr>
            <a:spLocks noGrp="1"/>
          </p:cNvSpPr>
          <p:nvPr/>
        </p:nvSpPr>
        <p:spPr>
          <a:xfrm>
            <a:off x="714375" y="3219450"/>
            <a:ext cx="1047750" cy="381000"/>
          </a:xfrm>
          <a:prstGeom prst="rect">
            <a:avLst/>
          </a:prstGeom>
          <a:noFill/>
          <a:ln w="0">
            <a:noFill/>
            <a:prstDash val="solid"/>
          </a:ln>
        </p:spPr>
        <p:txBody>
          <a:bodyPr/>
          <a:lstStyle/>
          <a:p>
            <a:pPr algn="l">
              <a:defRPr sz="1800" b="1" i="0">
                <a:solidFill>
                  <a:srgbClr val="52C3D3"/>
                </a:solidFill>
              </a:defRPr>
            </a:pPr>
            <a:r>
              <a:rPr sz="1800" b="1" i="0">
                <a:solidFill>
                  <a:srgbClr val="52C3D3"/>
                </a:solidFill>
              </a:rPr>
              <a:t>Step 1</a:t>
            </a:r>
          </a:p>
        </p:txBody>
      </p:sp>
      <p:sp>
        <p:nvSpPr>
          <p:cNvPr id="10" name="rule-190-358">
            <a:extLst>
              <a:ext uri="{FF2B5EF4-FFF2-40B4-BE49-F238E27FC236}">
                <a16:creationId xmlns:a16="http://schemas.microsoft.com/office/drawing/2014/main" id="{D62E4CA6-956C-4433-BD2D-F43CC1DF97E4}"/>
              </a:ext>
            </a:extLst>
          </p:cNvPr>
          <p:cNvSpPr>
            <a:spLocks noGrp="1"/>
          </p:cNvSpPr>
          <p:nvPr/>
        </p:nvSpPr>
        <p:spPr>
          <a:xfrm>
            <a:off x="1809750" y="3409950"/>
            <a:ext cx="381000" cy="19050"/>
          </a:xfrm>
          <a:prstGeom prst="rect">
            <a:avLst/>
          </a:prstGeom>
          <a:solidFill>
            <a:srgbClr val="52C3D3"/>
          </a:solidFill>
          <a:ln w="0">
            <a:noFill/>
            <a:prstDash val="solid"/>
          </a:ln>
        </p:spPr>
      </p:sp>
      <p:sp>
        <p:nvSpPr>
          <p:cNvPr id="11" name="step-text-1">
            <a:extLst>
              <a:ext uri="{FF2B5EF4-FFF2-40B4-BE49-F238E27FC236}">
                <a16:creationId xmlns:a16="http://schemas.microsoft.com/office/drawing/2014/main" id="{590E2155-8C69-4477-A3A1-6E28FB46E988}"/>
              </a:ext>
            </a:extLst>
          </p:cNvPr>
          <p:cNvSpPr>
            <a:spLocks noGrp="1"/>
          </p:cNvSpPr>
          <p:nvPr/>
        </p:nvSpPr>
        <p:spPr>
          <a:xfrm>
            <a:off x="2428875" y="31813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Infrared: emitted by warm objects.</a:t>
            </a:r>
          </a:p>
        </p:txBody>
      </p:sp>
      <p:sp>
        <p:nvSpPr>
          <p:cNvPr id="12" name="step-label-2">
            <a:extLst>
              <a:ext uri="{FF2B5EF4-FFF2-40B4-BE49-F238E27FC236}">
                <a16:creationId xmlns:a16="http://schemas.microsoft.com/office/drawing/2014/main" id="{364E016C-6813-4630-8AB7-DD6240C6FF88}"/>
              </a:ext>
            </a:extLst>
          </p:cNvPr>
          <p:cNvSpPr>
            <a:spLocks noGrp="1"/>
          </p:cNvSpPr>
          <p:nvPr/>
        </p:nvSpPr>
        <p:spPr>
          <a:xfrm>
            <a:off x="714375" y="3905250"/>
            <a:ext cx="1047750" cy="381000"/>
          </a:xfrm>
          <a:prstGeom prst="rect">
            <a:avLst/>
          </a:prstGeom>
          <a:noFill/>
          <a:ln w="0">
            <a:noFill/>
            <a:prstDash val="solid"/>
          </a:ln>
        </p:spPr>
        <p:txBody>
          <a:bodyPr/>
          <a:lstStyle/>
          <a:p>
            <a:pPr algn="l">
              <a:defRPr sz="1800" b="1" i="0">
                <a:solidFill>
                  <a:srgbClr val="52C3D3"/>
                </a:solidFill>
              </a:defRPr>
            </a:pPr>
            <a:r>
              <a:rPr sz="1800" b="1" i="0">
                <a:solidFill>
                  <a:srgbClr val="52C3D3"/>
                </a:solidFill>
              </a:rPr>
              <a:t>Step 2</a:t>
            </a:r>
          </a:p>
        </p:txBody>
      </p:sp>
      <p:sp>
        <p:nvSpPr>
          <p:cNvPr id="13" name="rule-190-430">
            <a:extLst>
              <a:ext uri="{FF2B5EF4-FFF2-40B4-BE49-F238E27FC236}">
                <a16:creationId xmlns:a16="http://schemas.microsoft.com/office/drawing/2014/main" id="{5FDE8FF7-0A44-48A9-A2E3-7CF0FEE23E27}"/>
              </a:ext>
            </a:extLst>
          </p:cNvPr>
          <p:cNvSpPr>
            <a:spLocks noGrp="1"/>
          </p:cNvSpPr>
          <p:nvPr/>
        </p:nvSpPr>
        <p:spPr>
          <a:xfrm>
            <a:off x="1809750" y="4095750"/>
            <a:ext cx="381000" cy="19050"/>
          </a:xfrm>
          <a:prstGeom prst="rect">
            <a:avLst/>
          </a:prstGeom>
          <a:solidFill>
            <a:srgbClr val="52C3D3"/>
          </a:solidFill>
          <a:ln w="0">
            <a:noFill/>
            <a:prstDash val="solid"/>
          </a:ln>
        </p:spPr>
      </p:sp>
      <p:sp>
        <p:nvSpPr>
          <p:cNvPr id="14" name="step-text-2">
            <a:extLst>
              <a:ext uri="{FF2B5EF4-FFF2-40B4-BE49-F238E27FC236}">
                <a16:creationId xmlns:a16="http://schemas.microsoft.com/office/drawing/2014/main" id="{03996B3E-37B3-40ED-A653-547E6C2A6C91}"/>
              </a:ext>
            </a:extLst>
          </p:cNvPr>
          <p:cNvSpPr>
            <a:spLocks noGrp="1"/>
          </p:cNvSpPr>
          <p:nvPr/>
        </p:nvSpPr>
        <p:spPr>
          <a:xfrm>
            <a:off x="2428875" y="38671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Gamma: penetrating/ionising for sterilisation.</a:t>
            </a:r>
          </a:p>
        </p:txBody>
      </p:sp>
      <p:sp>
        <p:nvSpPr>
          <p:cNvPr id="15" name="step-label-3">
            <a:extLst>
              <a:ext uri="{FF2B5EF4-FFF2-40B4-BE49-F238E27FC236}">
                <a16:creationId xmlns:a16="http://schemas.microsoft.com/office/drawing/2014/main" id="{7B1975BA-D120-456B-8CFF-D5F31795C964}"/>
              </a:ext>
            </a:extLst>
          </p:cNvPr>
          <p:cNvSpPr>
            <a:spLocks noGrp="1"/>
          </p:cNvSpPr>
          <p:nvPr/>
        </p:nvSpPr>
        <p:spPr>
          <a:xfrm>
            <a:off x="714375" y="4591050"/>
            <a:ext cx="1047750" cy="381000"/>
          </a:xfrm>
          <a:prstGeom prst="rect">
            <a:avLst/>
          </a:prstGeom>
          <a:noFill/>
          <a:ln w="0">
            <a:noFill/>
            <a:prstDash val="solid"/>
          </a:ln>
        </p:spPr>
        <p:txBody>
          <a:bodyPr/>
          <a:lstStyle/>
          <a:p>
            <a:pPr algn="l">
              <a:defRPr sz="1800" b="1" i="0">
                <a:solidFill>
                  <a:srgbClr val="52C3D3"/>
                </a:solidFill>
              </a:defRPr>
            </a:pPr>
            <a:r>
              <a:rPr sz="1800" b="1" i="0">
                <a:solidFill>
                  <a:srgbClr val="52C3D3"/>
                </a:solidFill>
              </a:rPr>
              <a:t>Step 3</a:t>
            </a:r>
          </a:p>
        </p:txBody>
      </p:sp>
      <p:sp>
        <p:nvSpPr>
          <p:cNvPr id="16" name="rule-190-502">
            <a:extLst>
              <a:ext uri="{FF2B5EF4-FFF2-40B4-BE49-F238E27FC236}">
                <a16:creationId xmlns:a16="http://schemas.microsoft.com/office/drawing/2014/main" id="{AF314331-8148-4425-BFCF-8DD70CD66F99}"/>
              </a:ext>
            </a:extLst>
          </p:cNvPr>
          <p:cNvSpPr>
            <a:spLocks noGrp="1"/>
          </p:cNvSpPr>
          <p:nvPr/>
        </p:nvSpPr>
        <p:spPr>
          <a:xfrm>
            <a:off x="1809750" y="4781550"/>
            <a:ext cx="381000" cy="19050"/>
          </a:xfrm>
          <a:prstGeom prst="rect">
            <a:avLst/>
          </a:prstGeom>
          <a:solidFill>
            <a:srgbClr val="52C3D3"/>
          </a:solidFill>
          <a:ln w="0">
            <a:noFill/>
            <a:prstDash val="solid"/>
          </a:ln>
        </p:spPr>
      </p:sp>
      <p:sp>
        <p:nvSpPr>
          <p:cNvPr id="17" name="step-text-3">
            <a:extLst>
              <a:ext uri="{FF2B5EF4-FFF2-40B4-BE49-F238E27FC236}">
                <a16:creationId xmlns:a16="http://schemas.microsoft.com/office/drawing/2014/main" id="{705D2446-89D0-45D0-B685-0D6F3D99AE6E}"/>
              </a:ext>
            </a:extLst>
          </p:cNvPr>
          <p:cNvSpPr>
            <a:spLocks noGrp="1"/>
          </p:cNvSpPr>
          <p:nvPr/>
        </p:nvSpPr>
        <p:spPr>
          <a:xfrm>
            <a:off x="2428875" y="45529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Microwaves: satellite communication.</a:t>
            </a:r>
          </a:p>
        </p:txBody>
      </p:sp>
      <p:sp>
        <p:nvSpPr>
          <p:cNvPr id="18" name="answer-frame">
            <a:extLst>
              <a:ext uri="{FF2B5EF4-FFF2-40B4-BE49-F238E27FC236}">
                <a16:creationId xmlns:a16="http://schemas.microsoft.com/office/drawing/2014/main" id="{8F4CE500-CE99-40C8-A8BA-DFA2C1BCED19}"/>
              </a:ext>
            </a:extLst>
          </p:cNvPr>
          <p:cNvSpPr>
            <a:spLocks noGrp="1"/>
          </p:cNvSpPr>
          <p:nvPr/>
        </p:nvSpPr>
        <p:spPr>
          <a:xfrm>
            <a:off x="666750" y="5238750"/>
            <a:ext cx="10858500" cy="781050"/>
          </a:xfrm>
          <a:prstGeom prst="roundRect">
            <a:avLst>
              <a:gd name="adj" fmla="val 14634"/>
            </a:avLst>
          </a:prstGeom>
          <a:solidFill>
            <a:srgbClr val="0B342E"/>
          </a:solidFill>
          <a:ln w="0">
            <a:noFill/>
            <a:prstDash val="solid"/>
          </a:ln>
        </p:spPr>
      </p:sp>
      <p:sp>
        <p:nvSpPr>
          <p:cNvPr id="19" name="worked-answer">
            <a:extLst>
              <a:ext uri="{FF2B5EF4-FFF2-40B4-BE49-F238E27FC236}">
                <a16:creationId xmlns:a16="http://schemas.microsoft.com/office/drawing/2014/main" id="{2E28886D-7D28-426B-B01C-543CDB299114}"/>
              </a:ext>
            </a:extLst>
          </p:cNvPr>
          <p:cNvSpPr>
            <a:spLocks noGrp="1"/>
          </p:cNvSpPr>
          <p:nvPr/>
        </p:nvSpPr>
        <p:spPr>
          <a:xfrm>
            <a:off x="933450" y="5334000"/>
            <a:ext cx="10287000" cy="609600"/>
          </a:xfrm>
          <a:prstGeom prst="rect">
            <a:avLst/>
          </a:prstGeom>
          <a:noFill/>
          <a:ln w="0">
            <a:noFill/>
            <a:prstDash val="solid"/>
          </a:ln>
        </p:spPr>
        <p:txBody>
          <a:bodyPr/>
          <a:lstStyle/>
          <a:p>
            <a:pPr algn="l">
              <a:defRPr sz="1800" b="1" i="0">
                <a:solidFill>
                  <a:srgbClr val="F4F0E2"/>
                </a:solidFill>
              </a:defRPr>
            </a:pPr>
            <a:r>
              <a:rPr sz="1800" b="1" i="0">
                <a:solidFill>
                  <a:srgbClr val="F4F0E2"/>
                </a:solidFill>
              </a:rPr>
              <a:t>Answer: Infrared, gamma and microwaves, with the stated reasons.</a:t>
            </a:r>
          </a:p>
        </p:txBody>
      </p:sp>
    </p:spTree>
    <p:extLst>
      <p:ext uri="{BB962C8B-B14F-4D97-AF65-F5344CB8AC3E}">
        <p14:creationId xmlns:p14="http://schemas.microsoft.com/office/powerpoint/2010/main" val="13567012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B342E"/>
        </a:solidFill>
        <a:effectLst/>
      </p:bgPr>
    </p:bg>
    <p:spTree>
      <p:nvGrpSpPr>
        <p:cNvPr id="1" name=""/>
        <p:cNvGrpSpPr/>
        <p:nvPr/>
      </p:nvGrpSpPr>
      <p:grpSpPr>
        <a:xfrm>
          <a:off x="0" y="0"/>
          <a:ext cx="0" cy="0"/>
          <a:chOff x="0" y="0"/>
          <a:chExt cx="0" cy="0"/>
        </a:xfrm>
      </p:grpSpPr>
      <p:sp>
        <p:nvSpPr>
          <p:cNvPr id="20" name="group-label">
            <a:extLst>
              <a:ext uri="{FF2B5EF4-FFF2-40B4-BE49-F238E27FC236}">
                <a16:creationId xmlns:a16="http://schemas.microsoft.com/office/drawing/2014/main" id="{24F907E6-BD6C-4E0A-8487-139C652429ED}"/>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52C3D3"/>
                </a:solidFill>
              </a:defRPr>
            </a:pPr>
            <a:r>
              <a:rPr sz="1650" b="1" i="0">
                <a:solidFill>
                  <a:srgbClr val="52C3D3"/>
                </a:solidFill>
              </a:rPr>
              <a:t>GROUP 3 · WAVES</a:t>
            </a:r>
          </a:p>
        </p:txBody>
      </p:sp>
      <p:sp>
        <p:nvSpPr>
          <p:cNvPr id="2" name="page-number">
            <a:extLst>
              <a:ext uri="{FF2B5EF4-FFF2-40B4-BE49-F238E27FC236}">
                <a16:creationId xmlns:a16="http://schemas.microsoft.com/office/drawing/2014/main" id="{2DC32D8B-AFDF-4D6E-A6E3-B0370918FF28}"/>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F4F0E2"/>
                </a:solidFill>
              </a:defRPr>
            </a:pPr>
            <a:r>
              <a:rPr lang="en-US" sz="1650" b="1" i="0">
                <a:solidFill>
                  <a:srgbClr val="F4F0E2"/>
                </a:solidFill>
              </a:rPr>
              <a:t>08 / 13</a:t>
            </a:r>
            <a:endParaRPr sz="1650" b="1" i="0">
              <a:solidFill>
                <a:srgbClr val="F4F0E2"/>
              </a:solidFill>
            </a:endParaRPr>
          </a:p>
        </p:txBody>
      </p:sp>
      <p:sp>
        <p:nvSpPr>
          <p:cNvPr id="3" name="rule-70-666">
            <a:extLst>
              <a:ext uri="{FF2B5EF4-FFF2-40B4-BE49-F238E27FC236}">
                <a16:creationId xmlns:a16="http://schemas.microsoft.com/office/drawing/2014/main" id="{3A53FD48-F20D-4568-96F6-F318D28D0209}"/>
              </a:ext>
            </a:extLst>
          </p:cNvPr>
          <p:cNvSpPr>
            <a:spLocks noGrp="1"/>
          </p:cNvSpPr>
          <p:nvPr/>
        </p:nvSpPr>
        <p:spPr>
          <a:xfrm>
            <a:off x="666750" y="6343650"/>
            <a:ext cx="10858500" cy="9525"/>
          </a:xfrm>
          <a:prstGeom prst="rect">
            <a:avLst/>
          </a:prstGeom>
          <a:solidFill>
            <a:srgbClr val="47716A"/>
          </a:solidFill>
          <a:ln w="0">
            <a:noFill/>
            <a:prstDash val="solid"/>
          </a:ln>
        </p:spPr>
      </p:sp>
      <p:sp>
        <p:nvSpPr>
          <p:cNvPr id="4" name="course-footer">
            <a:extLst>
              <a:ext uri="{FF2B5EF4-FFF2-40B4-BE49-F238E27FC236}">
                <a16:creationId xmlns:a16="http://schemas.microsoft.com/office/drawing/2014/main" id="{53BFD8A4-C464-464E-9948-AA1D7225F012}"/>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GIOPHYSICS · CAMBRIDGE IGCSE PHYSICS 0625 · 3.3</a:t>
            </a:r>
          </a:p>
        </p:txBody>
      </p:sp>
      <p:sp>
        <p:nvSpPr>
          <p:cNvPr id="5" name="slide-title">
            <a:extLst>
              <a:ext uri="{FF2B5EF4-FFF2-40B4-BE49-F238E27FC236}">
                <a16:creationId xmlns:a16="http://schemas.microsoft.com/office/drawing/2014/main" id="{07D55192-5DB2-40EA-98A6-94D444E3528C}"/>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F4F0E2"/>
                </a:solidFill>
              </a:defRPr>
            </a:pPr>
            <a:r>
              <a:rPr sz="3600" b="1" i="0">
                <a:solidFill>
                  <a:srgbClr val="F4F0E2"/>
                </a:solidFill>
              </a:rPr>
              <a:t>Spectrum evidence line-up</a:t>
            </a:r>
          </a:p>
        </p:txBody>
      </p:sp>
      <p:sp>
        <p:nvSpPr>
          <p:cNvPr id="6" name="activity-format">
            <a:extLst>
              <a:ext uri="{FF2B5EF4-FFF2-40B4-BE49-F238E27FC236}">
                <a16:creationId xmlns:a16="http://schemas.microsoft.com/office/drawing/2014/main" id="{C5C0DAC7-E9AD-471E-A0C4-5629FD8D2E95}"/>
              </a:ext>
            </a:extLst>
          </p:cNvPr>
          <p:cNvSpPr>
            <a:spLocks noGrp="1"/>
          </p:cNvSpPr>
          <p:nvPr/>
        </p:nvSpPr>
        <p:spPr>
          <a:xfrm>
            <a:off x="666750" y="1600200"/>
            <a:ext cx="6667500" cy="323850"/>
          </a:xfrm>
          <a:prstGeom prst="rect">
            <a:avLst/>
          </a:prstGeom>
          <a:noFill/>
          <a:ln w="0">
            <a:noFill/>
            <a:prstDash val="solid"/>
          </a:ln>
        </p:spPr>
        <p:txBody>
          <a:bodyPr/>
          <a:lstStyle/>
          <a:p>
            <a:pPr algn="l">
              <a:defRPr sz="1650" b="1" i="0">
                <a:solidFill>
                  <a:srgbClr val="52C3D3"/>
                </a:solidFill>
              </a:defRPr>
            </a:pPr>
            <a:r>
              <a:rPr sz="1650" b="1" i="0">
                <a:solidFill>
                  <a:srgbClr val="52C3D3"/>
                </a:solidFill>
              </a:rPr>
              <a:t>CLASS ACTIVITY · ORDERED-CARD-SORT</a:t>
            </a:r>
          </a:p>
        </p:txBody>
      </p:sp>
      <p:sp>
        <p:nvSpPr>
          <p:cNvPr id="7" name="materials-label">
            <a:extLst>
              <a:ext uri="{FF2B5EF4-FFF2-40B4-BE49-F238E27FC236}">
                <a16:creationId xmlns:a16="http://schemas.microsoft.com/office/drawing/2014/main" id="{065157A6-EAB3-4266-819F-CD42C2B2480C}"/>
              </a:ext>
            </a:extLst>
          </p:cNvPr>
          <p:cNvSpPr>
            <a:spLocks noGrp="1"/>
          </p:cNvSpPr>
          <p:nvPr/>
        </p:nvSpPr>
        <p:spPr>
          <a:xfrm>
            <a:off x="666750" y="2190750"/>
            <a:ext cx="2571750" cy="323850"/>
          </a:xfrm>
          <a:prstGeom prst="rect">
            <a:avLst/>
          </a:prstGeom>
          <a:noFill/>
          <a:ln w="0">
            <a:noFill/>
            <a:prstDash val="solid"/>
          </a:ln>
        </p:spPr>
        <p:txBody>
          <a:bodyPr/>
          <a:lstStyle/>
          <a:p>
            <a:pPr algn="l">
              <a:defRPr sz="1650" b="1" i="0">
                <a:solidFill>
                  <a:srgbClr val="52C3D3"/>
                </a:solidFill>
              </a:defRPr>
            </a:pPr>
            <a:r>
              <a:rPr sz="1650" b="1" i="0">
                <a:solidFill>
                  <a:srgbClr val="52C3D3"/>
                </a:solidFill>
              </a:rPr>
              <a:t>YOU NEED</a:t>
            </a:r>
          </a:p>
        </p:txBody>
      </p:sp>
      <p:sp>
        <p:nvSpPr>
          <p:cNvPr id="8" name="materials">
            <a:extLst>
              <a:ext uri="{FF2B5EF4-FFF2-40B4-BE49-F238E27FC236}">
                <a16:creationId xmlns:a16="http://schemas.microsoft.com/office/drawing/2014/main" id="{33BF0B06-2DB7-44CA-B733-753C7E8B2DF1}"/>
              </a:ext>
            </a:extLst>
          </p:cNvPr>
          <p:cNvSpPr>
            <a:spLocks noGrp="1"/>
          </p:cNvSpPr>
          <p:nvPr/>
        </p:nvSpPr>
        <p:spPr>
          <a:xfrm>
            <a:off x="666750" y="2667000"/>
            <a:ext cx="3429000" cy="1809750"/>
          </a:xfrm>
          <a:prstGeom prst="rect">
            <a:avLst/>
          </a:prstGeom>
          <a:noFill/>
          <a:ln w="0">
            <a:noFill/>
            <a:prstDash val="solid"/>
          </a:ln>
        </p:spPr>
        <p:txBody>
          <a:bodyPr/>
          <a:lstStyle/>
          <a:p>
            <a:pPr algn="l">
              <a:defRPr sz="1875" b="0" i="0">
                <a:solidFill>
                  <a:srgbClr val="F4F0E2"/>
                </a:solidFill>
              </a:defRPr>
            </a:pPr>
            <a:r>
              <a:rPr sz="1875" b="0" i="0">
                <a:solidFill>
                  <a:srgbClr val="F4F0E2"/>
                </a:solidFill>
              </a:rPr>
              <a:t>• region cards • use cards • hazard cards</a:t>
            </a:r>
          </a:p>
        </p:txBody>
      </p:sp>
      <p:sp>
        <p:nvSpPr>
          <p:cNvPr id="9" name="activity-step-1">
            <a:extLst>
              <a:ext uri="{FF2B5EF4-FFF2-40B4-BE49-F238E27FC236}">
                <a16:creationId xmlns:a16="http://schemas.microsoft.com/office/drawing/2014/main" id="{959BDB6A-F52B-4ABA-9F77-D67D50CF94D4}"/>
              </a:ext>
            </a:extLst>
          </p:cNvPr>
          <p:cNvSpPr>
            <a:spLocks noGrp="1"/>
          </p:cNvSpPr>
          <p:nvPr/>
        </p:nvSpPr>
        <p:spPr>
          <a:xfrm>
            <a:off x="4905375" y="2143125"/>
            <a:ext cx="514350" cy="514350"/>
          </a:xfrm>
          <a:prstGeom prst="ellipse">
            <a:avLst/>
          </a:prstGeom>
          <a:solidFill>
            <a:srgbClr val="52C3D3"/>
          </a:solidFill>
          <a:ln w="0">
            <a:noFill/>
            <a:prstDash val="solid"/>
          </a:ln>
        </p:spPr>
      </p:sp>
      <p:sp>
        <p:nvSpPr>
          <p:cNvPr id="10" name="activity-step-number-1">
            <a:extLst>
              <a:ext uri="{FF2B5EF4-FFF2-40B4-BE49-F238E27FC236}">
                <a16:creationId xmlns:a16="http://schemas.microsoft.com/office/drawing/2014/main" id="{649C2343-9960-4ADB-BF30-2ABF6E3CFB96}"/>
              </a:ext>
            </a:extLst>
          </p:cNvPr>
          <p:cNvSpPr>
            <a:spLocks noGrp="1"/>
          </p:cNvSpPr>
          <p:nvPr/>
        </p:nvSpPr>
        <p:spPr>
          <a:xfrm>
            <a:off x="4905375" y="2209800"/>
            <a:ext cx="514350" cy="342900"/>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1</a:t>
            </a:r>
          </a:p>
        </p:txBody>
      </p:sp>
      <p:sp>
        <p:nvSpPr>
          <p:cNvPr id="11" name="activity-step-text-1">
            <a:extLst>
              <a:ext uri="{FF2B5EF4-FFF2-40B4-BE49-F238E27FC236}">
                <a16:creationId xmlns:a16="http://schemas.microsoft.com/office/drawing/2014/main" id="{D93B883A-13F4-4564-9767-2DCFD575E5BF}"/>
              </a:ext>
            </a:extLst>
          </p:cNvPr>
          <p:cNvSpPr>
            <a:spLocks noGrp="1"/>
          </p:cNvSpPr>
          <p:nvPr/>
        </p:nvSpPr>
        <p:spPr>
          <a:xfrm>
            <a:off x="5715000" y="2095500"/>
            <a:ext cx="5429250" cy="723900"/>
          </a:xfrm>
          <a:prstGeom prst="rect">
            <a:avLst/>
          </a:prstGeom>
          <a:noFill/>
          <a:ln w="0">
            <a:noFill/>
            <a:prstDash val="solid"/>
          </a:ln>
        </p:spPr>
        <p:txBody>
          <a:bodyPr/>
          <a:lstStyle/>
          <a:p>
            <a:pPr algn="l">
              <a:defRPr sz="2025" b="1" i="0">
                <a:solidFill>
                  <a:srgbClr val="F4F0E2"/>
                </a:solidFill>
              </a:defRPr>
            </a:pPr>
            <a:r>
              <a:rPr sz="2025" b="1" i="0">
                <a:solidFill>
                  <a:srgbClr val="F4F0E2"/>
                </a:solidFill>
              </a:rPr>
              <a:t>Order regions by increasing frequency.</a:t>
            </a:r>
          </a:p>
        </p:txBody>
      </p:sp>
      <p:sp>
        <p:nvSpPr>
          <p:cNvPr id="12" name="activity-step-2">
            <a:extLst>
              <a:ext uri="{FF2B5EF4-FFF2-40B4-BE49-F238E27FC236}">
                <a16:creationId xmlns:a16="http://schemas.microsoft.com/office/drawing/2014/main" id="{451AD037-207E-4808-917B-00CFD952F14E}"/>
              </a:ext>
            </a:extLst>
          </p:cNvPr>
          <p:cNvSpPr>
            <a:spLocks noGrp="1"/>
          </p:cNvSpPr>
          <p:nvPr/>
        </p:nvSpPr>
        <p:spPr>
          <a:xfrm>
            <a:off x="4905375" y="3209925"/>
            <a:ext cx="514350" cy="514350"/>
          </a:xfrm>
          <a:prstGeom prst="ellipse">
            <a:avLst/>
          </a:prstGeom>
          <a:solidFill>
            <a:srgbClr val="52C3D3"/>
          </a:solidFill>
          <a:ln w="0">
            <a:noFill/>
            <a:prstDash val="solid"/>
          </a:ln>
        </p:spPr>
      </p:sp>
      <p:sp>
        <p:nvSpPr>
          <p:cNvPr id="13" name="activity-step-number-2">
            <a:extLst>
              <a:ext uri="{FF2B5EF4-FFF2-40B4-BE49-F238E27FC236}">
                <a16:creationId xmlns:a16="http://schemas.microsoft.com/office/drawing/2014/main" id="{6CB15999-C69F-4906-95D8-9463134D4208}"/>
              </a:ext>
            </a:extLst>
          </p:cNvPr>
          <p:cNvSpPr>
            <a:spLocks noGrp="1"/>
          </p:cNvSpPr>
          <p:nvPr/>
        </p:nvSpPr>
        <p:spPr>
          <a:xfrm>
            <a:off x="4905375" y="3276600"/>
            <a:ext cx="514350" cy="342900"/>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2</a:t>
            </a:r>
          </a:p>
        </p:txBody>
      </p:sp>
      <p:sp>
        <p:nvSpPr>
          <p:cNvPr id="14" name="activity-step-text-2">
            <a:extLst>
              <a:ext uri="{FF2B5EF4-FFF2-40B4-BE49-F238E27FC236}">
                <a16:creationId xmlns:a16="http://schemas.microsoft.com/office/drawing/2014/main" id="{7E940C49-F836-4A91-8CB5-6ACF0C7FEB3D}"/>
              </a:ext>
            </a:extLst>
          </p:cNvPr>
          <p:cNvSpPr>
            <a:spLocks noGrp="1"/>
          </p:cNvSpPr>
          <p:nvPr/>
        </p:nvSpPr>
        <p:spPr>
          <a:xfrm>
            <a:off x="5715000" y="3162300"/>
            <a:ext cx="5429250" cy="723900"/>
          </a:xfrm>
          <a:prstGeom prst="rect">
            <a:avLst/>
          </a:prstGeom>
          <a:noFill/>
          <a:ln w="0">
            <a:noFill/>
            <a:prstDash val="solid"/>
          </a:ln>
        </p:spPr>
        <p:txBody>
          <a:bodyPr/>
          <a:lstStyle/>
          <a:p>
            <a:pPr algn="l">
              <a:defRPr sz="2025" b="1" i="0">
                <a:solidFill>
                  <a:srgbClr val="F4F0E2"/>
                </a:solidFill>
              </a:defRPr>
            </a:pPr>
            <a:r>
              <a:rPr sz="2025" b="1" i="0">
                <a:solidFill>
                  <a:srgbClr val="F4F0E2"/>
                </a:solidFill>
              </a:rPr>
              <a:t>Attach one use and one relevant hazard where applicable.</a:t>
            </a:r>
          </a:p>
        </p:txBody>
      </p:sp>
      <p:sp>
        <p:nvSpPr>
          <p:cNvPr id="15" name="activity-step-3">
            <a:extLst>
              <a:ext uri="{FF2B5EF4-FFF2-40B4-BE49-F238E27FC236}">
                <a16:creationId xmlns:a16="http://schemas.microsoft.com/office/drawing/2014/main" id="{60CDCCFC-57F0-495F-BF76-D12D584A6B9A}"/>
              </a:ext>
            </a:extLst>
          </p:cNvPr>
          <p:cNvSpPr>
            <a:spLocks noGrp="1"/>
          </p:cNvSpPr>
          <p:nvPr/>
        </p:nvSpPr>
        <p:spPr>
          <a:xfrm>
            <a:off x="4905375" y="4276725"/>
            <a:ext cx="514350" cy="514350"/>
          </a:xfrm>
          <a:prstGeom prst="ellipse">
            <a:avLst/>
          </a:prstGeom>
          <a:solidFill>
            <a:srgbClr val="52C3D3"/>
          </a:solidFill>
          <a:ln w="0">
            <a:noFill/>
            <a:prstDash val="solid"/>
          </a:ln>
        </p:spPr>
      </p:sp>
      <p:sp>
        <p:nvSpPr>
          <p:cNvPr id="16" name="activity-step-number-3">
            <a:extLst>
              <a:ext uri="{FF2B5EF4-FFF2-40B4-BE49-F238E27FC236}">
                <a16:creationId xmlns:a16="http://schemas.microsoft.com/office/drawing/2014/main" id="{9A846D08-A717-4248-AC0A-C0666FFA932D}"/>
              </a:ext>
            </a:extLst>
          </p:cNvPr>
          <p:cNvSpPr>
            <a:spLocks noGrp="1"/>
          </p:cNvSpPr>
          <p:nvPr/>
        </p:nvSpPr>
        <p:spPr>
          <a:xfrm>
            <a:off x="4905375" y="4343400"/>
            <a:ext cx="514350" cy="342900"/>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3</a:t>
            </a:r>
          </a:p>
        </p:txBody>
      </p:sp>
      <p:sp>
        <p:nvSpPr>
          <p:cNvPr id="17" name="activity-step-text-3">
            <a:extLst>
              <a:ext uri="{FF2B5EF4-FFF2-40B4-BE49-F238E27FC236}">
                <a16:creationId xmlns:a16="http://schemas.microsoft.com/office/drawing/2014/main" id="{99882218-C8FC-4906-A2ED-246AE20A0911}"/>
              </a:ext>
            </a:extLst>
          </p:cNvPr>
          <p:cNvSpPr>
            <a:spLocks noGrp="1"/>
          </p:cNvSpPr>
          <p:nvPr/>
        </p:nvSpPr>
        <p:spPr>
          <a:xfrm>
            <a:off x="5715000" y="4229100"/>
            <a:ext cx="5429250" cy="723900"/>
          </a:xfrm>
          <a:prstGeom prst="rect">
            <a:avLst/>
          </a:prstGeom>
          <a:noFill/>
          <a:ln w="0">
            <a:noFill/>
            <a:prstDash val="solid"/>
          </a:ln>
        </p:spPr>
        <p:txBody>
          <a:bodyPr/>
          <a:lstStyle/>
          <a:p>
            <a:pPr algn="l">
              <a:defRPr sz="2025" b="1" i="0">
                <a:solidFill>
                  <a:srgbClr val="F4F0E2"/>
                </a:solidFill>
              </a:defRPr>
            </a:pPr>
            <a:r>
              <a:rPr sz="2025" b="1" i="0">
                <a:solidFill>
                  <a:srgbClr val="F4F0E2"/>
                </a:solidFill>
              </a:rPr>
              <a:t>Reverse the line and verify wavelength order.</a:t>
            </a:r>
          </a:p>
        </p:txBody>
      </p:sp>
      <p:sp>
        <p:nvSpPr>
          <p:cNvPr id="18" name="rule-70-518">
            <a:extLst>
              <a:ext uri="{FF2B5EF4-FFF2-40B4-BE49-F238E27FC236}">
                <a16:creationId xmlns:a16="http://schemas.microsoft.com/office/drawing/2014/main" id="{95989E2B-95CF-4AF5-9877-C6764515BA11}"/>
              </a:ext>
            </a:extLst>
          </p:cNvPr>
          <p:cNvSpPr>
            <a:spLocks noGrp="1"/>
          </p:cNvSpPr>
          <p:nvPr/>
        </p:nvSpPr>
        <p:spPr>
          <a:xfrm>
            <a:off x="666750" y="4933950"/>
            <a:ext cx="10477500" cy="9525"/>
          </a:xfrm>
          <a:prstGeom prst="rect">
            <a:avLst/>
          </a:prstGeom>
          <a:solidFill>
            <a:srgbClr val="47716A"/>
          </a:solidFill>
          <a:ln w="0">
            <a:noFill/>
            <a:prstDash val="solid"/>
          </a:ln>
        </p:spPr>
      </p:sp>
      <p:sp>
        <p:nvSpPr>
          <p:cNvPr id="19" name="success-check">
            <a:extLst>
              <a:ext uri="{FF2B5EF4-FFF2-40B4-BE49-F238E27FC236}">
                <a16:creationId xmlns:a16="http://schemas.microsoft.com/office/drawing/2014/main" id="{C39E153B-D46D-4DDB-BF23-F821C124DF9D}"/>
              </a:ext>
            </a:extLst>
          </p:cNvPr>
          <p:cNvSpPr>
            <a:spLocks noGrp="1"/>
          </p:cNvSpPr>
          <p:nvPr/>
        </p:nvSpPr>
        <p:spPr>
          <a:xfrm>
            <a:off x="666750" y="5219700"/>
            <a:ext cx="10572750" cy="647700"/>
          </a:xfrm>
          <a:prstGeom prst="rect">
            <a:avLst/>
          </a:prstGeom>
          <a:noFill/>
          <a:ln w="0">
            <a:noFill/>
            <a:prstDash val="solid"/>
          </a:ln>
        </p:spPr>
        <p:txBody>
          <a:bodyPr/>
          <a:lstStyle/>
          <a:p>
            <a:pPr algn="l">
              <a:defRPr sz="1875" b="1" i="0">
                <a:solidFill>
                  <a:srgbClr val="52C3D3"/>
                </a:solidFill>
              </a:defRPr>
            </a:pPr>
            <a:r>
              <a:rPr sz="1875" b="1" i="0">
                <a:solidFill>
                  <a:srgbClr val="52C3D3"/>
                </a:solidFill>
              </a:rPr>
              <a:t>Success check: Frequency and wavelength orders run oppositely.</a:t>
            </a:r>
          </a:p>
        </p:txBody>
      </p:sp>
    </p:spTree>
    <p:extLst>
      <p:ext uri="{BB962C8B-B14F-4D97-AF65-F5344CB8AC3E}">
        <p14:creationId xmlns:p14="http://schemas.microsoft.com/office/powerpoint/2010/main" val="2424367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52C3D3"/>
        </a:solidFill>
        <a:effectLst/>
      </p:bgPr>
    </p:bg>
    <p:spTree>
      <p:nvGrpSpPr>
        <p:cNvPr id="1" name=""/>
        <p:cNvGrpSpPr/>
        <p:nvPr/>
      </p:nvGrpSpPr>
      <p:grpSpPr>
        <a:xfrm>
          <a:off x="0" y="0"/>
          <a:ext cx="0" cy="0"/>
          <a:chOff x="0" y="0"/>
          <a:chExt cx="0" cy="0"/>
        </a:xfrm>
      </p:grpSpPr>
      <p:sp>
        <p:nvSpPr>
          <p:cNvPr id="11" name="group-label">
            <a:extLst>
              <a:ext uri="{FF2B5EF4-FFF2-40B4-BE49-F238E27FC236}">
                <a16:creationId xmlns:a16="http://schemas.microsoft.com/office/drawing/2014/main" id="{0F7C1361-DF74-498D-A2CD-D3ACFA5A868D}"/>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0B342E"/>
                </a:solidFill>
              </a:defRPr>
            </a:pPr>
            <a:r>
              <a:rPr sz="1650" b="1" i="0">
                <a:solidFill>
                  <a:srgbClr val="0B342E"/>
                </a:solidFill>
              </a:rPr>
              <a:t>GROUP 3 · WAVES</a:t>
            </a:r>
          </a:p>
        </p:txBody>
      </p:sp>
      <p:sp>
        <p:nvSpPr>
          <p:cNvPr id="2" name="page-number">
            <a:extLst>
              <a:ext uri="{FF2B5EF4-FFF2-40B4-BE49-F238E27FC236}">
                <a16:creationId xmlns:a16="http://schemas.microsoft.com/office/drawing/2014/main" id="{32055A12-872E-4503-9F8B-A76CE16151FA}"/>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B342E"/>
                </a:solidFill>
              </a:defRPr>
            </a:pPr>
            <a:r>
              <a:rPr lang="en-US" sz="1650" b="1" i="0">
                <a:solidFill>
                  <a:srgbClr val="0B342E"/>
                </a:solidFill>
              </a:rPr>
              <a:t>09 / 13</a:t>
            </a:r>
            <a:endParaRPr sz="1650" b="1" i="0">
              <a:solidFill>
                <a:srgbClr val="0B342E"/>
              </a:solidFill>
            </a:endParaRPr>
          </a:p>
        </p:txBody>
      </p:sp>
      <p:sp>
        <p:nvSpPr>
          <p:cNvPr id="3" name="rule-70-666">
            <a:extLst>
              <a:ext uri="{FF2B5EF4-FFF2-40B4-BE49-F238E27FC236}">
                <a16:creationId xmlns:a16="http://schemas.microsoft.com/office/drawing/2014/main" id="{B1C39CFF-7852-4C19-A5DB-35220B4BD98E}"/>
              </a:ext>
            </a:extLst>
          </p:cNvPr>
          <p:cNvSpPr>
            <a:spLocks noGrp="1"/>
          </p:cNvSpPr>
          <p:nvPr/>
        </p:nvSpPr>
        <p:spPr>
          <a:xfrm>
            <a:off x="666750" y="6343650"/>
            <a:ext cx="10858500" cy="9525"/>
          </a:xfrm>
          <a:prstGeom prst="rect">
            <a:avLst/>
          </a:prstGeom>
          <a:solidFill>
            <a:srgbClr val="0B342E"/>
          </a:solidFill>
          <a:ln w="0">
            <a:noFill/>
            <a:prstDash val="solid"/>
          </a:ln>
        </p:spPr>
      </p:sp>
      <p:sp>
        <p:nvSpPr>
          <p:cNvPr id="4" name="course-footer">
            <a:extLst>
              <a:ext uri="{FF2B5EF4-FFF2-40B4-BE49-F238E27FC236}">
                <a16:creationId xmlns:a16="http://schemas.microsoft.com/office/drawing/2014/main" id="{1597C0F6-090A-432C-B2FD-FE363C1B2539}"/>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0B342E"/>
                </a:solidFill>
              </a:defRPr>
            </a:pPr>
            <a:r>
              <a:rPr sz="1650" b="1" i="0">
                <a:solidFill>
                  <a:srgbClr val="0B342E"/>
                </a:solidFill>
              </a:rPr>
              <a:t>GIOPHYSICS · CAMBRIDGE IGCSE PHYSICS 0625 · 3.3</a:t>
            </a:r>
          </a:p>
        </p:txBody>
      </p:sp>
      <p:sp>
        <p:nvSpPr>
          <p:cNvPr id="5" name="misconception-label">
            <a:extLst>
              <a:ext uri="{FF2B5EF4-FFF2-40B4-BE49-F238E27FC236}">
                <a16:creationId xmlns:a16="http://schemas.microsoft.com/office/drawing/2014/main" id="{C90D9034-D2F7-4F0B-8297-4F1F4EA7A927}"/>
              </a:ext>
            </a:extLst>
          </p:cNvPr>
          <p:cNvSpPr>
            <a:spLocks noGrp="1"/>
          </p:cNvSpPr>
          <p:nvPr/>
        </p:nvSpPr>
        <p:spPr>
          <a:xfrm>
            <a:off x="666750" y="666750"/>
            <a:ext cx="8096250" cy="342900"/>
          </a:xfrm>
          <a:prstGeom prst="rect">
            <a:avLst/>
          </a:prstGeom>
          <a:noFill/>
          <a:ln w="0">
            <a:noFill/>
            <a:prstDash val="solid"/>
          </a:ln>
        </p:spPr>
        <p:txBody>
          <a:bodyPr/>
          <a:lstStyle/>
          <a:p>
            <a:pPr algn="l">
              <a:defRPr sz="1650" b="1" i="0">
                <a:solidFill>
                  <a:srgbClr val="0B342E"/>
                </a:solidFill>
              </a:defRPr>
            </a:pPr>
            <a:r>
              <a:rPr sz="1650" b="1" i="0">
                <a:solidFill>
                  <a:srgbClr val="0B342E"/>
                </a:solidFill>
              </a:rPr>
              <a:t>MISCONCEPTION SHOWDOWN · SPOT THE MISTAKE</a:t>
            </a:r>
          </a:p>
        </p:txBody>
      </p:sp>
      <p:sp>
        <p:nvSpPr>
          <p:cNvPr id="6" name="misconception-claim">
            <a:extLst>
              <a:ext uri="{FF2B5EF4-FFF2-40B4-BE49-F238E27FC236}">
                <a16:creationId xmlns:a16="http://schemas.microsoft.com/office/drawing/2014/main" id="{45242A1C-862A-4561-89A8-B45962EB40D6}"/>
              </a:ext>
            </a:extLst>
          </p:cNvPr>
          <p:cNvSpPr>
            <a:spLocks noGrp="1"/>
          </p:cNvSpPr>
          <p:nvPr/>
        </p:nvSpPr>
        <p:spPr>
          <a:xfrm>
            <a:off x="666750" y="1285875"/>
            <a:ext cx="10668000" cy="1381125"/>
          </a:xfrm>
          <a:prstGeom prst="rect">
            <a:avLst/>
          </a:prstGeom>
          <a:noFill/>
          <a:ln w="0">
            <a:noFill/>
            <a:prstDash val="solid"/>
          </a:ln>
        </p:spPr>
        <p:txBody>
          <a:bodyPr/>
          <a:lstStyle/>
          <a:p>
            <a:pPr algn="l">
              <a:defRPr sz="3600" b="1" i="0">
                <a:solidFill>
                  <a:srgbClr val="0B342E"/>
                </a:solidFill>
              </a:defRPr>
            </a:pPr>
            <a:r>
              <a:rPr sz="3600" b="1" i="0">
                <a:solidFill>
                  <a:srgbClr val="0B342E"/>
                </a:solidFill>
              </a:rPr>
              <a:t>“Microwaves are sound waves because microwave ovens hum.”</a:t>
            </a:r>
          </a:p>
        </p:txBody>
      </p:sp>
      <p:sp>
        <p:nvSpPr>
          <p:cNvPr id="7" name="correction-frame">
            <a:extLst>
              <a:ext uri="{FF2B5EF4-FFF2-40B4-BE49-F238E27FC236}">
                <a16:creationId xmlns:a16="http://schemas.microsoft.com/office/drawing/2014/main" id="{9BCEDFFE-F511-4FA6-A5D7-F8BB889B1EF4}"/>
              </a:ext>
            </a:extLst>
          </p:cNvPr>
          <p:cNvSpPr>
            <a:spLocks noGrp="1"/>
          </p:cNvSpPr>
          <p:nvPr/>
        </p:nvSpPr>
        <p:spPr>
          <a:xfrm>
            <a:off x="666750" y="3048000"/>
            <a:ext cx="10858500" cy="857250"/>
          </a:xfrm>
          <a:prstGeom prst="roundRect">
            <a:avLst>
              <a:gd name="adj" fmla="val 13333"/>
            </a:avLst>
          </a:prstGeom>
          <a:solidFill>
            <a:srgbClr val="0B342E"/>
          </a:solidFill>
          <a:ln w="0">
            <a:noFill/>
            <a:prstDash val="solid"/>
          </a:ln>
        </p:spPr>
      </p:sp>
      <p:sp>
        <p:nvSpPr>
          <p:cNvPr id="8" name="correction">
            <a:extLst>
              <a:ext uri="{FF2B5EF4-FFF2-40B4-BE49-F238E27FC236}">
                <a16:creationId xmlns:a16="http://schemas.microsoft.com/office/drawing/2014/main" id="{8768B3F3-472C-4F4D-879A-BF8220E5D157}"/>
              </a:ext>
            </a:extLst>
          </p:cNvPr>
          <p:cNvSpPr>
            <a:spLocks noGrp="1"/>
          </p:cNvSpPr>
          <p:nvPr/>
        </p:nvSpPr>
        <p:spPr>
          <a:xfrm>
            <a:off x="952500" y="3238500"/>
            <a:ext cx="10287000" cy="552450"/>
          </a:xfrm>
          <a:prstGeom prst="rect">
            <a:avLst/>
          </a:prstGeom>
          <a:noFill/>
          <a:ln w="0">
            <a:noFill/>
            <a:prstDash val="solid"/>
          </a:ln>
        </p:spPr>
        <p:txBody>
          <a:bodyPr/>
          <a:lstStyle/>
          <a:p>
            <a:pPr algn="ctr">
              <a:defRPr sz="2100" b="1" i="0">
                <a:solidFill>
                  <a:srgbClr val="F4F0E2"/>
                </a:solidFill>
              </a:defRPr>
            </a:pPr>
            <a:r>
              <a:rPr sz="2100" b="1" i="0">
                <a:solidFill>
                  <a:srgbClr val="F4F0E2"/>
                </a:solidFill>
              </a:rPr>
              <a:t>Microwaves are electromagnetic; the hum is produced by the appliance, not the radiation type.</a:t>
            </a:r>
          </a:p>
        </p:txBody>
      </p:sp>
      <p:sp>
        <p:nvSpPr>
          <p:cNvPr id="9" name="humor-line">
            <a:extLst>
              <a:ext uri="{FF2B5EF4-FFF2-40B4-BE49-F238E27FC236}">
                <a16:creationId xmlns:a16="http://schemas.microsoft.com/office/drawing/2014/main" id="{20978061-0675-496D-BF38-F592D4DAADD7}"/>
              </a:ext>
            </a:extLst>
          </p:cNvPr>
          <p:cNvSpPr>
            <a:spLocks noGrp="1"/>
          </p:cNvSpPr>
          <p:nvPr/>
        </p:nvSpPr>
        <p:spPr>
          <a:xfrm>
            <a:off x="1238250" y="4324350"/>
            <a:ext cx="9715500" cy="723900"/>
          </a:xfrm>
          <a:prstGeom prst="rect">
            <a:avLst/>
          </a:prstGeom>
          <a:noFill/>
          <a:ln w="0">
            <a:noFill/>
            <a:prstDash val="solid"/>
          </a:ln>
        </p:spPr>
        <p:txBody>
          <a:bodyPr/>
          <a:lstStyle/>
          <a:p>
            <a:pPr algn="ctr">
              <a:defRPr sz="1950" b="0" i="1">
                <a:solidFill>
                  <a:srgbClr val="0B342E"/>
                </a:solidFill>
              </a:defRPr>
            </a:pPr>
            <a:r>
              <a:rPr sz="1950" b="0" i="1">
                <a:solidFill>
                  <a:srgbClr val="0B342E"/>
                </a:solidFill>
              </a:rPr>
              <a:t>The oven is noisy. The microwaves themselves are not auditioning for a band.</a:t>
            </a:r>
          </a:p>
        </p:txBody>
      </p:sp>
      <p:sp>
        <p:nvSpPr>
          <p:cNvPr id="10" name="misconception-check">
            <a:extLst>
              <a:ext uri="{FF2B5EF4-FFF2-40B4-BE49-F238E27FC236}">
                <a16:creationId xmlns:a16="http://schemas.microsoft.com/office/drawing/2014/main" id="{331C232F-1C75-42A6-9F7B-FD990771702C}"/>
              </a:ext>
            </a:extLst>
          </p:cNvPr>
          <p:cNvSpPr>
            <a:spLocks noGrp="1"/>
          </p:cNvSpPr>
          <p:nvPr/>
        </p:nvSpPr>
        <p:spPr>
          <a:xfrm>
            <a:off x="952500" y="5286375"/>
            <a:ext cx="10287000" cy="609600"/>
          </a:xfrm>
          <a:prstGeom prst="rect">
            <a:avLst/>
          </a:prstGeom>
          <a:noFill/>
          <a:ln w="0">
            <a:noFill/>
            <a:prstDash val="solid"/>
          </a:ln>
        </p:spPr>
        <p:txBody>
          <a:bodyPr/>
          <a:lstStyle/>
          <a:p>
            <a:pPr algn="ctr">
              <a:defRPr sz="1875" b="1" i="0">
                <a:solidFill>
                  <a:srgbClr val="0B342E"/>
                </a:solidFill>
              </a:defRPr>
            </a:pPr>
            <a:r>
              <a:rPr sz="1875" b="1" i="0">
                <a:solidFill>
                  <a:srgbClr val="0B342E"/>
                </a:solidFill>
              </a:rPr>
              <a:t>Mini-whiteboard: State one property microwaves share with visible light.</a:t>
            </a:r>
          </a:p>
        </p:txBody>
      </p:sp>
    </p:spTree>
    <p:extLst>
      <p:ext uri="{BB962C8B-B14F-4D97-AF65-F5344CB8AC3E}">
        <p14:creationId xmlns:p14="http://schemas.microsoft.com/office/powerpoint/2010/main" val="1469787153"/>
      </p:ext>
    </p:extLst>
  </p:cSld>
  <p:clrMapOvr>
    <a:masterClrMapping/>
  </p:clrMapOvr>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4566</Words>
  <Application>Microsoft Office PowerPoint</Application>
  <DocSecurity>0</DocSecurity>
  <PresentationFormat>Widescreen</PresentationFormat>
  <Paragraphs>341</Paragraphs>
  <Slides>13</Slides>
  <Notes>13</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13</vt:i4>
      </vt:variant>
    </vt:vector>
  </HeadingPairs>
  <TitlesOfParts>
    <vt:vector size="15" baseType="lpstr">
      <vt:lpstr>Calibri</vt:lpstr>
      <vt:lpstr>ChatGPT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dc:title>
  <dc:creator>Walnut Exporter</dc:creator>
  <cp:lastModifiedBy>Giovanni Alexander Rojas</cp:lastModifiedBy>
  <cp:revision>3</cp:revision>
  <dcterms:created xsi:type="dcterms:W3CDTF">2026-08-14T17:58:35Z</dcterms:created>
  <dcterms:modified xsi:type="dcterms:W3CDTF">2026-08-15T16:00:47Z</dcterms:modified>
</cp:coreProperties>
</file>