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barChart>
        <c:barDir val="col"/>
        <c:grouping val="clustered"/>
        <c:varyColors val="0"/>
        <c:ser>
          <c:idx val="0"/>
          <c:order val="0"/>
          <c:tx>
            <c:v>Illustrative observations</c:v>
          </c:tx>
          <c:spPr>
            <a:solidFill>
              <a:srgbClr val="7B55F6"/>
            </a:solidFill>
            <a:ln w="28575">
              <a:solidFill>
                <a:srgbClr val="7B55F6"/>
              </a:solidFill>
              <a:prstDash val="solid"/>
            </a:ln>
          </c:spPr>
          <c:invertIfNegative val="1"/>
          <c:cat>
            <c:strLit>
              <c:ptCount val="4"/>
              <c:pt idx="0">
                <c:v>0–10</c:v>
              </c:pt>
              <c:pt idx="1">
                <c:v>10–30</c:v>
              </c:pt>
              <c:pt idx="2">
                <c:v>30–90</c:v>
              </c:pt>
              <c:pt idx="3">
                <c:v>90–180</c:v>
              </c:pt>
            </c:strLit>
          </c:cat>
          <c:val>
            <c:numLit>
              <c:formatCode>General</c:formatCode>
              <c:ptCount val="4"/>
              <c:pt idx="0">
                <c:v>960</c:v>
              </c:pt>
              <c:pt idx="1">
                <c:v>32</c:v>
              </c:pt>
              <c:pt idx="2">
                <c:v>7</c:v>
              </c:pt>
              <c:pt idx="3">
                <c:v>1</c:v>
              </c:pt>
            </c:numLit>
          </c:val>
          <c:extLst>
            <c:ext xmlns:c14="http://schemas.microsoft.com/office/drawing/2007/8/2/chart" uri="{6F2FDCE9-48DA-4B69-8628-5D25D57E5C99}">
              <c14:invertSolidFillFmt>
                <c14:spPr xmlns:c14="http://schemas.microsoft.com/office/drawing/2007/8/2/chart">
                  <a:solidFill>
                    <a:srgbClr val="FFFFFF"/>
                  </a:solidFill>
                  <a:ln w="28575">
                    <a:solidFill>
                      <a:srgbClr val="7B55F6"/>
                    </a:solidFill>
                    <a:prstDash val="solid"/>
                  </a:ln>
                </c14:spPr>
              </c14:invertSolidFillFmt>
            </c:ext>
            <c:ext xmlns:c16="http://schemas.microsoft.com/office/drawing/2014/chart" uri="{C3380CC4-5D6E-409C-BE32-E72D297353CC}">
              <c16:uniqueId val="{00000000-B200-4FD8-9D5B-16C813B5C282}"/>
            </c:ext>
          </c:extLst>
          <c:smooth val="0"/>
        </c:ser>
        <c:dLbls>
          <c:showLegendKey val="0"/>
          <c:showVal val="0"/>
          <c:showCatName val="0"/>
          <c:showSerName val="0"/>
          <c:showPercent val="0"/>
          <c:showBubbleSize val="0"/>
        </c:dLbls>
        <c:gapWidth val="55"/>
        <c:axId val="48650112"/>
        <c:axId val="48672768"/>
      </c:barChart>
      <c:catAx>
        <c:axId val="48650112"/>
        <c:scaling>
          <c:orientation val="minMax"/>
        </c:scaling>
        <c:delete val="0"/>
        <c:axPos val="b"/>
        <c:title>
          <c:tx>
            <c:rich>
              <a:bodyPr/>
              <a:lstStyle/>
              <a:p>
                <a:r>
                  <a:t>Scattering angle range / °</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auto val="1"/>
        <c:lblAlgn val="ctr"/>
        <c:lblOffset val="100"/>
        <c:noMultiLvlLbl val="1"/>
      </c:catAx>
      <c:valAx>
        <c:axId val="48672768"/>
        <c:scaling>
          <c:orientation val="minMax"/>
        </c:scaling>
        <c:delete val="0"/>
        <c:axPos val="l"/>
        <c:majorGridlines>
          <c:spPr>
            <a:ln w="9525">
              <a:solidFill>
                <a:srgbClr val="D6DED8"/>
              </a:solidFill>
              <a:prstDash val="solid"/>
            </a:ln>
          </c:spPr>
        </c:majorGridlines>
        <c:title>
          <c:tx>
            <c:rich>
              <a:bodyPr/>
              <a:lstStyle/>
              <a:p>
                <a:r>
                  <a:t>Detected alpha particles / count/min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between"/>
        <c:majorUnit val="50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 dark-green opening slide with the exact topic title “The nuclear model of the atom”, an accent ring for group 5, and a single hook question.</a:t>
            </a:r>
          </a:p>
          <a:p>
            <a:r>
              <a:t>[Teacher cue]</a:t>
            </a:r>
          </a:p>
          <a:p>
            <a:r>
              <a:t>Ask the hook question before revealing any explanation. Listen for the vocabulary students already use, then connect their answers to syllabus section 5.1.</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An original 7-mark exam-style question occupies the main page, with a dark solve–pair–compare–justify sequence beside it.</a:t>
            </a:r>
          </a:p>
          <a:p>
            <a:r>
              <a:t>[Teacher cue]</a:t>
            </a:r>
          </a:p>
          <a:p>
            <a:r>
              <a:t>Give independent thinking time, then ask pairs to compare methods before answers. Listen for each command word: determine, explain. Do not reveal the mark scheme until slide 11.</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[Quiz answers] 1. Z — Proton number defines element. 2. A−Z — A counts protons plus neutrons. 3. losing electrons — It then has more protons than electrons. 4. tiny dense positive nucleus — A strong concentrated repulsion is needed.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89ECD-964A-011E-AA88-8D9558DCAB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132F1-10E4-9367-0F29-709583AAEA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19C965-06F3-998E-DC6E-6160E41108EF}"/>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The simple definition is stated in one sentence across the top of the slide. Below it a drawn diagram is labelled most pass straight through, a few deflect slightly, gold foil, nucleus. A caption reads: Almost every alpha ignores the foil; the rare violent bounce is the entire evidence for a tiny, dense, positive nucleus.</a:t>
            </a:r>
          </a:p>
          <a:p>
            <a:r>
              <a:t>[Teacher cue]</a:t>
            </a:r>
          </a:p>
          <a:p>
            <a:r>
              <a:t>Explain one core idea at a time. Ask students to restate each idea using one vocabulary word, then reveal the relevant equation only after its variables are named.</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p:txBody>
      </p:sp>
      <p:sp>
        <p:nvSpPr>
          <p:cNvPr id="4" name="Slide Number Placeholder 3">
            <a:extLst>
              <a:ext uri="{FF2B5EF4-FFF2-40B4-BE49-F238E27FC236}">
                <a16:creationId xmlns:a16="http://schemas.microsoft.com/office/drawing/2014/main" id="{8E4E306C-F985-D27B-9FDB-004C95E982C8}"/>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849473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An editable bar chart plots Detected alpha particles in count/min against Scattering angle range in °; Scattering angle range remains in °; Detected alpha particles remains in count/min.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Illustrative pattern only, not Rutherford's historical dataset. Preserve the qualitative dominance and rarity.</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[Quantitative visual] Values: Illustrative observations: (0–10, 960), (10–30, 32), (30–90, 7), (90–180, 1). Data: illustrative lesson data. Scale: 1 to 960 count/min.</a:t>
            </a:r>
          </a:p>
          <a:p>
            <a:r>
              <a:t>Units: x uses angle number in degrees; y uses count/min.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[Worked problem] Steps: 1) Protons = Z = 11. 2) Neutrons = A − Z = 12. 3) Neutral electrons = 11; Na⁺ has lost one, so 10. Answer: 11 protons, 12 neutrons; 11 electrons neutral, 10 electrons in Na⁺.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[Worked problem] Steps: 1) C-12: 6 p, 6 n. 2) C-14: 6 p, 8 n. 3) Check the direction, significant figures and physical meaning of the result. Answer: Both have 6 protons, so both are carbon; neutron numbers differ, so they are isotopes.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[Safety] Use simulation only; no real source or radioactive material is required.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https://giophysics.com/chapter-46/energy-levels</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Describe atom structure, electron loss/gain in ions and relative particle charges/masses.; Use alpha-scattering observations to infer mostly empty space and a tiny dense positive nucleus.; Use proton/nucleon numbers and nuclide notation; calculate neutron number.; Define isotopes as same proton number/different neutron number and connect Z to nuclear charge and A to relative nuclear mass.; Describe nuclear changes and associated qualitative mass/energy changes at the level specified, without adding unsupported calculations.</a:t>
            </a:r>
          </a:p>
          <a:p>
            <a:r>
              <a:t>[Safety]</a:t>
            </a:r>
          </a:p>
          <a:p>
            <a:r>
              <a:t>Use simulation only; no real source or radioactive material is required.</a:t>
            </a:r>
          </a:p>
          <a:p>
            <a:r>
              <a:t>[Humor] Different neutron luggage, same proton identity card.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8469E6FA-020D-4573-89C1-8AB44BDA67BB}"/>
              </a:ext>
            </a:extLst>
          </p:cNvPr>
          <p:cNvSpPr>
            <a:spLocks noGrp="1"/>
          </p:cNvSpPr>
          <p:nvPr/>
        </p:nvSpPr>
        <p:spPr>
          <a:xfrm>
            <a:off x="0" y="0"/>
            <a:ext cx="171450" cy="6858000"/>
          </a:xfrm>
          <a:prstGeom prst="rect">
            <a:avLst/>
          </a:prstGeom>
          <a:solidFill>
            <a:srgbClr val="7B55F6"/>
          </a:solidFill>
          <a:ln w="0">
            <a:noFill/>
            <a:prstDash val="solid"/>
          </a:ln>
        </p:spPr>
      </p:sp>
      <p:sp>
        <p:nvSpPr>
          <p:cNvPr id="2" name="title-eyebrow">
            <a:extLst>
              <a:ext uri="{FF2B5EF4-FFF2-40B4-BE49-F238E27FC236}">
                <a16:creationId xmlns:a16="http://schemas.microsoft.com/office/drawing/2014/main" id="{C422AF5F-681E-46F2-9FEF-B2D1AC895596}"/>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CAMBRIDGE IGCSE PHYSICS 0625 · SYLLABUS 5.1</a:t>
            </a:r>
          </a:p>
        </p:txBody>
      </p:sp>
      <p:sp>
        <p:nvSpPr>
          <p:cNvPr id="3" name="topic-title">
            <a:extLst>
              <a:ext uri="{FF2B5EF4-FFF2-40B4-BE49-F238E27FC236}">
                <a16:creationId xmlns:a16="http://schemas.microsoft.com/office/drawing/2014/main" id="{1C1C78B8-22A8-4056-BCB6-864C8FEEC650}"/>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The nuclear model of the atom</a:t>
            </a:r>
          </a:p>
        </p:txBody>
      </p:sp>
      <p:sp>
        <p:nvSpPr>
          <p:cNvPr id="4" name="lesson-title">
            <a:extLst>
              <a:ext uri="{FF2B5EF4-FFF2-40B4-BE49-F238E27FC236}">
                <a16:creationId xmlns:a16="http://schemas.microsoft.com/office/drawing/2014/main" id="{9B2DC87E-69D9-47AD-9257-0288900E2B3C}"/>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7B55F6"/>
                </a:solidFill>
              </a:defRPr>
            </a:pPr>
            <a:r>
              <a:rPr sz="2850" b="1" i="0">
                <a:solidFill>
                  <a:srgbClr val="7B55F6"/>
                </a:solidFill>
              </a:rPr>
              <a:t>Inside the Atom</a:t>
            </a:r>
          </a:p>
        </p:txBody>
      </p:sp>
      <p:sp>
        <p:nvSpPr>
          <p:cNvPr id="5" name="lesson-hook">
            <a:extLst>
              <a:ext uri="{FF2B5EF4-FFF2-40B4-BE49-F238E27FC236}">
                <a16:creationId xmlns:a16="http://schemas.microsoft.com/office/drawing/2014/main" id="{76015284-7005-4241-A691-6F5402B1F917}"/>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[SUPPLEMENT] Alpha particles mostly passed through gold foil. What surprising conclusion followed?</a:t>
            </a:r>
          </a:p>
        </p:txBody>
      </p:sp>
      <p:sp>
        <p:nvSpPr>
          <p:cNvPr id="6" name="topic-ring">
            <a:extLst>
              <a:ext uri="{FF2B5EF4-FFF2-40B4-BE49-F238E27FC236}">
                <a16:creationId xmlns:a16="http://schemas.microsoft.com/office/drawing/2014/main" id="{435D848C-B3B5-4980-8848-0AFE2559ABB1}"/>
              </a:ext>
            </a:extLst>
          </p:cNvPr>
          <p:cNvSpPr>
            <a:spLocks noGrp="1"/>
          </p:cNvSpPr>
          <p:nvPr/>
        </p:nvSpPr>
        <p:spPr>
          <a:xfrm>
            <a:off x="9477375" y="1190625"/>
            <a:ext cx="1952625" cy="1952625"/>
          </a:xfrm>
          <a:prstGeom prst="ellipse">
            <a:avLst/>
          </a:prstGeom>
          <a:solidFill>
            <a:srgbClr val="7B55F6"/>
          </a:solidFill>
          <a:ln w="0">
            <a:noFill/>
            <a:prstDash val="solid"/>
          </a:ln>
        </p:spPr>
      </p:sp>
      <p:sp>
        <p:nvSpPr>
          <p:cNvPr id="7" name="topic-ring-center">
            <a:extLst>
              <a:ext uri="{FF2B5EF4-FFF2-40B4-BE49-F238E27FC236}">
                <a16:creationId xmlns:a16="http://schemas.microsoft.com/office/drawing/2014/main" id="{5DCFE4AB-DBC1-4295-889E-B7538EAF1778}"/>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E7CBA425-D882-49A4-AE4F-A52576EC2FC4}"/>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EDITABLE · 45-MINUTE CLASSROOM LESSON · CORE + SUPPLEMENT</a:t>
            </a:r>
          </a:p>
        </p:txBody>
      </p:sp>
      <p:sp>
        <p:nvSpPr>
          <p:cNvPr id="9" name="group-label">
            <a:extLst>
              <a:ext uri="{FF2B5EF4-FFF2-40B4-BE49-F238E27FC236}">
                <a16:creationId xmlns:a16="http://schemas.microsoft.com/office/drawing/2014/main" id="{D8507690-570A-486F-B46F-C0D837A08CE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10" name="page-number">
            <a:extLst>
              <a:ext uri="{FF2B5EF4-FFF2-40B4-BE49-F238E27FC236}">
                <a16:creationId xmlns:a16="http://schemas.microsoft.com/office/drawing/2014/main" id="{8D15E64A-BEE6-493D-A802-88D6DD2F265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35A97749-B2D4-44C3-8DA6-303821CDF049}"/>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5EC975CA-E2A3-4647-93D2-865AFDC53C9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5.1</a:t>
            </a:r>
          </a:p>
        </p:txBody>
      </p:sp>
    </p:spTree>
    <p:extLst>
      <p:ext uri="{BB962C8B-B14F-4D97-AF65-F5344CB8AC3E}">
        <p14:creationId xmlns:p14="http://schemas.microsoft.com/office/powerpoint/2010/main" val="721593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8DE1AC98-9ECA-4FF6-8066-FD27D200207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AF54A1FD-9CC7-4A0E-9826-CB0C9BE6FD3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0055229D-BC2A-4422-B2C1-6832414E140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C8E40C4-6843-4F9A-B2CD-ECF8ABD4D3B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8C8EB76A-BA8E-4C81-B484-8AECD400BC3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scattering conclusions</a:t>
            </a:r>
          </a:p>
        </p:txBody>
      </p:sp>
      <p:sp>
        <p:nvSpPr>
          <p:cNvPr id="6" name="exam-meta">
            <a:extLst>
              <a:ext uri="{FF2B5EF4-FFF2-40B4-BE49-F238E27FC236}">
                <a16:creationId xmlns:a16="http://schemas.microsoft.com/office/drawing/2014/main" id="{348982A8-6D9D-4DAD-BC75-5AA1765CCABB}"/>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Supplement / Extended · 7 MARKS · DETERMINE · EXPLAIN</a:t>
            </a:r>
          </a:p>
        </p:txBody>
      </p:sp>
      <p:sp>
        <p:nvSpPr>
          <p:cNvPr id="7" name="exam-question-frame">
            <a:extLst>
              <a:ext uri="{FF2B5EF4-FFF2-40B4-BE49-F238E27FC236}">
                <a16:creationId xmlns:a16="http://schemas.microsoft.com/office/drawing/2014/main" id="{B2C37037-F6AF-4188-ABB3-759E93133F9D}"/>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C6DCC153-D122-405A-AD9D-16ACAD79C39A}"/>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nuclide has A = 37 and Z = 17. Determine its particles when neutral and after gaining one electron. Supplement: explain two conclusions from mostly straight alpha paths and a few large deflections.</a:t>
            </a:r>
          </a:p>
        </p:txBody>
      </p:sp>
      <p:sp>
        <p:nvSpPr>
          <p:cNvPr id="9" name="exam-method-frame">
            <a:extLst>
              <a:ext uri="{FF2B5EF4-FFF2-40B4-BE49-F238E27FC236}">
                <a16:creationId xmlns:a16="http://schemas.microsoft.com/office/drawing/2014/main" id="{4D5AA910-E431-4C1C-8A8D-0C8702BAB964}"/>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5A95D557-F1D6-43FB-91EB-FA6CF2AE1EDD}"/>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B74DDC87-E67C-400B-BB0E-25EEF5EF1679}"/>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192429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7493C025-3C68-4C34-9905-8400BB15004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6617FE5D-327F-4326-BBAE-0C646A6CBED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11537691-82A0-47EE-946F-BDF1BE1C2AF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9929B11-6741-4611-BF5F-FCD3033B8FC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D437FE97-FA3C-45A5-A758-0C5464F7E85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26BEC5C6-751A-45D9-8323-3055496F4666}"/>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CC6FE4A1-AA64-4D32-BCC2-E1FE4D323796}"/>
              </a:ext>
            </a:extLst>
          </p:cNvPr>
          <p:cNvSpPr>
            <a:spLocks noGrp="1"/>
          </p:cNvSpPr>
          <p:nvPr/>
        </p:nvSpPr>
        <p:spPr>
          <a:xfrm>
            <a:off x="666750" y="2266950"/>
            <a:ext cx="457200" cy="457200"/>
          </a:xfrm>
          <a:prstGeom prst="ellipse">
            <a:avLst/>
          </a:prstGeom>
          <a:solidFill>
            <a:srgbClr val="7B55F6"/>
          </a:solidFill>
          <a:ln w="0">
            <a:noFill/>
            <a:prstDash val="solid"/>
          </a:ln>
        </p:spPr>
      </p:sp>
      <p:sp>
        <p:nvSpPr>
          <p:cNvPr id="8" name="mark-number-text-1">
            <a:extLst>
              <a:ext uri="{FF2B5EF4-FFF2-40B4-BE49-F238E27FC236}">
                <a16:creationId xmlns:a16="http://schemas.microsoft.com/office/drawing/2014/main" id="{4F029C62-12E5-4EB5-A533-788DC9A86B2C}"/>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206C2B99-6C7E-4863-A59B-E804347DA0EA}"/>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17 protons.</a:t>
            </a:r>
          </a:p>
        </p:txBody>
      </p:sp>
      <p:sp>
        <p:nvSpPr>
          <p:cNvPr id="10" name="mark-number-2">
            <a:extLst>
              <a:ext uri="{FF2B5EF4-FFF2-40B4-BE49-F238E27FC236}">
                <a16:creationId xmlns:a16="http://schemas.microsoft.com/office/drawing/2014/main" id="{0E2A7B48-9DEC-4858-8EA8-482D08FB9017}"/>
              </a:ext>
            </a:extLst>
          </p:cNvPr>
          <p:cNvSpPr>
            <a:spLocks noGrp="1"/>
          </p:cNvSpPr>
          <p:nvPr/>
        </p:nvSpPr>
        <p:spPr>
          <a:xfrm>
            <a:off x="666750" y="3333750"/>
            <a:ext cx="457200" cy="457200"/>
          </a:xfrm>
          <a:prstGeom prst="ellipse">
            <a:avLst/>
          </a:prstGeom>
          <a:solidFill>
            <a:srgbClr val="7B55F6"/>
          </a:solidFill>
          <a:ln w="0">
            <a:noFill/>
            <a:prstDash val="solid"/>
          </a:ln>
        </p:spPr>
      </p:sp>
      <p:sp>
        <p:nvSpPr>
          <p:cNvPr id="11" name="mark-number-text-2">
            <a:extLst>
              <a:ext uri="{FF2B5EF4-FFF2-40B4-BE49-F238E27FC236}">
                <a16:creationId xmlns:a16="http://schemas.microsoft.com/office/drawing/2014/main" id="{60E58D5E-0CE9-47C6-B7DC-00218B98D87E}"/>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ED20BA71-200D-4256-B452-48A30820C42F}"/>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20 neutrons.</a:t>
            </a:r>
          </a:p>
        </p:txBody>
      </p:sp>
      <p:sp>
        <p:nvSpPr>
          <p:cNvPr id="13" name="mark-number-3">
            <a:extLst>
              <a:ext uri="{FF2B5EF4-FFF2-40B4-BE49-F238E27FC236}">
                <a16:creationId xmlns:a16="http://schemas.microsoft.com/office/drawing/2014/main" id="{073657CB-B26D-473A-854D-05A0D4180B45}"/>
              </a:ext>
            </a:extLst>
          </p:cNvPr>
          <p:cNvSpPr>
            <a:spLocks noGrp="1"/>
          </p:cNvSpPr>
          <p:nvPr/>
        </p:nvSpPr>
        <p:spPr>
          <a:xfrm>
            <a:off x="666750" y="4400550"/>
            <a:ext cx="457200" cy="457200"/>
          </a:xfrm>
          <a:prstGeom prst="ellipse">
            <a:avLst/>
          </a:prstGeom>
          <a:solidFill>
            <a:srgbClr val="7B55F6"/>
          </a:solidFill>
          <a:ln w="0">
            <a:noFill/>
            <a:prstDash val="solid"/>
          </a:ln>
        </p:spPr>
      </p:sp>
      <p:sp>
        <p:nvSpPr>
          <p:cNvPr id="14" name="mark-number-text-3">
            <a:extLst>
              <a:ext uri="{FF2B5EF4-FFF2-40B4-BE49-F238E27FC236}">
                <a16:creationId xmlns:a16="http://schemas.microsoft.com/office/drawing/2014/main" id="{A596F547-1A65-4C71-BE76-997367B2D5C3}"/>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AA6FEA4C-DAAF-4294-9444-E4D2CF8DEE91}"/>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17 electrons neutral; 18 after gain, forming −1 ion.</a:t>
            </a:r>
          </a:p>
        </p:txBody>
      </p:sp>
      <p:sp>
        <p:nvSpPr>
          <p:cNvPr id="16" name="mark-number-4">
            <a:extLst>
              <a:ext uri="{FF2B5EF4-FFF2-40B4-BE49-F238E27FC236}">
                <a16:creationId xmlns:a16="http://schemas.microsoft.com/office/drawing/2014/main" id="{3CD97D92-D2AB-4770-9C0A-D32AD6B10BDD}"/>
              </a:ext>
            </a:extLst>
          </p:cNvPr>
          <p:cNvSpPr>
            <a:spLocks noGrp="1"/>
          </p:cNvSpPr>
          <p:nvPr/>
        </p:nvSpPr>
        <p:spPr>
          <a:xfrm>
            <a:off x="6191250" y="2266950"/>
            <a:ext cx="457200" cy="457200"/>
          </a:xfrm>
          <a:prstGeom prst="ellipse">
            <a:avLst/>
          </a:prstGeom>
          <a:solidFill>
            <a:srgbClr val="7B55F6"/>
          </a:solidFill>
          <a:ln w="0">
            <a:noFill/>
            <a:prstDash val="solid"/>
          </a:ln>
        </p:spPr>
      </p:sp>
      <p:sp>
        <p:nvSpPr>
          <p:cNvPr id="17" name="mark-number-text-4">
            <a:extLst>
              <a:ext uri="{FF2B5EF4-FFF2-40B4-BE49-F238E27FC236}">
                <a16:creationId xmlns:a16="http://schemas.microsoft.com/office/drawing/2014/main" id="{CBADD523-E654-461A-8F17-EEF970F7F4FF}"/>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4</a:t>
            </a:r>
          </a:p>
        </p:txBody>
      </p:sp>
      <p:sp>
        <p:nvSpPr>
          <p:cNvPr id="18" name="mark-point-4">
            <a:extLst>
              <a:ext uri="{FF2B5EF4-FFF2-40B4-BE49-F238E27FC236}">
                <a16:creationId xmlns:a16="http://schemas.microsoft.com/office/drawing/2014/main" id="{EDECADCF-EA0E-4CEB-AC79-E23598F02042}"/>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Mostly straight: atom mostly empty space.</a:t>
            </a:r>
          </a:p>
        </p:txBody>
      </p:sp>
      <p:sp>
        <p:nvSpPr>
          <p:cNvPr id="19" name="mark-number-5">
            <a:extLst>
              <a:ext uri="{FF2B5EF4-FFF2-40B4-BE49-F238E27FC236}">
                <a16:creationId xmlns:a16="http://schemas.microsoft.com/office/drawing/2014/main" id="{55AC1431-D2DA-43E7-B6DD-4ABADC8B477A}"/>
              </a:ext>
            </a:extLst>
          </p:cNvPr>
          <p:cNvSpPr>
            <a:spLocks noGrp="1"/>
          </p:cNvSpPr>
          <p:nvPr/>
        </p:nvSpPr>
        <p:spPr>
          <a:xfrm>
            <a:off x="6191250" y="3333750"/>
            <a:ext cx="457200" cy="457200"/>
          </a:xfrm>
          <a:prstGeom prst="ellipse">
            <a:avLst/>
          </a:prstGeom>
          <a:solidFill>
            <a:srgbClr val="7B55F6"/>
          </a:solidFill>
          <a:ln w="0">
            <a:noFill/>
            <a:prstDash val="solid"/>
          </a:ln>
        </p:spPr>
      </p:sp>
      <p:sp>
        <p:nvSpPr>
          <p:cNvPr id="20" name="mark-number-text-5">
            <a:extLst>
              <a:ext uri="{FF2B5EF4-FFF2-40B4-BE49-F238E27FC236}">
                <a16:creationId xmlns:a16="http://schemas.microsoft.com/office/drawing/2014/main" id="{C2663DCC-BEF1-4F5E-AB1E-EDBFA3B026D5}"/>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5</a:t>
            </a:r>
          </a:p>
        </p:txBody>
      </p:sp>
      <p:sp>
        <p:nvSpPr>
          <p:cNvPr id="21" name="mark-point-5">
            <a:extLst>
              <a:ext uri="{FF2B5EF4-FFF2-40B4-BE49-F238E27FC236}">
                <a16:creationId xmlns:a16="http://schemas.microsoft.com/office/drawing/2014/main" id="{04FCA923-FE13-4276-96F3-3F78F9C83909}"/>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Rare large deflections: positive charge concentrated.</a:t>
            </a:r>
          </a:p>
        </p:txBody>
      </p:sp>
      <p:sp>
        <p:nvSpPr>
          <p:cNvPr id="22" name="mark-number-6">
            <a:extLst>
              <a:ext uri="{FF2B5EF4-FFF2-40B4-BE49-F238E27FC236}">
                <a16:creationId xmlns:a16="http://schemas.microsoft.com/office/drawing/2014/main" id="{40972142-4D6D-4A00-BC43-6564B138BC22}"/>
              </a:ext>
            </a:extLst>
          </p:cNvPr>
          <p:cNvSpPr>
            <a:spLocks noGrp="1"/>
          </p:cNvSpPr>
          <p:nvPr/>
        </p:nvSpPr>
        <p:spPr>
          <a:xfrm>
            <a:off x="6191250" y="4400550"/>
            <a:ext cx="457200" cy="457200"/>
          </a:xfrm>
          <a:prstGeom prst="ellipse">
            <a:avLst/>
          </a:prstGeom>
          <a:solidFill>
            <a:srgbClr val="7B55F6"/>
          </a:solidFill>
          <a:ln w="0">
            <a:noFill/>
            <a:prstDash val="solid"/>
          </a:ln>
        </p:spPr>
      </p:sp>
      <p:sp>
        <p:nvSpPr>
          <p:cNvPr id="23" name="mark-number-text-6">
            <a:extLst>
              <a:ext uri="{FF2B5EF4-FFF2-40B4-BE49-F238E27FC236}">
                <a16:creationId xmlns:a16="http://schemas.microsoft.com/office/drawing/2014/main" id="{5F253AD6-2D38-42F1-8D9B-CF63020DF94D}"/>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6</a:t>
            </a:r>
          </a:p>
        </p:txBody>
      </p:sp>
      <p:sp>
        <p:nvSpPr>
          <p:cNvPr id="24" name="mark-point-6">
            <a:extLst>
              <a:ext uri="{FF2B5EF4-FFF2-40B4-BE49-F238E27FC236}">
                <a16:creationId xmlns:a16="http://schemas.microsoft.com/office/drawing/2014/main" id="{524BA24A-CC9E-4241-85C6-AD56F509624B}"/>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Nucleus very small.</a:t>
            </a:r>
          </a:p>
        </p:txBody>
      </p:sp>
      <p:sp>
        <p:nvSpPr>
          <p:cNvPr id="25" name="improvement-band">
            <a:extLst>
              <a:ext uri="{FF2B5EF4-FFF2-40B4-BE49-F238E27FC236}">
                <a16:creationId xmlns:a16="http://schemas.microsoft.com/office/drawing/2014/main" id="{598BE1D9-170A-43E5-8FF0-D06D742E5A6D}"/>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D249E45E-345F-4844-9677-CF1C874721B3}"/>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4401885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FF942F9A-C191-42DB-BE10-6212787F747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0AFAB59A-5378-4235-BF5B-94EC836087F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50C7C068-3180-4B20-A649-DA1E704B9F7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D0864F3-59EE-416E-918D-978539B9DBB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D3851349-0A77-4C3D-94A7-9CE12B5F2D7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463CFFC2-D81C-41AF-B752-78AE721C24A5}"/>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6999E308-2779-4968-8978-0C34F0653153}"/>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Q1</a:t>
            </a:r>
          </a:p>
        </p:txBody>
      </p:sp>
      <p:sp>
        <p:nvSpPr>
          <p:cNvPr id="8" name="quiz-question-1">
            <a:extLst>
              <a:ext uri="{FF2B5EF4-FFF2-40B4-BE49-F238E27FC236}">
                <a16:creationId xmlns:a16="http://schemas.microsoft.com/office/drawing/2014/main" id="{C1B2AC29-32FD-4ECF-B32F-352DEE38BD94}"/>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Element identity set by?</a:t>
            </a:r>
          </a:p>
        </p:txBody>
      </p:sp>
      <p:sp>
        <p:nvSpPr>
          <p:cNvPr id="9" name="quiz-choices-1">
            <a:extLst>
              <a:ext uri="{FF2B5EF4-FFF2-40B4-BE49-F238E27FC236}">
                <a16:creationId xmlns:a16="http://schemas.microsoft.com/office/drawing/2014/main" id="{0D6378D5-C2DC-4563-9FE3-B1E9359D5C93}"/>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 · B Z · C electron number only · D mass in kg</a:t>
            </a:r>
          </a:p>
        </p:txBody>
      </p:sp>
      <p:sp>
        <p:nvSpPr>
          <p:cNvPr id="10" name="rule-70-401">
            <a:extLst>
              <a:ext uri="{FF2B5EF4-FFF2-40B4-BE49-F238E27FC236}">
                <a16:creationId xmlns:a16="http://schemas.microsoft.com/office/drawing/2014/main" id="{9F026015-C2C8-4948-BEF3-8EEB03796492}"/>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C040E200-776A-4184-9057-A9B6DFC0C8F3}"/>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Q2</a:t>
            </a:r>
          </a:p>
        </p:txBody>
      </p:sp>
      <p:sp>
        <p:nvSpPr>
          <p:cNvPr id="12" name="quiz-question-2">
            <a:extLst>
              <a:ext uri="{FF2B5EF4-FFF2-40B4-BE49-F238E27FC236}">
                <a16:creationId xmlns:a16="http://schemas.microsoft.com/office/drawing/2014/main" id="{9B250F85-86A9-44BB-9168-B5CA86BDF76C}"/>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Neutrons equal?</a:t>
            </a:r>
          </a:p>
        </p:txBody>
      </p:sp>
      <p:sp>
        <p:nvSpPr>
          <p:cNvPr id="13" name="quiz-choices-2">
            <a:extLst>
              <a:ext uri="{FF2B5EF4-FFF2-40B4-BE49-F238E27FC236}">
                <a16:creationId xmlns:a16="http://schemas.microsoft.com/office/drawing/2014/main" id="{CF38DE8B-2A7A-47E0-ABEF-08CDF2F306AF}"/>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A+Z · B A−Z · C Z−A · D A/Z</a:t>
            </a:r>
          </a:p>
        </p:txBody>
      </p:sp>
      <p:sp>
        <p:nvSpPr>
          <p:cNvPr id="14" name="rule-650-401">
            <a:extLst>
              <a:ext uri="{FF2B5EF4-FFF2-40B4-BE49-F238E27FC236}">
                <a16:creationId xmlns:a16="http://schemas.microsoft.com/office/drawing/2014/main" id="{B8F126AA-6910-44EF-B5CC-C582C3C9BE6D}"/>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355A4C09-C918-4F0C-AE2A-276768141B6F}"/>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Q3</a:t>
            </a:r>
          </a:p>
        </p:txBody>
      </p:sp>
      <p:sp>
        <p:nvSpPr>
          <p:cNvPr id="16" name="quiz-question-3">
            <a:extLst>
              <a:ext uri="{FF2B5EF4-FFF2-40B4-BE49-F238E27FC236}">
                <a16:creationId xmlns:a16="http://schemas.microsoft.com/office/drawing/2014/main" id="{82EADEAA-0015-4D5B-AC90-C500D7E5815E}"/>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Positive ion forms by?</a:t>
            </a:r>
          </a:p>
        </p:txBody>
      </p:sp>
      <p:sp>
        <p:nvSpPr>
          <p:cNvPr id="17" name="quiz-choices-3">
            <a:extLst>
              <a:ext uri="{FF2B5EF4-FFF2-40B4-BE49-F238E27FC236}">
                <a16:creationId xmlns:a16="http://schemas.microsoft.com/office/drawing/2014/main" id="{FCEE6EE2-C11A-44CB-AD9D-ED8BE8E37E19}"/>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gaining protons · B losing electrons · C gaining neutrons · D losing nucleus</a:t>
            </a:r>
          </a:p>
        </p:txBody>
      </p:sp>
      <p:sp>
        <p:nvSpPr>
          <p:cNvPr id="18" name="rule-70-601">
            <a:extLst>
              <a:ext uri="{FF2B5EF4-FFF2-40B4-BE49-F238E27FC236}">
                <a16:creationId xmlns:a16="http://schemas.microsoft.com/office/drawing/2014/main" id="{55A7A4DA-0187-41F3-BCAF-1D2FE16CE70B}"/>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A793559A-F832-4C22-A2E5-43339C3FA1AE}"/>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Q4 · SUPPLEMENT</a:t>
            </a:r>
          </a:p>
        </p:txBody>
      </p:sp>
      <p:sp>
        <p:nvSpPr>
          <p:cNvPr id="20" name="quiz-question-4">
            <a:extLst>
              <a:ext uri="{FF2B5EF4-FFF2-40B4-BE49-F238E27FC236}">
                <a16:creationId xmlns:a16="http://schemas.microsoft.com/office/drawing/2014/main" id="{934B0984-D528-4E58-8359-6AC4790180A4}"/>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Rare backscatter implies?</a:t>
            </a:r>
          </a:p>
        </p:txBody>
      </p:sp>
      <p:sp>
        <p:nvSpPr>
          <p:cNvPr id="21" name="quiz-choices-4">
            <a:extLst>
              <a:ext uri="{FF2B5EF4-FFF2-40B4-BE49-F238E27FC236}">
                <a16:creationId xmlns:a16="http://schemas.microsoft.com/office/drawing/2014/main" id="{8677E729-6E5B-495B-9AC3-1486251738B6}"/>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no nucleus · B tiny dense positive nucleus · C uniform empty charge · D electrons are heavy</a:t>
            </a:r>
          </a:p>
        </p:txBody>
      </p:sp>
      <p:sp>
        <p:nvSpPr>
          <p:cNvPr id="22" name="rule-650-601">
            <a:extLst>
              <a:ext uri="{FF2B5EF4-FFF2-40B4-BE49-F238E27FC236}">
                <a16:creationId xmlns:a16="http://schemas.microsoft.com/office/drawing/2014/main" id="{1F0CCABA-B3CF-45E5-85F8-C42D54845EB1}"/>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59058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8A94A0BC-A1C4-4C09-BA34-60AFFB2C103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4DD69FB8-9E61-45DF-B3C0-41C46283BED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5A8AAE4D-7C9E-4987-9AA7-9B3089802B77}"/>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491FDEC4-049B-45D3-B514-1CD0C7BC9DC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5.1</a:t>
            </a:r>
          </a:p>
        </p:txBody>
      </p:sp>
      <p:sp>
        <p:nvSpPr>
          <p:cNvPr id="5" name="slide-title">
            <a:extLst>
              <a:ext uri="{FF2B5EF4-FFF2-40B4-BE49-F238E27FC236}">
                <a16:creationId xmlns:a16="http://schemas.microsoft.com/office/drawing/2014/main" id="{3B40C1EF-85B0-4FCF-8A3A-0E79627AB2E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9546FEE0-E852-4923-AE1A-36796940792A}"/>
              </a:ext>
            </a:extLst>
          </p:cNvPr>
          <p:cNvSpPr>
            <a:spLocks noGrp="1"/>
          </p:cNvSpPr>
          <p:nvPr/>
        </p:nvSpPr>
        <p:spPr>
          <a:xfrm>
            <a:off x="714375" y="1714500"/>
            <a:ext cx="476250" cy="476250"/>
          </a:xfrm>
          <a:prstGeom prst="ellipse">
            <a:avLst/>
          </a:prstGeom>
          <a:solidFill>
            <a:srgbClr val="7B55F6"/>
          </a:solidFill>
          <a:ln w="0">
            <a:noFill/>
            <a:prstDash val="solid"/>
          </a:ln>
        </p:spPr>
      </p:sp>
      <p:sp>
        <p:nvSpPr>
          <p:cNvPr id="7" name="answer-number-text-1">
            <a:extLst>
              <a:ext uri="{FF2B5EF4-FFF2-40B4-BE49-F238E27FC236}">
                <a16:creationId xmlns:a16="http://schemas.microsoft.com/office/drawing/2014/main" id="{1AA38976-16C8-4F36-B2B0-150C1BCC5DEF}"/>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8" name="answer-value-1">
            <a:extLst>
              <a:ext uri="{FF2B5EF4-FFF2-40B4-BE49-F238E27FC236}">
                <a16:creationId xmlns:a16="http://schemas.microsoft.com/office/drawing/2014/main" id="{8B8BB06B-E2F4-4472-A6DC-3B52B287614F}"/>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7B55F6"/>
                </a:solidFill>
              </a:defRPr>
            </a:pPr>
            <a:r>
              <a:rPr sz="1950" b="1" i="0">
                <a:solidFill>
                  <a:srgbClr val="7B55F6"/>
                </a:solidFill>
              </a:rPr>
              <a:t>Answer: Z</a:t>
            </a:r>
          </a:p>
        </p:txBody>
      </p:sp>
      <p:sp>
        <p:nvSpPr>
          <p:cNvPr id="9" name="answer-reason-1">
            <a:extLst>
              <a:ext uri="{FF2B5EF4-FFF2-40B4-BE49-F238E27FC236}">
                <a16:creationId xmlns:a16="http://schemas.microsoft.com/office/drawing/2014/main" id="{06C85B55-E5D3-4FBA-90F1-2DCF10470139}"/>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Proton number defines element.</a:t>
            </a:r>
          </a:p>
        </p:txBody>
      </p:sp>
      <p:sp>
        <p:nvSpPr>
          <p:cNvPr id="10" name="rule-155-262">
            <a:extLst>
              <a:ext uri="{FF2B5EF4-FFF2-40B4-BE49-F238E27FC236}">
                <a16:creationId xmlns:a16="http://schemas.microsoft.com/office/drawing/2014/main" id="{17F8BD4E-F112-455A-81B7-6C059CC3281B}"/>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7691058A-CE1B-4C3C-AA72-04D274ED7483}"/>
              </a:ext>
            </a:extLst>
          </p:cNvPr>
          <p:cNvSpPr>
            <a:spLocks noGrp="1"/>
          </p:cNvSpPr>
          <p:nvPr/>
        </p:nvSpPr>
        <p:spPr>
          <a:xfrm>
            <a:off x="714375" y="2695575"/>
            <a:ext cx="476250" cy="476250"/>
          </a:xfrm>
          <a:prstGeom prst="ellipse">
            <a:avLst/>
          </a:prstGeom>
          <a:solidFill>
            <a:srgbClr val="7B55F6"/>
          </a:solidFill>
          <a:ln w="0">
            <a:noFill/>
            <a:prstDash val="solid"/>
          </a:ln>
        </p:spPr>
      </p:sp>
      <p:sp>
        <p:nvSpPr>
          <p:cNvPr id="12" name="answer-number-text-2">
            <a:extLst>
              <a:ext uri="{FF2B5EF4-FFF2-40B4-BE49-F238E27FC236}">
                <a16:creationId xmlns:a16="http://schemas.microsoft.com/office/drawing/2014/main" id="{BD2EE573-1B21-476D-B2BE-57F0EC33D73B}"/>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3" name="answer-value-2">
            <a:extLst>
              <a:ext uri="{FF2B5EF4-FFF2-40B4-BE49-F238E27FC236}">
                <a16:creationId xmlns:a16="http://schemas.microsoft.com/office/drawing/2014/main" id="{27402D46-733D-4CCB-8397-235A075E23EE}"/>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7B55F6"/>
                </a:solidFill>
              </a:defRPr>
            </a:pPr>
            <a:r>
              <a:rPr sz="1950" b="1" i="0">
                <a:solidFill>
                  <a:srgbClr val="7B55F6"/>
                </a:solidFill>
              </a:rPr>
              <a:t>Answer: A−Z</a:t>
            </a:r>
          </a:p>
        </p:txBody>
      </p:sp>
      <p:sp>
        <p:nvSpPr>
          <p:cNvPr id="14" name="answer-reason-2">
            <a:extLst>
              <a:ext uri="{FF2B5EF4-FFF2-40B4-BE49-F238E27FC236}">
                <a16:creationId xmlns:a16="http://schemas.microsoft.com/office/drawing/2014/main" id="{661B11E7-9F39-45DD-B46C-EFABDC7AA3C2}"/>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 counts protons plus neutrons.</a:t>
            </a:r>
          </a:p>
        </p:txBody>
      </p:sp>
      <p:sp>
        <p:nvSpPr>
          <p:cNvPr id="15" name="rule-155-365">
            <a:extLst>
              <a:ext uri="{FF2B5EF4-FFF2-40B4-BE49-F238E27FC236}">
                <a16:creationId xmlns:a16="http://schemas.microsoft.com/office/drawing/2014/main" id="{C878331E-CE5F-4F5F-BF3A-CB876E504D8B}"/>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A45265FA-D518-4050-84C4-57E865866FA9}"/>
              </a:ext>
            </a:extLst>
          </p:cNvPr>
          <p:cNvSpPr>
            <a:spLocks noGrp="1"/>
          </p:cNvSpPr>
          <p:nvPr/>
        </p:nvSpPr>
        <p:spPr>
          <a:xfrm>
            <a:off x="714375" y="3676650"/>
            <a:ext cx="476250" cy="476250"/>
          </a:xfrm>
          <a:prstGeom prst="ellipse">
            <a:avLst/>
          </a:prstGeom>
          <a:solidFill>
            <a:srgbClr val="7B55F6"/>
          </a:solidFill>
          <a:ln w="0">
            <a:noFill/>
            <a:prstDash val="solid"/>
          </a:ln>
        </p:spPr>
      </p:sp>
      <p:sp>
        <p:nvSpPr>
          <p:cNvPr id="17" name="answer-number-text-3">
            <a:extLst>
              <a:ext uri="{FF2B5EF4-FFF2-40B4-BE49-F238E27FC236}">
                <a16:creationId xmlns:a16="http://schemas.microsoft.com/office/drawing/2014/main" id="{158B3157-1A72-45BA-A3DA-73C01945F12E}"/>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8" name="answer-value-3">
            <a:extLst>
              <a:ext uri="{FF2B5EF4-FFF2-40B4-BE49-F238E27FC236}">
                <a16:creationId xmlns:a16="http://schemas.microsoft.com/office/drawing/2014/main" id="{39EB7540-AAC7-42B1-8C3E-1F30B7432B69}"/>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7B55F6"/>
                </a:solidFill>
              </a:defRPr>
            </a:pPr>
            <a:r>
              <a:rPr sz="1950" b="1" i="0">
                <a:solidFill>
                  <a:srgbClr val="7B55F6"/>
                </a:solidFill>
              </a:rPr>
              <a:t>Answer: losing electrons</a:t>
            </a:r>
          </a:p>
        </p:txBody>
      </p:sp>
      <p:sp>
        <p:nvSpPr>
          <p:cNvPr id="19" name="answer-reason-3">
            <a:extLst>
              <a:ext uri="{FF2B5EF4-FFF2-40B4-BE49-F238E27FC236}">
                <a16:creationId xmlns:a16="http://schemas.microsoft.com/office/drawing/2014/main" id="{BBAFEDF9-7681-4463-B698-DD7B35913E7F}"/>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It then has more protons than electrons.</a:t>
            </a:r>
          </a:p>
        </p:txBody>
      </p:sp>
      <p:sp>
        <p:nvSpPr>
          <p:cNvPr id="20" name="rule-155-468">
            <a:extLst>
              <a:ext uri="{FF2B5EF4-FFF2-40B4-BE49-F238E27FC236}">
                <a16:creationId xmlns:a16="http://schemas.microsoft.com/office/drawing/2014/main" id="{AB258404-6559-44CC-884F-5E11AB3800EA}"/>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FD841D8B-E870-43EA-A0D4-396254B5C203}"/>
              </a:ext>
            </a:extLst>
          </p:cNvPr>
          <p:cNvSpPr>
            <a:spLocks noGrp="1"/>
          </p:cNvSpPr>
          <p:nvPr/>
        </p:nvSpPr>
        <p:spPr>
          <a:xfrm>
            <a:off x="714375" y="4657725"/>
            <a:ext cx="476250" cy="476250"/>
          </a:xfrm>
          <a:prstGeom prst="ellipse">
            <a:avLst/>
          </a:prstGeom>
          <a:solidFill>
            <a:srgbClr val="7B55F6"/>
          </a:solidFill>
          <a:ln w="0">
            <a:noFill/>
            <a:prstDash val="solid"/>
          </a:ln>
        </p:spPr>
      </p:sp>
      <p:sp>
        <p:nvSpPr>
          <p:cNvPr id="22" name="answer-number-text-4">
            <a:extLst>
              <a:ext uri="{FF2B5EF4-FFF2-40B4-BE49-F238E27FC236}">
                <a16:creationId xmlns:a16="http://schemas.microsoft.com/office/drawing/2014/main" id="{7B9B5B2C-193F-4522-99F2-337B2735B2C1}"/>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4.</a:t>
            </a:r>
          </a:p>
        </p:txBody>
      </p:sp>
      <p:sp>
        <p:nvSpPr>
          <p:cNvPr id="23" name="answer-value-4">
            <a:extLst>
              <a:ext uri="{FF2B5EF4-FFF2-40B4-BE49-F238E27FC236}">
                <a16:creationId xmlns:a16="http://schemas.microsoft.com/office/drawing/2014/main" id="{A2B1C2C8-B0F9-4AA7-9C28-290A0EA0146D}"/>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7B55F6"/>
                </a:solidFill>
              </a:defRPr>
            </a:pPr>
            <a:r>
              <a:rPr sz="1950" b="1" i="0">
                <a:solidFill>
                  <a:srgbClr val="7B55F6"/>
                </a:solidFill>
              </a:rPr>
              <a:t>SUPPLEMENT · Answer: tiny dense positive nucleus</a:t>
            </a:r>
          </a:p>
        </p:txBody>
      </p:sp>
      <p:sp>
        <p:nvSpPr>
          <p:cNvPr id="24" name="answer-reason-4">
            <a:extLst>
              <a:ext uri="{FF2B5EF4-FFF2-40B4-BE49-F238E27FC236}">
                <a16:creationId xmlns:a16="http://schemas.microsoft.com/office/drawing/2014/main" id="{D2F5542A-0795-4BC7-BFDB-803F03EF8003}"/>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 strong concentrated repulsion is needed.</a:t>
            </a:r>
          </a:p>
        </p:txBody>
      </p:sp>
      <p:sp>
        <p:nvSpPr>
          <p:cNvPr id="25" name="exit-ticket">
            <a:extLst>
              <a:ext uri="{FF2B5EF4-FFF2-40B4-BE49-F238E27FC236}">
                <a16:creationId xmlns:a16="http://schemas.microsoft.com/office/drawing/2014/main" id="{00563B05-DF7F-478E-A9AB-F887C1A1366D}"/>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7B55F6"/>
                </a:solidFill>
              </a:defRPr>
            </a:pPr>
            <a:r>
              <a:rPr sz="1875" b="1" i="0">
                <a:solidFill>
                  <a:srgbClr val="7B55F6"/>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379329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B7100307-DD99-431E-9B71-6F909F65A09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365F78F7-EC56-4DA9-8321-3EE1D659312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B7415448-50EA-4636-9AF1-84D1A770941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55607DE-6B0F-4757-85C9-C9677921D7E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EC40F482-69C4-468E-B469-33D46A6674B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AAD96BFB-C581-4B09-99B0-42F657EE7583}"/>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87DABCF5-197C-47DD-B479-536E999F4864}"/>
              </a:ext>
            </a:extLst>
          </p:cNvPr>
          <p:cNvSpPr>
            <a:spLocks noGrp="1"/>
          </p:cNvSpPr>
          <p:nvPr/>
        </p:nvSpPr>
        <p:spPr>
          <a:xfrm>
            <a:off x="723900" y="2209800"/>
            <a:ext cx="495300" cy="495300"/>
          </a:xfrm>
          <a:prstGeom prst="ellipse">
            <a:avLst/>
          </a:prstGeom>
          <a:solidFill>
            <a:srgbClr val="7B55F6"/>
          </a:solidFill>
          <a:ln w="0">
            <a:noFill/>
            <a:prstDash val="solid"/>
          </a:ln>
        </p:spPr>
      </p:sp>
      <p:sp>
        <p:nvSpPr>
          <p:cNvPr id="8" name="retrieval-number-text-1">
            <a:extLst>
              <a:ext uri="{FF2B5EF4-FFF2-40B4-BE49-F238E27FC236}">
                <a16:creationId xmlns:a16="http://schemas.microsoft.com/office/drawing/2014/main" id="{5DF1BA6C-02A4-4C88-BCF3-2311265B211C}"/>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A97DB0F7-F30F-4543-9B76-2FC91103AEDD}"/>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Charge of a proton?</a:t>
            </a:r>
          </a:p>
        </p:txBody>
      </p:sp>
      <p:sp>
        <p:nvSpPr>
          <p:cNvPr id="10" name="retrieval-number-2">
            <a:extLst>
              <a:ext uri="{FF2B5EF4-FFF2-40B4-BE49-F238E27FC236}">
                <a16:creationId xmlns:a16="http://schemas.microsoft.com/office/drawing/2014/main" id="{66513F73-D5C2-4D1C-8734-43216F59C1DB}"/>
              </a:ext>
            </a:extLst>
          </p:cNvPr>
          <p:cNvSpPr>
            <a:spLocks noGrp="1"/>
          </p:cNvSpPr>
          <p:nvPr/>
        </p:nvSpPr>
        <p:spPr>
          <a:xfrm>
            <a:off x="723900" y="3276600"/>
            <a:ext cx="495300" cy="495300"/>
          </a:xfrm>
          <a:prstGeom prst="ellipse">
            <a:avLst/>
          </a:prstGeom>
          <a:solidFill>
            <a:srgbClr val="7B55F6"/>
          </a:solidFill>
          <a:ln w="0">
            <a:noFill/>
            <a:prstDash val="solid"/>
          </a:ln>
        </p:spPr>
      </p:sp>
      <p:sp>
        <p:nvSpPr>
          <p:cNvPr id="11" name="retrieval-number-text-2">
            <a:extLst>
              <a:ext uri="{FF2B5EF4-FFF2-40B4-BE49-F238E27FC236}">
                <a16:creationId xmlns:a16="http://schemas.microsoft.com/office/drawing/2014/main" id="{D7B5F47A-2F1D-4432-AB4F-4C063C278DEC}"/>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3AA9B34E-C774-40DE-A1C4-AD594A1C3891}"/>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Charge of a neutron?</a:t>
            </a:r>
          </a:p>
        </p:txBody>
      </p:sp>
      <p:sp>
        <p:nvSpPr>
          <p:cNvPr id="13" name="retrieval-number-3">
            <a:extLst>
              <a:ext uri="{FF2B5EF4-FFF2-40B4-BE49-F238E27FC236}">
                <a16:creationId xmlns:a16="http://schemas.microsoft.com/office/drawing/2014/main" id="{ED4551B4-F235-47EA-8A3E-8A7D59C8C8CA}"/>
              </a:ext>
            </a:extLst>
          </p:cNvPr>
          <p:cNvSpPr>
            <a:spLocks noGrp="1"/>
          </p:cNvSpPr>
          <p:nvPr/>
        </p:nvSpPr>
        <p:spPr>
          <a:xfrm>
            <a:off x="723900" y="4343400"/>
            <a:ext cx="495300" cy="495300"/>
          </a:xfrm>
          <a:prstGeom prst="ellipse">
            <a:avLst/>
          </a:prstGeom>
          <a:solidFill>
            <a:srgbClr val="7B55F6"/>
          </a:solidFill>
          <a:ln w="0">
            <a:noFill/>
            <a:prstDash val="solid"/>
          </a:ln>
        </p:spPr>
      </p:sp>
      <p:sp>
        <p:nvSpPr>
          <p:cNvPr id="14" name="retrieval-number-text-3">
            <a:extLst>
              <a:ext uri="{FF2B5EF4-FFF2-40B4-BE49-F238E27FC236}">
                <a16:creationId xmlns:a16="http://schemas.microsoft.com/office/drawing/2014/main" id="{C6CB97F6-9677-47EC-A275-9A1EBFE2153A}"/>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2965F5E3-E6B7-4D07-B3FD-FEB8548A476B}"/>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[SUPPLEMENT] What did rare large alpha-particle deflections imply?</a:t>
            </a:r>
          </a:p>
        </p:txBody>
      </p:sp>
      <p:sp>
        <p:nvSpPr>
          <p:cNvPr id="16" name="retrieval-close">
            <a:extLst>
              <a:ext uri="{FF2B5EF4-FFF2-40B4-BE49-F238E27FC236}">
                <a16:creationId xmlns:a16="http://schemas.microsoft.com/office/drawing/2014/main" id="{6B08EB65-C579-4FBD-A36D-8DFAB06582A4}"/>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Mini-whiteboard challenge: sketch or calculate one idea you expect to use today.</a:t>
            </a:r>
          </a:p>
        </p:txBody>
      </p:sp>
    </p:spTree>
    <p:extLst>
      <p:ext uri="{BB962C8B-B14F-4D97-AF65-F5344CB8AC3E}">
        <p14:creationId xmlns:p14="http://schemas.microsoft.com/office/powerpoint/2010/main" val="1653051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D53096AB-DF2B-438B-A124-14EB31AF9F7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715537D9-D0AF-4CCC-B0F0-981868D7C92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DCB44825-87D2-4C6A-B195-0559999FD62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F4C41FF-EAF3-4FF0-984A-AB7814B5542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288D4FE0-0E94-4DEB-8AB1-E3F9F0BCE50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Scattering evidence replaced the diffuse-charge model</a:t>
            </a:r>
          </a:p>
        </p:txBody>
      </p:sp>
      <p:sp>
        <p:nvSpPr>
          <p:cNvPr id="6" name="core-index-1">
            <a:extLst>
              <a:ext uri="{FF2B5EF4-FFF2-40B4-BE49-F238E27FC236}">
                <a16:creationId xmlns:a16="http://schemas.microsoft.com/office/drawing/2014/main" id="{4F3426C8-0869-40C8-897A-75871B67A0C6}"/>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01</a:t>
            </a:r>
          </a:p>
        </p:txBody>
      </p:sp>
      <p:sp>
        <p:nvSpPr>
          <p:cNvPr id="7" name="core-point-1">
            <a:extLst>
              <a:ext uri="{FF2B5EF4-FFF2-40B4-BE49-F238E27FC236}">
                <a16:creationId xmlns:a16="http://schemas.microsoft.com/office/drawing/2014/main" id="{121B33EB-71D0-4470-A493-A565D0C131F5}"/>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neutral atom has equal protons and electrons; ions form by electron loss/gain.</a:t>
            </a:r>
          </a:p>
        </p:txBody>
      </p:sp>
      <p:sp>
        <p:nvSpPr>
          <p:cNvPr id="8" name="core-index-2">
            <a:extLst>
              <a:ext uri="{FF2B5EF4-FFF2-40B4-BE49-F238E27FC236}">
                <a16:creationId xmlns:a16="http://schemas.microsoft.com/office/drawing/2014/main" id="{AFFDC252-8395-4D6D-BFC2-94EB22D87B53}"/>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02</a:t>
            </a:r>
          </a:p>
        </p:txBody>
      </p:sp>
      <p:sp>
        <p:nvSpPr>
          <p:cNvPr id="9" name="core-point-2">
            <a:extLst>
              <a:ext uri="{FF2B5EF4-FFF2-40B4-BE49-F238E27FC236}">
                <a16:creationId xmlns:a16="http://schemas.microsoft.com/office/drawing/2014/main" id="{B9C802E9-48D3-478B-A164-DF0E54B20182}"/>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Proton number identifies the element; nucleon number is protons + neutrons.</a:t>
            </a:r>
          </a:p>
        </p:txBody>
      </p:sp>
      <p:sp>
        <p:nvSpPr>
          <p:cNvPr id="10" name="core-index-3">
            <a:extLst>
              <a:ext uri="{FF2B5EF4-FFF2-40B4-BE49-F238E27FC236}">
                <a16:creationId xmlns:a16="http://schemas.microsoft.com/office/drawing/2014/main" id="{137591FC-F8D5-45F8-BDB3-E5280755C707}"/>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03</a:t>
            </a:r>
          </a:p>
        </p:txBody>
      </p:sp>
      <p:sp>
        <p:nvSpPr>
          <p:cNvPr id="11" name="core-point-3">
            <a:extLst>
              <a:ext uri="{FF2B5EF4-FFF2-40B4-BE49-F238E27FC236}">
                <a16:creationId xmlns:a16="http://schemas.microsoft.com/office/drawing/2014/main" id="{3CACFD32-A643-442E-B949-D07D70E5B5F0}"/>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Isotopes share proton number but differ in neutron/nucleon number.</a:t>
            </a:r>
          </a:p>
        </p:txBody>
      </p:sp>
      <p:sp>
        <p:nvSpPr>
          <p:cNvPr id="12" name="core-index-4">
            <a:extLst>
              <a:ext uri="{FF2B5EF4-FFF2-40B4-BE49-F238E27FC236}">
                <a16:creationId xmlns:a16="http://schemas.microsoft.com/office/drawing/2014/main" id="{1AAD1A39-E320-47F8-BBF0-5B0262F66ECA}"/>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04</a:t>
            </a:r>
          </a:p>
        </p:txBody>
      </p:sp>
      <p:sp>
        <p:nvSpPr>
          <p:cNvPr id="13" name="core-point-4">
            <a:extLst>
              <a:ext uri="{FF2B5EF4-FFF2-40B4-BE49-F238E27FC236}">
                <a16:creationId xmlns:a16="http://schemas.microsoft.com/office/drawing/2014/main" id="{E208236A-6D35-4B0D-9D79-2070D6D5973C}"/>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Mostly straight alpha paths imply empty space; rare large deflections imply a tiny positive massive nucleus.</a:t>
            </a:r>
          </a:p>
        </p:txBody>
      </p:sp>
      <p:sp>
        <p:nvSpPr>
          <p:cNvPr id="14" name="core-index-5">
            <a:extLst>
              <a:ext uri="{FF2B5EF4-FFF2-40B4-BE49-F238E27FC236}">
                <a16:creationId xmlns:a16="http://schemas.microsoft.com/office/drawing/2014/main" id="{24157F3B-406C-45DB-B1D5-311F9EADC7AF}"/>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05</a:t>
            </a:r>
          </a:p>
        </p:txBody>
      </p:sp>
      <p:sp>
        <p:nvSpPr>
          <p:cNvPr id="15" name="core-point-5">
            <a:extLst>
              <a:ext uri="{FF2B5EF4-FFF2-40B4-BE49-F238E27FC236}">
                <a16:creationId xmlns:a16="http://schemas.microsoft.com/office/drawing/2014/main" id="{19D78013-0AD8-4B7A-9EAA-964BEA40A44A}"/>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Nuclear changes may alter element identity; mass/energy changes are treated qualitatively in this subsection.</a:t>
            </a:r>
          </a:p>
        </p:txBody>
      </p:sp>
      <p:sp>
        <p:nvSpPr>
          <p:cNvPr id="16" name="equation-panel">
            <a:extLst>
              <a:ext uri="{FF2B5EF4-FFF2-40B4-BE49-F238E27FC236}">
                <a16:creationId xmlns:a16="http://schemas.microsoft.com/office/drawing/2014/main" id="{A30099C8-D672-4819-A377-87F2C20AE71F}"/>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53326DF4-4FE3-449A-904D-38E1ED9C1D4B}"/>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EQUATIONS TO OWN</a:t>
            </a:r>
          </a:p>
        </p:txBody>
      </p:sp>
      <p:sp>
        <p:nvSpPr>
          <p:cNvPr id="18" name="equation-expression-1">
            <a:extLst>
              <a:ext uri="{FF2B5EF4-FFF2-40B4-BE49-F238E27FC236}">
                <a16:creationId xmlns:a16="http://schemas.microsoft.com/office/drawing/2014/main" id="{74E6BA5A-30CF-4753-8DDC-A8372087148A}"/>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nuclide notation: ᴬZX</a:t>
            </a:r>
          </a:p>
        </p:txBody>
      </p:sp>
      <p:sp>
        <p:nvSpPr>
          <p:cNvPr id="19" name="equation-units-1">
            <a:extLst>
              <a:ext uri="{FF2B5EF4-FFF2-40B4-BE49-F238E27FC236}">
                <a16:creationId xmlns:a16="http://schemas.microsoft.com/office/drawing/2014/main" id="{74CBF452-79B7-42DE-9FEC-B0A59BB82C09}"/>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A and Z are counts</a:t>
            </a:r>
          </a:p>
        </p:txBody>
      </p:sp>
      <p:sp>
        <p:nvSpPr>
          <p:cNvPr id="20" name="equation-expression-2">
            <a:extLst>
              <a:ext uri="{FF2B5EF4-FFF2-40B4-BE49-F238E27FC236}">
                <a16:creationId xmlns:a16="http://schemas.microsoft.com/office/drawing/2014/main" id="{CDDB21A3-648C-4E92-AC8F-71AF975AC390}"/>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neutron number = A − Z</a:t>
            </a:r>
          </a:p>
        </p:txBody>
      </p:sp>
      <p:sp>
        <p:nvSpPr>
          <p:cNvPr id="21" name="equation-units-2">
            <a:extLst>
              <a:ext uri="{FF2B5EF4-FFF2-40B4-BE49-F238E27FC236}">
                <a16:creationId xmlns:a16="http://schemas.microsoft.com/office/drawing/2014/main" id="{7BEF7E2E-56DE-42B3-8EA5-DDECC47352DF}"/>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count</a:t>
            </a:r>
          </a:p>
        </p:txBody>
      </p:sp>
      <p:sp>
        <p:nvSpPr>
          <p:cNvPr id="22" name="vocabulary-label">
            <a:extLst>
              <a:ext uri="{FF2B5EF4-FFF2-40B4-BE49-F238E27FC236}">
                <a16:creationId xmlns:a16="http://schemas.microsoft.com/office/drawing/2014/main" id="{87B43BD0-55A6-4970-A396-AF175FD6D15F}"/>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SAY IT PRECISELY</a:t>
            </a:r>
          </a:p>
        </p:txBody>
      </p:sp>
      <p:sp>
        <p:nvSpPr>
          <p:cNvPr id="23" name="vocabulary">
            <a:extLst>
              <a:ext uri="{FF2B5EF4-FFF2-40B4-BE49-F238E27FC236}">
                <a16:creationId xmlns:a16="http://schemas.microsoft.com/office/drawing/2014/main" id="{108A2B07-473A-4F29-A551-79CE176E920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nucleus · proton number · nucleon number · isotope · ion · alpha scattering</a:t>
            </a:r>
          </a:p>
        </p:txBody>
      </p:sp>
    </p:spTree>
    <p:extLst>
      <p:ext uri="{BB962C8B-B14F-4D97-AF65-F5344CB8AC3E}">
        <p14:creationId xmlns:p14="http://schemas.microsoft.com/office/powerpoint/2010/main" val="1835985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B1AF7-F9ED-8A52-CB4F-FF2D4DFA704C}"/>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07A0462C-CE2A-AF97-4F7D-1EAA8CB9F7F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BDAFBCA3-83E3-A32B-5591-3FBE368F0A7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9A27AA1A-ABE2-6291-9F08-25E7F68B0CB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FBDA069-20EA-24E5-5A7B-23EEADFBDC6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DBE8B4C4-F40D-9DBA-4EAF-D217231B6B6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the nuclear atom</a:t>
            </a:r>
            <a:endParaRPr sz="3600" b="1" i="0">
              <a:solidFill>
                <a:srgbClr val="0A332E"/>
              </a:solidFill>
            </a:endParaRPr>
          </a:p>
        </p:txBody>
      </p:sp>
      <p:sp>
        <p:nvSpPr>
          <p:cNvPr id="25" name="simple-definition-label">
            <a:extLst>
              <a:ext uri="{FF2B5EF4-FFF2-40B4-BE49-F238E27FC236}">
                <a16:creationId xmlns:a16="http://schemas.microsoft.com/office/drawing/2014/main" id="{F7AD2498-3025-50A9-F1E8-C8F196A87DB5}"/>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5F9AA67F-09A7-B56C-8E24-83E7BF2E255C}"/>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An atom is a cloud of electrons around a nucleus of protons and neutrons that is thousands of times smaller than the atom yet carries almost all of its mass — the picture forced on physicists when alpha particles bounced off gold foil.</a:t>
            </a:r>
          </a:p>
        </p:txBody>
      </p:sp>
      <p:sp>
        <p:nvSpPr>
          <p:cNvPr id="27" name="TextBox 26">
            <a:extLst>
              <a:ext uri="{FF2B5EF4-FFF2-40B4-BE49-F238E27FC236}">
                <a16:creationId xmlns:a16="http://schemas.microsoft.com/office/drawing/2014/main" id="{21DBB987-A1A4-8DAC-BE1C-18F9FFCB5848}"/>
              </a:ext>
            </a:extLst>
          </p:cNvPr>
          <p:cNvSpPr txBox="1"/>
          <p:nvPr/>
        </p:nvSpPr>
        <p:spPr>
          <a:xfrm>
            <a:off x="1905000" y="3657600"/>
            <a:ext cx="5461000" cy="276999"/>
          </a:xfrm>
          <a:prstGeom prst="rect">
            <a:avLst/>
          </a:prstGeom>
          <a:noFill/>
        </p:spPr>
        <p:txBody>
          <a:bodyPr vert="horz" wrap="square" lIns="0" tIns="0" bIns="0" rtlCol="0">
            <a:noAutofit/>
          </a:bodyPr>
          <a:lstStyle/>
          <a:p>
            <a:r>
              <a:rPr lang="en-US" sz="1600" b="1">
                <a:solidFill>
                  <a:srgbClr val="EF5C3E"/>
                </a:solidFill>
              </a:rPr>
              <a:t>about 1 alpha in 8000 comes straight back</a:t>
            </a:r>
          </a:p>
        </p:txBody>
      </p:sp>
      <p:sp>
        <p:nvSpPr>
          <p:cNvPr id="28" name="Rectangle 27">
            <a:extLst>
              <a:ext uri="{FF2B5EF4-FFF2-40B4-BE49-F238E27FC236}">
                <a16:creationId xmlns:a16="http://schemas.microsoft.com/office/drawing/2014/main" id="{00DDAFBD-0B19-651D-849A-9483EC7C2FE1}"/>
              </a:ext>
            </a:extLst>
          </p:cNvPr>
          <p:cNvSpPr/>
          <p:nvPr/>
        </p:nvSpPr>
        <p:spPr>
          <a:xfrm>
            <a:off x="5969000" y="4036718"/>
            <a:ext cx="279400" cy="1837267"/>
          </a:xfrm>
          <a:prstGeom prst="rect">
            <a:avLst/>
          </a:prstGeom>
          <a:solidFill>
            <a:srgbClr val="6B7F7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8D9F7774-BA1D-C409-3F06-3226FEA8F816}"/>
              </a:ext>
            </a:extLst>
          </p:cNvPr>
          <p:cNvSpPr/>
          <p:nvPr/>
        </p:nvSpPr>
        <p:spPr>
          <a:xfrm>
            <a:off x="5994400" y="4299185"/>
            <a:ext cx="228600" cy="262467"/>
          </a:xfrm>
          <a:prstGeom prst="ellipse">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D12A33A-BF57-BF1F-88D9-C2C8456221D9}"/>
              </a:ext>
            </a:extLst>
          </p:cNvPr>
          <p:cNvSpPr/>
          <p:nvPr/>
        </p:nvSpPr>
        <p:spPr>
          <a:xfrm>
            <a:off x="5994400" y="5290726"/>
            <a:ext cx="228600" cy="262466"/>
          </a:xfrm>
          <a:prstGeom prst="ellipse">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F7F3494D-CADB-E714-A47C-F75248BA4B8E}"/>
              </a:ext>
            </a:extLst>
          </p:cNvPr>
          <p:cNvCxnSpPr/>
          <p:nvPr/>
        </p:nvCxnSpPr>
        <p:spPr>
          <a:xfrm>
            <a:off x="1397000" y="4240859"/>
            <a:ext cx="74930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0523AF1-A1D5-A93B-A95D-EBA3BE308821}"/>
              </a:ext>
            </a:extLst>
          </p:cNvPr>
          <p:cNvSpPr txBox="1"/>
          <p:nvPr/>
        </p:nvSpPr>
        <p:spPr>
          <a:xfrm>
            <a:off x="9042400" y="3978392"/>
            <a:ext cx="2413000" cy="276999"/>
          </a:xfrm>
          <a:prstGeom prst="rect">
            <a:avLst/>
          </a:prstGeom>
          <a:noFill/>
        </p:spPr>
        <p:txBody>
          <a:bodyPr vert="horz" wrap="square" lIns="0" tIns="0" bIns="0" rtlCol="0">
            <a:noAutofit/>
          </a:bodyPr>
          <a:lstStyle/>
          <a:p>
            <a:r>
              <a:rPr lang="en-US" sz="1600">
                <a:solidFill>
                  <a:srgbClr val="102E29"/>
                </a:solidFill>
              </a:rPr>
              <a:t>most pass straight through</a:t>
            </a:r>
          </a:p>
        </p:txBody>
      </p:sp>
      <p:cxnSp>
        <p:nvCxnSpPr>
          <p:cNvPr id="33" name="Straight Connector 32">
            <a:extLst>
              <a:ext uri="{FF2B5EF4-FFF2-40B4-BE49-F238E27FC236}">
                <a16:creationId xmlns:a16="http://schemas.microsoft.com/office/drawing/2014/main" id="{23627C9A-9EAF-FACB-E466-0C61A3CF66AD}"/>
              </a:ext>
            </a:extLst>
          </p:cNvPr>
          <p:cNvCxnSpPr/>
          <p:nvPr/>
        </p:nvCxnSpPr>
        <p:spPr>
          <a:xfrm>
            <a:off x="1397000" y="4853282"/>
            <a:ext cx="47117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8FABD44-EF2C-D8E6-1AEE-6F8992B1BA4A}"/>
              </a:ext>
            </a:extLst>
          </p:cNvPr>
          <p:cNvCxnSpPr/>
          <p:nvPr/>
        </p:nvCxnSpPr>
        <p:spPr>
          <a:xfrm flipV="1">
            <a:off x="6108700" y="4474163"/>
            <a:ext cx="2654300" cy="379119"/>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56038299-5000-8728-F121-BCB79571659B}"/>
              </a:ext>
            </a:extLst>
          </p:cNvPr>
          <p:cNvSpPr txBox="1"/>
          <p:nvPr/>
        </p:nvSpPr>
        <p:spPr>
          <a:xfrm>
            <a:off x="8890000" y="4678304"/>
            <a:ext cx="2540000" cy="276999"/>
          </a:xfrm>
          <a:prstGeom prst="rect">
            <a:avLst/>
          </a:prstGeom>
          <a:noFill/>
        </p:spPr>
        <p:txBody>
          <a:bodyPr vert="horz" wrap="square" lIns="0" tIns="0" bIns="0" rtlCol="0">
            <a:noAutofit/>
          </a:bodyPr>
          <a:lstStyle/>
          <a:p>
            <a:r>
              <a:rPr lang="en-US" sz="1600">
                <a:solidFill>
                  <a:srgbClr val="102E29"/>
                </a:solidFill>
              </a:rPr>
              <a:t>a few deflect slightly</a:t>
            </a:r>
          </a:p>
        </p:txBody>
      </p:sp>
      <p:cxnSp>
        <p:nvCxnSpPr>
          <p:cNvPr id="36" name="Straight Connector 35">
            <a:extLst>
              <a:ext uri="{FF2B5EF4-FFF2-40B4-BE49-F238E27FC236}">
                <a16:creationId xmlns:a16="http://schemas.microsoft.com/office/drawing/2014/main" id="{1B89DB1F-BCE2-44EA-5C99-CFD893BF8561}"/>
              </a:ext>
            </a:extLst>
          </p:cNvPr>
          <p:cNvCxnSpPr/>
          <p:nvPr/>
        </p:nvCxnSpPr>
        <p:spPr>
          <a:xfrm>
            <a:off x="1397000" y="5407378"/>
            <a:ext cx="4597400" cy="0"/>
          </a:xfrm>
          <a:prstGeom prst="line">
            <a:avLst/>
          </a:prstGeom>
          <a:ln w="25400">
            <a:solidFill>
              <a:srgbClr val="EF5C3E"/>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47DAE8E-A33A-C1D3-E232-AECA9D1AEFC2}"/>
              </a:ext>
            </a:extLst>
          </p:cNvPr>
          <p:cNvCxnSpPr/>
          <p:nvPr/>
        </p:nvCxnSpPr>
        <p:spPr>
          <a:xfrm flipH="1">
            <a:off x="2286000" y="5407378"/>
            <a:ext cx="3708400" cy="524933"/>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6D479668-3536-A346-C644-7DDD86B289B7}"/>
              </a:ext>
            </a:extLst>
          </p:cNvPr>
          <p:cNvSpPr txBox="1"/>
          <p:nvPr/>
        </p:nvSpPr>
        <p:spPr>
          <a:xfrm>
            <a:off x="6350000" y="5553192"/>
            <a:ext cx="1905000" cy="276999"/>
          </a:xfrm>
          <a:prstGeom prst="rect">
            <a:avLst/>
          </a:prstGeom>
          <a:noFill/>
        </p:spPr>
        <p:txBody>
          <a:bodyPr vert="horz" wrap="square" lIns="0" tIns="0" bIns="0" rtlCol="0">
            <a:noAutofit/>
          </a:bodyPr>
          <a:lstStyle/>
          <a:p>
            <a:r>
              <a:rPr lang="en-US" sz="1600">
                <a:solidFill>
                  <a:srgbClr val="6B7F79"/>
                </a:solidFill>
              </a:rPr>
              <a:t>gold foil</a:t>
            </a:r>
          </a:p>
        </p:txBody>
      </p:sp>
      <p:sp>
        <p:nvSpPr>
          <p:cNvPr id="39" name="TextBox 38">
            <a:extLst>
              <a:ext uri="{FF2B5EF4-FFF2-40B4-BE49-F238E27FC236}">
                <a16:creationId xmlns:a16="http://schemas.microsoft.com/office/drawing/2014/main" id="{4A8DAB11-4291-A060-5E72-7EC6E371C3E5}"/>
              </a:ext>
            </a:extLst>
          </p:cNvPr>
          <p:cNvSpPr txBox="1"/>
          <p:nvPr/>
        </p:nvSpPr>
        <p:spPr>
          <a:xfrm>
            <a:off x="6350000" y="5174074"/>
            <a:ext cx="1905000" cy="276999"/>
          </a:xfrm>
          <a:prstGeom prst="rect">
            <a:avLst/>
          </a:prstGeom>
          <a:noFill/>
        </p:spPr>
        <p:txBody>
          <a:bodyPr vert="horz" wrap="square" lIns="0" tIns="0" bIns="0" rtlCol="0">
            <a:noAutofit/>
          </a:bodyPr>
          <a:lstStyle/>
          <a:p>
            <a:r>
              <a:rPr lang="en-US" sz="1600">
                <a:solidFill>
                  <a:srgbClr val="EF5C3E"/>
                </a:solidFill>
              </a:rPr>
              <a:t>nucleus</a:t>
            </a:r>
          </a:p>
        </p:txBody>
      </p:sp>
      <p:sp>
        <p:nvSpPr>
          <p:cNvPr id="40" name="diagram-caption">
            <a:extLst>
              <a:ext uri="{FF2B5EF4-FFF2-40B4-BE49-F238E27FC236}">
                <a16:creationId xmlns:a16="http://schemas.microsoft.com/office/drawing/2014/main" id="{09ACA471-3DF2-330E-1ACC-7CEBD4498A3F}"/>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Almost every alpha ignores the foil; the rare violent bounce is the entire evidence for a tiny, dense, positive nucleus.</a:t>
            </a:r>
          </a:p>
        </p:txBody>
      </p:sp>
    </p:spTree>
    <p:extLst>
      <p:ext uri="{BB962C8B-B14F-4D97-AF65-F5344CB8AC3E}">
        <p14:creationId xmlns:p14="http://schemas.microsoft.com/office/powerpoint/2010/main" val="1388971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1671CB2E-EE54-4443-AEBE-C61E57B3F9F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6EA15604-86E7-4F12-9DA1-8D5812D20BD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5BF72DD1-BAD5-4ACF-89C8-03CAF577C59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D04C149-437E-4DF3-A32B-FA3DEAE3530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5586C9B8-4500-4F55-A37A-602255C7AE5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Most alpha particles pass; a few turn sharply</a:t>
            </a:r>
          </a:p>
        </p:txBody>
      </p:sp>
      <p:sp>
        <p:nvSpPr>
          <p:cNvPr id="6" name="graph-mode">
            <a:extLst>
              <a:ext uri="{FF2B5EF4-FFF2-40B4-BE49-F238E27FC236}">
                <a16:creationId xmlns:a16="http://schemas.microsoft.com/office/drawing/2014/main" id="{3C60A9A5-49C7-4A97-80AC-5E9E1511F456}"/>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INTERACTIVE GRAPH · PREDICT → EDIT → EXPLAIN</a:t>
            </a:r>
          </a:p>
        </p:txBody>
      </p:sp>
      <p:sp>
        <p:nvSpPr>
          <p:cNvPr id="7" name="graph-prompt">
            <a:extLst>
              <a:ext uri="{FF2B5EF4-FFF2-40B4-BE49-F238E27FC236}">
                <a16:creationId xmlns:a16="http://schemas.microsoft.com/office/drawing/2014/main" id="{C5ED658B-4793-4B3A-9505-B827A03CFD7C}"/>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CA522A27-C88D-40C5-8147-0F936FA87C1C}"/>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Illustrative observations: (0–10, 960), (10–30, 32), (30–90, 7), (90–180, 1).</a:t>
            </a:r>
          </a:p>
        </p:txBody>
      </p:sp>
      <p:sp>
        <p:nvSpPr>
          <p:cNvPr id="9" name="graph-scale">
            <a:extLst>
              <a:ext uri="{FF2B5EF4-FFF2-40B4-BE49-F238E27FC236}">
                <a16:creationId xmlns:a16="http://schemas.microsoft.com/office/drawing/2014/main" id="{D784D707-F64A-414C-A493-77EBA6468DA7}"/>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1–960 count/min. Axes: Scattering angle range / °; Detected alpha particles / count/min.</a:t>
            </a:r>
          </a:p>
        </p:txBody>
      </p:sp>
      <p:sp>
        <p:nvSpPr>
          <p:cNvPr id="10" name="chart-frame">
            <a:extLst>
              <a:ext uri="{FF2B5EF4-FFF2-40B4-BE49-F238E27FC236}">
                <a16:creationId xmlns:a16="http://schemas.microsoft.com/office/drawing/2014/main" id="{5A6D4954-6F95-4768-A739-CADC4F311E18}"/>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2973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3D0F59F-105B-42BA-92A7-9245C3A2EFB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5F307651-9F83-4E4C-890D-7FC5939C8A8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A8677751-BB1E-4082-83AF-0262A7A1915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A04742A-7CC9-4C7C-A77B-22035C3FD24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316A47EB-C11F-4504-B4C6-6BC3DA70205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read a nuclide</a:t>
            </a:r>
          </a:p>
        </p:txBody>
      </p:sp>
      <p:sp>
        <p:nvSpPr>
          <p:cNvPr id="6" name="worked-label">
            <a:extLst>
              <a:ext uri="{FF2B5EF4-FFF2-40B4-BE49-F238E27FC236}">
                <a16:creationId xmlns:a16="http://schemas.microsoft.com/office/drawing/2014/main" id="{F50E0390-3994-4434-B171-21EF94BA86A8}"/>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7B55F6"/>
                </a:solidFill>
              </a:defRPr>
            </a:pPr>
            <a:r>
              <a:rPr sz="1650" b="1" i="0">
                <a:solidFill>
                  <a:srgbClr val="7B55F6"/>
                </a:solidFill>
              </a:rPr>
              <a:t>CORE · FULLY WORKED PROBLEM · SHOW THE METHOD</a:t>
            </a:r>
          </a:p>
        </p:txBody>
      </p:sp>
      <p:sp>
        <p:nvSpPr>
          <p:cNvPr id="7" name="problem-frame">
            <a:extLst>
              <a:ext uri="{FF2B5EF4-FFF2-40B4-BE49-F238E27FC236}">
                <a16:creationId xmlns:a16="http://schemas.microsoft.com/office/drawing/2014/main" id="{566E1EA1-251B-4EC0-881C-F6A13AC171AB}"/>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AF5A1C7C-E026-4DAB-8B68-2B3367F9CD2E}"/>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For sodium-23, Z = 11 and A = 23. Find protons, neutrons and electrons in a neutral atom and in Na⁺.</a:t>
            </a:r>
          </a:p>
        </p:txBody>
      </p:sp>
      <p:sp>
        <p:nvSpPr>
          <p:cNvPr id="9" name="step-label-1">
            <a:extLst>
              <a:ext uri="{FF2B5EF4-FFF2-40B4-BE49-F238E27FC236}">
                <a16:creationId xmlns:a16="http://schemas.microsoft.com/office/drawing/2014/main" id="{3D5EC4DD-8AC1-4EA2-B45A-9F653A59DC28}"/>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Step 1</a:t>
            </a:r>
          </a:p>
        </p:txBody>
      </p:sp>
      <p:sp>
        <p:nvSpPr>
          <p:cNvPr id="10" name="rule-190-358">
            <a:extLst>
              <a:ext uri="{FF2B5EF4-FFF2-40B4-BE49-F238E27FC236}">
                <a16:creationId xmlns:a16="http://schemas.microsoft.com/office/drawing/2014/main" id="{C5144F87-3292-4E73-A463-A145D5DB4B0C}"/>
              </a:ext>
            </a:extLst>
          </p:cNvPr>
          <p:cNvSpPr>
            <a:spLocks noGrp="1"/>
          </p:cNvSpPr>
          <p:nvPr/>
        </p:nvSpPr>
        <p:spPr>
          <a:xfrm>
            <a:off x="1809750" y="3409950"/>
            <a:ext cx="381000" cy="19050"/>
          </a:xfrm>
          <a:prstGeom prst="rect">
            <a:avLst/>
          </a:prstGeom>
          <a:solidFill>
            <a:srgbClr val="7B55F6"/>
          </a:solidFill>
          <a:ln w="0">
            <a:noFill/>
            <a:prstDash val="solid"/>
          </a:ln>
        </p:spPr>
      </p:sp>
      <p:sp>
        <p:nvSpPr>
          <p:cNvPr id="11" name="step-text-1">
            <a:extLst>
              <a:ext uri="{FF2B5EF4-FFF2-40B4-BE49-F238E27FC236}">
                <a16:creationId xmlns:a16="http://schemas.microsoft.com/office/drawing/2014/main" id="{C1B10F92-2994-431F-8812-72D11EBCA64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Protons = Z = 11.</a:t>
            </a:r>
          </a:p>
        </p:txBody>
      </p:sp>
      <p:sp>
        <p:nvSpPr>
          <p:cNvPr id="12" name="step-label-2">
            <a:extLst>
              <a:ext uri="{FF2B5EF4-FFF2-40B4-BE49-F238E27FC236}">
                <a16:creationId xmlns:a16="http://schemas.microsoft.com/office/drawing/2014/main" id="{2AB1787F-1543-4488-94C2-804EBF288B7F}"/>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Step 2</a:t>
            </a:r>
          </a:p>
        </p:txBody>
      </p:sp>
      <p:sp>
        <p:nvSpPr>
          <p:cNvPr id="13" name="rule-190-430">
            <a:extLst>
              <a:ext uri="{FF2B5EF4-FFF2-40B4-BE49-F238E27FC236}">
                <a16:creationId xmlns:a16="http://schemas.microsoft.com/office/drawing/2014/main" id="{250BB5AC-FEB4-4AA5-B561-781F649AD558}"/>
              </a:ext>
            </a:extLst>
          </p:cNvPr>
          <p:cNvSpPr>
            <a:spLocks noGrp="1"/>
          </p:cNvSpPr>
          <p:nvPr/>
        </p:nvSpPr>
        <p:spPr>
          <a:xfrm>
            <a:off x="1809750" y="4095750"/>
            <a:ext cx="381000" cy="19050"/>
          </a:xfrm>
          <a:prstGeom prst="rect">
            <a:avLst/>
          </a:prstGeom>
          <a:solidFill>
            <a:srgbClr val="7B55F6"/>
          </a:solidFill>
          <a:ln w="0">
            <a:noFill/>
            <a:prstDash val="solid"/>
          </a:ln>
        </p:spPr>
      </p:sp>
      <p:sp>
        <p:nvSpPr>
          <p:cNvPr id="14" name="step-text-2">
            <a:extLst>
              <a:ext uri="{FF2B5EF4-FFF2-40B4-BE49-F238E27FC236}">
                <a16:creationId xmlns:a16="http://schemas.microsoft.com/office/drawing/2014/main" id="{8B0C2905-A63E-4AFC-9570-45D531AFDF40}"/>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Neutrons = A − Z = 12.</a:t>
            </a:r>
          </a:p>
        </p:txBody>
      </p:sp>
      <p:sp>
        <p:nvSpPr>
          <p:cNvPr id="15" name="step-label-3">
            <a:extLst>
              <a:ext uri="{FF2B5EF4-FFF2-40B4-BE49-F238E27FC236}">
                <a16:creationId xmlns:a16="http://schemas.microsoft.com/office/drawing/2014/main" id="{AA700C69-AB58-4AA5-BC18-41E61A6D13E1}"/>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Step 3</a:t>
            </a:r>
          </a:p>
        </p:txBody>
      </p:sp>
      <p:sp>
        <p:nvSpPr>
          <p:cNvPr id="16" name="rule-190-502">
            <a:extLst>
              <a:ext uri="{FF2B5EF4-FFF2-40B4-BE49-F238E27FC236}">
                <a16:creationId xmlns:a16="http://schemas.microsoft.com/office/drawing/2014/main" id="{1627B465-06EE-4D58-A090-CA527D4444AA}"/>
              </a:ext>
            </a:extLst>
          </p:cNvPr>
          <p:cNvSpPr>
            <a:spLocks noGrp="1"/>
          </p:cNvSpPr>
          <p:nvPr/>
        </p:nvSpPr>
        <p:spPr>
          <a:xfrm>
            <a:off x="1809750" y="4781550"/>
            <a:ext cx="381000" cy="19050"/>
          </a:xfrm>
          <a:prstGeom prst="rect">
            <a:avLst/>
          </a:prstGeom>
          <a:solidFill>
            <a:srgbClr val="7B55F6"/>
          </a:solidFill>
          <a:ln w="0">
            <a:noFill/>
            <a:prstDash val="solid"/>
          </a:ln>
        </p:spPr>
      </p:sp>
      <p:sp>
        <p:nvSpPr>
          <p:cNvPr id="17" name="step-text-3">
            <a:extLst>
              <a:ext uri="{FF2B5EF4-FFF2-40B4-BE49-F238E27FC236}">
                <a16:creationId xmlns:a16="http://schemas.microsoft.com/office/drawing/2014/main" id="{2D56AA0B-E3BE-459A-8523-C1296B35FB16}"/>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Neutral electrons = 11; Na⁺ has lost one, so 10.</a:t>
            </a:r>
          </a:p>
        </p:txBody>
      </p:sp>
      <p:sp>
        <p:nvSpPr>
          <p:cNvPr id="18" name="answer-frame">
            <a:extLst>
              <a:ext uri="{FF2B5EF4-FFF2-40B4-BE49-F238E27FC236}">
                <a16:creationId xmlns:a16="http://schemas.microsoft.com/office/drawing/2014/main" id="{D6127775-4A63-46D1-8167-72EE7D542055}"/>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E089FD5F-09F7-43F7-A4C2-28A37C396754}"/>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11 protons, 12 neutrons; 11 electrons neutral, 10 electrons in Na⁺.</a:t>
            </a:r>
          </a:p>
        </p:txBody>
      </p:sp>
    </p:spTree>
    <p:extLst>
      <p:ext uri="{BB962C8B-B14F-4D97-AF65-F5344CB8AC3E}">
        <p14:creationId xmlns:p14="http://schemas.microsoft.com/office/powerpoint/2010/main" val="1515094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5954B82-8A34-49B9-9BCE-3DDF44D4477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7F9E62FD-F32B-4AB2-8105-01997DF574E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CCAD485F-9F04-4871-B626-3043C00194A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88E185E-AE51-40BF-986F-B75C30D4554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5.1</a:t>
            </a:r>
          </a:p>
        </p:txBody>
      </p:sp>
      <p:sp>
        <p:nvSpPr>
          <p:cNvPr id="5" name="slide-title">
            <a:extLst>
              <a:ext uri="{FF2B5EF4-FFF2-40B4-BE49-F238E27FC236}">
                <a16:creationId xmlns:a16="http://schemas.microsoft.com/office/drawing/2014/main" id="{774CDE65-DE9D-4688-A776-5DCF5B8B872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isotope comparison</a:t>
            </a:r>
          </a:p>
        </p:txBody>
      </p:sp>
      <p:sp>
        <p:nvSpPr>
          <p:cNvPr id="6" name="worked-label">
            <a:extLst>
              <a:ext uri="{FF2B5EF4-FFF2-40B4-BE49-F238E27FC236}">
                <a16:creationId xmlns:a16="http://schemas.microsoft.com/office/drawing/2014/main" id="{567FC526-0EFE-4594-89AE-C31AF72F8311}"/>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7B55F6"/>
                </a:solidFill>
              </a:defRPr>
            </a:pPr>
            <a:r>
              <a:rPr sz="1650" b="1" i="0">
                <a:solidFill>
                  <a:srgbClr val="7B55F6"/>
                </a:solidFill>
              </a:rPr>
              <a:t>CORE · GUIDED WORKED PROBLEM · TRY EACH STEP BEFORE READING ON</a:t>
            </a:r>
          </a:p>
        </p:txBody>
      </p:sp>
      <p:sp>
        <p:nvSpPr>
          <p:cNvPr id="7" name="problem-frame">
            <a:extLst>
              <a:ext uri="{FF2B5EF4-FFF2-40B4-BE49-F238E27FC236}">
                <a16:creationId xmlns:a16="http://schemas.microsoft.com/office/drawing/2014/main" id="{5B3F1CB5-62E8-4387-BDD1-92AF257B68C8}"/>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9CB438A-03E3-434C-A534-C59E5D7178C2}"/>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Carbon-12 and carbon-14 both have Z = 6. Compare their proton and neutron numbers and explain why both are carbon.</a:t>
            </a:r>
          </a:p>
        </p:txBody>
      </p:sp>
      <p:sp>
        <p:nvSpPr>
          <p:cNvPr id="9" name="step-label-1">
            <a:extLst>
              <a:ext uri="{FF2B5EF4-FFF2-40B4-BE49-F238E27FC236}">
                <a16:creationId xmlns:a16="http://schemas.microsoft.com/office/drawing/2014/main" id="{276412B8-845C-4B35-BDE8-1D6A5A7A7BE0}"/>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Step 1</a:t>
            </a:r>
          </a:p>
        </p:txBody>
      </p:sp>
      <p:sp>
        <p:nvSpPr>
          <p:cNvPr id="10" name="rule-190-358">
            <a:extLst>
              <a:ext uri="{FF2B5EF4-FFF2-40B4-BE49-F238E27FC236}">
                <a16:creationId xmlns:a16="http://schemas.microsoft.com/office/drawing/2014/main" id="{74AA9C10-E6AD-4447-9678-1FE562479FF8}"/>
              </a:ext>
            </a:extLst>
          </p:cNvPr>
          <p:cNvSpPr>
            <a:spLocks noGrp="1"/>
          </p:cNvSpPr>
          <p:nvPr/>
        </p:nvSpPr>
        <p:spPr>
          <a:xfrm>
            <a:off x="1809750" y="3409950"/>
            <a:ext cx="381000" cy="19050"/>
          </a:xfrm>
          <a:prstGeom prst="rect">
            <a:avLst/>
          </a:prstGeom>
          <a:solidFill>
            <a:srgbClr val="7B55F6"/>
          </a:solidFill>
          <a:ln w="0">
            <a:noFill/>
            <a:prstDash val="solid"/>
          </a:ln>
        </p:spPr>
      </p:sp>
      <p:sp>
        <p:nvSpPr>
          <p:cNvPr id="11" name="step-text-1">
            <a:extLst>
              <a:ext uri="{FF2B5EF4-FFF2-40B4-BE49-F238E27FC236}">
                <a16:creationId xmlns:a16="http://schemas.microsoft.com/office/drawing/2014/main" id="{E99F2A5F-5E69-487C-9DEC-CBE0E97AED22}"/>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C-12: 6 p, 6 n.</a:t>
            </a:r>
          </a:p>
        </p:txBody>
      </p:sp>
      <p:sp>
        <p:nvSpPr>
          <p:cNvPr id="12" name="step-label-2">
            <a:extLst>
              <a:ext uri="{FF2B5EF4-FFF2-40B4-BE49-F238E27FC236}">
                <a16:creationId xmlns:a16="http://schemas.microsoft.com/office/drawing/2014/main" id="{26DB3C04-4FAA-4A2B-8B05-476A587CED9E}"/>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Step 2</a:t>
            </a:r>
          </a:p>
        </p:txBody>
      </p:sp>
      <p:sp>
        <p:nvSpPr>
          <p:cNvPr id="13" name="rule-190-430">
            <a:extLst>
              <a:ext uri="{FF2B5EF4-FFF2-40B4-BE49-F238E27FC236}">
                <a16:creationId xmlns:a16="http://schemas.microsoft.com/office/drawing/2014/main" id="{3715CB15-3EBD-4B7D-AF55-2FA70D689C2C}"/>
              </a:ext>
            </a:extLst>
          </p:cNvPr>
          <p:cNvSpPr>
            <a:spLocks noGrp="1"/>
          </p:cNvSpPr>
          <p:nvPr/>
        </p:nvSpPr>
        <p:spPr>
          <a:xfrm>
            <a:off x="1809750" y="4095750"/>
            <a:ext cx="381000" cy="19050"/>
          </a:xfrm>
          <a:prstGeom prst="rect">
            <a:avLst/>
          </a:prstGeom>
          <a:solidFill>
            <a:srgbClr val="7B55F6"/>
          </a:solidFill>
          <a:ln w="0">
            <a:noFill/>
            <a:prstDash val="solid"/>
          </a:ln>
        </p:spPr>
      </p:sp>
      <p:sp>
        <p:nvSpPr>
          <p:cNvPr id="14" name="step-text-2">
            <a:extLst>
              <a:ext uri="{FF2B5EF4-FFF2-40B4-BE49-F238E27FC236}">
                <a16:creationId xmlns:a16="http://schemas.microsoft.com/office/drawing/2014/main" id="{D8210C7D-BB31-462F-9649-5D300C82D147}"/>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C-14: 6 p, 8 n.</a:t>
            </a:r>
          </a:p>
        </p:txBody>
      </p:sp>
      <p:sp>
        <p:nvSpPr>
          <p:cNvPr id="15" name="step-label-3">
            <a:extLst>
              <a:ext uri="{FF2B5EF4-FFF2-40B4-BE49-F238E27FC236}">
                <a16:creationId xmlns:a16="http://schemas.microsoft.com/office/drawing/2014/main" id="{07F94127-2817-45E2-9F2C-7AD48E2A4321}"/>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7B55F6"/>
                </a:solidFill>
              </a:defRPr>
            </a:pPr>
            <a:r>
              <a:rPr sz="1800" b="1" i="0">
                <a:solidFill>
                  <a:srgbClr val="7B55F6"/>
                </a:solidFill>
              </a:rPr>
              <a:t>Step 3</a:t>
            </a:r>
          </a:p>
        </p:txBody>
      </p:sp>
      <p:sp>
        <p:nvSpPr>
          <p:cNvPr id="16" name="rule-190-502">
            <a:extLst>
              <a:ext uri="{FF2B5EF4-FFF2-40B4-BE49-F238E27FC236}">
                <a16:creationId xmlns:a16="http://schemas.microsoft.com/office/drawing/2014/main" id="{508A0069-4152-4A6C-8B48-D66ED53C633E}"/>
              </a:ext>
            </a:extLst>
          </p:cNvPr>
          <p:cNvSpPr>
            <a:spLocks noGrp="1"/>
          </p:cNvSpPr>
          <p:nvPr/>
        </p:nvSpPr>
        <p:spPr>
          <a:xfrm>
            <a:off x="1809750" y="4781550"/>
            <a:ext cx="381000" cy="19050"/>
          </a:xfrm>
          <a:prstGeom prst="rect">
            <a:avLst/>
          </a:prstGeom>
          <a:solidFill>
            <a:srgbClr val="7B55F6"/>
          </a:solidFill>
          <a:ln w="0">
            <a:noFill/>
            <a:prstDash val="solid"/>
          </a:ln>
        </p:spPr>
      </p:sp>
      <p:sp>
        <p:nvSpPr>
          <p:cNvPr id="17" name="step-text-3">
            <a:extLst>
              <a:ext uri="{FF2B5EF4-FFF2-40B4-BE49-F238E27FC236}">
                <a16:creationId xmlns:a16="http://schemas.microsoft.com/office/drawing/2014/main" id="{F1C6BECA-CE12-402A-971F-21C1256CDF8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1D94A6CD-ACFC-4118-84E1-4B08B6048C87}"/>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E1EECF94-2955-44AE-B508-7BBF8A13E6A8}"/>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Both have 6 protons, so both are carbon; neutron numbers differ, so they are isotopes.</a:t>
            </a:r>
          </a:p>
        </p:txBody>
      </p:sp>
    </p:spTree>
    <p:extLst>
      <p:ext uri="{BB962C8B-B14F-4D97-AF65-F5344CB8AC3E}">
        <p14:creationId xmlns:p14="http://schemas.microsoft.com/office/powerpoint/2010/main" val="1645179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2D091CEF-3F5F-4304-AE27-1F495F6B0FC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GROUP 5 · NUCLEAR PHYSICS</a:t>
            </a:r>
          </a:p>
        </p:txBody>
      </p:sp>
      <p:sp>
        <p:nvSpPr>
          <p:cNvPr id="2" name="page-number">
            <a:extLst>
              <a:ext uri="{FF2B5EF4-FFF2-40B4-BE49-F238E27FC236}">
                <a16:creationId xmlns:a16="http://schemas.microsoft.com/office/drawing/2014/main" id="{D5506494-B05D-403F-8882-0975168BF22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E50A37FD-971E-4814-B89F-EC4D48A86276}"/>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14C9B219-2332-40E7-B992-A0DADB4EDD2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5.1</a:t>
            </a:r>
          </a:p>
        </p:txBody>
      </p:sp>
      <p:sp>
        <p:nvSpPr>
          <p:cNvPr id="5" name="slide-title">
            <a:extLst>
              <a:ext uri="{FF2B5EF4-FFF2-40B4-BE49-F238E27FC236}">
                <a16:creationId xmlns:a16="http://schemas.microsoft.com/office/drawing/2014/main" id="{576685C4-022E-4D11-B905-EE3153E709D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Build-an-atom audit</a:t>
            </a:r>
          </a:p>
        </p:txBody>
      </p:sp>
      <p:sp>
        <p:nvSpPr>
          <p:cNvPr id="6" name="activity-format">
            <a:extLst>
              <a:ext uri="{FF2B5EF4-FFF2-40B4-BE49-F238E27FC236}">
                <a16:creationId xmlns:a16="http://schemas.microsoft.com/office/drawing/2014/main" id="{E88907A7-7B43-48B5-8C2C-A0FF95B73A5C}"/>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CLASS ACTIVITY · COUNTER-MODEL</a:t>
            </a:r>
          </a:p>
        </p:txBody>
      </p:sp>
      <p:sp>
        <p:nvSpPr>
          <p:cNvPr id="7" name="materials-label">
            <a:extLst>
              <a:ext uri="{FF2B5EF4-FFF2-40B4-BE49-F238E27FC236}">
                <a16:creationId xmlns:a16="http://schemas.microsoft.com/office/drawing/2014/main" id="{BB8B6905-B5E8-41DC-9D55-37D0C8AE7908}"/>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7B55F6"/>
                </a:solidFill>
              </a:defRPr>
            </a:pPr>
            <a:r>
              <a:rPr sz="1650" b="1" i="0">
                <a:solidFill>
                  <a:srgbClr val="7B55F6"/>
                </a:solidFill>
              </a:rPr>
              <a:t>YOU NEED</a:t>
            </a:r>
          </a:p>
        </p:txBody>
      </p:sp>
      <p:sp>
        <p:nvSpPr>
          <p:cNvPr id="8" name="materials">
            <a:extLst>
              <a:ext uri="{FF2B5EF4-FFF2-40B4-BE49-F238E27FC236}">
                <a16:creationId xmlns:a16="http://schemas.microsoft.com/office/drawing/2014/main" id="{769F458A-63C8-4C31-97D3-E606DB9EB3E7}"/>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proton/neutron/electron counters • nuclide cards</a:t>
            </a:r>
          </a:p>
        </p:txBody>
      </p:sp>
      <p:sp>
        <p:nvSpPr>
          <p:cNvPr id="9" name="activity-step-1">
            <a:extLst>
              <a:ext uri="{FF2B5EF4-FFF2-40B4-BE49-F238E27FC236}">
                <a16:creationId xmlns:a16="http://schemas.microsoft.com/office/drawing/2014/main" id="{1CEE59AD-EA4F-4F53-A2EF-90E0BB6A7B74}"/>
              </a:ext>
            </a:extLst>
          </p:cNvPr>
          <p:cNvSpPr>
            <a:spLocks noGrp="1"/>
          </p:cNvSpPr>
          <p:nvPr/>
        </p:nvSpPr>
        <p:spPr>
          <a:xfrm>
            <a:off x="4905375" y="2143125"/>
            <a:ext cx="514350" cy="514350"/>
          </a:xfrm>
          <a:prstGeom prst="ellipse">
            <a:avLst/>
          </a:prstGeom>
          <a:solidFill>
            <a:srgbClr val="7B55F6"/>
          </a:solidFill>
          <a:ln w="0">
            <a:noFill/>
            <a:prstDash val="solid"/>
          </a:ln>
        </p:spPr>
      </p:sp>
      <p:sp>
        <p:nvSpPr>
          <p:cNvPr id="10" name="activity-step-number-1">
            <a:extLst>
              <a:ext uri="{FF2B5EF4-FFF2-40B4-BE49-F238E27FC236}">
                <a16:creationId xmlns:a16="http://schemas.microsoft.com/office/drawing/2014/main" id="{A1754A42-9BC3-4566-9FFB-7B2A31264824}"/>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11" name="activity-step-text-1">
            <a:extLst>
              <a:ext uri="{FF2B5EF4-FFF2-40B4-BE49-F238E27FC236}">
                <a16:creationId xmlns:a16="http://schemas.microsoft.com/office/drawing/2014/main" id="{6B8D7E3A-18E3-477F-9C12-8C3C32F31362}"/>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Build the nucleus from A and Z.</a:t>
            </a:r>
          </a:p>
        </p:txBody>
      </p:sp>
      <p:sp>
        <p:nvSpPr>
          <p:cNvPr id="12" name="activity-step-2">
            <a:extLst>
              <a:ext uri="{FF2B5EF4-FFF2-40B4-BE49-F238E27FC236}">
                <a16:creationId xmlns:a16="http://schemas.microsoft.com/office/drawing/2014/main" id="{977DE583-CEEC-4C79-B8E0-C34C8F626BB0}"/>
              </a:ext>
            </a:extLst>
          </p:cNvPr>
          <p:cNvSpPr>
            <a:spLocks noGrp="1"/>
          </p:cNvSpPr>
          <p:nvPr/>
        </p:nvSpPr>
        <p:spPr>
          <a:xfrm>
            <a:off x="4905375" y="3209925"/>
            <a:ext cx="514350" cy="514350"/>
          </a:xfrm>
          <a:prstGeom prst="ellipse">
            <a:avLst/>
          </a:prstGeom>
          <a:solidFill>
            <a:srgbClr val="7B55F6"/>
          </a:solidFill>
          <a:ln w="0">
            <a:noFill/>
            <a:prstDash val="solid"/>
          </a:ln>
        </p:spPr>
      </p:sp>
      <p:sp>
        <p:nvSpPr>
          <p:cNvPr id="13" name="activity-step-number-2">
            <a:extLst>
              <a:ext uri="{FF2B5EF4-FFF2-40B4-BE49-F238E27FC236}">
                <a16:creationId xmlns:a16="http://schemas.microsoft.com/office/drawing/2014/main" id="{0B4AE913-7DB4-4D83-B1E5-70D6C883781D}"/>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4" name="activity-step-text-2">
            <a:extLst>
              <a:ext uri="{FF2B5EF4-FFF2-40B4-BE49-F238E27FC236}">
                <a16:creationId xmlns:a16="http://schemas.microsoft.com/office/drawing/2014/main" id="{02BFA5F4-9816-47E9-8E45-689F5528D6D0}"/>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Add electrons for neutral atom or given ion.</a:t>
            </a:r>
          </a:p>
        </p:txBody>
      </p:sp>
      <p:sp>
        <p:nvSpPr>
          <p:cNvPr id="15" name="activity-step-3">
            <a:extLst>
              <a:ext uri="{FF2B5EF4-FFF2-40B4-BE49-F238E27FC236}">
                <a16:creationId xmlns:a16="http://schemas.microsoft.com/office/drawing/2014/main" id="{C0E58CAF-9D54-4C43-B8B9-C9898A359D41}"/>
              </a:ext>
            </a:extLst>
          </p:cNvPr>
          <p:cNvSpPr>
            <a:spLocks noGrp="1"/>
          </p:cNvSpPr>
          <p:nvPr/>
        </p:nvSpPr>
        <p:spPr>
          <a:xfrm>
            <a:off x="4905375" y="4276725"/>
            <a:ext cx="514350" cy="514350"/>
          </a:xfrm>
          <a:prstGeom prst="ellipse">
            <a:avLst/>
          </a:prstGeom>
          <a:solidFill>
            <a:srgbClr val="7B55F6"/>
          </a:solidFill>
          <a:ln w="0">
            <a:noFill/>
            <a:prstDash val="solid"/>
          </a:ln>
        </p:spPr>
      </p:sp>
      <p:sp>
        <p:nvSpPr>
          <p:cNvPr id="16" name="activity-step-number-3">
            <a:extLst>
              <a:ext uri="{FF2B5EF4-FFF2-40B4-BE49-F238E27FC236}">
                <a16:creationId xmlns:a16="http://schemas.microsoft.com/office/drawing/2014/main" id="{6C6EB367-BC67-4158-92E3-B26AEDC0D974}"/>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7" name="activity-step-text-3">
            <a:extLst>
              <a:ext uri="{FF2B5EF4-FFF2-40B4-BE49-F238E27FC236}">
                <a16:creationId xmlns:a16="http://schemas.microsoft.com/office/drawing/2014/main" id="{961F3479-41DF-4246-A943-7E2FF03629BC}"/>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Partner audits identity, isotope and charge.</a:t>
            </a:r>
          </a:p>
        </p:txBody>
      </p:sp>
      <p:sp>
        <p:nvSpPr>
          <p:cNvPr id="18" name="rule-70-518">
            <a:extLst>
              <a:ext uri="{FF2B5EF4-FFF2-40B4-BE49-F238E27FC236}">
                <a16:creationId xmlns:a16="http://schemas.microsoft.com/office/drawing/2014/main" id="{F594E341-D7EA-4149-ABD5-FB0217919EF4}"/>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2C46B0AD-26DC-4B79-8609-E92C5065D3A5}"/>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7B55F6"/>
                </a:solidFill>
              </a:defRPr>
            </a:pPr>
            <a:r>
              <a:rPr sz="1875" b="1" i="0">
                <a:solidFill>
                  <a:srgbClr val="7B55F6"/>
                </a:solidFill>
              </a:rPr>
              <a:t>Success check: Learners never change proton number when forming an ion.</a:t>
            </a:r>
          </a:p>
        </p:txBody>
      </p:sp>
    </p:spTree>
    <p:extLst>
      <p:ext uri="{BB962C8B-B14F-4D97-AF65-F5344CB8AC3E}">
        <p14:creationId xmlns:p14="http://schemas.microsoft.com/office/powerpoint/2010/main" val="1988831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B55F6"/>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373ECACC-A4D9-4144-A3CC-C2455E36666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GROUP 5 · NUCLEAR PHYSICS</a:t>
            </a:r>
          </a:p>
        </p:txBody>
      </p:sp>
      <p:sp>
        <p:nvSpPr>
          <p:cNvPr id="2" name="page-number">
            <a:extLst>
              <a:ext uri="{FF2B5EF4-FFF2-40B4-BE49-F238E27FC236}">
                <a16:creationId xmlns:a16="http://schemas.microsoft.com/office/drawing/2014/main" id="{F44744A3-A054-44D5-88BB-382E1CF3433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09 / 13</a:t>
            </a:r>
            <a:endParaRPr sz="1650" b="1" i="0">
              <a:solidFill>
                <a:srgbClr val="F4F0E2"/>
              </a:solidFill>
            </a:endParaRPr>
          </a:p>
        </p:txBody>
      </p:sp>
      <p:sp>
        <p:nvSpPr>
          <p:cNvPr id="3" name="rule-70-666">
            <a:extLst>
              <a:ext uri="{FF2B5EF4-FFF2-40B4-BE49-F238E27FC236}">
                <a16:creationId xmlns:a16="http://schemas.microsoft.com/office/drawing/2014/main" id="{1D18B98B-5845-4D02-A8A6-A3BE89219EC6}"/>
              </a:ext>
            </a:extLst>
          </p:cNvPr>
          <p:cNvSpPr>
            <a:spLocks noGrp="1"/>
          </p:cNvSpPr>
          <p:nvPr/>
        </p:nvSpPr>
        <p:spPr>
          <a:xfrm>
            <a:off x="666750" y="6343650"/>
            <a:ext cx="10858500" cy="9525"/>
          </a:xfrm>
          <a:prstGeom prst="rect">
            <a:avLst/>
          </a:prstGeom>
          <a:solidFill>
            <a:srgbClr val="F4F0E2"/>
          </a:solidFill>
          <a:ln w="0">
            <a:noFill/>
            <a:prstDash val="solid"/>
          </a:ln>
        </p:spPr>
      </p:sp>
      <p:sp>
        <p:nvSpPr>
          <p:cNvPr id="4" name="course-footer">
            <a:extLst>
              <a:ext uri="{FF2B5EF4-FFF2-40B4-BE49-F238E27FC236}">
                <a16:creationId xmlns:a16="http://schemas.microsoft.com/office/drawing/2014/main" id="{7D5D77FA-A14E-4C81-BC1B-C5C3DC51DCF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5.1</a:t>
            </a:r>
          </a:p>
        </p:txBody>
      </p:sp>
      <p:sp>
        <p:nvSpPr>
          <p:cNvPr id="5" name="misconception-label">
            <a:extLst>
              <a:ext uri="{FF2B5EF4-FFF2-40B4-BE49-F238E27FC236}">
                <a16:creationId xmlns:a16="http://schemas.microsoft.com/office/drawing/2014/main" id="{9B6865C0-AC8C-44FE-A6CF-B7C261AA6B21}"/>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A60C0BC6-42A8-456A-B5A8-169AAF000A4E}"/>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“Isotopes are different elements because their masses differ.”</a:t>
            </a:r>
          </a:p>
        </p:txBody>
      </p:sp>
      <p:sp>
        <p:nvSpPr>
          <p:cNvPr id="7" name="correction-frame">
            <a:extLst>
              <a:ext uri="{FF2B5EF4-FFF2-40B4-BE49-F238E27FC236}">
                <a16:creationId xmlns:a16="http://schemas.microsoft.com/office/drawing/2014/main" id="{1E415154-0F06-4CC7-9406-FDEB3B0E3928}"/>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8993E4DA-2209-49CE-AA93-CF70C84B60F9}"/>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Element identity is fixed by proton number; isotopes differ in neutron number.</a:t>
            </a:r>
          </a:p>
        </p:txBody>
      </p:sp>
      <p:sp>
        <p:nvSpPr>
          <p:cNvPr id="9" name="humor-line">
            <a:extLst>
              <a:ext uri="{FF2B5EF4-FFF2-40B4-BE49-F238E27FC236}">
                <a16:creationId xmlns:a16="http://schemas.microsoft.com/office/drawing/2014/main" id="{B69A58EF-5C79-4965-AD02-2A5D38469BAA}"/>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Different neutron luggage, same proton identity card.</a:t>
            </a:r>
          </a:p>
        </p:txBody>
      </p:sp>
      <p:sp>
        <p:nvSpPr>
          <p:cNvPr id="10" name="misconception-check">
            <a:extLst>
              <a:ext uri="{FF2B5EF4-FFF2-40B4-BE49-F238E27FC236}">
                <a16:creationId xmlns:a16="http://schemas.microsoft.com/office/drawing/2014/main" id="{F1EB50B8-A76D-4547-8DE6-D0BC2EBBCAE4}"/>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Which change makes a new element: electron, neutron or proton number?</a:t>
            </a:r>
          </a:p>
        </p:txBody>
      </p:sp>
    </p:spTree>
    <p:extLst>
      <p:ext uri="{BB962C8B-B14F-4D97-AF65-F5344CB8AC3E}">
        <p14:creationId xmlns:p14="http://schemas.microsoft.com/office/powerpoint/2010/main" val="138138740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4562</Words>
  <Application>Microsoft Office PowerPoint</Application>
  <DocSecurity>0</DocSecurity>
  <PresentationFormat>Widescreen</PresentationFormat>
  <Paragraphs>335</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2026-08-14T17:44:06Z</dcterms:created>
  <dcterms:modified xsi:type="dcterms:W3CDTF">2026-08-15T16:00:52Z</dcterms:modified>
</cp:coreProperties>
</file>