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0.20 kg water, c = 4200 J/(kg °C)</c:v>
          </c:tx>
          <c:spPr>
            <a:ln w="28575">
              <a:solidFill>
                <a:srgbClr val="F58A1F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F58A1F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10</c:v>
              </c:pt>
              <c:pt idx="2">
                <c:v>20</c:v>
              </c:pt>
              <c:pt idx="3">
                <c:v>30</c:v>
              </c:pt>
              <c:pt idx="4">
                <c:v>40</c:v>
              </c:pt>
            </c:numLit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8400</c:v>
              </c:pt>
              <c:pt idx="2">
                <c:v>16800</c:v>
              </c:pt>
              <c:pt idx="3">
                <c:v>25200</c:v>
              </c:pt>
              <c:pt idx="4">
                <c:v>33600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A3C1-4368-9AA6-1C6CBE6A15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Energy supplied / J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10000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Temperature increase / °C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0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“Thermal properties and temperature”, an accent ring for group 2,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2.2.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6-mark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calculate, explain. Do not reveal the mark scheme until slide 11.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Six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[Quiz answers] 1. kinetic energy — It measures average microscopic kinetic energy. 2. smaller rise — Δθ = ΔE/(mc). 3. at surface — Energetic surface particles escape. 4. state change — Energy changes particle arrangement/potential energy.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Five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A6E38-3BAA-CCAC-8D1E-C33270456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37C182-E6EC-6DE3-790D-617698DDFF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DF1DCB-5532-2EBC-9504-9B5570028D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energy in ΔE, particles move faster, temperature rises: ΔE = mcΔθ, particles pull apart. A caption reads: The same joules do one of two jobs — speed the particles up or separate them — and only the first moves the thermometer.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C75785-2939-06A6-138E-A7C13C8F9C75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3189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line chart plots Energy supplied in J against Temperature increase in °C; Temperature increase remains in °C; Energy supplied remains in J.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Exact ideal model; real experiments also transfer energy to apparatus and surroundings.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[Quantitative visual] Values: 0.20 kg water, c = 4200 J/(kg °C): (0, 0), (10, 8400), (20, 16800), (30, 25200), (40, 33600). Data: illustrative lesson data. Scale: 0 to 33600 J.</a:t>
            </a:r>
          </a:p>
          <a:p>
            <a:r>
              <a:t>Units: x uses degrees Celsius (°C); y uses joules.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[Worked problem] Steps: 1) ΔE = mcΔθ. 2) ΔE = 0.50×4200×12. 3) Multiply and state J. Answer: ΔE = 25 200 J = 25.2 kJ.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[Worked problem] Steps: 1) A: 3600/(0.20×900). 2) B: 3600/(0.20×450). 3) Check the direction, significant figures and physical meaning of the result. Answer: A rises 20 °C; B rises 40 °C.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[Safety] Use warm water only; any higher-temperature demonstration is teacher-handled under a risk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https://giophysics.com/chapter-40/thermal-concepts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Describe thermal expansion of solids, liquids and gases and explain consequences/applications.; Distinguish temperature from internal energy and describe thermal equilibrium/measurement.; Define/use specific heat capacity and ΔE = mcΔθ (Supplement).; Describe melting and boiling as state changes with energy transfer at constant temperature.; Explain evaporation, cooling and effects of temperature, surface area and air movement; distinguish it from boiling.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[Humor] The joules are working backstage on the seating plan.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84F40C40-0BDB-4353-852F-7C6B839E76D6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648A9A82-DE8A-4B84-8905-85F52D93FC94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CAMBRIDGE IGCSE PHYSICS 0625 · SYLLABUS 2.2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6A182185-23F8-4A26-A99C-502C291B6310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Thermal properties and temperature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5CEE8930-B58D-43CD-BB41-7FE311F6DB5B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F58A1F"/>
                </a:solidFill>
              </a:defRPr>
            </a:pPr>
            <a:r>
              <a:rPr sz="2850" b="1" i="0">
                <a:solidFill>
                  <a:srgbClr val="F58A1F"/>
                </a:solidFill>
              </a:rPr>
              <a:t>Why Equal Heating Does Not Mean Equal Temperature Rise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2864C073-0B7E-41B7-BA9A-97E9093B92B1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Equal heaters warm equal masses of water and aluminium. Must their temperatures rise equally?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AE7AFAAA-0E81-4410-8E36-2B010A8792AD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530BCCF9-B2A0-45B5-BD65-BCB8241A9C07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51CA7565-5BF9-4062-99DB-1D25090F50D4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EDITABLE · 45-MINUTE CLASSROOM LESSON · CORE + SUPPLEMENT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DDF5DC5B-6DBF-4CD5-A040-547363413B2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04E547E1-3CE1-4FA4-9BE5-E14330311A7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DFF02382-4124-4694-8033-157B7E08257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0348AC9C-6339-4093-9CBE-45AFBAA7988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2.2</a:t>
            </a:r>
          </a:p>
        </p:txBody>
      </p:sp>
    </p:spTree>
    <p:extLst>
      <p:ext uri="{BB962C8B-B14F-4D97-AF65-F5344CB8AC3E}">
        <p14:creationId xmlns:p14="http://schemas.microsoft.com/office/powerpoint/2010/main" val="78626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5130DC74-9BEC-45AD-B23C-C658A062A8F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3A5FAEC-7DDD-46C9-948E-F8DD223AC29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E03D03D-8988-4DC7-83BB-39B283DE401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93B9A45-F409-465D-AF24-506DA3EB7B1A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00F1150-D2D6-4701-8DCD-E8A10652606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cooling flask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D7BDDB78-52E3-4ADF-A68C-D303854C60D3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Core + Supplement · 6 MARKS · CALCULATE · EXPLAIN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A16891B5-4E8C-4C9C-846C-861585F21E6B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F5C2650C-6C2E-4020-80B9-BD936CE78362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0.30 kg liquid with c = 2400 J/(kg °C) cools by 15 °C. Calculate energy transferred. Explain evaporation cooling using the particle model.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86D89302-A57E-4CB3-A5F6-22ECAF5DD637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05230C56-57BB-452D-91FB-76109625C536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C9675330-4E3B-4C3A-BEC6-8802C7FFAE20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848755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oup-label">
            <a:extLst>
              <a:ext uri="{FF2B5EF4-FFF2-40B4-BE49-F238E27FC236}">
                <a16:creationId xmlns:a16="http://schemas.microsoft.com/office/drawing/2014/main" id="{7D5D4C83-1F2B-4A0B-9B00-466EED430FB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7107086-3073-41A8-9EC1-EB03C3D2A71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40F5621-D0F7-454C-937C-CBD604C7DA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EB8151F-5A36-42FD-BC3C-E2DD6C95E64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A28A8A4-F58F-4A50-B559-576DC8A9DA5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1E611EB0-EF43-4FD7-BA66-23536E4B7EE3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4D6ED3D6-FF31-4DB1-A366-39C1D6FC1D67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AF3829EF-AACC-4EBB-88E0-6D2A03FAE8A7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91FAB65C-D46D-4FA5-A6CF-5DE40AF2EDA7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ΔE = mcΔθ.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6CBAFE8E-AB69-48B0-AE29-9393DC6CF4A1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AD469B64-2521-456D-96D5-9EBC78F69A19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24854DEB-9FC8-411D-92BB-840E5D192B21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= 0.30×2400×15 = 10 800 J.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DCCC887E-5DE0-4B11-89DF-6DB408E3B446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F9981CE3-FE88-4908-9663-873F71F309B3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6E18523C-614E-4BAB-A09D-31814FD20D29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More energetic particles escape from surface.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E7500D2F-3941-44FE-ACCD-2A54C1F7B553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46DA2884-8703-4EFA-A2ED-50C79A48E648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4F711BCF-7BD1-4ECA-9EC7-1841FFBC0E5B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They take energy away.</a:t>
            </a:r>
          </a:p>
        </p:txBody>
      </p:sp>
      <p:sp>
        <p:nvSpPr>
          <p:cNvPr id="19" name="mark-number-5">
            <a:extLst>
              <a:ext uri="{FF2B5EF4-FFF2-40B4-BE49-F238E27FC236}">
                <a16:creationId xmlns:a16="http://schemas.microsoft.com/office/drawing/2014/main" id="{22E10E1C-5267-4480-A0A6-86407D926854}"/>
              </a:ext>
            </a:extLst>
          </p:cNvPr>
          <p:cNvSpPr>
            <a:spLocks noGrp="1"/>
          </p:cNvSpPr>
          <p:nvPr/>
        </p:nvSpPr>
        <p:spPr>
          <a:xfrm>
            <a:off x="6191250" y="3333750"/>
            <a:ext cx="457200" cy="4572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20" name="mark-number-text-5">
            <a:extLst>
              <a:ext uri="{FF2B5EF4-FFF2-40B4-BE49-F238E27FC236}">
                <a16:creationId xmlns:a16="http://schemas.microsoft.com/office/drawing/2014/main" id="{2BA4BEA3-F21A-4ED4-8B42-621EBE932E82}"/>
              </a:ext>
            </a:extLst>
          </p:cNvPr>
          <p:cNvSpPr>
            <a:spLocks noGrp="1"/>
          </p:cNvSpPr>
          <p:nvPr/>
        </p:nvSpPr>
        <p:spPr>
          <a:xfrm>
            <a:off x="61912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5</a:t>
            </a:r>
          </a:p>
        </p:txBody>
      </p:sp>
      <p:sp>
        <p:nvSpPr>
          <p:cNvPr id="21" name="mark-point-5">
            <a:extLst>
              <a:ext uri="{FF2B5EF4-FFF2-40B4-BE49-F238E27FC236}">
                <a16:creationId xmlns:a16="http://schemas.microsoft.com/office/drawing/2014/main" id="{039993CA-B86B-4C6A-83BB-18E39BEAD184}"/>
              </a:ext>
            </a:extLst>
          </p:cNvPr>
          <p:cNvSpPr>
            <a:spLocks noGrp="1"/>
          </p:cNvSpPr>
          <p:nvPr/>
        </p:nvSpPr>
        <p:spPr>
          <a:xfrm>
            <a:off x="68580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Average kinetic energy of remaining particles falls.</a:t>
            </a:r>
          </a:p>
        </p:txBody>
      </p:sp>
      <p:sp>
        <p:nvSpPr>
          <p:cNvPr id="22" name="mark-number-6">
            <a:extLst>
              <a:ext uri="{FF2B5EF4-FFF2-40B4-BE49-F238E27FC236}">
                <a16:creationId xmlns:a16="http://schemas.microsoft.com/office/drawing/2014/main" id="{2E1B4FE5-24B6-4A47-A91F-F36928041AB1}"/>
              </a:ext>
            </a:extLst>
          </p:cNvPr>
          <p:cNvSpPr>
            <a:spLocks noGrp="1"/>
          </p:cNvSpPr>
          <p:nvPr/>
        </p:nvSpPr>
        <p:spPr>
          <a:xfrm>
            <a:off x="6191250" y="4400550"/>
            <a:ext cx="457200" cy="4572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23" name="mark-number-text-6">
            <a:extLst>
              <a:ext uri="{FF2B5EF4-FFF2-40B4-BE49-F238E27FC236}">
                <a16:creationId xmlns:a16="http://schemas.microsoft.com/office/drawing/2014/main" id="{B8325617-8139-42D6-9FA4-8B3083767F04}"/>
              </a:ext>
            </a:extLst>
          </p:cNvPr>
          <p:cNvSpPr>
            <a:spLocks noGrp="1"/>
          </p:cNvSpPr>
          <p:nvPr/>
        </p:nvSpPr>
        <p:spPr>
          <a:xfrm>
            <a:off x="61912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6</a:t>
            </a:r>
          </a:p>
        </p:txBody>
      </p:sp>
      <p:sp>
        <p:nvSpPr>
          <p:cNvPr id="24" name="mark-point-6">
            <a:extLst>
              <a:ext uri="{FF2B5EF4-FFF2-40B4-BE49-F238E27FC236}">
                <a16:creationId xmlns:a16="http://schemas.microsoft.com/office/drawing/2014/main" id="{7508EC42-14D9-47F6-BF70-1E460E5955CE}"/>
              </a:ext>
            </a:extLst>
          </p:cNvPr>
          <p:cNvSpPr>
            <a:spLocks noGrp="1"/>
          </p:cNvSpPr>
          <p:nvPr/>
        </p:nvSpPr>
        <p:spPr>
          <a:xfrm>
            <a:off x="68580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Temperature falls.</a:t>
            </a:r>
          </a:p>
        </p:txBody>
      </p:sp>
      <p:sp>
        <p:nvSpPr>
          <p:cNvPr id="25" name="improvement-band">
            <a:extLst>
              <a:ext uri="{FF2B5EF4-FFF2-40B4-BE49-F238E27FC236}">
                <a16:creationId xmlns:a16="http://schemas.microsoft.com/office/drawing/2014/main" id="{41B57BE7-5408-4A30-9FB9-5A84FFDD3ABB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6" name="improvement-prompt">
            <a:extLst>
              <a:ext uri="{FF2B5EF4-FFF2-40B4-BE49-F238E27FC236}">
                <a16:creationId xmlns:a16="http://schemas.microsoft.com/office/drawing/2014/main" id="{1C7617A3-D640-4B83-AF62-BD7F79C37698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1694460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E378FAFD-4E74-4914-BDFD-1ECD99715FB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3E35B1C-1645-46E4-974D-C473BD17E71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CF19988-181D-4559-9DF2-45D18BD2066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0E0D292-3334-42E2-A623-2EF15E7206F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33B7122-9558-4647-A3F9-48474CD3F66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F1A172A8-E360-49D3-A6D6-CEA563DF4DEE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8482ABA3-1BA3-4CD0-BFDD-AAF81311650D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Q1 · SUPPLEMENT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A7083100-B111-4316-B980-4D777E8CB5A1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Temperature tracks average particle?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40316F85-9647-47C4-871F-D0BC6A8DF339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mass · B kinetic energy · C size · D charge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B5B1F809-AF57-48FD-992F-CA97B21FAFB0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21299B37-02E2-4107-BE6E-F9BC2EE4DDA1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Q2 · SUPPLEMENT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69AC1241-C0EB-4AAD-86C9-971D6603EBEC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Large c means same energy gives?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B925F112-CB5D-49DE-919C-8A3E5EBFEE54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larger rise · B smaller rise · C same rise always · D no internal energy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F32A6703-4260-443F-9B9D-9BD4575F224A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06DD78E3-4D08-481C-8E69-CC3756BD76A8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2BA19D2E-46DE-4284-A39A-99B03B8C8214}"/>
              </a:ext>
            </a:extLst>
          </p:cNvPr>
          <p:cNvSpPr>
            <a:spLocks noGrp="1"/>
          </p:cNvSpPr>
          <p:nvPr/>
        </p:nvSpPr>
        <p:spPr>
          <a:xfrm>
            <a:off x="666750" y="4371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Evaporation occurs?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8D6D5733-12D5-4C3B-9F7C-880435AFA5B8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only at boiling · B throughout liquid only · C at surface · D only below 0 °C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757B868A-7AA8-4AE1-827D-96D3DB80D940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B010FA2D-9460-4A9A-9BE4-FF96C76F4BF0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Q4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CB543EB3-C917-47C8-8F61-97554405FCC0}"/>
              </a:ext>
            </a:extLst>
          </p:cNvPr>
          <p:cNvSpPr>
            <a:spLocks noGrp="1"/>
          </p:cNvSpPr>
          <p:nvPr/>
        </p:nvSpPr>
        <p:spPr>
          <a:xfrm>
            <a:off x="6191250" y="4371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Plateau while heating means?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67CF99A6-9519-4910-B8D6-D81C423FF32E}"/>
              </a:ext>
            </a:extLst>
          </p:cNvPr>
          <p:cNvSpPr>
            <a:spLocks noGrp="1"/>
          </p:cNvSpPr>
          <p:nvPr/>
        </p:nvSpPr>
        <p:spPr>
          <a:xfrm>
            <a:off x="6191250" y="5095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no energy enters · B state change · C mass doubles · D particles stop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296D792C-FAD5-448D-A40C-9C575706663A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4686250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C6F1CB6C-AA9D-4B82-84F1-4BBC7B66357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BC4A8D7-0E86-4C59-A46C-038E8889A1B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9ABEA6E-7C42-4221-90E5-C2F722AEFA1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078AB64-76FB-4F69-B841-1BF9462B7FB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2.2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9EFCF56-BFFF-4B26-8D94-C1CEF6E1A18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80D32DDF-13ED-4BB2-ADFC-2DBAD0F39B32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29395183-84D8-4B63-B373-C6C8BEB2D1D2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3CBDAE83-5E52-4B2F-899C-83B76563CCCD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58A1F"/>
                </a:solidFill>
              </a:defRPr>
            </a:pPr>
            <a:r>
              <a:rPr sz="1950" b="1" i="0">
                <a:solidFill>
                  <a:srgbClr val="F58A1F"/>
                </a:solidFill>
              </a:rPr>
              <a:t>SUPPLEMENT · Answer: kinetic energy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4009A9EF-E87E-43A8-BBAB-88A1E9BADCA0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It measures average microscopic kinetic energy.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52FCE61E-B106-4765-8485-66907301C16D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916ED74D-2DD4-4AE6-AD26-8BB0D3F5055A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E424C5AD-CABC-41CD-B80A-D422781FECF6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08EFE954-A416-443B-956B-E76690B5DB3B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58A1F"/>
                </a:solidFill>
              </a:defRPr>
            </a:pPr>
            <a:r>
              <a:rPr sz="1950" b="1" i="0">
                <a:solidFill>
                  <a:srgbClr val="F58A1F"/>
                </a:solidFill>
              </a:rPr>
              <a:t>SUPPLEMENT · Answer: smaller rise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6C867344-58FC-4033-AFA6-2B48F595584E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Δθ = ΔE/(mc).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CAFBE786-A47B-452D-AE38-6CEDCBBC1C88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20CFD71B-832B-4440-9191-CFE950FA213E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64DF7C62-93D3-43AD-BA78-3E197F9A6BA4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2C96F7CB-81BC-4DDE-BECB-391D97C789BD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58A1F"/>
                </a:solidFill>
              </a:defRPr>
            </a:pPr>
            <a:r>
              <a:rPr sz="1950" b="1" i="0">
                <a:solidFill>
                  <a:srgbClr val="F58A1F"/>
                </a:solidFill>
              </a:rPr>
              <a:t>Answer: at surface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ECB0812B-2302-4A18-950C-3E23BE7E6B6B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Energetic surface particles escape.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635A65ED-A605-42F0-9C0E-56FEB9F5390B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066438EB-7EA2-47A0-B12F-28181E2C9DCF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4328E769-D57C-4C35-9240-2C3339A822EA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4B192392-00AA-4674-8CCD-82A8DE2A0F35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58A1F"/>
                </a:solidFill>
              </a:defRPr>
            </a:pPr>
            <a:r>
              <a:rPr sz="1950" b="1" i="0">
                <a:solidFill>
                  <a:srgbClr val="F58A1F"/>
                </a:solidFill>
              </a:rPr>
              <a:t>Answer: state change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781B4B13-0FF3-4282-B12C-A894FA791201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Energy changes particle arrangement/potential energy.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AC4507EB-F3AE-49A9-BE3A-DC486E643DD3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58A1F"/>
                </a:solidFill>
              </a:defRPr>
            </a:pPr>
            <a:r>
              <a:rPr sz="1875" b="1" i="0">
                <a:solidFill>
                  <a:srgbClr val="F58A1F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2077248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13734267-74C4-40DC-B4BF-DE9803E6A70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20301D8-907A-4E37-A79C-2BF1A24A09E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C24583A-9378-4FA7-B0CE-D9BAD3D3392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F7F7A41-BDB2-4B67-B51C-00C111C1552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F597863-1444-46B5-94E2-751CED43EB6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0850F126-4DF6-4BB8-B317-99ED994FB1F4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95FC0D52-7DC7-4C9A-B3C6-3875E86B107A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4B5F7BB9-751B-4810-82D5-8979663C615F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EC9C95F2-24AD-43FC-9F8A-1BB295350A2E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[SUPPLEMENT] What does temperature indicate microscopically?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285F4D7F-6ECB-4CEF-B8A7-E6BF6F47D0E4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D7745CAF-C4F1-4BFD-9289-D7C196C4D79E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D32FDCC5-799F-4B63-AF57-955EC193CAF5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is internal energy?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8A6ACC0B-87EF-46FC-AB00-AFA97161F5BB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7A314F56-7F49-4435-BFE1-933100F4A04B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8BBE9803-B35E-49AF-9296-52DFD485F4E6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How does evaporation cool a liquid?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8C8BCCBE-9FDA-469E-AFD0-D9DB15D2A6C9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304328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3E9237BF-3379-44B3-8554-94E8C329A33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55CDFCB-45FF-46B0-A9F0-BB009127481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02C9362-1B3E-44A0-87E7-F3B40D9AB7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AD291F2-F293-49DA-A986-89CBF5AB6BE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A7B5C7B-AA03-42D2-AB9E-7FDCC478DEE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Temperature, internal energy and state are related—not identical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721D99DC-D6CD-45B9-88AB-272F2399E1B7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657E1E2F-9A82-4785-B447-4D5C0475B756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Heating can raise temperature or change state.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AC66E49E-30B1-4342-B81A-248D2020C684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99595118-5157-4DAA-BF95-5C24A010CECB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Expansion occurs as average particle spacing grows.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47D67AC1-F987-473D-A972-3FCAC05D93F9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86D0C140-3721-4D65-BD09-96065DCA57DF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Evaporation occurs at the surface.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70D90D6E-DDFD-40BB-9AA3-69AAB0032BD4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57CF2F1B-4E62-4B1C-ADB0-A5F51804B48D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Evaporation rate increases with temperature, surface area and air movement.</a:t>
            </a:r>
          </a:p>
        </p:txBody>
      </p:sp>
      <p:sp>
        <p:nvSpPr>
          <p:cNvPr id="14" name="core-index-5">
            <a:extLst>
              <a:ext uri="{FF2B5EF4-FFF2-40B4-BE49-F238E27FC236}">
                <a16:creationId xmlns:a16="http://schemas.microsoft.com/office/drawing/2014/main" id="{015A0756-F0CA-49E2-87F6-41B6375B215F}"/>
              </a:ext>
            </a:extLst>
          </p:cNvPr>
          <p:cNvSpPr>
            <a:spLocks noGrp="1"/>
          </p:cNvSpPr>
          <p:nvPr/>
        </p:nvSpPr>
        <p:spPr>
          <a:xfrm>
            <a:off x="685800" y="49339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05</a:t>
            </a:r>
          </a:p>
        </p:txBody>
      </p:sp>
      <p:sp>
        <p:nvSpPr>
          <p:cNvPr id="15" name="core-point-5">
            <a:extLst>
              <a:ext uri="{FF2B5EF4-FFF2-40B4-BE49-F238E27FC236}">
                <a16:creationId xmlns:a16="http://schemas.microsoft.com/office/drawing/2014/main" id="{4B8F80DC-430A-42DF-96B2-9DFBFC192E7F}"/>
              </a:ext>
            </a:extLst>
          </p:cNvPr>
          <p:cNvSpPr>
            <a:spLocks noGrp="1"/>
          </p:cNvSpPr>
          <p:nvPr/>
        </p:nvSpPr>
        <p:spPr>
          <a:xfrm>
            <a:off x="1257300" y="49053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Specific heat capacity is energy needed per unit mass per °C temperature rise.</a:t>
            </a:r>
          </a:p>
        </p:txBody>
      </p:sp>
      <p:sp>
        <p:nvSpPr>
          <p:cNvPr id="16" name="equation-panel">
            <a:extLst>
              <a:ext uri="{FF2B5EF4-FFF2-40B4-BE49-F238E27FC236}">
                <a16:creationId xmlns:a16="http://schemas.microsoft.com/office/drawing/2014/main" id="{64B893DD-E80E-4345-B76A-25AFA1D8A338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equation-label">
            <a:extLst>
              <a:ext uri="{FF2B5EF4-FFF2-40B4-BE49-F238E27FC236}">
                <a16:creationId xmlns:a16="http://schemas.microsoft.com/office/drawing/2014/main" id="{599FBC00-4F1B-46FA-8A02-836324409772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EQUATIONS TO OWN</a:t>
            </a:r>
          </a:p>
        </p:txBody>
      </p:sp>
      <p:sp>
        <p:nvSpPr>
          <p:cNvPr id="18" name="equation-expression-1">
            <a:extLst>
              <a:ext uri="{FF2B5EF4-FFF2-40B4-BE49-F238E27FC236}">
                <a16:creationId xmlns:a16="http://schemas.microsoft.com/office/drawing/2014/main" id="{EFC1AD8B-CA24-42FA-9052-C6CE6EF940F3}"/>
              </a:ext>
            </a:extLst>
          </p:cNvPr>
          <p:cNvSpPr>
            <a:spLocks noGrp="1"/>
          </p:cNvSpPr>
          <p:nvPr/>
        </p:nvSpPr>
        <p:spPr>
          <a:xfrm>
            <a:off x="8143875" y="2686050"/>
            <a:ext cx="3095625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SUPPLEMENT · ΔE = mcΔθ</a:t>
            </a:r>
          </a:p>
        </p:txBody>
      </p:sp>
      <p:sp>
        <p:nvSpPr>
          <p:cNvPr id="19" name="equation-units-1">
            <a:extLst>
              <a:ext uri="{FF2B5EF4-FFF2-40B4-BE49-F238E27FC236}">
                <a16:creationId xmlns:a16="http://schemas.microsoft.com/office/drawing/2014/main" id="{79361ECF-7400-4CE3-8C2A-B0E098FD6068}"/>
              </a:ext>
            </a:extLst>
          </p:cNvPr>
          <p:cNvSpPr>
            <a:spLocks noGrp="1"/>
          </p:cNvSpPr>
          <p:nvPr/>
        </p:nvSpPr>
        <p:spPr>
          <a:xfrm>
            <a:off x="8143875" y="3543300"/>
            <a:ext cx="3095625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ΔE in J, m in kg or g, c in matching J/(kg °C) or J/(g °C), Δθ in °C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5B53148D-2713-466A-A86D-9696294A7955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720D7719-41DA-4C78-BE02-FFDE4726EC35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temperature · internal energy · thermal expansion · specific heat capacity · boiling · evaporation</a:t>
            </a:r>
          </a:p>
        </p:txBody>
      </p:sp>
    </p:spTree>
    <p:extLst>
      <p:ext uri="{BB962C8B-B14F-4D97-AF65-F5344CB8AC3E}">
        <p14:creationId xmlns:p14="http://schemas.microsoft.com/office/powerpoint/2010/main" val="2043100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56C0D-7D9C-0FBE-745D-939E944D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67D14152-5B29-7F78-5CA2-7B2D112CAB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091637A-5363-F731-3596-6660857DB40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31CFAD8-C98C-2B63-D348-CB1EF084AD4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FEA3BA09-0A0D-A94F-1232-8A07DAFF8FC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B915CCA3-3D84-1093-3B7C-1CBCB28F42E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thermal properties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74153BB2-977F-FBAF-A6BA-1CEF181DFAEF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A308A284-8C29-9317-B27F-1EA65DBC3E6E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This topic is about what heating actually does inside a substance: its internal energy rises, and that either makes the particles move faster, which a thermometer reads as a temperature rise, or pulls them apart into a different state.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3FF9045-81F4-D2A5-B07D-B5A4A4DBE22E}"/>
              </a:ext>
            </a:extLst>
          </p:cNvPr>
          <p:cNvSpPr/>
          <p:nvPr/>
        </p:nvSpPr>
        <p:spPr>
          <a:xfrm>
            <a:off x="762000" y="4590815"/>
            <a:ext cx="2159000" cy="816563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F3EFDF"/>
                </a:solidFill>
              </a:rPr>
              <a:t>energy in </a:t>
            </a:r>
            <a:r>
              <a:rPr lang="el-GR" sz="1600">
                <a:solidFill>
                  <a:srgbClr val="F3EFDF"/>
                </a:solidFill>
              </a:rPr>
              <a:t>Δ</a:t>
            </a:r>
            <a:r>
              <a:rPr lang="en-US" sz="1600">
                <a:solidFill>
                  <a:srgbClr val="F3EFDF"/>
                </a:solidFill>
              </a:rPr>
              <a:t>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D74E6BC-6AC0-1CF9-373D-6F2A39D5D7F7}"/>
              </a:ext>
            </a:extLst>
          </p:cNvPr>
          <p:cNvCxnSpPr/>
          <p:nvPr/>
        </p:nvCxnSpPr>
        <p:spPr>
          <a:xfrm flipV="1">
            <a:off x="2971800" y="4211696"/>
            <a:ext cx="838200" cy="641586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A49E3C7-48E8-D997-C2C4-379F6438475E}"/>
              </a:ext>
            </a:extLst>
          </p:cNvPr>
          <p:cNvCxnSpPr/>
          <p:nvPr/>
        </p:nvCxnSpPr>
        <p:spPr>
          <a:xfrm>
            <a:off x="2971800" y="5144911"/>
            <a:ext cx="838200" cy="379118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57DDC9C6-2BC4-BE3D-7D7A-9E68AB76B701}"/>
              </a:ext>
            </a:extLst>
          </p:cNvPr>
          <p:cNvSpPr/>
          <p:nvPr/>
        </p:nvSpPr>
        <p:spPr>
          <a:xfrm>
            <a:off x="3860800" y="3774252"/>
            <a:ext cx="3556000" cy="816563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particles move faster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B8ED7E0-7E53-9E18-E5F8-C3B9D16EBC5A}"/>
              </a:ext>
            </a:extLst>
          </p:cNvPr>
          <p:cNvSpPr txBox="1"/>
          <p:nvPr/>
        </p:nvSpPr>
        <p:spPr>
          <a:xfrm>
            <a:off x="7594600" y="3890904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temperature rises: </a:t>
            </a:r>
            <a:r>
              <a:rPr lang="el-GR" sz="1600">
                <a:solidFill>
                  <a:srgbClr val="102E29"/>
                </a:solidFill>
              </a:rPr>
              <a:t>Δ</a:t>
            </a:r>
            <a:r>
              <a:rPr lang="en-US" sz="1600">
                <a:solidFill>
                  <a:srgbClr val="102E29"/>
                </a:solidFill>
              </a:rPr>
              <a:t>E = mc</a:t>
            </a:r>
            <a:r>
              <a:rPr lang="el-GR" sz="1600">
                <a:solidFill>
                  <a:srgbClr val="102E29"/>
                </a:solidFill>
              </a:rPr>
              <a:t>Δθ</a:t>
            </a:r>
            <a:endParaRPr lang="en-US" sz="1600">
              <a:solidFill>
                <a:srgbClr val="102E29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85B69AC-BD28-94EF-3C0F-BAE327AEA5D1}"/>
              </a:ext>
            </a:extLst>
          </p:cNvPr>
          <p:cNvSpPr/>
          <p:nvPr/>
        </p:nvSpPr>
        <p:spPr>
          <a:xfrm>
            <a:off x="3860800" y="5144911"/>
            <a:ext cx="3556000" cy="816563"/>
          </a:xfrm>
          <a:prstGeom prst="rect">
            <a:avLst/>
          </a:prstGeom>
          <a:solidFill>
            <a:srgbClr val="F3EFDF"/>
          </a:solidFill>
          <a:ln w="19050">
            <a:solidFill>
              <a:srgbClr val="EF5C3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particles pull apart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A3B59-54C0-1F05-FA45-2C3F0B4CD6EA}"/>
              </a:ext>
            </a:extLst>
          </p:cNvPr>
          <p:cNvSpPr txBox="1"/>
          <p:nvPr/>
        </p:nvSpPr>
        <p:spPr>
          <a:xfrm>
            <a:off x="7594600" y="5174074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state changes: the thermometer does not move</a:t>
            </a:r>
          </a:p>
        </p:txBody>
      </p:sp>
      <p:sp>
        <p:nvSpPr>
          <p:cNvPr id="32" name="diagram-caption">
            <a:extLst>
              <a:ext uri="{FF2B5EF4-FFF2-40B4-BE49-F238E27FC236}">
                <a16:creationId xmlns:a16="http://schemas.microsoft.com/office/drawing/2014/main" id="{FAA518EF-EBFB-E0DB-1055-FA4F16FB0102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The same joules do one of two jobs — speed the particles up or separate them — and only the first moves the thermometer.</a:t>
            </a:r>
          </a:p>
        </p:txBody>
      </p:sp>
    </p:spTree>
    <p:extLst>
      <p:ext uri="{BB962C8B-B14F-4D97-AF65-F5344CB8AC3E}">
        <p14:creationId xmlns:p14="http://schemas.microsoft.com/office/powerpoint/2010/main" val="2704246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AFC51264-09E1-4EC1-81F5-5221723CB86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E6DE017-6665-4351-AFF0-F964634A2A9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29AD609-011B-4D91-9CDF-316D8E4FF40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06BC759A-7435-48D7-B9D1-25D9B3AE69E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BDB4BF9-F190-47CE-90A3-2F6B44D589E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Energy required rises linearly with temperature change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2068B781-2348-47F6-8F33-477EADAB464D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57EED43A-C090-4C44-978A-8D3AE54D62F1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7AF0BBD3-4C52-49CF-B780-0DD418359969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0.20 kg water, c = 4200 J/(kg °C): (0, 0), (10, 8400), …, (30, 25200), (40, 33600).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104B508D-5539-4414-9C07-3990C3A4F4D0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0–33600 J. Axes: Temperature increase / °C; Energy supplied / J.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1AD73380-2A08-4ACC-8FDD-8B0EFBF79495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03721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7E102CA9-9272-48C5-97A6-97E0B88C930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6DA2128-56C6-413D-BE70-C527CA71D72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9FFBC4B-C131-4CDD-A489-33F80CBE81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08D1D548-B33E-4A6E-BEC3-6570CAD10BFA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78C27AD-7483-4704-895E-77AD56FA072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example: warm the water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464553F0-A0A8-45A2-B2D2-136414AF5B62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SUPPLEMENT / EXTENDED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1EAE3F12-E1D2-4665-918D-B7A4A9DC5343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BBB60F1E-384D-4689-9219-D22BE6286922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Find the energy needed to heat 0.50 kg of water by 12 °C. Use c = 4200 J/(kg °C).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93BBEEFD-23A3-45E8-921D-10E8475045E8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B444F8A6-C878-451F-BCC1-6DB77E8F71A9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5192C39C-050D-4779-B765-66CA3F647A10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ΔE = mcΔθ.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6465AA74-5D9F-4376-8987-70AED1846C8A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5E35D0CE-553D-4BD4-A2EA-9CC624A28404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448F077B-7458-4A2F-9BBA-60C93FD3E06F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ΔE = 0.50×4200×12.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389960D8-3ED8-4D40-AE06-7754761EE1EB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3E059D3E-FE48-490B-AE31-C14494F22BD1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312A1722-9107-40DA-92F2-722EBA2D0132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Multiply and state J.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5FEF9376-850A-4EAD-886D-83E80A7C8B82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D8B7C3E6-A90D-4E84-8AC5-D6CAB56D2048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ΔE = 25 200 J = 25.2 kJ.</a:t>
            </a:r>
          </a:p>
        </p:txBody>
      </p:sp>
    </p:spTree>
    <p:extLst>
      <p:ext uri="{BB962C8B-B14F-4D97-AF65-F5344CB8AC3E}">
        <p14:creationId xmlns:p14="http://schemas.microsoft.com/office/powerpoint/2010/main" val="31557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E39E85FE-4B20-4F39-8AD5-10FF2A9DA53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7CF6D71-FBC0-46B2-A732-AB2052581EC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77D0B3C-7CDA-47DA-955B-80427EF94FD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C01E89C-8E06-4C87-9170-AEA59CB8EE0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8C8B281-91CB-49F7-8C71-A341619D4E7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compare materials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32B70A52-870F-4314-9650-CAE5CD0BA4BC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SUPPLEMENT / EXTENDED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A425BDD6-05DB-41F6-A373-67AF84397347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8CB57511-3BA4-4C57-B604-40237D1351FE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Two 0.20 kg blocks each receive 3600 J. Block A has c = 900 J/(kg °C); B has c = 450 J/(kg °C). Find each temperature rise.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16BAB23C-2A32-43C5-9BCB-1901D3F28B65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3EAE701C-8FEE-4503-9809-58604E78510E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E318754D-4B2B-4A30-8DF3-8CD7A4925193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A: 3600/(0.20×900).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2007F738-B2A4-48E5-B436-55337C14FDE4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D85584F8-7796-43A7-A19A-2138264F98DA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88F2E1CA-5C0A-4F16-9CEB-94F21C838106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B: 3600/(0.20×450).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68354C46-4295-4FBE-A6B5-94D57DC14D94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25D686EB-BEBC-48AD-B9E6-7046B79334AF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F13D967B-5C84-4EEB-AB19-3D1D6BE60580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EA975EF2-BE24-443A-9205-AB94FBF023F2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25453E88-B631-4C65-B92D-CDE5875738FD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A rises 20 °C; B rises 40 °C.</a:t>
            </a:r>
          </a:p>
        </p:txBody>
      </p:sp>
    </p:spTree>
    <p:extLst>
      <p:ext uri="{BB962C8B-B14F-4D97-AF65-F5344CB8AC3E}">
        <p14:creationId xmlns:p14="http://schemas.microsoft.com/office/powerpoint/2010/main" val="1032489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866B5D72-9B4D-4728-B76D-167657437D4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2FED75F-F621-44DF-8DA9-B2FDCA0FB77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E032855-BCE3-4293-AFC1-410E470D681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35C7FA3-5216-4777-917F-A1753230CCD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2.2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20EA67E-7D53-406C-96EB-701B0AC9189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Heating-curve story cards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A84DB5FB-C7A3-4AD3-B79B-3EB09BEAF04E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CLASS ACTIVITY · SEQUENCE-AND-EXPLAIN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33F79910-D1AE-4D26-90DB-3B7AD340E8EB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5CA5D3B2-AD73-439B-AE02-3477C58F150F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solid heating • melting plateau • liquid heating • boiling plateau cards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67B9450E-135B-4CBB-AA12-0619177BC33C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2A9B96FB-FA32-4276-BEEC-BFAD4F0AC25C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650235EE-FDDE-4011-AC51-EFC8B6FFD401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Order the cards.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9866296C-2974-477C-8CA1-2B6DC74364C9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2E86424B-E569-43F9-80D2-92E750E0E159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868325B1-839D-428C-9891-55B8627151D1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For each, state whether temperature and/or internal energy changes.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1043B98A-30DB-49ED-94C9-3E7B298500FB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6BBFF841-EC52-4947-9715-99F9190BEE58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5B29AF8B-C8F0-42BA-B654-796954618835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Explain one plateau using particle potential energy.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9A9AAE00-4E83-4A6C-8D64-E4272F7218E8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976BF1CD-99B1-4FDA-B6A5-53A66B134BD8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F58A1F"/>
                </a:solidFill>
              </a:defRPr>
            </a:pPr>
            <a:r>
              <a:rPr sz="1875" b="1" i="0">
                <a:solidFill>
                  <a:srgbClr val="F58A1F"/>
                </a:solidFill>
              </a:rPr>
              <a:t>Success check: Learners do not say energy stops entering during a plateau.</a:t>
            </a:r>
          </a:p>
        </p:txBody>
      </p:sp>
    </p:spTree>
    <p:extLst>
      <p:ext uri="{BB962C8B-B14F-4D97-AF65-F5344CB8AC3E}">
        <p14:creationId xmlns:p14="http://schemas.microsoft.com/office/powerpoint/2010/main" val="2103291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8A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6FC0DCA0-3D14-4D29-AACB-8EB9ED546C8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6334962-51EF-4727-ABE0-2C0DB266F20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4890A17-A937-4C30-A3ED-B6F48BB0760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01D93C0-41C6-4D29-B1A9-1F12CC730FE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CAMBRIDGE IGCSE PHYSICS 0625 · 2.2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329F4F43-D504-4FCC-95E0-8C369734A08F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9187242B-BF58-4F5E-9515-9717B03A1591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“Temperature stays constant during melting, so no energy enters.”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E4E988AD-AD37-4EA0-AC08-D4D4456C1B46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8015E88A-AC9D-4125-AFF1-E95D954D1152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Energy increases particle potential energy to change state while average kinetic energy—and temperature—stays constant.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DBB23DC9-47CA-471F-A0C1-D54B8467378F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The joules are working backstage on the seating plan.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5EBAA562-7E49-41AE-9502-B690D4282274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Which microscopic energy changes during a melting plateau?</a:t>
            </a:r>
          </a:p>
        </p:txBody>
      </p:sp>
    </p:spTree>
    <p:extLst>
      <p:ext uri="{BB962C8B-B14F-4D97-AF65-F5344CB8AC3E}">
        <p14:creationId xmlns:p14="http://schemas.microsoft.com/office/powerpoint/2010/main" val="201094452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4364</Words>
  <Application>Microsoft Office PowerPoint</Application>
  <DocSecurity>0</DocSecurity>
  <PresentationFormat>Widescreen</PresentationFormat>
  <Paragraphs>333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2026-08-14T17:44:02Z</dcterms:created>
  <dcterms:modified xsi:type="dcterms:W3CDTF">2026-08-15T16:00:44Z</dcterms:modified>
</cp:coreProperties>
</file>