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5"/>
  </p:notesMasterIdLst>
  <p:sldIdLst>
    <p:sldId id="256" r:id="rId2"/>
    <p:sldId id="257" r:id="rId3"/>
    <p:sldId id="258" r:id="rId4"/>
    <p:sldId id="268" r:id="rId5"/>
    <p:sldId id="259" r:id="rId6"/>
    <p:sldId id="260" r:id="rId7"/>
    <p:sldId id="261" r:id="rId8"/>
    <p:sldId id="262" r:id="rId9"/>
    <p:sldId id="263" r:id="rId10"/>
    <p:sldId id="264" r:id="rId11"/>
    <p:sldId id="265" r:id="rId12"/>
    <p:sldId id="266" r:id="rId13"/>
    <p:sldId id="267"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US"/>
  <c:roundedCorners val="1"/>
  <c:style val="2"/>
  <c:chart>
    <c:autoTitleDeleted val="1"/>
    <c:plotArea>
      <c:layout/>
      <c:barChart>
        <c:barDir val="col"/>
        <c:grouping val="clustered"/>
        <c:varyColors val="0"/>
        <c:ser>
          <c:idx val="0"/>
          <c:order val="0"/>
          <c:tx>
            <c:v>I = P/V</c:v>
          </c:tx>
          <c:spPr>
            <a:solidFill>
              <a:srgbClr val="EFB42B"/>
            </a:solidFill>
            <a:ln w="28575">
              <a:solidFill>
                <a:srgbClr val="EFB42B"/>
              </a:solidFill>
              <a:prstDash val="solid"/>
            </a:ln>
          </c:spPr>
          <c:invertIfNegative val="1"/>
          <c:cat>
            <c:strLit>
              <c:ptCount val="3"/>
              <c:pt idx="0">
                <c:v>60 W lamp</c:v>
              </c:pt>
              <c:pt idx="1">
                <c:v>1150 W heater</c:v>
              </c:pt>
              <c:pt idx="2">
                <c:v>2300 W kettle</c:v>
              </c:pt>
            </c:strLit>
          </c:cat>
          <c:val>
            <c:numLit>
              <c:formatCode>General</c:formatCode>
              <c:ptCount val="3"/>
              <c:pt idx="0">
                <c:v>0.26</c:v>
              </c:pt>
              <c:pt idx="1">
                <c:v>5</c:v>
              </c:pt>
              <c:pt idx="2">
                <c:v>10</c:v>
              </c:pt>
            </c:numLit>
          </c:val>
          <c:extLst>
            <c:ext xmlns:c14="http://schemas.microsoft.com/office/drawing/2007/8/2/chart" uri="{6F2FDCE9-48DA-4B69-8628-5D25D57E5C99}">
              <c14:invertSolidFillFmt>
                <c14:spPr xmlns:c14="http://schemas.microsoft.com/office/drawing/2007/8/2/chart">
                  <a:solidFill>
                    <a:srgbClr val="FFFFFF"/>
                  </a:solidFill>
                  <a:ln w="28575">
                    <a:solidFill>
                      <a:srgbClr val="EFB42B"/>
                    </a:solidFill>
                    <a:prstDash val="solid"/>
                  </a:ln>
                </c14:spPr>
              </c14:invertSolidFillFmt>
            </c:ext>
            <c:ext xmlns:c16="http://schemas.microsoft.com/office/drawing/2014/chart" uri="{C3380CC4-5D6E-409C-BE32-E72D297353CC}">
              <c16:uniqueId val="{00000000-E298-488D-A9EB-CD7231A7E8DC}"/>
            </c:ext>
          </c:extLst>
          <c:smooth val="0"/>
        </c:ser>
        <c:dLbls>
          <c:showLegendKey val="0"/>
          <c:showVal val="0"/>
          <c:showCatName val="0"/>
          <c:showSerName val="0"/>
          <c:showPercent val="0"/>
          <c:showBubbleSize val="0"/>
        </c:dLbls>
        <c:gapWidth val="55"/>
        <c:axId val="48650112"/>
        <c:axId val="48672768"/>
      </c:barChart>
      <c:catAx>
        <c:axId val="48650112"/>
        <c:scaling>
          <c:orientation val="minMax"/>
        </c:scaling>
        <c:delete val="0"/>
        <c:axPos val="b"/>
        <c:title>
          <c:tx>
            <c:rich>
              <a:bodyPr/>
              <a:lstStyle/>
              <a:p>
                <a:r>
                  <a:t>Appliance at 230 V / category</a:t>
                </a:r>
              </a:p>
            </c:rich>
          </c:tx>
          <c:overlay val="0"/>
        </c:title>
        <c:numFmt formatCode="General" sourceLinked="1"/>
        <c:majorTickMark val="none"/>
        <c:minorTickMark val="none"/>
        <c:tickLblPos val="nextTo"/>
        <c:spPr>
          <a:ln w="9525">
            <a:solidFill>
              <a:srgbClr val="A9BBB4"/>
            </a:solidFill>
            <a:prstDash val="solid"/>
          </a:ln>
        </c:spPr>
        <c:txPr>
          <a:bodyPr anchorCtr="1"/>
          <a:lstStyle/>
          <a:p>
            <a:pPr>
              <a:defRPr sz="1275">
                <a:solidFill>
                  <a:srgbClr val="48635E"/>
                </a:solidFill>
              </a:defRPr>
            </a:pPr>
            <a:endParaRPr lang="en-US"/>
          </a:p>
        </c:txPr>
        <c:crossAx val="48672768"/>
        <c:crosses val="autoZero"/>
        <c:auto val="1"/>
        <c:lblAlgn val="ctr"/>
        <c:lblOffset val="100"/>
        <c:noMultiLvlLbl val="1"/>
      </c:catAx>
      <c:valAx>
        <c:axId val="48672768"/>
        <c:scaling>
          <c:orientation val="minMax"/>
        </c:scaling>
        <c:delete val="0"/>
        <c:axPos val="l"/>
        <c:majorGridlines>
          <c:spPr>
            <a:ln w="9525">
              <a:solidFill>
                <a:srgbClr val="D6DED8"/>
              </a:solidFill>
              <a:prstDash val="solid"/>
            </a:ln>
          </c:spPr>
        </c:majorGridlines>
        <c:title>
          <c:tx>
            <c:rich>
              <a:bodyPr/>
              <a:lstStyle/>
              <a:p>
                <a:r>
                  <a:t>Operating current / A</a:t>
                </a:r>
              </a:p>
            </c:rich>
          </c:tx>
          <c:overlay val="0"/>
        </c:title>
        <c:numFmt formatCode="General" sourceLinked="1"/>
        <c:majorTickMark val="none"/>
        <c:minorTickMark val="none"/>
        <c:tickLblPos val="nextTo"/>
        <c:spPr>
          <a:ln w="9525">
            <a:solidFill>
              <a:srgbClr val="A9BBB4"/>
            </a:solidFill>
            <a:prstDash val="solid"/>
          </a:ln>
        </c:spPr>
        <c:txPr>
          <a:bodyPr anchorCtr="1"/>
          <a:lstStyle/>
          <a:p>
            <a:pPr>
              <a:defRPr sz="1275">
                <a:solidFill>
                  <a:srgbClr val="48635E"/>
                </a:solidFill>
              </a:defRPr>
            </a:pPr>
            <a:endParaRPr lang="en-US"/>
          </a:p>
        </c:txPr>
        <c:crossAx val="48650112"/>
        <c:crosses val="autoZero"/>
        <c:crossBetween val="between"/>
        <c:majorUnit val="5"/>
      </c:valAx>
      <c:spPr>
        <a:solidFill>
          <a:srgbClr val="FCFAF1"/>
        </a:solidFill>
        <a:ln w="0">
          <a:noFill/>
          <a:prstDash val="solid"/>
        </a:ln>
      </c:spPr>
    </c:plotArea>
    <c:plotVisOnly val="1"/>
    <c:dispBlanksAs val="zero"/>
    <c:showDLblsOverMax val="1"/>
  </c:chart>
  <c:spPr>
    <a:solidFill>
      <a:srgbClr val="FCFAF1"/>
    </a:solidFill>
    <a:ln w="0">
      <a:noFill/>
      <a:prstDash val="solid"/>
    </a:ln>
  </c:spPr>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p:cNvSpPr>
            <a:spLocks noGrp="1"/>
          </p:cNvSpPr>
          <p:nvPr>
            <p:ph type="hdr" sz="quarter"/>
          </p:nvPr>
        </p:nvSpPr>
        <p:spPr>
          <a:prstGeom prst="rect">
            <a:avLst/>
          </a:prstGeom>
        </p:spPr>
        <p:txBody>
          <a:bodyPr/>
          <a:lstStyle/>
          <a:p>
            <a:endParaRPr/>
          </a:p>
        </p:txBody>
      </p:sp>
      <p:sp>
        <p:nvSpPr>
          <p:cNvPr id="3" name="Date Placeholder"/>
          <p:cNvSpPr>
            <a:spLocks noGrp="1"/>
          </p:cNvSpPr>
          <p:nvPr>
            <p:ph type="dt" sz="quarter" idx="1"/>
          </p:nvPr>
        </p:nvSpPr>
        <p:spPr>
          <a:prstGeom prst="rect">
            <a:avLst/>
          </a:prstGeom>
        </p:spPr>
        <p:txBody>
          <a:bodyPr/>
          <a:lstStyle/>
          <a:p>
            <a:endParaRPr/>
          </a:p>
        </p:txBody>
      </p:sp>
      <p:sp>
        <p:nvSpPr>
          <p:cNvPr id="4" name="Slide Image Placeholder"/>
          <p:cNvSpPr>
            <a:spLocks noGrp="1" noRot="1" noChangeAspect="1"/>
          </p:cNvSpPr>
          <p:nvPr>
            <p:ph type="sldImg" idx="2"/>
          </p:nvPr>
        </p:nvSpPr>
        <p:spPr>
          <a:prstGeom prst="rect">
            <a:avLst/>
          </a:prstGeom>
        </p:spPr>
        <p:txBody>
          <a:bodyPr/>
          <a:lstStyle/>
          <a:p>
            <a:endParaRPr/>
          </a:p>
        </p:txBody>
      </p:sp>
      <p:sp>
        <p:nvSpPr>
          <p:cNvPr id="5" name="Notes Placeholder"/>
          <p:cNvSpPr>
            <a:spLocks noGrp="1"/>
          </p:cNvSpPr>
          <p:nvPr>
            <p:ph type="body" sz="quarter" idx="3"/>
          </p:nvPr>
        </p:nvSpPr>
        <p:spPr>
          <a:prstGeom prst="rect">
            <a:avLst/>
          </a:prstGeom>
        </p:spPr>
        <p:txBody>
          <a:bodyPr/>
          <a:lstStyle/>
          <a:p>
            <a:endParaRPr/>
          </a:p>
        </p:txBody>
      </p:sp>
      <p:sp>
        <p:nvSpPr>
          <p:cNvPr id="6" name="Footer Placeholder"/>
          <p:cNvSpPr>
            <a:spLocks noGrp="1"/>
          </p:cNvSpPr>
          <p:nvPr>
            <p:ph type="ftr" sz="quarter" idx="4"/>
          </p:nvPr>
        </p:nvSpPr>
        <p:spPr>
          <a:prstGeom prst="rect">
            <a:avLst/>
          </a:prstGeom>
        </p:spPr>
        <p:txBody>
          <a:bodyPr/>
          <a:lstStyle/>
          <a:p>
            <a:endParaRPr/>
          </a:p>
        </p:txBody>
      </p:sp>
      <p:sp>
        <p:nvSpPr>
          <p:cNvPr id="7" name="Slide Number Placeholder"/>
          <p:cNvSpPr>
            <a:spLocks noGrp="1"/>
          </p:cNvSpPr>
          <p:nvPr>
            <p:ph type="sldNum" sz="quarter" idx="5"/>
          </p:nvPr>
        </p:nvSpPr>
        <p:spPr>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lvl1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https://giophysics.com/chapter-39/electrical-safety</a:t>
            </a:r>
          </a:p>
          <a:p>
            <a:r>
              <a:t>This deck uses original GioPhysics worked examples and questions; it is not a Cambridge past paper.</a:t>
            </a:r>
          </a:p>
          <a:p>
            <a:r>
              <a:t>[Visual description]</a:t>
            </a:r>
          </a:p>
          <a:p>
            <a:r>
              <a:t>A dark-green opening slide with the exact topic title “Electrical safety”, an accent ring for group 4, and a single hook question.</a:t>
            </a:r>
          </a:p>
          <a:p>
            <a:r>
              <a:t>[Teacher cue]</a:t>
            </a:r>
          </a:p>
          <a:p>
            <a:r>
              <a:t>Ask the hook question before revealing any explanation. Listen for the vocabulary students already use, then connect their answers to syllabus section 4.4.</a:t>
            </a:r>
          </a:p>
          <a:p>
            <a:r>
              <a:t>[Syllabus coverage]</a:t>
            </a:r>
          </a:p>
          <a:p>
            <a:r>
              <a:t>Identify live, neutral and earth conductors and place switches/fuses in live.; Recognise hazards from damaged insulation, damp conditions, overheated/overloaded cables and incorrect connections.; Explain fuse and trip-switch operation and select a rating just above normal operating current.; Explain earthing of metal cases and why double-insulated appliances need no earth connection.; Use P = IV to calculate appliance current while treating real mains work as diagram/data only.</a:t>
            </a:r>
          </a:p>
          <a:p>
            <a:r>
              <a:t>[Safety]</a:t>
            </a:r>
          </a:p>
          <a:p>
            <a:r>
              <a:t>Use a simulation or de-energised model only; no mains electricity is used in class.</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https://giophysics.com/chapter-39/electrical-safety</a:t>
            </a:r>
          </a:p>
          <a:p>
            <a:r>
              <a:t>This deck uses original GioPhysics worked examples and questions; it is not a Cambridge past paper.</a:t>
            </a:r>
          </a:p>
          <a:p>
            <a:r>
              <a:t>[Visual description]</a:t>
            </a:r>
          </a:p>
          <a:p>
            <a:r>
              <a:t>An original 7-mark exam-style question occupies the main page, with a dark solve–pair–compare–justify sequence beside it.</a:t>
            </a:r>
          </a:p>
          <a:p>
            <a:r>
              <a:t>[Teacher cue]</a:t>
            </a:r>
          </a:p>
          <a:p>
            <a:r>
              <a:t>Give independent thinking time, then ask pairs to compare methods before answers. Listen for each command word: calculate, explain, state. Do not reveal the mark scheme until slide 11.</a:t>
            </a:r>
          </a:p>
          <a:p>
            <a:r>
              <a:t>[Syllabus coverage]</a:t>
            </a:r>
          </a:p>
          <a:p>
            <a:r>
              <a:t>Identify live, neutral and earth conductors and place switches/fuses in live.; Recognise hazards from damaged insulation, damp conditions, overheated/overloaded cables and incorrect connections.; Explain fuse and trip-switch operation and select a rating just above normal operating current.; Explain earthing of metal cases and why double-insulated appliances need no earth connection.; Use P = IV to calculate appliance current while treating real mains work as diagram/data only.</a:t>
            </a:r>
          </a:p>
          <a:p>
            <a:r>
              <a:t>[Safety]</a:t>
            </a:r>
          </a:p>
          <a:p>
            <a:r>
              <a:t>Use a simulation or de-energised model only; no mains electricity is used in class.</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https://giophysics.com/chapter-39/electrical-safety</a:t>
            </a:r>
          </a:p>
          <a:p>
            <a:r>
              <a:t>This deck uses original GioPhysics worked examples and questions; it is not a Cambridge past paper.</a:t>
            </a:r>
          </a:p>
          <a:p>
            <a:r>
              <a:t>[Visual description]</a:t>
            </a:r>
          </a:p>
          <a:p>
            <a:r>
              <a:t>Six numbered mark-scheme ideas are arranged in two readable columns, followed by a dark pair-improvement challenge.</a:t>
            </a:r>
          </a:p>
          <a:p>
            <a:r>
              <a:t>[Teacher cue]</a:t>
            </a:r>
          </a:p>
          <a:p>
            <a:r>
              <a:t>Reveal one numbered marking point at a time. Ask students to locate matching evidence in their own answer, explain missing reasoning and improve one line before counting marks.</a:t>
            </a:r>
          </a:p>
          <a:p>
            <a:r>
              <a:t>[Syllabus coverage]</a:t>
            </a:r>
          </a:p>
          <a:p>
            <a:r>
              <a:t>Identify live, neutral and earth conductors and place switches/fuses in live.; Recognise hazards from damaged insulation, damp conditions, overheated/overloaded cables and incorrect connections.; Explain fuse and trip-switch operation and select a rating just above normal operating current.; Explain earthing of metal cases and why double-insulated appliances need no earth connection.; Use P = IV to calculate appliance current while treating real mains work as diagram/data only.</a:t>
            </a:r>
          </a:p>
          <a:p>
            <a:r>
              <a:t>[Safety]</a:t>
            </a:r>
          </a:p>
          <a:p>
            <a:r>
              <a:t>Use a simulation or de-energised model only; no mains electricity is used in class.</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https://giophysics.com/chapter-39/electrical-safety</a:t>
            </a:r>
          </a:p>
          <a:p>
            <a:r>
              <a:t>This deck uses original GioPhysics worked examples and questions; it is not a Cambridge past paper.</a:t>
            </a:r>
          </a:p>
          <a:p>
            <a:r>
              <a:t>[Visual description]</a:t>
            </a:r>
          </a:p>
          <a:p>
            <a:r>
              <a:t>A four-question final quiz is presented in two columns. Each question has four editable answer choices and space for independent reasoning.</a:t>
            </a:r>
          </a:p>
          <a:p>
            <a:r>
              <a:t>[Teacher cue]</a:t>
            </a:r>
          </a:p>
          <a:p>
            <a:r>
              <a:t>Run the quiz independently first. Ask students to commit to all four answers, then compare only the question they found hardest. Do not reveal solutions until slide 13.</a:t>
            </a:r>
          </a:p>
          <a:p>
            <a:r>
              <a:t>[Syllabus coverage]</a:t>
            </a:r>
          </a:p>
          <a:p>
            <a:r>
              <a:t>Identify live, neutral and earth conductors and place switches/fuses in live.; Recognise hazards from damaged insulation, damp conditions, overheated/overloaded cables and incorrect connections.; Explain fuse and trip-switch operation and select a rating just above normal operating current.; Explain earthing of metal cases and why double-insulated appliances need no earth connection.; Use P = IV to calculate appliance current while treating real mains work as diagram/data only.</a:t>
            </a:r>
          </a:p>
          <a:p>
            <a:r>
              <a:t>[Safety]</a:t>
            </a:r>
          </a:p>
          <a:p>
            <a:r>
              <a:t>Use a simulation or de-energised model only; no mains electricity is used in class.</a:t>
            </a:r>
          </a:p>
          <a:p>
            <a:r>
              <a:t>[Final quiz] Four original retrieval and application questions. Require at least one spoken or written justification before the answer reveal.</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https://giophysics.com/chapter-39/electrical-safety</a:t>
            </a:r>
          </a:p>
          <a:p>
            <a:r>
              <a:t>This deck uses original GioPhysics worked examples and questions; it is not a Cambridge past paper.</a:t>
            </a:r>
          </a:p>
          <a:p>
            <a:r>
              <a:t>[Visual description]</a:t>
            </a:r>
          </a:p>
          <a:p>
            <a:r>
              <a:t>Four numbered quiz answers appear as horizontal rows on a dark background, each pairing the correct answer with a concise reason and ending with an exit ticket.</a:t>
            </a:r>
          </a:p>
          <a:p>
            <a:r>
              <a:t>[Teacher cue]</a:t>
            </a:r>
          </a:p>
          <a:p>
            <a:r>
              <a:t>Reveal answers one at a time. Ask for the reason before reading it, then invite students to correct in a different colour and complete the one-sentence exit ticket.</a:t>
            </a:r>
          </a:p>
          <a:p>
            <a:r>
              <a:t>[Syllabus coverage]</a:t>
            </a:r>
          </a:p>
          <a:p>
            <a:r>
              <a:t>Identify live, neutral and earth conductors and place switches/fuses in live.; Recognise hazards from damaged insulation, damp conditions, overheated/overloaded cables and incorrect connections.; Explain fuse and trip-switch operation and select a rating just above normal operating current.; Explain earthing of metal cases and why double-insulated appliances need no earth connection.; Use P = IV to calculate appliance current while treating real mains work as diagram/data only.</a:t>
            </a:r>
          </a:p>
          <a:p>
            <a:r>
              <a:t>[Safety]</a:t>
            </a:r>
          </a:p>
          <a:p>
            <a:r>
              <a:t>Use a simulation or de-energised model only; no mains electricity is used in class.</a:t>
            </a:r>
          </a:p>
          <a:p>
            <a:r>
              <a:t>[Quiz answers] 1. live — Breaking live isolates the appliance from dangerous potential. 2. fault path — It carries fault current safely. 3. 10 A — 2300/230. 4. non-conducting/protected by two barriers — Accessible parts cannot become live under a single insulation fault.</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https://giophysics.com/chapter-39/electrical-safety</a:t>
            </a:r>
          </a:p>
          <a:p>
            <a:r>
              <a:t>This deck uses original GioPhysics worked examples and questions; it is not a Cambridge past paper.</a:t>
            </a:r>
          </a:p>
          <a:p>
            <a:r>
              <a:t>[Visual description]</a:t>
            </a:r>
          </a:p>
          <a:p>
            <a:r>
              <a:t>Three large numbered retrieval questions run down the slide, followed by a mini-whiteboard challenge. No answers are visible on this slide.</a:t>
            </a:r>
          </a:p>
          <a:p>
            <a:r>
              <a:t>[Teacher cue]</a:t>
            </a:r>
          </a:p>
          <a:p>
            <a:r>
              <a:t>Allow silent think time first. Ask for answers without confirming immediately; invite a partner to explain or challenge each response before the reveal later in the lesson.</a:t>
            </a:r>
          </a:p>
          <a:p>
            <a:r>
              <a:t>[Syllabus coverage]</a:t>
            </a:r>
          </a:p>
          <a:p>
            <a:r>
              <a:t>Identify live, neutral and earth conductors and place switches/fuses in live.; Recognise hazards from damaged insulation, damp conditions, overheated/overloaded cables and incorrect connections.; Explain fuse and trip-switch operation and select a rating just above normal operating current.; Explain earthing of metal cases and why double-insulated appliances need no earth connection.; Use P = IV to calculate appliance current while treating real mains work as diagram/data only.</a:t>
            </a:r>
          </a:p>
          <a:p>
            <a:r>
              <a:t>[Safety]</a:t>
            </a:r>
          </a:p>
          <a:p>
            <a:r>
              <a:t>Use a simulation or de-energised model only; no mains electricity is used in class.</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https://giophysics.com/chapter-39/electrical-safety</a:t>
            </a:r>
          </a:p>
          <a:p>
            <a:r>
              <a:t>This deck uses original GioPhysics worked examples and questions; it is not a Cambridge past paper.</a:t>
            </a:r>
          </a:p>
          <a:p>
            <a:r>
              <a:t>[Visual description]</a:t>
            </a:r>
          </a:p>
          <a:p>
            <a:r>
              <a:t>Four concise syllabus ideas form a vertical sequence on the left. An editable dark equation panel and vocabulary rail sit on the right.</a:t>
            </a:r>
          </a:p>
          <a:p>
            <a:r>
              <a:t>[Teacher cue]</a:t>
            </a:r>
          </a:p>
          <a:p>
            <a:r>
              <a:t>Explain one core idea at a time. Ask students to restate each idea using one vocabulary word, then reveal the relevant equation only after its variables are named.</a:t>
            </a:r>
          </a:p>
          <a:p>
            <a:r>
              <a:t>[Syllabus coverage]</a:t>
            </a:r>
          </a:p>
          <a:p>
            <a:r>
              <a:t>Identify live, neutral and earth conductors and place switches/fuses in live.; Recognise hazards from damaged insulation, damp conditions, overheated/overloaded cables and incorrect connections.; Explain fuse and trip-switch operation and select a rating just above normal operating current.; Explain earthing of metal cases and why double-insulated appliances need no earth connection.; Use P = IV to calculate appliance current while treating real mains work as diagram/data only.</a:t>
            </a:r>
          </a:p>
          <a:p>
            <a:r>
              <a:t>[Safety]</a:t>
            </a:r>
          </a:p>
          <a:p>
            <a:r>
              <a:t>Use a simulation or de-energised model only; no mains electricity is used in class.</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1A276C-1202-B7CB-0902-F826D718D70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099F669-1073-AC4A-39F4-A4F10512F65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B094C98-B790-3572-9E86-BAFED7BE662B}"/>
              </a:ext>
            </a:extLst>
          </p:cNvPr>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https://giophysics.com/chapter-39/electrical-safety</a:t>
            </a:r>
          </a:p>
          <a:p>
            <a:r>
              <a:t>This deck uses original GioPhysics worked examples and questions; it is not a Cambridge past paper.</a:t>
            </a:r>
          </a:p>
          <a:p>
            <a:r>
              <a:t>[Visual description]</a:t>
            </a:r>
          </a:p>
          <a:p>
            <a:r>
              <a:t>The simple definition is stated in one sentence across the top of the slide. Below it a drawn diagram is labelled metal case, fuse, live, neutral, earth, fault current. A caption reads: The earth wire offers the fault an easy route, and the surge that follows is exactly what blows the fuse in the live wire.</a:t>
            </a:r>
          </a:p>
          <a:p>
            <a:r>
              <a:t>[Teacher cue]</a:t>
            </a:r>
          </a:p>
          <a:p>
            <a:r>
              <a:t>Explain one core idea at a time. Ask students to restate each idea using one vocabulary word, then reveal the relevant equation only after its variables are named.</a:t>
            </a:r>
          </a:p>
          <a:p>
            <a:r>
              <a:t>[Syllabus coverage]</a:t>
            </a:r>
          </a:p>
          <a:p>
            <a:r>
              <a:t>Identify live, neutral and earth conductors and place switches/fuses in live.; Recognise hazards from damaged insulation, damp conditions, overheated/overloaded cables and incorrect connections.; Explain fuse and trip-switch operation and select a rating just above normal operating current.; Explain earthing of metal cases and why double-insulated appliances need no earth connection.; Use P = IV to calculate appliance current while treating real mains work as diagram/data only.</a:t>
            </a:r>
          </a:p>
          <a:p>
            <a:r>
              <a:t>[Safety]</a:t>
            </a:r>
          </a:p>
          <a:p>
            <a:r>
              <a:t>Use a simulation or de-energised model only; no mains electricity is used in class.</a:t>
            </a:r>
          </a:p>
        </p:txBody>
      </p:sp>
      <p:sp>
        <p:nvSpPr>
          <p:cNvPr id="4" name="Slide Number Placeholder 3">
            <a:extLst>
              <a:ext uri="{FF2B5EF4-FFF2-40B4-BE49-F238E27FC236}">
                <a16:creationId xmlns:a16="http://schemas.microsoft.com/office/drawing/2014/main" id="{F5ECFF07-9D52-DB58-5D1A-3E86D37D41C6}"/>
              </a:ext>
            </a:extLst>
          </p:cNvPr>
          <p:cNvSpPr>
            <a:spLocks noGrp="1"/>
          </p:cNvSpPr>
          <p:nvPr>
            <p:ph type="sldNum" idx="5"/>
          </p:nvPr>
        </p:nvSpPr>
        <p:spPr/>
        <p:txBody>
          <a:bodyPr/>
          <a:lstStyle/>
          <a:p>
            <a:endParaRPr/>
          </a:p>
        </p:txBody>
      </p:sp>
    </p:spTree>
    <p:extLst>
      <p:ext uri="{BB962C8B-B14F-4D97-AF65-F5344CB8AC3E}">
        <p14:creationId xmlns:p14="http://schemas.microsoft.com/office/powerpoint/2010/main" val="22394945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https://giophysics.com/chapter-39/electrical-safety</a:t>
            </a:r>
          </a:p>
          <a:p>
            <a:r>
              <a:t>This deck uses original GioPhysics worked examples and questions; it is not a Cambridge past paper.</a:t>
            </a:r>
          </a:p>
          <a:p>
            <a:r>
              <a:t>[Visual description]</a:t>
            </a:r>
          </a:p>
          <a:p>
            <a:r>
              <a:t>An editable bar chart plots Operating current in A against Appliance at 230 V in category; Appliance at 230 V remains in category; Operating current remains in A. The left rail states the original data and scale so the graph remains accessible without colour.</a:t>
            </a:r>
          </a:p>
          <a:p>
            <a:r>
              <a:t>[Teacher cue]</a:t>
            </a:r>
          </a:p>
          <a:p>
            <a:r>
              <a:t>Ask for a silent prediction before showing the plotted relationship. Then select the native chart, edit one data value and ask which physical quantity and conclusion must change. Theoretical mains calculation only. Actual plug systems/ratings vary by country; use the ratings provided in the question and local standards.</a:t>
            </a:r>
          </a:p>
          <a:p>
            <a:r>
              <a:t>[Syllabus coverage]</a:t>
            </a:r>
          </a:p>
          <a:p>
            <a:r>
              <a:t>Identify live, neutral and earth conductors and place switches/fuses in live.; Recognise hazards from damaged insulation, damp conditions, overheated/overloaded cables and incorrect connections.; Explain fuse and trip-switch operation and select a rating just above normal operating current.; Explain earthing of metal cases and why double-insulated appliances need no earth connection.; Use P = IV to calculate appliance current while treating real mains work as diagram/data only.</a:t>
            </a:r>
          </a:p>
          <a:p>
            <a:r>
              <a:t>[Safety]</a:t>
            </a:r>
          </a:p>
          <a:p>
            <a:r>
              <a:t>Use a simulation or de-energised model only; no mains electricity is used in class.</a:t>
            </a:r>
          </a:p>
          <a:p>
            <a:r>
              <a:t>[Quantitative visual] Values: I = P/V: (60 W lamp, 0.26), (1150 W heater, 5), (2300 W kettle, 10). Data: illustrative lesson data. Scale: 0.26 to 10 A.</a:t>
            </a:r>
          </a:p>
          <a:p>
            <a:r>
              <a:t>Units: x uses category; y uses amps.</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https://giophysics.com/chapter-39/electrical-safety</a:t>
            </a:r>
          </a:p>
          <a:p>
            <a:r>
              <a:t>This deck uses original GioPhysics worked examples and questions; it is not a Cambridge past paper.</a:t>
            </a:r>
          </a:p>
          <a:p>
            <a:r>
              <a:t>[Visual description]</a:t>
            </a:r>
          </a:p>
          <a:p>
            <a:r>
              <a:t>A large problem statement is followed by three editable Step 1–3 reasoning lines and a high-contrast answer band.</a:t>
            </a:r>
          </a:p>
          <a:p>
            <a:r>
              <a:t>[Teacher cue]</a:t>
            </a:r>
          </a:p>
          <a:p>
            <a:r>
              <a:t>Model the reasoning aloud, then ask students to explain why each operation is valid. Pause before the answer and listen for unit or substitution errors.</a:t>
            </a:r>
          </a:p>
          <a:p>
            <a:r>
              <a:t>[Syllabus coverage]</a:t>
            </a:r>
          </a:p>
          <a:p>
            <a:r>
              <a:t>Identify live, neutral and earth conductors and place switches/fuses in live.; Recognise hazards from damaged insulation, damp conditions, overheated/overloaded cables and incorrect connections.; Explain fuse and trip-switch operation and select a rating just above normal operating current.; Explain earthing of metal cases and why double-insulated appliances need no earth connection.; Use P = IV to calculate appliance current while treating real mains work as diagram/data only.</a:t>
            </a:r>
          </a:p>
          <a:p>
            <a:r>
              <a:t>[Safety]</a:t>
            </a:r>
          </a:p>
          <a:p>
            <a:r>
              <a:t>Use a simulation or de-energised model only; no mains electricity is used in class.</a:t>
            </a:r>
          </a:p>
          <a:p>
            <a:r>
              <a:t>[Worked problem] Steps: 1) I = P/V. 2) I = 2300/230 = 10 A. 3) Choose the smallest listed rating safely above 10 A. Answer: Operating current = 10 A; choose 13 A.</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https://giophysics.com/chapter-39/electrical-safety</a:t>
            </a:r>
          </a:p>
          <a:p>
            <a:r>
              <a:t>This deck uses original GioPhysics worked examples and questions; it is not a Cambridge past paper.</a:t>
            </a:r>
          </a:p>
          <a:p>
            <a:r>
              <a:t>[Visual description]</a:t>
            </a:r>
          </a:p>
          <a:p>
            <a:r>
              <a:t>A large problem statement is followed by three editable Step 1–3 reasoning lines and a high-contrast answer band.</a:t>
            </a:r>
          </a:p>
          <a:p>
            <a:r>
              <a:t>[Teacher cue]</a:t>
            </a:r>
          </a:p>
          <a:p>
            <a:r>
              <a:t>Ask students to solve each line on mini-whiteboards before you explain and reveal the next step. Compare units and methods, not only final numbers.</a:t>
            </a:r>
          </a:p>
          <a:p>
            <a:r>
              <a:t>[Syllabus coverage]</a:t>
            </a:r>
          </a:p>
          <a:p>
            <a:r>
              <a:t>Identify live, neutral and earth conductors and place switches/fuses in live.; Recognise hazards from damaged insulation, damp conditions, overheated/overloaded cables and incorrect connections.; Explain fuse and trip-switch operation and select a rating just above normal operating current.; Explain earthing of metal cases and why double-insulated appliances need no earth connection.; Use P = IV to calculate appliance current while treating real mains work as diagram/data only.</a:t>
            </a:r>
          </a:p>
          <a:p>
            <a:r>
              <a:t>[Safety]</a:t>
            </a:r>
          </a:p>
          <a:p>
            <a:r>
              <a:t>Use a simulation or de-energised model only; no mains electricity is used in class.</a:t>
            </a:r>
          </a:p>
          <a:p>
            <a:r>
              <a:t>[Worked problem] Steps: 1) Live touches case. 2) Large current flows through earth. 3) Fuse/trip operates. Answer: Fault → large earth current → protection operates → supply disconnects.</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https://giophysics.com/chapter-39/electrical-safety</a:t>
            </a:r>
          </a:p>
          <a:p>
            <a:r>
              <a:t>This deck uses original GioPhysics worked examples and questions; it is not a Cambridge past paper.</a:t>
            </a:r>
          </a:p>
          <a:p>
            <a:r>
              <a:t>[Visual description]</a:t>
            </a:r>
          </a:p>
          <a:p>
            <a:r>
              <a:t>A dark activity slide shows required materials on the left, three large numbered instructions on the right and a success criterion at the bottom.</a:t>
            </a:r>
          </a:p>
          <a:p>
            <a:r>
              <a:t>[Teacher cue]</a:t>
            </a:r>
          </a:p>
          <a:p>
            <a:r>
              <a:t>Explain the success check before starting. Circulate, listen for misconceptions and ask pairs to compare evidence. Stop the activity with enough time for one group to model a strong answer.</a:t>
            </a:r>
          </a:p>
          <a:p>
            <a:r>
              <a:t>[Syllabus coverage]</a:t>
            </a:r>
          </a:p>
          <a:p>
            <a:r>
              <a:t>Identify live, neutral and earth conductors and place switches/fuses in live.; Recognise hazards from damaged insulation, damp conditions, overheated/overloaded cables and incorrect connections.; Explain fuse and trip-switch operation and select a rating just above normal operating current.; Explain earthing of metal cases and why double-insulated appliances need no earth connection.; Use P = IV to calculate appliance current while treating real mains work as diagram/data only.</a:t>
            </a:r>
          </a:p>
          <a:p>
            <a:r>
              <a:t>[Safety]</a:t>
            </a:r>
          </a:p>
          <a:p>
            <a:r>
              <a:t>Use a simulation or de-energised model only; no mains electricity is used in class.</a:t>
            </a:r>
          </a:p>
          <a:p>
            <a:r>
              <a:t>[Safety] Use a simulation or de-energised model only; no mains electricity is used in class.</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https://giophysics.com/chapter-39/electrical-safety</a:t>
            </a:r>
          </a:p>
          <a:p>
            <a:r>
              <a:t>This deck uses original GioPhysics worked examples and questions; it is not a Cambridge past paper.</a:t>
            </a:r>
          </a:p>
          <a:p>
            <a:r>
              <a:t>[Visual description]</a:t>
            </a:r>
          </a:p>
          <a:p>
            <a:r>
              <a:t>A full accent-colour slide contrasts one large misconception with a dark correction band, a classroom-safe joke and a mini-whiteboard check.</a:t>
            </a:r>
          </a:p>
          <a:p>
            <a:r>
              <a:t>[Teacher cue]</a:t>
            </a:r>
          </a:p>
          <a:p>
            <a:r>
              <a:t>Ask students to vote true or false before reading the correction. Invite one pair to explain the trap, then use the humorous line as a memory cue rather than as the scientific explanation.</a:t>
            </a:r>
          </a:p>
          <a:p>
            <a:r>
              <a:t>[Syllabus coverage]</a:t>
            </a:r>
          </a:p>
          <a:p>
            <a:r>
              <a:t>Identify live, neutral and earth conductors and place switches/fuses in live.; Recognise hazards from damaged insulation, damp conditions, overheated/overloaded cables and incorrect connections.; Explain fuse and trip-switch operation and select a rating just above normal operating current.; Explain earthing of metal cases and why double-insulated appliances need no earth connection.; Use P = IV to calculate appliance current while treating real mains work as diagram/data only.</a:t>
            </a:r>
          </a:p>
          <a:p>
            <a:r>
              <a:t>[Safety]</a:t>
            </a:r>
          </a:p>
          <a:p>
            <a:r>
              <a:t>Use a simulation or de-energised model only; no mains electricity is used in class.</a:t>
            </a:r>
          </a:p>
          <a:p>
            <a:r>
              <a:t>[Humor] Earth is the emergency exit, not the daily commute.</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Master">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a:lnSpc>
          <a:spcPct val="90000"/>
        </a:lnSpc>
        <a:spcBef>
          <a:spcPts val="0"/>
        </a:spcBef>
        <a:buNone/>
        <a:defRPr sz="4400">
          <a:solidFill>
            <a:schemeClr val="tx1"/>
          </a:solidFill>
          <a:latin typeface="+mj-lt"/>
          <a:ea typeface="+mj-lt"/>
          <a:cs typeface="+mj-lt"/>
        </a:defRPr>
      </a:lvl1pPr>
    </p:titleStyle>
    <p:bodyStyle>
      <a:lvl1pPr marL="228600" indent="-228600" algn="l">
        <a:lnSpc>
          <a:spcPct val="90000"/>
        </a:lnSpc>
        <a:spcBef>
          <a:spcPts val="1000"/>
        </a:spcBef>
        <a:buChar char="•"/>
        <a:defRPr sz="2800">
          <a:solidFill>
            <a:schemeClr val="tx1"/>
          </a:solidFill>
          <a:latin typeface="+mn-lt"/>
          <a:ea typeface="+mn-lt"/>
          <a:cs typeface="+mn-lt"/>
        </a:defRPr>
      </a:lvl1pPr>
      <a:lvl2pPr marL="685800" indent="-228600" algn="l">
        <a:lnSpc>
          <a:spcPct val="90000"/>
        </a:lnSpc>
        <a:spcBef>
          <a:spcPts val="500"/>
        </a:spcBef>
        <a:buChar char="•"/>
        <a:defRPr sz="2400">
          <a:solidFill>
            <a:schemeClr val="tx1"/>
          </a:solidFill>
          <a:latin typeface="+mn-lt"/>
          <a:ea typeface="+mn-lt"/>
          <a:cs typeface="+mn-lt"/>
        </a:defRPr>
      </a:lvl2pPr>
      <a:lvl3pPr marL="1143000" indent="-228600" algn="l">
        <a:lnSpc>
          <a:spcPct val="90000"/>
        </a:lnSpc>
        <a:spcBef>
          <a:spcPts val="500"/>
        </a:spcBef>
        <a:buChar char="•"/>
        <a:defRPr sz="2000">
          <a:solidFill>
            <a:schemeClr val="tx1"/>
          </a:solidFill>
          <a:latin typeface="+mn-lt"/>
          <a:ea typeface="+mn-lt"/>
          <a:cs typeface="+mn-lt"/>
        </a:defRPr>
      </a:lvl3pPr>
      <a:lvl4pPr marL="1600200" indent="-228600" algn="l">
        <a:lnSpc>
          <a:spcPct val="90000"/>
        </a:lnSpc>
        <a:spcBef>
          <a:spcPts val="500"/>
        </a:spcBef>
        <a:buChar char="•"/>
        <a:defRPr sz="1800">
          <a:solidFill>
            <a:schemeClr val="tx1"/>
          </a:solidFill>
          <a:latin typeface="+mn-lt"/>
          <a:ea typeface="+mn-lt"/>
          <a:cs typeface="+mn-lt"/>
        </a:defRPr>
      </a:lvl4pPr>
      <a:lvl5pPr marL="2057400" indent="-228600" algn="l">
        <a:lnSpc>
          <a:spcPct val="90000"/>
        </a:lnSpc>
        <a:spcBef>
          <a:spcPts val="500"/>
        </a:spcBef>
        <a:buChar char="•"/>
        <a:defRPr sz="1800">
          <a:solidFill>
            <a:schemeClr val="tx1"/>
          </a:solidFill>
          <a:latin typeface="+mn-lt"/>
          <a:ea typeface="+mn-lt"/>
          <a:cs typeface="+mn-lt"/>
        </a:defRPr>
      </a:lvl5pPr>
      <a:lvl6pPr marL="2514600" indent="-228600" algn="l">
        <a:lnSpc>
          <a:spcPct val="90000"/>
        </a:lnSpc>
        <a:spcBef>
          <a:spcPts val="500"/>
        </a:spcBef>
        <a:buChar char="•"/>
        <a:defRPr sz="1800">
          <a:solidFill>
            <a:schemeClr val="tx1"/>
          </a:solidFill>
          <a:latin typeface="+mn-lt"/>
          <a:ea typeface="+mn-lt"/>
          <a:cs typeface="+mn-lt"/>
        </a:defRPr>
      </a:lvl6pPr>
      <a:lvl7pPr marL="2971800" indent="-228600" algn="l">
        <a:lnSpc>
          <a:spcPct val="90000"/>
        </a:lnSpc>
        <a:spcBef>
          <a:spcPts val="500"/>
        </a:spcBef>
        <a:buChar char="•"/>
        <a:defRPr sz="1800">
          <a:solidFill>
            <a:schemeClr val="tx1"/>
          </a:solidFill>
          <a:latin typeface="+mn-lt"/>
          <a:ea typeface="+mn-lt"/>
          <a:cs typeface="+mn-lt"/>
        </a:defRPr>
      </a:lvl7pPr>
      <a:lvl8pPr marL="3429000" indent="-228600" algn="l">
        <a:lnSpc>
          <a:spcPct val="90000"/>
        </a:lnSpc>
        <a:spcBef>
          <a:spcPts val="500"/>
        </a:spcBef>
        <a:buChar char="•"/>
        <a:defRPr sz="1800">
          <a:solidFill>
            <a:schemeClr val="tx1"/>
          </a:solidFill>
          <a:latin typeface="+mn-lt"/>
          <a:ea typeface="+mn-lt"/>
          <a:cs typeface="+mn-lt"/>
        </a:defRPr>
      </a:lvl8pPr>
      <a:lvl9pPr marL="3886200" indent="-228600" algn="l">
        <a:lnSpc>
          <a:spcPct val="90000"/>
        </a:lnSpc>
        <a:spcBef>
          <a:spcPts val="500"/>
        </a:spcBef>
        <a:buChar char="•"/>
        <a:defRPr sz="1800">
          <a:solidFill>
            <a:schemeClr val="tx1"/>
          </a:solidFill>
          <a:latin typeface="+mn-lt"/>
          <a:ea typeface="+mn-lt"/>
          <a:cs typeface="+mn-lt"/>
        </a:defRPr>
      </a:lvl9pPr>
    </p:bodyStyle>
    <p:otherStyle>
      <a:lvl1pPr marL="0" algn="l">
        <a:buNone/>
        <a:defRPr sz="1800">
          <a:solidFill>
            <a:schemeClr val="tx1"/>
          </a:solidFill>
          <a:latin typeface="+mn-lt"/>
          <a:ea typeface="+mn-lt"/>
          <a:cs typeface="+mn-lt"/>
        </a:defRPr>
      </a:lvl1pPr>
      <a:lvl2pPr marL="457200" algn="l">
        <a:buNone/>
        <a:defRPr sz="1800">
          <a:solidFill>
            <a:schemeClr val="tx1"/>
          </a:solidFill>
          <a:latin typeface="+mn-lt"/>
          <a:ea typeface="+mn-lt"/>
          <a:cs typeface="+mn-lt"/>
        </a:defRPr>
      </a:lvl2pPr>
      <a:lvl3pPr marL="914400" algn="l">
        <a:buNone/>
        <a:defRPr sz="1800">
          <a:solidFill>
            <a:schemeClr val="tx1"/>
          </a:solidFill>
          <a:latin typeface="+mn-lt"/>
          <a:ea typeface="+mn-lt"/>
          <a:cs typeface="+mn-lt"/>
        </a:defRPr>
      </a:lvl3pPr>
      <a:lvl4pPr marL="1371600" algn="l">
        <a:buNone/>
        <a:defRPr sz="1800">
          <a:solidFill>
            <a:schemeClr val="tx1"/>
          </a:solidFill>
          <a:latin typeface="+mn-lt"/>
          <a:ea typeface="+mn-lt"/>
          <a:cs typeface="+mn-lt"/>
        </a:defRPr>
      </a:lvl4pPr>
      <a:lvl5pPr marL="1828800" algn="l">
        <a:buNone/>
        <a:defRPr sz="1800">
          <a:solidFill>
            <a:schemeClr val="tx1"/>
          </a:solidFill>
          <a:latin typeface="+mn-lt"/>
          <a:ea typeface="+mn-lt"/>
          <a:cs typeface="+mn-lt"/>
        </a:defRPr>
      </a:lvl5pPr>
      <a:lvl6pPr marL="2286000" algn="l">
        <a:buNone/>
        <a:defRPr sz="1800">
          <a:solidFill>
            <a:schemeClr val="tx1"/>
          </a:solidFill>
          <a:latin typeface="+mn-lt"/>
          <a:ea typeface="+mn-lt"/>
          <a:cs typeface="+mn-lt"/>
        </a:defRPr>
      </a:lvl6pPr>
      <a:lvl7pPr marL="2743200" algn="l">
        <a:buNone/>
        <a:defRPr sz="1800">
          <a:solidFill>
            <a:schemeClr val="tx1"/>
          </a:solidFill>
          <a:latin typeface="+mn-lt"/>
          <a:ea typeface="+mn-lt"/>
          <a:cs typeface="+mn-lt"/>
        </a:defRPr>
      </a:lvl7pPr>
      <a:lvl8pPr marL="3200400" algn="l">
        <a:buNone/>
        <a:defRPr sz="1800">
          <a:solidFill>
            <a:schemeClr val="tx1"/>
          </a:solidFill>
          <a:latin typeface="+mn-lt"/>
          <a:ea typeface="+mn-lt"/>
          <a:cs typeface="+mn-lt"/>
        </a:defRPr>
      </a:lvl8pPr>
      <a:lvl9pPr marL="3657600" algn="l">
        <a:buNone/>
        <a:defRPr sz="1800">
          <a:solidFill>
            <a:schemeClr val="tx1"/>
          </a:solidFill>
          <a:latin typeface="+mn-lt"/>
          <a:ea typeface="+mn-lt"/>
          <a:cs typeface="+mn-l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B342E"/>
        </a:solidFill>
        <a:effectLst/>
      </p:bgPr>
    </p:bg>
    <p:spTree>
      <p:nvGrpSpPr>
        <p:cNvPr id="1" name=""/>
        <p:cNvGrpSpPr/>
        <p:nvPr/>
      </p:nvGrpSpPr>
      <p:grpSpPr>
        <a:xfrm>
          <a:off x="0" y="0"/>
          <a:ext cx="0" cy="0"/>
          <a:chOff x="0" y="0"/>
          <a:chExt cx="0" cy="0"/>
        </a:xfrm>
      </p:grpSpPr>
      <p:sp>
        <p:nvSpPr>
          <p:cNvPr id="13" name="accent-rail">
            <a:extLst>
              <a:ext uri="{FF2B5EF4-FFF2-40B4-BE49-F238E27FC236}">
                <a16:creationId xmlns:a16="http://schemas.microsoft.com/office/drawing/2014/main" id="{2B1338D5-D428-4A2D-BA26-87F7C578F90E}"/>
              </a:ext>
            </a:extLst>
          </p:cNvPr>
          <p:cNvSpPr>
            <a:spLocks noGrp="1"/>
          </p:cNvSpPr>
          <p:nvPr/>
        </p:nvSpPr>
        <p:spPr>
          <a:xfrm>
            <a:off x="0" y="0"/>
            <a:ext cx="171450" cy="6858000"/>
          </a:xfrm>
          <a:prstGeom prst="rect">
            <a:avLst/>
          </a:prstGeom>
          <a:solidFill>
            <a:srgbClr val="EFB42B"/>
          </a:solidFill>
          <a:ln w="0">
            <a:noFill/>
            <a:prstDash val="solid"/>
          </a:ln>
        </p:spPr>
      </p:sp>
      <p:sp>
        <p:nvSpPr>
          <p:cNvPr id="2" name="title-eyebrow">
            <a:extLst>
              <a:ext uri="{FF2B5EF4-FFF2-40B4-BE49-F238E27FC236}">
                <a16:creationId xmlns:a16="http://schemas.microsoft.com/office/drawing/2014/main" id="{CC656F69-509A-4FF0-83C9-B81DE2A096A2}"/>
              </a:ext>
            </a:extLst>
          </p:cNvPr>
          <p:cNvSpPr>
            <a:spLocks noGrp="1"/>
          </p:cNvSpPr>
          <p:nvPr/>
        </p:nvSpPr>
        <p:spPr>
          <a:xfrm>
            <a:off x="666750" y="523875"/>
            <a:ext cx="8096250" cy="361950"/>
          </a:xfrm>
          <a:prstGeom prst="rect">
            <a:avLst/>
          </a:prstGeom>
          <a:noFill/>
          <a:ln w="0">
            <a:noFill/>
            <a:prstDash val="solid"/>
          </a:ln>
        </p:spPr>
        <p:txBody>
          <a:bodyPr/>
          <a:lstStyle/>
          <a:p>
            <a:pPr algn="l">
              <a:defRPr sz="1800" b="1" i="0">
                <a:solidFill>
                  <a:srgbClr val="EFB42B"/>
                </a:solidFill>
              </a:defRPr>
            </a:pPr>
            <a:r>
              <a:rPr sz="1800" b="1" i="0">
                <a:solidFill>
                  <a:srgbClr val="EFB42B"/>
                </a:solidFill>
              </a:rPr>
              <a:t>CAMBRIDGE IGCSE PHYSICS 0625 · SYLLABUS 4.4</a:t>
            </a:r>
          </a:p>
        </p:txBody>
      </p:sp>
      <p:sp>
        <p:nvSpPr>
          <p:cNvPr id="3" name="topic-title">
            <a:extLst>
              <a:ext uri="{FF2B5EF4-FFF2-40B4-BE49-F238E27FC236}">
                <a16:creationId xmlns:a16="http://schemas.microsoft.com/office/drawing/2014/main" id="{9E57C71F-F740-47DA-AC64-1FDBFCEF840E}"/>
              </a:ext>
            </a:extLst>
          </p:cNvPr>
          <p:cNvSpPr>
            <a:spLocks noGrp="1"/>
          </p:cNvSpPr>
          <p:nvPr/>
        </p:nvSpPr>
        <p:spPr>
          <a:xfrm>
            <a:off x="666750" y="1143000"/>
            <a:ext cx="8001000" cy="2190750"/>
          </a:xfrm>
          <a:prstGeom prst="rect">
            <a:avLst/>
          </a:prstGeom>
          <a:noFill/>
          <a:ln w="0">
            <a:noFill/>
            <a:prstDash val="solid"/>
          </a:ln>
        </p:spPr>
        <p:txBody>
          <a:bodyPr/>
          <a:lstStyle/>
          <a:p>
            <a:pPr algn="l">
              <a:defRPr sz="5400" b="1" i="0">
                <a:solidFill>
                  <a:srgbClr val="F4F0E2"/>
                </a:solidFill>
              </a:defRPr>
            </a:pPr>
            <a:r>
              <a:rPr sz="5400" b="1" i="0">
                <a:solidFill>
                  <a:srgbClr val="F4F0E2"/>
                </a:solidFill>
              </a:rPr>
              <a:t>Electrical safety</a:t>
            </a:r>
          </a:p>
        </p:txBody>
      </p:sp>
      <p:sp>
        <p:nvSpPr>
          <p:cNvPr id="4" name="lesson-title">
            <a:extLst>
              <a:ext uri="{FF2B5EF4-FFF2-40B4-BE49-F238E27FC236}">
                <a16:creationId xmlns:a16="http://schemas.microsoft.com/office/drawing/2014/main" id="{D95250CC-38F9-434F-9E67-71768CF605DE}"/>
              </a:ext>
            </a:extLst>
          </p:cNvPr>
          <p:cNvSpPr>
            <a:spLocks noGrp="1"/>
          </p:cNvSpPr>
          <p:nvPr/>
        </p:nvSpPr>
        <p:spPr>
          <a:xfrm>
            <a:off x="666750" y="3571875"/>
            <a:ext cx="8001000" cy="495300"/>
          </a:xfrm>
          <a:prstGeom prst="rect">
            <a:avLst/>
          </a:prstGeom>
          <a:noFill/>
          <a:ln w="0">
            <a:noFill/>
            <a:prstDash val="solid"/>
          </a:ln>
        </p:spPr>
        <p:txBody>
          <a:bodyPr/>
          <a:lstStyle/>
          <a:p>
            <a:pPr algn="l">
              <a:defRPr sz="2850" b="1" i="0">
                <a:solidFill>
                  <a:srgbClr val="EFB42B"/>
                </a:solidFill>
              </a:defRPr>
            </a:pPr>
            <a:r>
              <a:rPr sz="2850" b="1" i="0">
                <a:solidFill>
                  <a:srgbClr val="EFB42B"/>
                </a:solidFill>
              </a:rPr>
              <a:t>Mains Safety Casebook</a:t>
            </a:r>
          </a:p>
        </p:txBody>
      </p:sp>
      <p:sp>
        <p:nvSpPr>
          <p:cNvPr id="5" name="lesson-hook">
            <a:extLst>
              <a:ext uri="{FF2B5EF4-FFF2-40B4-BE49-F238E27FC236}">
                <a16:creationId xmlns:a16="http://schemas.microsoft.com/office/drawing/2014/main" id="{8C4119E4-541A-401D-833B-7DFDDA1BA6C4}"/>
              </a:ext>
            </a:extLst>
          </p:cNvPr>
          <p:cNvSpPr>
            <a:spLocks noGrp="1"/>
          </p:cNvSpPr>
          <p:nvPr/>
        </p:nvSpPr>
        <p:spPr>
          <a:xfrm>
            <a:off x="666750" y="4333875"/>
            <a:ext cx="8096250" cy="1047750"/>
          </a:xfrm>
          <a:prstGeom prst="rect">
            <a:avLst/>
          </a:prstGeom>
          <a:noFill/>
          <a:ln w="0">
            <a:noFill/>
            <a:prstDash val="solid"/>
          </a:ln>
        </p:spPr>
        <p:txBody>
          <a:bodyPr/>
          <a:lstStyle/>
          <a:p>
            <a:pPr algn="l">
              <a:defRPr sz="2100" b="0" i="0">
                <a:solidFill>
                  <a:srgbClr val="F4F0E2"/>
                </a:solidFill>
              </a:defRPr>
            </a:pPr>
            <a:r>
              <a:rPr sz="2100" b="0" i="0">
                <a:solidFill>
                  <a:srgbClr val="F4F0E2"/>
                </a:solidFill>
              </a:rPr>
              <a:t>A metal-cased appliance develops a live-wire fault. Which wire and device prevent the case remaining live?</a:t>
            </a:r>
          </a:p>
        </p:txBody>
      </p:sp>
      <p:sp>
        <p:nvSpPr>
          <p:cNvPr id="6" name="topic-ring">
            <a:extLst>
              <a:ext uri="{FF2B5EF4-FFF2-40B4-BE49-F238E27FC236}">
                <a16:creationId xmlns:a16="http://schemas.microsoft.com/office/drawing/2014/main" id="{E73E2F90-2675-4EA9-B1DA-67088894B5AC}"/>
              </a:ext>
            </a:extLst>
          </p:cNvPr>
          <p:cNvSpPr>
            <a:spLocks noGrp="1"/>
          </p:cNvSpPr>
          <p:nvPr/>
        </p:nvSpPr>
        <p:spPr>
          <a:xfrm>
            <a:off x="9477375" y="1190625"/>
            <a:ext cx="1952625" cy="1952625"/>
          </a:xfrm>
          <a:prstGeom prst="ellipse">
            <a:avLst/>
          </a:prstGeom>
          <a:solidFill>
            <a:srgbClr val="EFB42B"/>
          </a:solidFill>
          <a:ln w="0">
            <a:noFill/>
            <a:prstDash val="solid"/>
          </a:ln>
        </p:spPr>
      </p:sp>
      <p:sp>
        <p:nvSpPr>
          <p:cNvPr id="7" name="topic-ring-center">
            <a:extLst>
              <a:ext uri="{FF2B5EF4-FFF2-40B4-BE49-F238E27FC236}">
                <a16:creationId xmlns:a16="http://schemas.microsoft.com/office/drawing/2014/main" id="{C8DE55B5-5B13-45A0-BDC3-0061BDC85E18}"/>
              </a:ext>
            </a:extLst>
          </p:cNvPr>
          <p:cNvSpPr>
            <a:spLocks noGrp="1"/>
          </p:cNvSpPr>
          <p:nvPr/>
        </p:nvSpPr>
        <p:spPr>
          <a:xfrm>
            <a:off x="10067925" y="1781175"/>
            <a:ext cx="771525" cy="771525"/>
          </a:xfrm>
          <a:prstGeom prst="ellipse">
            <a:avLst/>
          </a:prstGeom>
          <a:solidFill>
            <a:srgbClr val="0B342E"/>
          </a:solidFill>
          <a:ln w="0">
            <a:noFill/>
            <a:prstDash val="solid"/>
          </a:ln>
        </p:spPr>
      </p:sp>
      <p:sp>
        <p:nvSpPr>
          <p:cNvPr id="8" name="lesson-format">
            <a:extLst>
              <a:ext uri="{FF2B5EF4-FFF2-40B4-BE49-F238E27FC236}">
                <a16:creationId xmlns:a16="http://schemas.microsoft.com/office/drawing/2014/main" id="{5396AD4A-DB6B-41A4-BC17-BA28241946A6}"/>
              </a:ext>
            </a:extLst>
          </p:cNvPr>
          <p:cNvSpPr>
            <a:spLocks noGrp="1"/>
          </p:cNvSpPr>
          <p:nvPr/>
        </p:nvSpPr>
        <p:spPr>
          <a:xfrm>
            <a:off x="666750" y="5810250"/>
            <a:ext cx="8858250" cy="285750"/>
          </a:xfrm>
          <a:prstGeom prst="rect">
            <a:avLst/>
          </a:prstGeom>
          <a:noFill/>
          <a:ln w="0">
            <a:noFill/>
            <a:prstDash val="solid"/>
          </a:ln>
        </p:spPr>
        <p:txBody>
          <a:bodyPr/>
          <a:lstStyle/>
          <a:p>
            <a:pPr algn="l">
              <a:defRPr sz="1650" b="1" i="0">
                <a:solidFill>
                  <a:srgbClr val="EFB42B"/>
                </a:solidFill>
              </a:defRPr>
            </a:pPr>
            <a:r>
              <a:rPr sz="1650" b="1" i="0">
                <a:solidFill>
                  <a:srgbClr val="EFB42B"/>
                </a:solidFill>
              </a:rPr>
              <a:t>EDITABLE · 45-MINUTE CLASSROOM LESSON · CORE</a:t>
            </a:r>
          </a:p>
        </p:txBody>
      </p:sp>
      <p:sp>
        <p:nvSpPr>
          <p:cNvPr id="9" name="group-label">
            <a:extLst>
              <a:ext uri="{FF2B5EF4-FFF2-40B4-BE49-F238E27FC236}">
                <a16:creationId xmlns:a16="http://schemas.microsoft.com/office/drawing/2014/main" id="{E1410073-E45F-448C-A43D-995F51FF8045}"/>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EFB42B"/>
                </a:solidFill>
              </a:defRPr>
            </a:pPr>
            <a:r>
              <a:rPr sz="1650" b="1" i="0">
                <a:solidFill>
                  <a:srgbClr val="EFB42B"/>
                </a:solidFill>
              </a:rPr>
              <a:t>GROUP 4 · ELECTRICITY AND MAGNETISM</a:t>
            </a:r>
          </a:p>
        </p:txBody>
      </p:sp>
      <p:sp>
        <p:nvSpPr>
          <p:cNvPr id="10" name="page-number">
            <a:extLst>
              <a:ext uri="{FF2B5EF4-FFF2-40B4-BE49-F238E27FC236}">
                <a16:creationId xmlns:a16="http://schemas.microsoft.com/office/drawing/2014/main" id="{9246E680-89A1-4927-8762-3C7DEE76FE16}"/>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F4F0E2"/>
                </a:solidFill>
              </a:defRPr>
            </a:pPr>
            <a:r>
              <a:rPr lang="en-US" sz="1650" b="1" i="0">
                <a:solidFill>
                  <a:srgbClr val="F4F0E2"/>
                </a:solidFill>
              </a:rPr>
              <a:t>01 / 13</a:t>
            </a:r>
            <a:endParaRPr sz="1650" b="1" i="0">
              <a:solidFill>
                <a:srgbClr val="F4F0E2"/>
              </a:solidFill>
            </a:endParaRPr>
          </a:p>
        </p:txBody>
      </p:sp>
      <p:sp>
        <p:nvSpPr>
          <p:cNvPr id="11" name="rule-70-666">
            <a:extLst>
              <a:ext uri="{FF2B5EF4-FFF2-40B4-BE49-F238E27FC236}">
                <a16:creationId xmlns:a16="http://schemas.microsoft.com/office/drawing/2014/main" id="{B8DDB1F3-33EE-4AB8-8716-0A14A41ECE99}"/>
              </a:ext>
            </a:extLst>
          </p:cNvPr>
          <p:cNvSpPr>
            <a:spLocks noGrp="1"/>
          </p:cNvSpPr>
          <p:nvPr/>
        </p:nvSpPr>
        <p:spPr>
          <a:xfrm>
            <a:off x="666750" y="6343650"/>
            <a:ext cx="10858500" cy="9525"/>
          </a:xfrm>
          <a:prstGeom prst="rect">
            <a:avLst/>
          </a:prstGeom>
          <a:solidFill>
            <a:srgbClr val="47716A"/>
          </a:solidFill>
          <a:ln w="0">
            <a:noFill/>
            <a:prstDash val="solid"/>
          </a:ln>
        </p:spPr>
      </p:sp>
      <p:sp>
        <p:nvSpPr>
          <p:cNvPr id="12" name="course-footer">
            <a:extLst>
              <a:ext uri="{FF2B5EF4-FFF2-40B4-BE49-F238E27FC236}">
                <a16:creationId xmlns:a16="http://schemas.microsoft.com/office/drawing/2014/main" id="{2CAB9524-569F-4C24-9430-5204DCC684EA}"/>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GIOPHYSICS · CAMBRIDGE IGCSE PHYSICS 0625 · 4.4</a:t>
            </a:r>
          </a:p>
        </p:txBody>
      </p:sp>
    </p:spTree>
    <p:extLst>
      <p:ext uri="{BB962C8B-B14F-4D97-AF65-F5344CB8AC3E}">
        <p14:creationId xmlns:p14="http://schemas.microsoft.com/office/powerpoint/2010/main" val="719387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12" name="group-label">
            <a:extLst>
              <a:ext uri="{FF2B5EF4-FFF2-40B4-BE49-F238E27FC236}">
                <a16:creationId xmlns:a16="http://schemas.microsoft.com/office/drawing/2014/main" id="{9EDD73FA-C777-40BB-BEE7-BAD8DAB8560F}"/>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EFB42B"/>
                </a:solidFill>
              </a:defRPr>
            </a:pPr>
            <a:r>
              <a:rPr sz="1650" b="1" i="0">
                <a:solidFill>
                  <a:srgbClr val="EFB42B"/>
                </a:solidFill>
              </a:rPr>
              <a:t>GROUP 4 · ELECTRICITY AND MAGNETISM</a:t>
            </a:r>
          </a:p>
        </p:txBody>
      </p:sp>
      <p:sp>
        <p:nvSpPr>
          <p:cNvPr id="2" name="page-number">
            <a:extLst>
              <a:ext uri="{FF2B5EF4-FFF2-40B4-BE49-F238E27FC236}">
                <a16:creationId xmlns:a16="http://schemas.microsoft.com/office/drawing/2014/main" id="{035B5B00-0D01-482C-BF1B-3CF98757E574}"/>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10 / 13</a:t>
            </a:r>
            <a:endParaRPr sz="1650" b="1" i="0">
              <a:solidFill>
                <a:srgbClr val="0A332E"/>
              </a:solidFill>
            </a:endParaRPr>
          </a:p>
        </p:txBody>
      </p:sp>
      <p:sp>
        <p:nvSpPr>
          <p:cNvPr id="3" name="rule-70-666">
            <a:extLst>
              <a:ext uri="{FF2B5EF4-FFF2-40B4-BE49-F238E27FC236}">
                <a16:creationId xmlns:a16="http://schemas.microsoft.com/office/drawing/2014/main" id="{6C4B291B-7E4C-4B88-BA3D-A7E14C2FFD34}"/>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5E899186-A93A-448E-936A-E1BBC70A39F4}"/>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4.4</a:t>
            </a:r>
          </a:p>
        </p:txBody>
      </p:sp>
      <p:sp>
        <p:nvSpPr>
          <p:cNvPr id="5" name="slide-title">
            <a:extLst>
              <a:ext uri="{FF2B5EF4-FFF2-40B4-BE49-F238E27FC236}">
                <a16:creationId xmlns:a16="http://schemas.microsoft.com/office/drawing/2014/main" id="{FDA9BD14-1FD8-438D-B51D-5A4346D895E7}"/>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Original exam-style: metal toaster</a:t>
            </a:r>
          </a:p>
        </p:txBody>
      </p:sp>
      <p:sp>
        <p:nvSpPr>
          <p:cNvPr id="6" name="exam-meta">
            <a:extLst>
              <a:ext uri="{FF2B5EF4-FFF2-40B4-BE49-F238E27FC236}">
                <a16:creationId xmlns:a16="http://schemas.microsoft.com/office/drawing/2014/main" id="{BB840A62-DA44-48E9-8A91-74CB630FCF12}"/>
              </a:ext>
            </a:extLst>
          </p:cNvPr>
          <p:cNvSpPr>
            <a:spLocks noGrp="1"/>
          </p:cNvSpPr>
          <p:nvPr/>
        </p:nvSpPr>
        <p:spPr>
          <a:xfrm>
            <a:off x="666750" y="1600200"/>
            <a:ext cx="8572500" cy="342900"/>
          </a:xfrm>
          <a:prstGeom prst="rect">
            <a:avLst/>
          </a:prstGeom>
          <a:noFill/>
          <a:ln w="0">
            <a:noFill/>
            <a:prstDash val="solid"/>
          </a:ln>
        </p:spPr>
        <p:txBody>
          <a:bodyPr/>
          <a:lstStyle/>
          <a:p>
            <a:pPr algn="l">
              <a:defRPr sz="1650" b="1" i="0">
                <a:solidFill>
                  <a:srgbClr val="EFB42B"/>
                </a:solidFill>
              </a:defRPr>
            </a:pPr>
            <a:r>
              <a:rPr sz="1650" b="1" i="0">
                <a:solidFill>
                  <a:srgbClr val="EFB42B"/>
                </a:solidFill>
              </a:rPr>
              <a:t>Core · 7 MARKS · CALCULATE · EXPLAIN · STATE</a:t>
            </a:r>
          </a:p>
        </p:txBody>
      </p:sp>
      <p:sp>
        <p:nvSpPr>
          <p:cNvPr id="7" name="exam-question-frame">
            <a:extLst>
              <a:ext uri="{FF2B5EF4-FFF2-40B4-BE49-F238E27FC236}">
                <a16:creationId xmlns:a16="http://schemas.microsoft.com/office/drawing/2014/main" id="{8AD0E585-3619-4D46-B111-9F175C61B4EC}"/>
              </a:ext>
            </a:extLst>
          </p:cNvPr>
          <p:cNvSpPr>
            <a:spLocks noGrp="1"/>
          </p:cNvSpPr>
          <p:nvPr/>
        </p:nvSpPr>
        <p:spPr>
          <a:xfrm>
            <a:off x="666750" y="2143125"/>
            <a:ext cx="8096250" cy="2952750"/>
          </a:xfrm>
          <a:prstGeom prst="roundRect">
            <a:avLst>
              <a:gd name="adj" fmla="val 3871"/>
            </a:avLst>
          </a:prstGeom>
          <a:solidFill>
            <a:srgbClr val="F4F0E2"/>
          </a:solidFill>
          <a:ln w="9525">
            <a:solidFill>
              <a:srgbClr val="A9BBB4"/>
            </a:solidFill>
            <a:prstDash val="solid"/>
          </a:ln>
        </p:spPr>
      </p:sp>
      <p:sp>
        <p:nvSpPr>
          <p:cNvPr id="8" name="exam-question">
            <a:extLst>
              <a:ext uri="{FF2B5EF4-FFF2-40B4-BE49-F238E27FC236}">
                <a16:creationId xmlns:a16="http://schemas.microsoft.com/office/drawing/2014/main" id="{4F53BE82-A269-410A-84AE-4F249E4065A9}"/>
              </a:ext>
            </a:extLst>
          </p:cNvPr>
          <p:cNvSpPr>
            <a:spLocks noGrp="1"/>
          </p:cNvSpPr>
          <p:nvPr/>
        </p:nvSpPr>
        <p:spPr>
          <a:xfrm>
            <a:off x="952500" y="2428875"/>
            <a:ext cx="7524750" cy="2381250"/>
          </a:xfrm>
          <a:prstGeom prst="rect">
            <a:avLst/>
          </a:prstGeom>
          <a:noFill/>
          <a:ln w="0">
            <a:noFill/>
            <a:prstDash val="solid"/>
          </a:ln>
        </p:spPr>
        <p:txBody>
          <a:bodyPr/>
          <a:lstStyle/>
          <a:p>
            <a:pPr algn="l">
              <a:defRPr sz="2025" b="1" i="0">
                <a:solidFill>
                  <a:srgbClr val="0A332E"/>
                </a:solidFill>
              </a:defRPr>
            </a:pPr>
            <a:r>
              <a:rPr sz="2025" b="1" i="0">
                <a:solidFill>
                  <a:srgbClr val="0A332E"/>
                </a:solidFill>
              </a:rPr>
              <a:t>A 0.92 kW metal-cased toaster operates at 230 V. Calculate current and select 3 A, 5 A or 13 A protection. Explain how earth and fuse protect a user after a live-case fault. State one reason a plastic-cased double-insulated device may not need earth.</a:t>
            </a:r>
          </a:p>
        </p:txBody>
      </p:sp>
      <p:sp>
        <p:nvSpPr>
          <p:cNvPr id="9" name="exam-method-frame">
            <a:extLst>
              <a:ext uri="{FF2B5EF4-FFF2-40B4-BE49-F238E27FC236}">
                <a16:creationId xmlns:a16="http://schemas.microsoft.com/office/drawing/2014/main" id="{4E00FCC3-A587-4DCC-B328-003A9CE750F8}"/>
              </a:ext>
            </a:extLst>
          </p:cNvPr>
          <p:cNvSpPr>
            <a:spLocks noGrp="1"/>
          </p:cNvSpPr>
          <p:nvPr/>
        </p:nvSpPr>
        <p:spPr>
          <a:xfrm>
            <a:off x="9144000" y="2143125"/>
            <a:ext cx="2381250" cy="2952750"/>
          </a:xfrm>
          <a:prstGeom prst="roundRect">
            <a:avLst>
              <a:gd name="adj" fmla="val 4800"/>
            </a:avLst>
          </a:prstGeom>
          <a:solidFill>
            <a:srgbClr val="0B342E"/>
          </a:solidFill>
          <a:ln w="0">
            <a:noFill/>
            <a:prstDash val="solid"/>
          </a:ln>
        </p:spPr>
      </p:sp>
      <p:sp>
        <p:nvSpPr>
          <p:cNvPr id="10" name="exam-method">
            <a:extLst>
              <a:ext uri="{FF2B5EF4-FFF2-40B4-BE49-F238E27FC236}">
                <a16:creationId xmlns:a16="http://schemas.microsoft.com/office/drawing/2014/main" id="{6940E0AA-6476-4AD5-9ACE-12254DC9399F}"/>
              </a:ext>
            </a:extLst>
          </p:cNvPr>
          <p:cNvSpPr>
            <a:spLocks noGrp="1"/>
          </p:cNvSpPr>
          <p:nvPr/>
        </p:nvSpPr>
        <p:spPr>
          <a:xfrm>
            <a:off x="9429750" y="2524125"/>
            <a:ext cx="1809750" cy="2238375"/>
          </a:xfrm>
          <a:prstGeom prst="rect">
            <a:avLst/>
          </a:prstGeom>
          <a:noFill/>
          <a:ln w="0">
            <a:noFill/>
            <a:prstDash val="solid"/>
          </a:ln>
        </p:spPr>
        <p:txBody>
          <a:bodyPr/>
          <a:lstStyle/>
          <a:p>
            <a:pPr algn="ctr">
              <a:defRPr sz="2100" b="1" i="0">
                <a:solidFill>
                  <a:srgbClr val="F4F0E2"/>
                </a:solidFill>
              </a:defRPr>
            </a:pPr>
            <a:r>
              <a:rPr sz="2100" b="1" i="0">
                <a:solidFill>
                  <a:srgbClr val="F4F0E2"/>
                </a:solidFill>
              </a:rPr>
              <a:t>SOLVE PAIR COMPARE JUSTIFY</a:t>
            </a:r>
          </a:p>
        </p:txBody>
      </p:sp>
      <p:sp>
        <p:nvSpPr>
          <p:cNvPr id="11" name="exam-original-note">
            <a:extLst>
              <a:ext uri="{FF2B5EF4-FFF2-40B4-BE49-F238E27FC236}">
                <a16:creationId xmlns:a16="http://schemas.microsoft.com/office/drawing/2014/main" id="{A1C26FE0-DC79-4DB5-A8C6-A356BD118A14}"/>
              </a:ext>
            </a:extLst>
          </p:cNvPr>
          <p:cNvSpPr>
            <a:spLocks noGrp="1"/>
          </p:cNvSpPr>
          <p:nvPr/>
        </p:nvSpPr>
        <p:spPr>
          <a:xfrm>
            <a:off x="666750" y="5429250"/>
            <a:ext cx="10382250" cy="4000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Original GioPhysics exam-style question · not a Cambridge past-paper question.</a:t>
            </a:r>
          </a:p>
        </p:txBody>
      </p:sp>
    </p:spTree>
    <p:extLst>
      <p:ext uri="{BB962C8B-B14F-4D97-AF65-F5344CB8AC3E}">
        <p14:creationId xmlns:p14="http://schemas.microsoft.com/office/powerpoint/2010/main" val="6204093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4F0E2"/>
        </a:solidFill>
        <a:effectLst/>
      </p:bgPr>
    </p:bg>
    <p:spTree>
      <p:nvGrpSpPr>
        <p:cNvPr id="1" name=""/>
        <p:cNvGrpSpPr/>
        <p:nvPr/>
      </p:nvGrpSpPr>
      <p:grpSpPr>
        <a:xfrm>
          <a:off x="0" y="0"/>
          <a:ext cx="0" cy="0"/>
          <a:chOff x="0" y="0"/>
          <a:chExt cx="0" cy="0"/>
        </a:xfrm>
      </p:grpSpPr>
      <p:sp>
        <p:nvSpPr>
          <p:cNvPr id="27" name="group-label">
            <a:extLst>
              <a:ext uri="{FF2B5EF4-FFF2-40B4-BE49-F238E27FC236}">
                <a16:creationId xmlns:a16="http://schemas.microsoft.com/office/drawing/2014/main" id="{91438024-DE4E-4E1B-A6F2-9D9CF599A2A6}"/>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EFB42B"/>
                </a:solidFill>
              </a:defRPr>
            </a:pPr>
            <a:r>
              <a:rPr sz="1650" b="1" i="0">
                <a:solidFill>
                  <a:srgbClr val="EFB42B"/>
                </a:solidFill>
              </a:rPr>
              <a:t>GROUP 4 · ELECTRICITY AND MAGNETISM</a:t>
            </a:r>
          </a:p>
        </p:txBody>
      </p:sp>
      <p:sp>
        <p:nvSpPr>
          <p:cNvPr id="2" name="page-number">
            <a:extLst>
              <a:ext uri="{FF2B5EF4-FFF2-40B4-BE49-F238E27FC236}">
                <a16:creationId xmlns:a16="http://schemas.microsoft.com/office/drawing/2014/main" id="{82AFC1B3-7D6B-400D-BB7B-34063B034CEC}"/>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11 / 13</a:t>
            </a:r>
            <a:endParaRPr sz="1650" b="1" i="0">
              <a:solidFill>
                <a:srgbClr val="0A332E"/>
              </a:solidFill>
            </a:endParaRPr>
          </a:p>
        </p:txBody>
      </p:sp>
      <p:sp>
        <p:nvSpPr>
          <p:cNvPr id="3" name="rule-70-666">
            <a:extLst>
              <a:ext uri="{FF2B5EF4-FFF2-40B4-BE49-F238E27FC236}">
                <a16:creationId xmlns:a16="http://schemas.microsoft.com/office/drawing/2014/main" id="{75DA0CF8-4C56-46C7-9DF8-22FA1BB2F636}"/>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53A4E82F-9FC1-4407-9660-E01B4636A9AA}"/>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4.4</a:t>
            </a:r>
          </a:p>
        </p:txBody>
      </p:sp>
      <p:sp>
        <p:nvSpPr>
          <p:cNvPr id="5" name="slide-title">
            <a:extLst>
              <a:ext uri="{FF2B5EF4-FFF2-40B4-BE49-F238E27FC236}">
                <a16:creationId xmlns:a16="http://schemas.microsoft.com/office/drawing/2014/main" id="{CD65B010-9BBD-4D29-81B3-F68FC0732590}"/>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Mark it like an examiner</a:t>
            </a:r>
          </a:p>
        </p:txBody>
      </p:sp>
      <p:sp>
        <p:nvSpPr>
          <p:cNvPr id="6" name="marking-instruction">
            <a:extLst>
              <a:ext uri="{FF2B5EF4-FFF2-40B4-BE49-F238E27FC236}">
                <a16:creationId xmlns:a16="http://schemas.microsoft.com/office/drawing/2014/main" id="{3D0EB786-BACD-4779-BE96-8B805221E7F9}"/>
              </a:ext>
            </a:extLst>
          </p:cNvPr>
          <p:cNvSpPr>
            <a:spLocks noGrp="1"/>
          </p:cNvSpPr>
          <p:nvPr/>
        </p:nvSpPr>
        <p:spPr>
          <a:xfrm>
            <a:off x="666750" y="1581150"/>
            <a:ext cx="9906000" cy="381000"/>
          </a:xfrm>
          <a:prstGeom prst="rect">
            <a:avLst/>
          </a:prstGeom>
          <a:noFill/>
          <a:ln w="0">
            <a:noFill/>
            <a:prstDash val="solid"/>
          </a:ln>
        </p:spPr>
        <p:txBody>
          <a:bodyPr/>
          <a:lstStyle/>
          <a:p>
            <a:pPr algn="l">
              <a:defRPr sz="1875" b="0" i="0">
                <a:solidFill>
                  <a:srgbClr val="48635E"/>
                </a:solidFill>
              </a:defRPr>
            </a:pPr>
            <a:r>
              <a:rPr sz="1875" b="0" i="0">
                <a:solidFill>
                  <a:srgbClr val="48635E"/>
                </a:solidFill>
              </a:rPr>
              <a:t>Compare evidence, award one idea at a time, then improve one line.</a:t>
            </a:r>
          </a:p>
        </p:txBody>
      </p:sp>
      <p:sp>
        <p:nvSpPr>
          <p:cNvPr id="7" name="mark-number-1">
            <a:extLst>
              <a:ext uri="{FF2B5EF4-FFF2-40B4-BE49-F238E27FC236}">
                <a16:creationId xmlns:a16="http://schemas.microsoft.com/office/drawing/2014/main" id="{384D1C51-549E-49AD-A136-48E334624F43}"/>
              </a:ext>
            </a:extLst>
          </p:cNvPr>
          <p:cNvSpPr>
            <a:spLocks noGrp="1"/>
          </p:cNvSpPr>
          <p:nvPr/>
        </p:nvSpPr>
        <p:spPr>
          <a:xfrm>
            <a:off x="666750" y="2266950"/>
            <a:ext cx="457200" cy="457200"/>
          </a:xfrm>
          <a:prstGeom prst="ellipse">
            <a:avLst/>
          </a:prstGeom>
          <a:solidFill>
            <a:srgbClr val="EFB42B"/>
          </a:solidFill>
          <a:ln w="0">
            <a:noFill/>
            <a:prstDash val="solid"/>
          </a:ln>
        </p:spPr>
      </p:sp>
      <p:sp>
        <p:nvSpPr>
          <p:cNvPr id="8" name="mark-number-text-1">
            <a:extLst>
              <a:ext uri="{FF2B5EF4-FFF2-40B4-BE49-F238E27FC236}">
                <a16:creationId xmlns:a16="http://schemas.microsoft.com/office/drawing/2014/main" id="{A7F564AD-3AE1-4E7E-B025-4EFF31BCC5E0}"/>
              </a:ext>
            </a:extLst>
          </p:cNvPr>
          <p:cNvSpPr>
            <a:spLocks noGrp="1"/>
          </p:cNvSpPr>
          <p:nvPr/>
        </p:nvSpPr>
        <p:spPr>
          <a:xfrm>
            <a:off x="666750" y="2324100"/>
            <a:ext cx="457200" cy="314325"/>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1</a:t>
            </a:r>
          </a:p>
        </p:txBody>
      </p:sp>
      <p:sp>
        <p:nvSpPr>
          <p:cNvPr id="9" name="mark-point-1">
            <a:extLst>
              <a:ext uri="{FF2B5EF4-FFF2-40B4-BE49-F238E27FC236}">
                <a16:creationId xmlns:a16="http://schemas.microsoft.com/office/drawing/2014/main" id="{5500C44E-D6D0-41B9-BFDF-5F07940FA104}"/>
              </a:ext>
            </a:extLst>
          </p:cNvPr>
          <p:cNvSpPr>
            <a:spLocks noGrp="1"/>
          </p:cNvSpPr>
          <p:nvPr/>
        </p:nvSpPr>
        <p:spPr>
          <a:xfrm>
            <a:off x="1333500" y="22288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920 W used.</a:t>
            </a:r>
          </a:p>
        </p:txBody>
      </p:sp>
      <p:sp>
        <p:nvSpPr>
          <p:cNvPr id="10" name="mark-number-2">
            <a:extLst>
              <a:ext uri="{FF2B5EF4-FFF2-40B4-BE49-F238E27FC236}">
                <a16:creationId xmlns:a16="http://schemas.microsoft.com/office/drawing/2014/main" id="{9864A8C1-C29A-4418-9D47-8DEED2B7D167}"/>
              </a:ext>
            </a:extLst>
          </p:cNvPr>
          <p:cNvSpPr>
            <a:spLocks noGrp="1"/>
          </p:cNvSpPr>
          <p:nvPr/>
        </p:nvSpPr>
        <p:spPr>
          <a:xfrm>
            <a:off x="666750" y="3333750"/>
            <a:ext cx="457200" cy="457200"/>
          </a:xfrm>
          <a:prstGeom prst="ellipse">
            <a:avLst/>
          </a:prstGeom>
          <a:solidFill>
            <a:srgbClr val="EFB42B"/>
          </a:solidFill>
          <a:ln w="0">
            <a:noFill/>
            <a:prstDash val="solid"/>
          </a:ln>
        </p:spPr>
      </p:sp>
      <p:sp>
        <p:nvSpPr>
          <p:cNvPr id="11" name="mark-number-text-2">
            <a:extLst>
              <a:ext uri="{FF2B5EF4-FFF2-40B4-BE49-F238E27FC236}">
                <a16:creationId xmlns:a16="http://schemas.microsoft.com/office/drawing/2014/main" id="{3E22DE5B-A210-4D60-8D4C-0638FD8C6059}"/>
              </a:ext>
            </a:extLst>
          </p:cNvPr>
          <p:cNvSpPr>
            <a:spLocks noGrp="1"/>
          </p:cNvSpPr>
          <p:nvPr/>
        </p:nvSpPr>
        <p:spPr>
          <a:xfrm>
            <a:off x="666750" y="3390900"/>
            <a:ext cx="457200" cy="314325"/>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2</a:t>
            </a:r>
          </a:p>
        </p:txBody>
      </p:sp>
      <p:sp>
        <p:nvSpPr>
          <p:cNvPr id="12" name="mark-point-2">
            <a:extLst>
              <a:ext uri="{FF2B5EF4-FFF2-40B4-BE49-F238E27FC236}">
                <a16:creationId xmlns:a16="http://schemas.microsoft.com/office/drawing/2014/main" id="{D2ABB0FC-C526-49DA-B3DD-3047983A34E5}"/>
              </a:ext>
            </a:extLst>
          </p:cNvPr>
          <p:cNvSpPr>
            <a:spLocks noGrp="1"/>
          </p:cNvSpPr>
          <p:nvPr/>
        </p:nvSpPr>
        <p:spPr>
          <a:xfrm>
            <a:off x="1333500" y="32956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I = 920/230 = 4.0 A.</a:t>
            </a:r>
          </a:p>
        </p:txBody>
      </p:sp>
      <p:sp>
        <p:nvSpPr>
          <p:cNvPr id="13" name="mark-number-3">
            <a:extLst>
              <a:ext uri="{FF2B5EF4-FFF2-40B4-BE49-F238E27FC236}">
                <a16:creationId xmlns:a16="http://schemas.microsoft.com/office/drawing/2014/main" id="{514C37B3-95AD-433B-8480-EE5DF94317E2}"/>
              </a:ext>
            </a:extLst>
          </p:cNvPr>
          <p:cNvSpPr>
            <a:spLocks noGrp="1"/>
          </p:cNvSpPr>
          <p:nvPr/>
        </p:nvSpPr>
        <p:spPr>
          <a:xfrm>
            <a:off x="666750" y="4400550"/>
            <a:ext cx="457200" cy="457200"/>
          </a:xfrm>
          <a:prstGeom prst="ellipse">
            <a:avLst/>
          </a:prstGeom>
          <a:solidFill>
            <a:srgbClr val="EFB42B"/>
          </a:solidFill>
          <a:ln w="0">
            <a:noFill/>
            <a:prstDash val="solid"/>
          </a:ln>
        </p:spPr>
      </p:sp>
      <p:sp>
        <p:nvSpPr>
          <p:cNvPr id="14" name="mark-number-text-3">
            <a:extLst>
              <a:ext uri="{FF2B5EF4-FFF2-40B4-BE49-F238E27FC236}">
                <a16:creationId xmlns:a16="http://schemas.microsoft.com/office/drawing/2014/main" id="{C511C411-4A1F-40EB-AF7A-8BDF629859F2}"/>
              </a:ext>
            </a:extLst>
          </p:cNvPr>
          <p:cNvSpPr>
            <a:spLocks noGrp="1"/>
          </p:cNvSpPr>
          <p:nvPr/>
        </p:nvSpPr>
        <p:spPr>
          <a:xfrm>
            <a:off x="666750" y="4457700"/>
            <a:ext cx="457200" cy="314325"/>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3</a:t>
            </a:r>
          </a:p>
        </p:txBody>
      </p:sp>
      <p:sp>
        <p:nvSpPr>
          <p:cNvPr id="15" name="mark-point-3">
            <a:extLst>
              <a:ext uri="{FF2B5EF4-FFF2-40B4-BE49-F238E27FC236}">
                <a16:creationId xmlns:a16="http://schemas.microsoft.com/office/drawing/2014/main" id="{2D853BF3-F26B-4D01-AC54-3382D92E2DBD}"/>
              </a:ext>
            </a:extLst>
          </p:cNvPr>
          <p:cNvSpPr>
            <a:spLocks noGrp="1"/>
          </p:cNvSpPr>
          <p:nvPr/>
        </p:nvSpPr>
        <p:spPr>
          <a:xfrm>
            <a:off x="1333500" y="43624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Select 5 A as the smallest listed rating above normal current.</a:t>
            </a:r>
          </a:p>
        </p:txBody>
      </p:sp>
      <p:sp>
        <p:nvSpPr>
          <p:cNvPr id="16" name="mark-number-4">
            <a:extLst>
              <a:ext uri="{FF2B5EF4-FFF2-40B4-BE49-F238E27FC236}">
                <a16:creationId xmlns:a16="http://schemas.microsoft.com/office/drawing/2014/main" id="{8A048EB3-3C77-49FC-9862-5B7571743EC0}"/>
              </a:ext>
            </a:extLst>
          </p:cNvPr>
          <p:cNvSpPr>
            <a:spLocks noGrp="1"/>
          </p:cNvSpPr>
          <p:nvPr/>
        </p:nvSpPr>
        <p:spPr>
          <a:xfrm>
            <a:off x="6191250" y="2266950"/>
            <a:ext cx="457200" cy="457200"/>
          </a:xfrm>
          <a:prstGeom prst="ellipse">
            <a:avLst/>
          </a:prstGeom>
          <a:solidFill>
            <a:srgbClr val="EFB42B"/>
          </a:solidFill>
          <a:ln w="0">
            <a:noFill/>
            <a:prstDash val="solid"/>
          </a:ln>
        </p:spPr>
      </p:sp>
      <p:sp>
        <p:nvSpPr>
          <p:cNvPr id="17" name="mark-number-text-4">
            <a:extLst>
              <a:ext uri="{FF2B5EF4-FFF2-40B4-BE49-F238E27FC236}">
                <a16:creationId xmlns:a16="http://schemas.microsoft.com/office/drawing/2014/main" id="{1EF0102B-8CDA-44DE-A803-49F85644E545}"/>
              </a:ext>
            </a:extLst>
          </p:cNvPr>
          <p:cNvSpPr>
            <a:spLocks noGrp="1"/>
          </p:cNvSpPr>
          <p:nvPr/>
        </p:nvSpPr>
        <p:spPr>
          <a:xfrm>
            <a:off x="6191250" y="2324100"/>
            <a:ext cx="457200" cy="314325"/>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4</a:t>
            </a:r>
          </a:p>
        </p:txBody>
      </p:sp>
      <p:sp>
        <p:nvSpPr>
          <p:cNvPr id="18" name="mark-point-4">
            <a:extLst>
              <a:ext uri="{FF2B5EF4-FFF2-40B4-BE49-F238E27FC236}">
                <a16:creationId xmlns:a16="http://schemas.microsoft.com/office/drawing/2014/main" id="{45A82A7D-240B-47CE-B004-47C091C5B92D}"/>
              </a:ext>
            </a:extLst>
          </p:cNvPr>
          <p:cNvSpPr>
            <a:spLocks noGrp="1"/>
          </p:cNvSpPr>
          <p:nvPr/>
        </p:nvSpPr>
        <p:spPr>
          <a:xfrm>
            <a:off x="6858000" y="22288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Earth gives low-resistance path.</a:t>
            </a:r>
          </a:p>
        </p:txBody>
      </p:sp>
      <p:sp>
        <p:nvSpPr>
          <p:cNvPr id="19" name="mark-number-5">
            <a:extLst>
              <a:ext uri="{FF2B5EF4-FFF2-40B4-BE49-F238E27FC236}">
                <a16:creationId xmlns:a16="http://schemas.microsoft.com/office/drawing/2014/main" id="{F2C2959F-D739-4765-9681-FEFB9A6795CC}"/>
              </a:ext>
            </a:extLst>
          </p:cNvPr>
          <p:cNvSpPr>
            <a:spLocks noGrp="1"/>
          </p:cNvSpPr>
          <p:nvPr/>
        </p:nvSpPr>
        <p:spPr>
          <a:xfrm>
            <a:off x="6191250" y="3333750"/>
            <a:ext cx="457200" cy="457200"/>
          </a:xfrm>
          <a:prstGeom prst="ellipse">
            <a:avLst/>
          </a:prstGeom>
          <a:solidFill>
            <a:srgbClr val="EFB42B"/>
          </a:solidFill>
          <a:ln w="0">
            <a:noFill/>
            <a:prstDash val="solid"/>
          </a:ln>
        </p:spPr>
      </p:sp>
      <p:sp>
        <p:nvSpPr>
          <p:cNvPr id="20" name="mark-number-text-5">
            <a:extLst>
              <a:ext uri="{FF2B5EF4-FFF2-40B4-BE49-F238E27FC236}">
                <a16:creationId xmlns:a16="http://schemas.microsoft.com/office/drawing/2014/main" id="{EF8E03A9-5353-4B9C-A016-D68FB1A07DBC}"/>
              </a:ext>
            </a:extLst>
          </p:cNvPr>
          <p:cNvSpPr>
            <a:spLocks noGrp="1"/>
          </p:cNvSpPr>
          <p:nvPr/>
        </p:nvSpPr>
        <p:spPr>
          <a:xfrm>
            <a:off x="6191250" y="3390900"/>
            <a:ext cx="457200" cy="314325"/>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5</a:t>
            </a:r>
          </a:p>
        </p:txBody>
      </p:sp>
      <p:sp>
        <p:nvSpPr>
          <p:cNvPr id="21" name="mark-point-5">
            <a:extLst>
              <a:ext uri="{FF2B5EF4-FFF2-40B4-BE49-F238E27FC236}">
                <a16:creationId xmlns:a16="http://schemas.microsoft.com/office/drawing/2014/main" id="{612DFCA4-EF1D-416C-A4C2-6AC6B46DE0D5}"/>
              </a:ext>
            </a:extLst>
          </p:cNvPr>
          <p:cNvSpPr>
            <a:spLocks noGrp="1"/>
          </p:cNvSpPr>
          <p:nvPr/>
        </p:nvSpPr>
        <p:spPr>
          <a:xfrm>
            <a:off x="6858000" y="32956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Large fault current operates fuse/trip.</a:t>
            </a:r>
          </a:p>
        </p:txBody>
      </p:sp>
      <p:sp>
        <p:nvSpPr>
          <p:cNvPr id="22" name="mark-number-6">
            <a:extLst>
              <a:ext uri="{FF2B5EF4-FFF2-40B4-BE49-F238E27FC236}">
                <a16:creationId xmlns:a16="http://schemas.microsoft.com/office/drawing/2014/main" id="{B7B6BD81-2EB6-4D25-858F-384698CE409A}"/>
              </a:ext>
            </a:extLst>
          </p:cNvPr>
          <p:cNvSpPr>
            <a:spLocks noGrp="1"/>
          </p:cNvSpPr>
          <p:nvPr/>
        </p:nvSpPr>
        <p:spPr>
          <a:xfrm>
            <a:off x="6191250" y="4400550"/>
            <a:ext cx="457200" cy="457200"/>
          </a:xfrm>
          <a:prstGeom prst="ellipse">
            <a:avLst/>
          </a:prstGeom>
          <a:solidFill>
            <a:srgbClr val="EFB42B"/>
          </a:solidFill>
          <a:ln w="0">
            <a:noFill/>
            <a:prstDash val="solid"/>
          </a:ln>
        </p:spPr>
      </p:sp>
      <p:sp>
        <p:nvSpPr>
          <p:cNvPr id="23" name="mark-number-text-6">
            <a:extLst>
              <a:ext uri="{FF2B5EF4-FFF2-40B4-BE49-F238E27FC236}">
                <a16:creationId xmlns:a16="http://schemas.microsoft.com/office/drawing/2014/main" id="{2032C2C2-9075-4D6B-8EEE-1ADE5CF20CC4}"/>
              </a:ext>
            </a:extLst>
          </p:cNvPr>
          <p:cNvSpPr>
            <a:spLocks noGrp="1"/>
          </p:cNvSpPr>
          <p:nvPr/>
        </p:nvSpPr>
        <p:spPr>
          <a:xfrm>
            <a:off x="6191250" y="4457700"/>
            <a:ext cx="457200" cy="314325"/>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6</a:t>
            </a:r>
          </a:p>
        </p:txBody>
      </p:sp>
      <p:sp>
        <p:nvSpPr>
          <p:cNvPr id="24" name="mark-point-6">
            <a:extLst>
              <a:ext uri="{FF2B5EF4-FFF2-40B4-BE49-F238E27FC236}">
                <a16:creationId xmlns:a16="http://schemas.microsoft.com/office/drawing/2014/main" id="{A7441D7C-8A9F-44B1-B073-FC7EDA67FBCC}"/>
              </a:ext>
            </a:extLst>
          </p:cNvPr>
          <p:cNvSpPr>
            <a:spLocks noGrp="1"/>
          </p:cNvSpPr>
          <p:nvPr/>
        </p:nvSpPr>
        <p:spPr>
          <a:xfrm>
            <a:off x="6858000" y="43624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Live supply disconnects.</a:t>
            </a:r>
          </a:p>
        </p:txBody>
      </p:sp>
      <p:sp>
        <p:nvSpPr>
          <p:cNvPr id="25" name="improvement-band">
            <a:extLst>
              <a:ext uri="{FF2B5EF4-FFF2-40B4-BE49-F238E27FC236}">
                <a16:creationId xmlns:a16="http://schemas.microsoft.com/office/drawing/2014/main" id="{79D71215-BC07-47C4-80C7-4FAEEFF91E76}"/>
              </a:ext>
            </a:extLst>
          </p:cNvPr>
          <p:cNvSpPr>
            <a:spLocks noGrp="1"/>
          </p:cNvSpPr>
          <p:nvPr/>
        </p:nvSpPr>
        <p:spPr>
          <a:xfrm>
            <a:off x="666750" y="5524500"/>
            <a:ext cx="10858500" cy="552450"/>
          </a:xfrm>
          <a:prstGeom prst="roundRect">
            <a:avLst>
              <a:gd name="adj" fmla="val 20690"/>
            </a:avLst>
          </a:prstGeom>
          <a:solidFill>
            <a:srgbClr val="0B342E"/>
          </a:solidFill>
          <a:ln w="0">
            <a:noFill/>
            <a:prstDash val="solid"/>
          </a:ln>
        </p:spPr>
      </p:sp>
      <p:sp>
        <p:nvSpPr>
          <p:cNvPr id="26" name="improvement-prompt">
            <a:extLst>
              <a:ext uri="{FF2B5EF4-FFF2-40B4-BE49-F238E27FC236}">
                <a16:creationId xmlns:a16="http://schemas.microsoft.com/office/drawing/2014/main" id="{516252B2-C9BB-4AEF-8B10-BF3D7CD6C06C}"/>
              </a:ext>
            </a:extLst>
          </p:cNvPr>
          <p:cNvSpPr>
            <a:spLocks noGrp="1"/>
          </p:cNvSpPr>
          <p:nvPr/>
        </p:nvSpPr>
        <p:spPr>
          <a:xfrm>
            <a:off x="904875" y="5657850"/>
            <a:ext cx="10382250" cy="323850"/>
          </a:xfrm>
          <a:prstGeom prst="rect">
            <a:avLst/>
          </a:prstGeom>
          <a:noFill/>
          <a:ln w="0">
            <a:noFill/>
            <a:prstDash val="solid"/>
          </a:ln>
        </p:spPr>
        <p:txBody>
          <a:bodyPr/>
          <a:lstStyle/>
          <a:p>
            <a:pPr algn="l">
              <a:defRPr sz="1800" b="1" i="0">
                <a:solidFill>
                  <a:srgbClr val="F4F0E2"/>
                </a:solidFill>
              </a:defRPr>
            </a:pPr>
            <a:r>
              <a:rPr sz="1800" b="1" i="0">
                <a:solidFill>
                  <a:srgbClr val="F4F0E2"/>
                </a:solidFill>
              </a:rPr>
              <a:t>Add one missing physics term and one unit to your response, then explain the hardest mark to a partner.</a:t>
            </a:r>
          </a:p>
        </p:txBody>
      </p:sp>
    </p:spTree>
    <p:extLst>
      <p:ext uri="{BB962C8B-B14F-4D97-AF65-F5344CB8AC3E}">
        <p14:creationId xmlns:p14="http://schemas.microsoft.com/office/powerpoint/2010/main" val="102449401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3" name="group-label">
            <a:extLst>
              <a:ext uri="{FF2B5EF4-FFF2-40B4-BE49-F238E27FC236}">
                <a16:creationId xmlns:a16="http://schemas.microsoft.com/office/drawing/2014/main" id="{7CFA8A78-BDD7-49DA-B4C8-31D3AAA31DAD}"/>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EFB42B"/>
                </a:solidFill>
              </a:defRPr>
            </a:pPr>
            <a:r>
              <a:rPr sz="1650" b="1" i="0">
                <a:solidFill>
                  <a:srgbClr val="EFB42B"/>
                </a:solidFill>
              </a:rPr>
              <a:t>GROUP 4 · ELECTRICITY AND MAGNETISM</a:t>
            </a:r>
          </a:p>
        </p:txBody>
      </p:sp>
      <p:sp>
        <p:nvSpPr>
          <p:cNvPr id="2" name="page-number">
            <a:extLst>
              <a:ext uri="{FF2B5EF4-FFF2-40B4-BE49-F238E27FC236}">
                <a16:creationId xmlns:a16="http://schemas.microsoft.com/office/drawing/2014/main" id="{A20762A1-5F30-4DC4-A213-F15ECD25C529}"/>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12 / 13</a:t>
            </a:r>
            <a:endParaRPr sz="1650" b="1" i="0">
              <a:solidFill>
                <a:srgbClr val="0A332E"/>
              </a:solidFill>
            </a:endParaRPr>
          </a:p>
        </p:txBody>
      </p:sp>
      <p:sp>
        <p:nvSpPr>
          <p:cNvPr id="3" name="rule-70-666">
            <a:extLst>
              <a:ext uri="{FF2B5EF4-FFF2-40B4-BE49-F238E27FC236}">
                <a16:creationId xmlns:a16="http://schemas.microsoft.com/office/drawing/2014/main" id="{AF4152EF-C1F7-447D-80DE-BCF5892F17EA}"/>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D03DD4A7-F26F-435E-AA32-BDFE9426BA89}"/>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4.4</a:t>
            </a:r>
          </a:p>
        </p:txBody>
      </p:sp>
      <p:sp>
        <p:nvSpPr>
          <p:cNvPr id="5" name="slide-title">
            <a:extLst>
              <a:ext uri="{FF2B5EF4-FFF2-40B4-BE49-F238E27FC236}">
                <a16:creationId xmlns:a16="http://schemas.microsoft.com/office/drawing/2014/main" id="{B41B588E-425B-43CB-82E6-341719449E46}"/>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Final quiz: four questions, one calm brain</a:t>
            </a:r>
          </a:p>
        </p:txBody>
      </p:sp>
      <p:sp>
        <p:nvSpPr>
          <p:cNvPr id="6" name="quiz-instruction">
            <a:extLst>
              <a:ext uri="{FF2B5EF4-FFF2-40B4-BE49-F238E27FC236}">
                <a16:creationId xmlns:a16="http://schemas.microsoft.com/office/drawing/2014/main" id="{551F1BF1-8846-483C-B46C-1FE5CEADD027}"/>
              </a:ext>
            </a:extLst>
          </p:cNvPr>
          <p:cNvSpPr>
            <a:spLocks noGrp="1"/>
          </p:cNvSpPr>
          <p:nvPr/>
        </p:nvSpPr>
        <p:spPr>
          <a:xfrm>
            <a:off x="666750" y="1543050"/>
            <a:ext cx="10001250" cy="381000"/>
          </a:xfrm>
          <a:prstGeom prst="rect">
            <a:avLst/>
          </a:prstGeom>
          <a:noFill/>
          <a:ln w="0">
            <a:noFill/>
            <a:prstDash val="solid"/>
          </a:ln>
        </p:spPr>
        <p:txBody>
          <a:bodyPr/>
          <a:lstStyle/>
          <a:p>
            <a:pPr algn="l">
              <a:defRPr sz="1800" b="0" i="0">
                <a:solidFill>
                  <a:srgbClr val="48635E"/>
                </a:solidFill>
              </a:defRPr>
            </a:pPr>
            <a:r>
              <a:rPr sz="1800" b="0" i="0">
                <a:solidFill>
                  <a:srgbClr val="48635E"/>
                </a:solidFill>
              </a:rPr>
              <a:t>Answer all four. Add one reason to the question you found hardest.</a:t>
            </a:r>
          </a:p>
        </p:txBody>
      </p:sp>
      <p:sp>
        <p:nvSpPr>
          <p:cNvPr id="7" name="quiz-question-label-1">
            <a:extLst>
              <a:ext uri="{FF2B5EF4-FFF2-40B4-BE49-F238E27FC236}">
                <a16:creationId xmlns:a16="http://schemas.microsoft.com/office/drawing/2014/main" id="{09CD60AC-4E57-4D36-ADD9-C814D846928A}"/>
              </a:ext>
            </a:extLst>
          </p:cNvPr>
          <p:cNvSpPr>
            <a:spLocks noGrp="1"/>
          </p:cNvSpPr>
          <p:nvPr/>
        </p:nvSpPr>
        <p:spPr>
          <a:xfrm>
            <a:off x="666750" y="2143125"/>
            <a:ext cx="590550" cy="342900"/>
          </a:xfrm>
          <a:prstGeom prst="rect">
            <a:avLst/>
          </a:prstGeom>
          <a:noFill/>
          <a:ln w="0">
            <a:noFill/>
            <a:prstDash val="solid"/>
          </a:ln>
        </p:spPr>
        <p:txBody>
          <a:bodyPr/>
          <a:lstStyle/>
          <a:p>
            <a:pPr algn="l">
              <a:defRPr sz="1650" b="1" i="0">
                <a:solidFill>
                  <a:srgbClr val="EFB42B"/>
                </a:solidFill>
              </a:defRPr>
            </a:pPr>
            <a:r>
              <a:rPr sz="1650" b="1" i="0">
                <a:solidFill>
                  <a:srgbClr val="EFB42B"/>
                </a:solidFill>
              </a:rPr>
              <a:t>Q1</a:t>
            </a:r>
          </a:p>
        </p:txBody>
      </p:sp>
      <p:sp>
        <p:nvSpPr>
          <p:cNvPr id="8" name="quiz-question-1">
            <a:extLst>
              <a:ext uri="{FF2B5EF4-FFF2-40B4-BE49-F238E27FC236}">
                <a16:creationId xmlns:a16="http://schemas.microsoft.com/office/drawing/2014/main" id="{11E5C3EF-44A7-4AA0-903B-FFD9436C9642}"/>
              </a:ext>
            </a:extLst>
          </p:cNvPr>
          <p:cNvSpPr>
            <a:spLocks noGrp="1"/>
          </p:cNvSpPr>
          <p:nvPr/>
        </p:nvSpPr>
        <p:spPr>
          <a:xfrm>
            <a:off x="1257300" y="2105025"/>
            <a:ext cx="4667250" cy="685800"/>
          </a:xfrm>
          <a:prstGeom prst="rect">
            <a:avLst/>
          </a:prstGeom>
          <a:noFill/>
          <a:ln w="0">
            <a:noFill/>
            <a:prstDash val="solid"/>
          </a:ln>
        </p:spPr>
        <p:txBody>
          <a:bodyPr/>
          <a:lstStyle/>
          <a:p>
            <a:pPr algn="l">
              <a:defRPr sz="1875" b="1" i="0">
                <a:solidFill>
                  <a:srgbClr val="0A332E"/>
                </a:solidFill>
              </a:defRPr>
            </a:pPr>
            <a:r>
              <a:rPr sz="1875" b="1" i="0">
                <a:solidFill>
                  <a:srgbClr val="0A332E"/>
                </a:solidFill>
              </a:rPr>
              <a:t>Fuse belongs in?</a:t>
            </a:r>
          </a:p>
        </p:txBody>
      </p:sp>
      <p:sp>
        <p:nvSpPr>
          <p:cNvPr id="9" name="quiz-choices-1">
            <a:extLst>
              <a:ext uri="{FF2B5EF4-FFF2-40B4-BE49-F238E27FC236}">
                <a16:creationId xmlns:a16="http://schemas.microsoft.com/office/drawing/2014/main" id="{00D19E95-CABD-4B59-A5F3-D187054B1F7D}"/>
              </a:ext>
            </a:extLst>
          </p:cNvPr>
          <p:cNvSpPr>
            <a:spLocks noGrp="1"/>
          </p:cNvSpPr>
          <p:nvPr/>
        </p:nvSpPr>
        <p:spPr>
          <a:xfrm>
            <a:off x="1257300" y="2886075"/>
            <a:ext cx="4667250" cy="8572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live · B neutral only · C earth · D case</a:t>
            </a:r>
          </a:p>
        </p:txBody>
      </p:sp>
      <p:sp>
        <p:nvSpPr>
          <p:cNvPr id="10" name="rule-70-401">
            <a:extLst>
              <a:ext uri="{FF2B5EF4-FFF2-40B4-BE49-F238E27FC236}">
                <a16:creationId xmlns:a16="http://schemas.microsoft.com/office/drawing/2014/main" id="{F909610E-631A-4D55-A5FD-C6BD886A9861}"/>
              </a:ext>
            </a:extLst>
          </p:cNvPr>
          <p:cNvSpPr>
            <a:spLocks noGrp="1"/>
          </p:cNvSpPr>
          <p:nvPr/>
        </p:nvSpPr>
        <p:spPr>
          <a:xfrm>
            <a:off x="666750" y="3819525"/>
            <a:ext cx="5143500" cy="9525"/>
          </a:xfrm>
          <a:prstGeom prst="rect">
            <a:avLst/>
          </a:prstGeom>
          <a:solidFill>
            <a:srgbClr val="A9BBB4"/>
          </a:solidFill>
          <a:ln w="0">
            <a:noFill/>
            <a:prstDash val="solid"/>
          </a:ln>
        </p:spPr>
      </p:sp>
      <p:sp>
        <p:nvSpPr>
          <p:cNvPr id="11" name="quiz-question-label-2">
            <a:extLst>
              <a:ext uri="{FF2B5EF4-FFF2-40B4-BE49-F238E27FC236}">
                <a16:creationId xmlns:a16="http://schemas.microsoft.com/office/drawing/2014/main" id="{83A25CAB-4410-4777-8963-E9E918AA3C05}"/>
              </a:ext>
            </a:extLst>
          </p:cNvPr>
          <p:cNvSpPr>
            <a:spLocks noGrp="1"/>
          </p:cNvSpPr>
          <p:nvPr/>
        </p:nvSpPr>
        <p:spPr>
          <a:xfrm>
            <a:off x="6191250" y="2143125"/>
            <a:ext cx="590550" cy="342900"/>
          </a:xfrm>
          <a:prstGeom prst="rect">
            <a:avLst/>
          </a:prstGeom>
          <a:noFill/>
          <a:ln w="0">
            <a:noFill/>
            <a:prstDash val="solid"/>
          </a:ln>
        </p:spPr>
        <p:txBody>
          <a:bodyPr/>
          <a:lstStyle/>
          <a:p>
            <a:pPr algn="l">
              <a:defRPr sz="1650" b="1" i="0">
                <a:solidFill>
                  <a:srgbClr val="EFB42B"/>
                </a:solidFill>
              </a:defRPr>
            </a:pPr>
            <a:r>
              <a:rPr sz="1650" b="1" i="0">
                <a:solidFill>
                  <a:srgbClr val="EFB42B"/>
                </a:solidFill>
              </a:rPr>
              <a:t>Q2</a:t>
            </a:r>
          </a:p>
        </p:txBody>
      </p:sp>
      <p:sp>
        <p:nvSpPr>
          <p:cNvPr id="12" name="quiz-question-2">
            <a:extLst>
              <a:ext uri="{FF2B5EF4-FFF2-40B4-BE49-F238E27FC236}">
                <a16:creationId xmlns:a16="http://schemas.microsoft.com/office/drawing/2014/main" id="{33AFC58B-B260-4541-85DD-EB8261782C6C}"/>
              </a:ext>
            </a:extLst>
          </p:cNvPr>
          <p:cNvSpPr>
            <a:spLocks noGrp="1"/>
          </p:cNvSpPr>
          <p:nvPr/>
        </p:nvSpPr>
        <p:spPr>
          <a:xfrm>
            <a:off x="6781800" y="2105025"/>
            <a:ext cx="4667250" cy="685800"/>
          </a:xfrm>
          <a:prstGeom prst="rect">
            <a:avLst/>
          </a:prstGeom>
          <a:noFill/>
          <a:ln w="0">
            <a:noFill/>
            <a:prstDash val="solid"/>
          </a:ln>
        </p:spPr>
        <p:txBody>
          <a:bodyPr/>
          <a:lstStyle/>
          <a:p>
            <a:pPr algn="l">
              <a:defRPr sz="1875" b="1" i="0">
                <a:solidFill>
                  <a:srgbClr val="0A332E"/>
                </a:solidFill>
              </a:defRPr>
            </a:pPr>
            <a:r>
              <a:rPr sz="1875" b="1" i="0">
                <a:solidFill>
                  <a:srgbClr val="0A332E"/>
                </a:solidFill>
              </a:rPr>
              <a:t>Earth purpose?</a:t>
            </a:r>
          </a:p>
        </p:txBody>
      </p:sp>
      <p:sp>
        <p:nvSpPr>
          <p:cNvPr id="13" name="quiz-choices-2">
            <a:extLst>
              <a:ext uri="{FF2B5EF4-FFF2-40B4-BE49-F238E27FC236}">
                <a16:creationId xmlns:a16="http://schemas.microsoft.com/office/drawing/2014/main" id="{9F62F8F1-0A56-4CFB-B6B3-E1668554B378}"/>
              </a:ext>
            </a:extLst>
          </p:cNvPr>
          <p:cNvSpPr>
            <a:spLocks noGrp="1"/>
          </p:cNvSpPr>
          <p:nvPr/>
        </p:nvSpPr>
        <p:spPr>
          <a:xfrm>
            <a:off x="6781800" y="2886075"/>
            <a:ext cx="4667250" cy="8572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normal load · B fault path · C raise voltage · D store charge</a:t>
            </a:r>
          </a:p>
        </p:txBody>
      </p:sp>
      <p:sp>
        <p:nvSpPr>
          <p:cNvPr id="14" name="rule-650-401">
            <a:extLst>
              <a:ext uri="{FF2B5EF4-FFF2-40B4-BE49-F238E27FC236}">
                <a16:creationId xmlns:a16="http://schemas.microsoft.com/office/drawing/2014/main" id="{A36706DE-D8A0-414F-ABFC-119747521769}"/>
              </a:ext>
            </a:extLst>
          </p:cNvPr>
          <p:cNvSpPr>
            <a:spLocks noGrp="1"/>
          </p:cNvSpPr>
          <p:nvPr/>
        </p:nvSpPr>
        <p:spPr>
          <a:xfrm>
            <a:off x="6191250" y="3819525"/>
            <a:ext cx="5143500" cy="9525"/>
          </a:xfrm>
          <a:prstGeom prst="rect">
            <a:avLst/>
          </a:prstGeom>
          <a:solidFill>
            <a:srgbClr val="A9BBB4"/>
          </a:solidFill>
          <a:ln w="0">
            <a:noFill/>
            <a:prstDash val="solid"/>
          </a:ln>
        </p:spPr>
      </p:sp>
      <p:sp>
        <p:nvSpPr>
          <p:cNvPr id="15" name="quiz-question-label-3">
            <a:extLst>
              <a:ext uri="{FF2B5EF4-FFF2-40B4-BE49-F238E27FC236}">
                <a16:creationId xmlns:a16="http://schemas.microsoft.com/office/drawing/2014/main" id="{92DB87E0-D12C-4BE2-9BF9-16F6BBA7A402}"/>
              </a:ext>
            </a:extLst>
          </p:cNvPr>
          <p:cNvSpPr>
            <a:spLocks noGrp="1"/>
          </p:cNvSpPr>
          <p:nvPr/>
        </p:nvSpPr>
        <p:spPr>
          <a:xfrm>
            <a:off x="666750" y="4048125"/>
            <a:ext cx="590550" cy="342900"/>
          </a:xfrm>
          <a:prstGeom prst="rect">
            <a:avLst/>
          </a:prstGeom>
          <a:noFill/>
          <a:ln w="0">
            <a:noFill/>
            <a:prstDash val="solid"/>
          </a:ln>
        </p:spPr>
        <p:txBody>
          <a:bodyPr/>
          <a:lstStyle/>
          <a:p>
            <a:pPr algn="l">
              <a:defRPr sz="1650" b="1" i="0">
                <a:solidFill>
                  <a:srgbClr val="EFB42B"/>
                </a:solidFill>
              </a:defRPr>
            </a:pPr>
            <a:r>
              <a:rPr sz="1650" b="1" i="0">
                <a:solidFill>
                  <a:srgbClr val="EFB42B"/>
                </a:solidFill>
              </a:rPr>
              <a:t>Q3</a:t>
            </a:r>
          </a:p>
        </p:txBody>
      </p:sp>
      <p:sp>
        <p:nvSpPr>
          <p:cNvPr id="16" name="quiz-question-3">
            <a:extLst>
              <a:ext uri="{FF2B5EF4-FFF2-40B4-BE49-F238E27FC236}">
                <a16:creationId xmlns:a16="http://schemas.microsoft.com/office/drawing/2014/main" id="{3C055598-ADD0-44C0-93F6-FDA1FFE2DFB1}"/>
              </a:ext>
            </a:extLst>
          </p:cNvPr>
          <p:cNvSpPr>
            <a:spLocks noGrp="1"/>
          </p:cNvSpPr>
          <p:nvPr/>
        </p:nvSpPr>
        <p:spPr>
          <a:xfrm>
            <a:off x="1257300" y="4010025"/>
            <a:ext cx="4667250" cy="685800"/>
          </a:xfrm>
          <a:prstGeom prst="rect">
            <a:avLst/>
          </a:prstGeom>
          <a:noFill/>
          <a:ln w="0">
            <a:noFill/>
            <a:prstDash val="solid"/>
          </a:ln>
        </p:spPr>
        <p:txBody>
          <a:bodyPr/>
          <a:lstStyle/>
          <a:p>
            <a:pPr algn="l">
              <a:defRPr sz="1875" b="1" i="0">
                <a:solidFill>
                  <a:srgbClr val="0A332E"/>
                </a:solidFill>
              </a:defRPr>
            </a:pPr>
            <a:r>
              <a:rPr sz="1875" b="1" i="0">
                <a:solidFill>
                  <a:srgbClr val="0A332E"/>
                </a:solidFill>
              </a:rPr>
              <a:t>2.3 kW at 230 V draws?</a:t>
            </a:r>
          </a:p>
        </p:txBody>
      </p:sp>
      <p:sp>
        <p:nvSpPr>
          <p:cNvPr id="17" name="quiz-choices-3">
            <a:extLst>
              <a:ext uri="{FF2B5EF4-FFF2-40B4-BE49-F238E27FC236}">
                <a16:creationId xmlns:a16="http://schemas.microsoft.com/office/drawing/2014/main" id="{A9B99411-A11B-4CDA-8D28-BDAA34FF9228}"/>
              </a:ext>
            </a:extLst>
          </p:cNvPr>
          <p:cNvSpPr>
            <a:spLocks noGrp="1"/>
          </p:cNvSpPr>
          <p:nvPr/>
        </p:nvSpPr>
        <p:spPr>
          <a:xfrm>
            <a:off x="1257300" y="4791075"/>
            <a:ext cx="4667250" cy="8572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0.01 A · B 1 A · C 10 A · D 529 A</a:t>
            </a:r>
          </a:p>
        </p:txBody>
      </p:sp>
      <p:sp>
        <p:nvSpPr>
          <p:cNvPr id="18" name="rule-70-601">
            <a:extLst>
              <a:ext uri="{FF2B5EF4-FFF2-40B4-BE49-F238E27FC236}">
                <a16:creationId xmlns:a16="http://schemas.microsoft.com/office/drawing/2014/main" id="{E8C588E8-4806-4D77-9FFF-95F7452C57BF}"/>
              </a:ext>
            </a:extLst>
          </p:cNvPr>
          <p:cNvSpPr>
            <a:spLocks noGrp="1"/>
          </p:cNvSpPr>
          <p:nvPr/>
        </p:nvSpPr>
        <p:spPr>
          <a:xfrm>
            <a:off x="666750" y="5724525"/>
            <a:ext cx="5143500" cy="9525"/>
          </a:xfrm>
          <a:prstGeom prst="rect">
            <a:avLst/>
          </a:prstGeom>
          <a:solidFill>
            <a:srgbClr val="A9BBB4"/>
          </a:solidFill>
          <a:ln w="0">
            <a:noFill/>
            <a:prstDash val="solid"/>
          </a:ln>
        </p:spPr>
      </p:sp>
      <p:sp>
        <p:nvSpPr>
          <p:cNvPr id="19" name="quiz-question-label-4">
            <a:extLst>
              <a:ext uri="{FF2B5EF4-FFF2-40B4-BE49-F238E27FC236}">
                <a16:creationId xmlns:a16="http://schemas.microsoft.com/office/drawing/2014/main" id="{0BB360DC-31BF-4B7F-A2A9-B5B4B7F80E55}"/>
              </a:ext>
            </a:extLst>
          </p:cNvPr>
          <p:cNvSpPr>
            <a:spLocks noGrp="1"/>
          </p:cNvSpPr>
          <p:nvPr/>
        </p:nvSpPr>
        <p:spPr>
          <a:xfrm>
            <a:off x="6191250" y="4048125"/>
            <a:ext cx="590550" cy="342900"/>
          </a:xfrm>
          <a:prstGeom prst="rect">
            <a:avLst/>
          </a:prstGeom>
          <a:noFill/>
          <a:ln w="0">
            <a:noFill/>
            <a:prstDash val="solid"/>
          </a:ln>
        </p:spPr>
        <p:txBody>
          <a:bodyPr/>
          <a:lstStyle/>
          <a:p>
            <a:pPr algn="l">
              <a:defRPr sz="1650" b="1" i="0">
                <a:solidFill>
                  <a:srgbClr val="EFB42B"/>
                </a:solidFill>
              </a:defRPr>
            </a:pPr>
            <a:r>
              <a:rPr sz="1650" b="1" i="0">
                <a:solidFill>
                  <a:srgbClr val="EFB42B"/>
                </a:solidFill>
              </a:rPr>
              <a:t>Q4</a:t>
            </a:r>
          </a:p>
        </p:txBody>
      </p:sp>
      <p:sp>
        <p:nvSpPr>
          <p:cNvPr id="20" name="quiz-question-4">
            <a:extLst>
              <a:ext uri="{FF2B5EF4-FFF2-40B4-BE49-F238E27FC236}">
                <a16:creationId xmlns:a16="http://schemas.microsoft.com/office/drawing/2014/main" id="{E94C5720-5D16-43AB-934D-EA0C8B4AC4B5}"/>
              </a:ext>
            </a:extLst>
          </p:cNvPr>
          <p:cNvSpPr>
            <a:spLocks noGrp="1"/>
          </p:cNvSpPr>
          <p:nvPr/>
        </p:nvSpPr>
        <p:spPr>
          <a:xfrm>
            <a:off x="6781800" y="4010025"/>
            <a:ext cx="4667250" cy="685800"/>
          </a:xfrm>
          <a:prstGeom prst="rect">
            <a:avLst/>
          </a:prstGeom>
          <a:noFill/>
          <a:ln w="0">
            <a:noFill/>
            <a:prstDash val="solid"/>
          </a:ln>
        </p:spPr>
        <p:txBody>
          <a:bodyPr/>
          <a:lstStyle/>
          <a:p>
            <a:pPr algn="l">
              <a:defRPr sz="1875" b="1" i="0">
                <a:solidFill>
                  <a:srgbClr val="0A332E"/>
                </a:solidFill>
              </a:defRPr>
            </a:pPr>
            <a:r>
              <a:rPr sz="1875" b="1" i="0">
                <a:solidFill>
                  <a:srgbClr val="0A332E"/>
                </a:solidFill>
              </a:rPr>
              <a:t>Double-insulated case is?</a:t>
            </a:r>
          </a:p>
        </p:txBody>
      </p:sp>
      <p:sp>
        <p:nvSpPr>
          <p:cNvPr id="21" name="quiz-choices-4">
            <a:extLst>
              <a:ext uri="{FF2B5EF4-FFF2-40B4-BE49-F238E27FC236}">
                <a16:creationId xmlns:a16="http://schemas.microsoft.com/office/drawing/2014/main" id="{D1909226-A746-48EC-9F25-0288EB2630AE}"/>
              </a:ext>
            </a:extLst>
          </p:cNvPr>
          <p:cNvSpPr>
            <a:spLocks noGrp="1"/>
          </p:cNvSpPr>
          <p:nvPr/>
        </p:nvSpPr>
        <p:spPr>
          <a:xfrm>
            <a:off x="6781800" y="4791075"/>
            <a:ext cx="4667250" cy="8572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conducting · B non-conducting/protected by two barriers · C always earthed metal · D fuse-free mains</a:t>
            </a:r>
          </a:p>
        </p:txBody>
      </p:sp>
      <p:sp>
        <p:nvSpPr>
          <p:cNvPr id="22" name="rule-650-601">
            <a:extLst>
              <a:ext uri="{FF2B5EF4-FFF2-40B4-BE49-F238E27FC236}">
                <a16:creationId xmlns:a16="http://schemas.microsoft.com/office/drawing/2014/main" id="{04040904-D1B1-4D46-987F-3A08B9B2B34C}"/>
              </a:ext>
            </a:extLst>
          </p:cNvPr>
          <p:cNvSpPr>
            <a:spLocks noGrp="1"/>
          </p:cNvSpPr>
          <p:nvPr/>
        </p:nvSpPr>
        <p:spPr>
          <a:xfrm>
            <a:off x="6191250" y="5724525"/>
            <a:ext cx="5143500" cy="9525"/>
          </a:xfrm>
          <a:prstGeom prst="rect">
            <a:avLst/>
          </a:prstGeom>
          <a:solidFill>
            <a:srgbClr val="A9BBB4"/>
          </a:solidFill>
          <a:ln w="0">
            <a:noFill/>
            <a:prstDash val="solid"/>
          </a:ln>
        </p:spPr>
      </p:sp>
    </p:spTree>
    <p:extLst>
      <p:ext uri="{BB962C8B-B14F-4D97-AF65-F5344CB8AC3E}">
        <p14:creationId xmlns:p14="http://schemas.microsoft.com/office/powerpoint/2010/main" val="12013247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0B342E"/>
        </a:solidFill>
        <a:effectLst/>
      </p:bgPr>
    </p:bg>
    <p:spTree>
      <p:nvGrpSpPr>
        <p:cNvPr id="1" name=""/>
        <p:cNvGrpSpPr/>
        <p:nvPr/>
      </p:nvGrpSpPr>
      <p:grpSpPr>
        <a:xfrm>
          <a:off x="0" y="0"/>
          <a:ext cx="0" cy="0"/>
          <a:chOff x="0" y="0"/>
          <a:chExt cx="0" cy="0"/>
        </a:xfrm>
      </p:grpSpPr>
      <p:sp>
        <p:nvSpPr>
          <p:cNvPr id="26" name="group-label">
            <a:extLst>
              <a:ext uri="{FF2B5EF4-FFF2-40B4-BE49-F238E27FC236}">
                <a16:creationId xmlns:a16="http://schemas.microsoft.com/office/drawing/2014/main" id="{D49EA074-F0E9-47C7-8DC2-3E540B72FEC1}"/>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EFB42B"/>
                </a:solidFill>
              </a:defRPr>
            </a:pPr>
            <a:r>
              <a:rPr sz="1650" b="1" i="0">
                <a:solidFill>
                  <a:srgbClr val="EFB42B"/>
                </a:solidFill>
              </a:rPr>
              <a:t>GROUP 4 · ELECTRICITY AND MAGNETISM</a:t>
            </a:r>
          </a:p>
        </p:txBody>
      </p:sp>
      <p:sp>
        <p:nvSpPr>
          <p:cNvPr id="2" name="page-number">
            <a:extLst>
              <a:ext uri="{FF2B5EF4-FFF2-40B4-BE49-F238E27FC236}">
                <a16:creationId xmlns:a16="http://schemas.microsoft.com/office/drawing/2014/main" id="{B41BE593-D65F-4DED-8974-B8EB954A3A34}"/>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F4F0E2"/>
                </a:solidFill>
              </a:defRPr>
            </a:pPr>
            <a:r>
              <a:rPr lang="en-US" sz="1650" b="1" i="0">
                <a:solidFill>
                  <a:srgbClr val="F4F0E2"/>
                </a:solidFill>
              </a:rPr>
              <a:t>13 / 13</a:t>
            </a:r>
            <a:endParaRPr sz="1650" b="1" i="0">
              <a:solidFill>
                <a:srgbClr val="F4F0E2"/>
              </a:solidFill>
            </a:endParaRPr>
          </a:p>
        </p:txBody>
      </p:sp>
      <p:sp>
        <p:nvSpPr>
          <p:cNvPr id="3" name="rule-70-666">
            <a:extLst>
              <a:ext uri="{FF2B5EF4-FFF2-40B4-BE49-F238E27FC236}">
                <a16:creationId xmlns:a16="http://schemas.microsoft.com/office/drawing/2014/main" id="{5824E2A7-D3E4-4E6A-9E60-347907DA0D6E}"/>
              </a:ext>
            </a:extLst>
          </p:cNvPr>
          <p:cNvSpPr>
            <a:spLocks noGrp="1"/>
          </p:cNvSpPr>
          <p:nvPr/>
        </p:nvSpPr>
        <p:spPr>
          <a:xfrm>
            <a:off x="666750" y="6343650"/>
            <a:ext cx="10858500" cy="9525"/>
          </a:xfrm>
          <a:prstGeom prst="rect">
            <a:avLst/>
          </a:prstGeom>
          <a:solidFill>
            <a:srgbClr val="47716A"/>
          </a:solidFill>
          <a:ln w="0">
            <a:noFill/>
            <a:prstDash val="solid"/>
          </a:ln>
        </p:spPr>
      </p:sp>
      <p:sp>
        <p:nvSpPr>
          <p:cNvPr id="4" name="course-footer">
            <a:extLst>
              <a:ext uri="{FF2B5EF4-FFF2-40B4-BE49-F238E27FC236}">
                <a16:creationId xmlns:a16="http://schemas.microsoft.com/office/drawing/2014/main" id="{F28FAACF-4A84-4C48-B6AC-91E65393BF2E}"/>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GIOPHYSICS · CAMBRIDGE IGCSE PHYSICS 0625 · 4.4</a:t>
            </a:r>
          </a:p>
        </p:txBody>
      </p:sp>
      <p:sp>
        <p:nvSpPr>
          <p:cNvPr id="5" name="slide-title">
            <a:extLst>
              <a:ext uri="{FF2B5EF4-FFF2-40B4-BE49-F238E27FC236}">
                <a16:creationId xmlns:a16="http://schemas.microsoft.com/office/drawing/2014/main" id="{308657EB-CD7A-4D71-8C13-5F85E93C06E2}"/>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F4F0E2"/>
                </a:solidFill>
              </a:defRPr>
            </a:pPr>
            <a:r>
              <a:rPr sz="3600" b="1" i="0">
                <a:solidFill>
                  <a:srgbClr val="F4F0E2"/>
                </a:solidFill>
              </a:rPr>
              <a:t>Quiz answers: correct, explain, improve</a:t>
            </a:r>
          </a:p>
        </p:txBody>
      </p:sp>
      <p:sp>
        <p:nvSpPr>
          <p:cNvPr id="6" name="answer-number-1">
            <a:extLst>
              <a:ext uri="{FF2B5EF4-FFF2-40B4-BE49-F238E27FC236}">
                <a16:creationId xmlns:a16="http://schemas.microsoft.com/office/drawing/2014/main" id="{6A1D9B0E-C2C4-4A90-8715-52275835422C}"/>
              </a:ext>
            </a:extLst>
          </p:cNvPr>
          <p:cNvSpPr>
            <a:spLocks noGrp="1"/>
          </p:cNvSpPr>
          <p:nvPr/>
        </p:nvSpPr>
        <p:spPr>
          <a:xfrm>
            <a:off x="714375" y="1714500"/>
            <a:ext cx="476250" cy="476250"/>
          </a:xfrm>
          <a:prstGeom prst="ellipse">
            <a:avLst/>
          </a:prstGeom>
          <a:solidFill>
            <a:srgbClr val="EFB42B"/>
          </a:solidFill>
          <a:ln w="0">
            <a:noFill/>
            <a:prstDash val="solid"/>
          </a:ln>
        </p:spPr>
      </p:sp>
      <p:sp>
        <p:nvSpPr>
          <p:cNvPr id="7" name="answer-number-text-1">
            <a:extLst>
              <a:ext uri="{FF2B5EF4-FFF2-40B4-BE49-F238E27FC236}">
                <a16:creationId xmlns:a16="http://schemas.microsoft.com/office/drawing/2014/main" id="{27977D3A-52B8-4E45-A412-3A7BACB41D2C}"/>
              </a:ext>
            </a:extLst>
          </p:cNvPr>
          <p:cNvSpPr>
            <a:spLocks noGrp="1"/>
          </p:cNvSpPr>
          <p:nvPr/>
        </p:nvSpPr>
        <p:spPr>
          <a:xfrm>
            <a:off x="714375" y="1781175"/>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1.</a:t>
            </a:r>
          </a:p>
        </p:txBody>
      </p:sp>
      <p:sp>
        <p:nvSpPr>
          <p:cNvPr id="8" name="answer-value-1">
            <a:extLst>
              <a:ext uri="{FF2B5EF4-FFF2-40B4-BE49-F238E27FC236}">
                <a16:creationId xmlns:a16="http://schemas.microsoft.com/office/drawing/2014/main" id="{318A8F7E-62BE-4018-9662-9D76583F688B}"/>
              </a:ext>
            </a:extLst>
          </p:cNvPr>
          <p:cNvSpPr>
            <a:spLocks noGrp="1"/>
          </p:cNvSpPr>
          <p:nvPr/>
        </p:nvSpPr>
        <p:spPr>
          <a:xfrm>
            <a:off x="1476375" y="1685925"/>
            <a:ext cx="3524250" cy="428625"/>
          </a:xfrm>
          <a:prstGeom prst="rect">
            <a:avLst/>
          </a:prstGeom>
          <a:noFill/>
          <a:ln w="0">
            <a:noFill/>
            <a:prstDash val="solid"/>
          </a:ln>
        </p:spPr>
        <p:txBody>
          <a:bodyPr/>
          <a:lstStyle/>
          <a:p>
            <a:pPr algn="l">
              <a:defRPr sz="1950" b="1" i="0">
                <a:solidFill>
                  <a:srgbClr val="EFB42B"/>
                </a:solidFill>
              </a:defRPr>
            </a:pPr>
            <a:r>
              <a:rPr sz="1950" b="1" i="0">
                <a:solidFill>
                  <a:srgbClr val="EFB42B"/>
                </a:solidFill>
              </a:rPr>
              <a:t>Answer: live</a:t>
            </a:r>
          </a:p>
        </p:txBody>
      </p:sp>
      <p:sp>
        <p:nvSpPr>
          <p:cNvPr id="9" name="answer-reason-1">
            <a:extLst>
              <a:ext uri="{FF2B5EF4-FFF2-40B4-BE49-F238E27FC236}">
                <a16:creationId xmlns:a16="http://schemas.microsoft.com/office/drawing/2014/main" id="{7DF9B4BC-63F0-4D54-8E83-65E6194E975C}"/>
              </a:ext>
            </a:extLst>
          </p:cNvPr>
          <p:cNvSpPr>
            <a:spLocks noGrp="1"/>
          </p:cNvSpPr>
          <p:nvPr/>
        </p:nvSpPr>
        <p:spPr>
          <a:xfrm>
            <a:off x="5191125" y="1695450"/>
            <a:ext cx="5953125" cy="666750"/>
          </a:xfrm>
          <a:prstGeom prst="rect">
            <a:avLst/>
          </a:prstGeom>
          <a:noFill/>
          <a:ln w="0">
            <a:noFill/>
            <a:prstDash val="solid"/>
          </a:ln>
        </p:spPr>
        <p:txBody>
          <a:bodyPr/>
          <a:lstStyle/>
          <a:p>
            <a:pPr algn="l">
              <a:defRPr sz="1725" b="0" i="0">
                <a:solidFill>
                  <a:srgbClr val="F4F0E2"/>
                </a:solidFill>
              </a:defRPr>
            </a:pPr>
            <a:r>
              <a:rPr sz="1725" b="0" i="0">
                <a:solidFill>
                  <a:srgbClr val="F4F0E2"/>
                </a:solidFill>
              </a:rPr>
              <a:t>Breaking live isolates the appliance from dangerous potential.</a:t>
            </a:r>
          </a:p>
        </p:txBody>
      </p:sp>
      <p:sp>
        <p:nvSpPr>
          <p:cNvPr id="10" name="rule-155-262">
            <a:extLst>
              <a:ext uri="{FF2B5EF4-FFF2-40B4-BE49-F238E27FC236}">
                <a16:creationId xmlns:a16="http://schemas.microsoft.com/office/drawing/2014/main" id="{EB4C521B-89A1-4DDC-B763-0E2279751E2B}"/>
              </a:ext>
            </a:extLst>
          </p:cNvPr>
          <p:cNvSpPr>
            <a:spLocks noGrp="1"/>
          </p:cNvSpPr>
          <p:nvPr/>
        </p:nvSpPr>
        <p:spPr>
          <a:xfrm>
            <a:off x="1476375" y="2495550"/>
            <a:ext cx="9667875" cy="9525"/>
          </a:xfrm>
          <a:prstGeom prst="rect">
            <a:avLst/>
          </a:prstGeom>
          <a:solidFill>
            <a:srgbClr val="47716A"/>
          </a:solidFill>
          <a:ln w="0">
            <a:noFill/>
            <a:prstDash val="solid"/>
          </a:ln>
        </p:spPr>
      </p:sp>
      <p:sp>
        <p:nvSpPr>
          <p:cNvPr id="11" name="answer-number-2">
            <a:extLst>
              <a:ext uri="{FF2B5EF4-FFF2-40B4-BE49-F238E27FC236}">
                <a16:creationId xmlns:a16="http://schemas.microsoft.com/office/drawing/2014/main" id="{4AF64018-0E87-459A-85E5-ECDE61693D39}"/>
              </a:ext>
            </a:extLst>
          </p:cNvPr>
          <p:cNvSpPr>
            <a:spLocks noGrp="1"/>
          </p:cNvSpPr>
          <p:nvPr/>
        </p:nvSpPr>
        <p:spPr>
          <a:xfrm>
            <a:off x="714375" y="2695575"/>
            <a:ext cx="476250" cy="476250"/>
          </a:xfrm>
          <a:prstGeom prst="ellipse">
            <a:avLst/>
          </a:prstGeom>
          <a:solidFill>
            <a:srgbClr val="EFB42B"/>
          </a:solidFill>
          <a:ln w="0">
            <a:noFill/>
            <a:prstDash val="solid"/>
          </a:ln>
        </p:spPr>
      </p:sp>
      <p:sp>
        <p:nvSpPr>
          <p:cNvPr id="12" name="answer-number-text-2">
            <a:extLst>
              <a:ext uri="{FF2B5EF4-FFF2-40B4-BE49-F238E27FC236}">
                <a16:creationId xmlns:a16="http://schemas.microsoft.com/office/drawing/2014/main" id="{FF41CA55-8E09-4667-9B2F-2676705D94A7}"/>
              </a:ext>
            </a:extLst>
          </p:cNvPr>
          <p:cNvSpPr>
            <a:spLocks noGrp="1"/>
          </p:cNvSpPr>
          <p:nvPr/>
        </p:nvSpPr>
        <p:spPr>
          <a:xfrm>
            <a:off x="714375" y="2762250"/>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2.</a:t>
            </a:r>
          </a:p>
        </p:txBody>
      </p:sp>
      <p:sp>
        <p:nvSpPr>
          <p:cNvPr id="13" name="answer-value-2">
            <a:extLst>
              <a:ext uri="{FF2B5EF4-FFF2-40B4-BE49-F238E27FC236}">
                <a16:creationId xmlns:a16="http://schemas.microsoft.com/office/drawing/2014/main" id="{E207DEEB-FF34-40E8-9ADA-F66ACD73A4AA}"/>
              </a:ext>
            </a:extLst>
          </p:cNvPr>
          <p:cNvSpPr>
            <a:spLocks noGrp="1"/>
          </p:cNvSpPr>
          <p:nvPr/>
        </p:nvSpPr>
        <p:spPr>
          <a:xfrm>
            <a:off x="1476375" y="2667000"/>
            <a:ext cx="3524250" cy="428625"/>
          </a:xfrm>
          <a:prstGeom prst="rect">
            <a:avLst/>
          </a:prstGeom>
          <a:noFill/>
          <a:ln w="0">
            <a:noFill/>
            <a:prstDash val="solid"/>
          </a:ln>
        </p:spPr>
        <p:txBody>
          <a:bodyPr/>
          <a:lstStyle/>
          <a:p>
            <a:pPr algn="l">
              <a:defRPr sz="1950" b="1" i="0">
                <a:solidFill>
                  <a:srgbClr val="EFB42B"/>
                </a:solidFill>
              </a:defRPr>
            </a:pPr>
            <a:r>
              <a:rPr sz="1950" b="1" i="0">
                <a:solidFill>
                  <a:srgbClr val="EFB42B"/>
                </a:solidFill>
              </a:rPr>
              <a:t>Answer: fault path</a:t>
            </a:r>
          </a:p>
        </p:txBody>
      </p:sp>
      <p:sp>
        <p:nvSpPr>
          <p:cNvPr id="14" name="answer-reason-2">
            <a:extLst>
              <a:ext uri="{FF2B5EF4-FFF2-40B4-BE49-F238E27FC236}">
                <a16:creationId xmlns:a16="http://schemas.microsoft.com/office/drawing/2014/main" id="{F0855448-DA35-4DCC-9A65-E422F842EA91}"/>
              </a:ext>
            </a:extLst>
          </p:cNvPr>
          <p:cNvSpPr>
            <a:spLocks noGrp="1"/>
          </p:cNvSpPr>
          <p:nvPr/>
        </p:nvSpPr>
        <p:spPr>
          <a:xfrm>
            <a:off x="5191125" y="2676525"/>
            <a:ext cx="5953125" cy="666750"/>
          </a:xfrm>
          <a:prstGeom prst="rect">
            <a:avLst/>
          </a:prstGeom>
          <a:noFill/>
          <a:ln w="0">
            <a:noFill/>
            <a:prstDash val="solid"/>
          </a:ln>
        </p:spPr>
        <p:txBody>
          <a:bodyPr/>
          <a:lstStyle/>
          <a:p>
            <a:pPr algn="l">
              <a:defRPr sz="1725" b="0" i="0">
                <a:solidFill>
                  <a:srgbClr val="F4F0E2"/>
                </a:solidFill>
              </a:defRPr>
            </a:pPr>
            <a:r>
              <a:rPr sz="1725" b="0" i="0">
                <a:solidFill>
                  <a:srgbClr val="F4F0E2"/>
                </a:solidFill>
              </a:rPr>
              <a:t>It carries fault current safely.</a:t>
            </a:r>
          </a:p>
        </p:txBody>
      </p:sp>
      <p:sp>
        <p:nvSpPr>
          <p:cNvPr id="15" name="rule-155-365">
            <a:extLst>
              <a:ext uri="{FF2B5EF4-FFF2-40B4-BE49-F238E27FC236}">
                <a16:creationId xmlns:a16="http://schemas.microsoft.com/office/drawing/2014/main" id="{6039E6B7-6CB1-43C8-976C-E09ACCB97DE8}"/>
              </a:ext>
            </a:extLst>
          </p:cNvPr>
          <p:cNvSpPr>
            <a:spLocks noGrp="1"/>
          </p:cNvSpPr>
          <p:nvPr/>
        </p:nvSpPr>
        <p:spPr>
          <a:xfrm>
            <a:off x="1476375" y="3476625"/>
            <a:ext cx="9667875" cy="9525"/>
          </a:xfrm>
          <a:prstGeom prst="rect">
            <a:avLst/>
          </a:prstGeom>
          <a:solidFill>
            <a:srgbClr val="47716A"/>
          </a:solidFill>
          <a:ln w="0">
            <a:noFill/>
            <a:prstDash val="solid"/>
          </a:ln>
        </p:spPr>
      </p:sp>
      <p:sp>
        <p:nvSpPr>
          <p:cNvPr id="16" name="answer-number-3">
            <a:extLst>
              <a:ext uri="{FF2B5EF4-FFF2-40B4-BE49-F238E27FC236}">
                <a16:creationId xmlns:a16="http://schemas.microsoft.com/office/drawing/2014/main" id="{DA35CD4C-BABF-4FC3-954E-9E1BDEFC3136}"/>
              </a:ext>
            </a:extLst>
          </p:cNvPr>
          <p:cNvSpPr>
            <a:spLocks noGrp="1"/>
          </p:cNvSpPr>
          <p:nvPr/>
        </p:nvSpPr>
        <p:spPr>
          <a:xfrm>
            <a:off x="714375" y="3676650"/>
            <a:ext cx="476250" cy="476250"/>
          </a:xfrm>
          <a:prstGeom prst="ellipse">
            <a:avLst/>
          </a:prstGeom>
          <a:solidFill>
            <a:srgbClr val="EFB42B"/>
          </a:solidFill>
          <a:ln w="0">
            <a:noFill/>
            <a:prstDash val="solid"/>
          </a:ln>
        </p:spPr>
      </p:sp>
      <p:sp>
        <p:nvSpPr>
          <p:cNvPr id="17" name="answer-number-text-3">
            <a:extLst>
              <a:ext uri="{FF2B5EF4-FFF2-40B4-BE49-F238E27FC236}">
                <a16:creationId xmlns:a16="http://schemas.microsoft.com/office/drawing/2014/main" id="{8AA09252-2672-4BC2-A5FC-DBCDDFDE8463}"/>
              </a:ext>
            </a:extLst>
          </p:cNvPr>
          <p:cNvSpPr>
            <a:spLocks noGrp="1"/>
          </p:cNvSpPr>
          <p:nvPr/>
        </p:nvSpPr>
        <p:spPr>
          <a:xfrm>
            <a:off x="714375" y="3743325"/>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3.</a:t>
            </a:r>
          </a:p>
        </p:txBody>
      </p:sp>
      <p:sp>
        <p:nvSpPr>
          <p:cNvPr id="18" name="answer-value-3">
            <a:extLst>
              <a:ext uri="{FF2B5EF4-FFF2-40B4-BE49-F238E27FC236}">
                <a16:creationId xmlns:a16="http://schemas.microsoft.com/office/drawing/2014/main" id="{DE264140-23A3-48D8-86FF-666992684297}"/>
              </a:ext>
            </a:extLst>
          </p:cNvPr>
          <p:cNvSpPr>
            <a:spLocks noGrp="1"/>
          </p:cNvSpPr>
          <p:nvPr/>
        </p:nvSpPr>
        <p:spPr>
          <a:xfrm>
            <a:off x="1476375" y="3648075"/>
            <a:ext cx="3524250" cy="428625"/>
          </a:xfrm>
          <a:prstGeom prst="rect">
            <a:avLst/>
          </a:prstGeom>
          <a:noFill/>
          <a:ln w="0">
            <a:noFill/>
            <a:prstDash val="solid"/>
          </a:ln>
        </p:spPr>
        <p:txBody>
          <a:bodyPr/>
          <a:lstStyle/>
          <a:p>
            <a:pPr algn="l">
              <a:defRPr sz="1950" b="1" i="0">
                <a:solidFill>
                  <a:srgbClr val="EFB42B"/>
                </a:solidFill>
              </a:defRPr>
            </a:pPr>
            <a:r>
              <a:rPr sz="1950" b="1" i="0">
                <a:solidFill>
                  <a:srgbClr val="EFB42B"/>
                </a:solidFill>
              </a:rPr>
              <a:t>Answer: 10 A</a:t>
            </a:r>
          </a:p>
        </p:txBody>
      </p:sp>
      <p:sp>
        <p:nvSpPr>
          <p:cNvPr id="19" name="answer-reason-3">
            <a:extLst>
              <a:ext uri="{FF2B5EF4-FFF2-40B4-BE49-F238E27FC236}">
                <a16:creationId xmlns:a16="http://schemas.microsoft.com/office/drawing/2014/main" id="{C2FA7690-3E0E-4662-A996-A235E58DB456}"/>
              </a:ext>
            </a:extLst>
          </p:cNvPr>
          <p:cNvSpPr>
            <a:spLocks noGrp="1"/>
          </p:cNvSpPr>
          <p:nvPr/>
        </p:nvSpPr>
        <p:spPr>
          <a:xfrm>
            <a:off x="5191125" y="3657600"/>
            <a:ext cx="5953125" cy="666750"/>
          </a:xfrm>
          <a:prstGeom prst="rect">
            <a:avLst/>
          </a:prstGeom>
          <a:noFill/>
          <a:ln w="0">
            <a:noFill/>
            <a:prstDash val="solid"/>
          </a:ln>
        </p:spPr>
        <p:txBody>
          <a:bodyPr/>
          <a:lstStyle/>
          <a:p>
            <a:pPr algn="l">
              <a:defRPr sz="1725" b="0" i="0">
                <a:solidFill>
                  <a:srgbClr val="F4F0E2"/>
                </a:solidFill>
              </a:defRPr>
            </a:pPr>
            <a:r>
              <a:rPr sz="1725" b="0" i="0">
                <a:solidFill>
                  <a:srgbClr val="F4F0E2"/>
                </a:solidFill>
              </a:rPr>
              <a:t>2300/230.</a:t>
            </a:r>
          </a:p>
        </p:txBody>
      </p:sp>
      <p:sp>
        <p:nvSpPr>
          <p:cNvPr id="20" name="rule-155-468">
            <a:extLst>
              <a:ext uri="{FF2B5EF4-FFF2-40B4-BE49-F238E27FC236}">
                <a16:creationId xmlns:a16="http://schemas.microsoft.com/office/drawing/2014/main" id="{0CD8310B-1D64-495E-A425-2B7C5CD57131}"/>
              </a:ext>
            </a:extLst>
          </p:cNvPr>
          <p:cNvSpPr>
            <a:spLocks noGrp="1"/>
          </p:cNvSpPr>
          <p:nvPr/>
        </p:nvSpPr>
        <p:spPr>
          <a:xfrm>
            <a:off x="1476375" y="4457700"/>
            <a:ext cx="9667875" cy="9525"/>
          </a:xfrm>
          <a:prstGeom prst="rect">
            <a:avLst/>
          </a:prstGeom>
          <a:solidFill>
            <a:srgbClr val="47716A"/>
          </a:solidFill>
          <a:ln w="0">
            <a:noFill/>
            <a:prstDash val="solid"/>
          </a:ln>
        </p:spPr>
      </p:sp>
      <p:sp>
        <p:nvSpPr>
          <p:cNvPr id="21" name="answer-number-4">
            <a:extLst>
              <a:ext uri="{FF2B5EF4-FFF2-40B4-BE49-F238E27FC236}">
                <a16:creationId xmlns:a16="http://schemas.microsoft.com/office/drawing/2014/main" id="{ECC3DE2C-112A-4482-9E61-9FC0108088C0}"/>
              </a:ext>
            </a:extLst>
          </p:cNvPr>
          <p:cNvSpPr>
            <a:spLocks noGrp="1"/>
          </p:cNvSpPr>
          <p:nvPr/>
        </p:nvSpPr>
        <p:spPr>
          <a:xfrm>
            <a:off x="714375" y="4657725"/>
            <a:ext cx="476250" cy="476250"/>
          </a:xfrm>
          <a:prstGeom prst="ellipse">
            <a:avLst/>
          </a:prstGeom>
          <a:solidFill>
            <a:srgbClr val="EFB42B"/>
          </a:solidFill>
          <a:ln w="0">
            <a:noFill/>
            <a:prstDash val="solid"/>
          </a:ln>
        </p:spPr>
      </p:sp>
      <p:sp>
        <p:nvSpPr>
          <p:cNvPr id="22" name="answer-number-text-4">
            <a:extLst>
              <a:ext uri="{FF2B5EF4-FFF2-40B4-BE49-F238E27FC236}">
                <a16:creationId xmlns:a16="http://schemas.microsoft.com/office/drawing/2014/main" id="{9CF00123-D77E-45EA-871D-F92A6085BD32}"/>
              </a:ext>
            </a:extLst>
          </p:cNvPr>
          <p:cNvSpPr>
            <a:spLocks noGrp="1"/>
          </p:cNvSpPr>
          <p:nvPr/>
        </p:nvSpPr>
        <p:spPr>
          <a:xfrm>
            <a:off x="714375" y="4724400"/>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4.</a:t>
            </a:r>
          </a:p>
        </p:txBody>
      </p:sp>
      <p:sp>
        <p:nvSpPr>
          <p:cNvPr id="23" name="answer-value-4">
            <a:extLst>
              <a:ext uri="{FF2B5EF4-FFF2-40B4-BE49-F238E27FC236}">
                <a16:creationId xmlns:a16="http://schemas.microsoft.com/office/drawing/2014/main" id="{3C0A4B97-8254-47F4-81A1-885B515A5D56}"/>
              </a:ext>
            </a:extLst>
          </p:cNvPr>
          <p:cNvSpPr>
            <a:spLocks noGrp="1"/>
          </p:cNvSpPr>
          <p:nvPr/>
        </p:nvSpPr>
        <p:spPr>
          <a:xfrm>
            <a:off x="1476375" y="4629150"/>
            <a:ext cx="3524250" cy="428625"/>
          </a:xfrm>
          <a:prstGeom prst="rect">
            <a:avLst/>
          </a:prstGeom>
          <a:noFill/>
          <a:ln w="0">
            <a:noFill/>
            <a:prstDash val="solid"/>
          </a:ln>
        </p:spPr>
        <p:txBody>
          <a:bodyPr/>
          <a:lstStyle/>
          <a:p>
            <a:pPr algn="l">
              <a:defRPr sz="1950" b="1" i="0">
                <a:solidFill>
                  <a:srgbClr val="EFB42B"/>
                </a:solidFill>
              </a:defRPr>
            </a:pPr>
            <a:r>
              <a:rPr sz="1950" b="1" i="0">
                <a:solidFill>
                  <a:srgbClr val="EFB42B"/>
                </a:solidFill>
              </a:rPr>
              <a:t>Answer: non-conducting/protected by two barriers</a:t>
            </a:r>
          </a:p>
        </p:txBody>
      </p:sp>
      <p:sp>
        <p:nvSpPr>
          <p:cNvPr id="24" name="answer-reason-4">
            <a:extLst>
              <a:ext uri="{FF2B5EF4-FFF2-40B4-BE49-F238E27FC236}">
                <a16:creationId xmlns:a16="http://schemas.microsoft.com/office/drawing/2014/main" id="{793339A3-9B47-40BA-A833-AC5A0AD1D60B}"/>
              </a:ext>
            </a:extLst>
          </p:cNvPr>
          <p:cNvSpPr>
            <a:spLocks noGrp="1"/>
          </p:cNvSpPr>
          <p:nvPr/>
        </p:nvSpPr>
        <p:spPr>
          <a:xfrm>
            <a:off x="5191125" y="4638675"/>
            <a:ext cx="5953125" cy="666750"/>
          </a:xfrm>
          <a:prstGeom prst="rect">
            <a:avLst/>
          </a:prstGeom>
          <a:noFill/>
          <a:ln w="0">
            <a:noFill/>
            <a:prstDash val="solid"/>
          </a:ln>
        </p:spPr>
        <p:txBody>
          <a:bodyPr/>
          <a:lstStyle/>
          <a:p>
            <a:pPr algn="l">
              <a:defRPr sz="1725" b="0" i="0">
                <a:solidFill>
                  <a:srgbClr val="F4F0E2"/>
                </a:solidFill>
              </a:defRPr>
            </a:pPr>
            <a:r>
              <a:rPr sz="1725" b="0" i="0">
                <a:solidFill>
                  <a:srgbClr val="F4F0E2"/>
                </a:solidFill>
              </a:rPr>
              <a:t>Accessible parts cannot become live under a single insulation fault.</a:t>
            </a:r>
          </a:p>
        </p:txBody>
      </p:sp>
      <p:sp>
        <p:nvSpPr>
          <p:cNvPr id="25" name="exit-ticket">
            <a:extLst>
              <a:ext uri="{FF2B5EF4-FFF2-40B4-BE49-F238E27FC236}">
                <a16:creationId xmlns:a16="http://schemas.microsoft.com/office/drawing/2014/main" id="{0AF41101-435C-4BF4-957A-BE2A96BC054B}"/>
              </a:ext>
            </a:extLst>
          </p:cNvPr>
          <p:cNvSpPr>
            <a:spLocks noGrp="1"/>
          </p:cNvSpPr>
          <p:nvPr/>
        </p:nvSpPr>
        <p:spPr>
          <a:xfrm>
            <a:off x="1047750" y="5743575"/>
            <a:ext cx="10096500" cy="400050"/>
          </a:xfrm>
          <a:prstGeom prst="rect">
            <a:avLst/>
          </a:prstGeom>
          <a:noFill/>
          <a:ln w="0">
            <a:noFill/>
            <a:prstDash val="solid"/>
          </a:ln>
        </p:spPr>
        <p:txBody>
          <a:bodyPr/>
          <a:lstStyle/>
          <a:p>
            <a:pPr algn="ctr">
              <a:defRPr sz="1875" b="1" i="0">
                <a:solidFill>
                  <a:srgbClr val="EFB42B"/>
                </a:solidFill>
              </a:defRPr>
            </a:pPr>
            <a:r>
              <a:rPr sz="1875" b="1" i="0">
                <a:solidFill>
                  <a:srgbClr val="EFB42B"/>
                </a:solidFill>
              </a:rPr>
              <a:t>Next move: Correct one response, name the governing physics idea, and write one question you can now answer that you could not answer at the start.</a:t>
            </a:r>
          </a:p>
        </p:txBody>
      </p:sp>
    </p:spTree>
    <p:extLst>
      <p:ext uri="{BB962C8B-B14F-4D97-AF65-F5344CB8AC3E}">
        <p14:creationId xmlns:p14="http://schemas.microsoft.com/office/powerpoint/2010/main" val="6547012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4F0E2"/>
        </a:solidFill>
        <a:effectLst/>
      </p:bgPr>
    </p:bg>
    <p:spTree>
      <p:nvGrpSpPr>
        <p:cNvPr id="1" name=""/>
        <p:cNvGrpSpPr/>
        <p:nvPr/>
      </p:nvGrpSpPr>
      <p:grpSpPr>
        <a:xfrm>
          <a:off x="0" y="0"/>
          <a:ext cx="0" cy="0"/>
          <a:chOff x="0" y="0"/>
          <a:chExt cx="0" cy="0"/>
        </a:xfrm>
      </p:grpSpPr>
      <p:sp>
        <p:nvSpPr>
          <p:cNvPr id="17" name="group-label">
            <a:extLst>
              <a:ext uri="{FF2B5EF4-FFF2-40B4-BE49-F238E27FC236}">
                <a16:creationId xmlns:a16="http://schemas.microsoft.com/office/drawing/2014/main" id="{DC779437-241D-44E2-B14F-F1B5BF23401A}"/>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EFB42B"/>
                </a:solidFill>
              </a:defRPr>
            </a:pPr>
            <a:r>
              <a:rPr sz="1650" b="1" i="0">
                <a:solidFill>
                  <a:srgbClr val="EFB42B"/>
                </a:solidFill>
              </a:rPr>
              <a:t>GROUP 4 · ELECTRICITY AND MAGNETISM</a:t>
            </a:r>
          </a:p>
        </p:txBody>
      </p:sp>
      <p:sp>
        <p:nvSpPr>
          <p:cNvPr id="2" name="page-number">
            <a:extLst>
              <a:ext uri="{FF2B5EF4-FFF2-40B4-BE49-F238E27FC236}">
                <a16:creationId xmlns:a16="http://schemas.microsoft.com/office/drawing/2014/main" id="{01B23AEB-AF20-4DCB-AE19-B20287622160}"/>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02 / 13</a:t>
            </a:r>
            <a:endParaRPr sz="1650" b="1" i="0">
              <a:solidFill>
                <a:srgbClr val="0A332E"/>
              </a:solidFill>
            </a:endParaRPr>
          </a:p>
        </p:txBody>
      </p:sp>
      <p:sp>
        <p:nvSpPr>
          <p:cNvPr id="3" name="rule-70-666">
            <a:extLst>
              <a:ext uri="{FF2B5EF4-FFF2-40B4-BE49-F238E27FC236}">
                <a16:creationId xmlns:a16="http://schemas.microsoft.com/office/drawing/2014/main" id="{E54E29CC-5544-4B44-9D83-A314F51B1141}"/>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D1F92EC3-E380-4BB3-876D-24B84030B4BB}"/>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4.4</a:t>
            </a:r>
          </a:p>
        </p:txBody>
      </p:sp>
      <p:sp>
        <p:nvSpPr>
          <p:cNvPr id="5" name="slide-title">
            <a:extLst>
              <a:ext uri="{FF2B5EF4-FFF2-40B4-BE49-F238E27FC236}">
                <a16:creationId xmlns:a16="http://schemas.microsoft.com/office/drawing/2014/main" id="{E5278E58-38CB-4DDE-8EB2-C74D1F0905DF}"/>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Three ideas to wake up</a:t>
            </a:r>
          </a:p>
        </p:txBody>
      </p:sp>
      <p:sp>
        <p:nvSpPr>
          <p:cNvPr id="6" name="retrieval-instruction">
            <a:extLst>
              <a:ext uri="{FF2B5EF4-FFF2-40B4-BE49-F238E27FC236}">
                <a16:creationId xmlns:a16="http://schemas.microsoft.com/office/drawing/2014/main" id="{40CE69B2-9CA5-4234-8B84-DF5B05741963}"/>
              </a:ext>
            </a:extLst>
          </p:cNvPr>
          <p:cNvSpPr>
            <a:spLocks noGrp="1"/>
          </p:cNvSpPr>
          <p:nvPr/>
        </p:nvSpPr>
        <p:spPr>
          <a:xfrm>
            <a:off x="666750" y="1524000"/>
            <a:ext cx="9906000" cy="419100"/>
          </a:xfrm>
          <a:prstGeom prst="rect">
            <a:avLst/>
          </a:prstGeom>
          <a:noFill/>
          <a:ln w="0">
            <a:noFill/>
            <a:prstDash val="solid"/>
          </a:ln>
        </p:spPr>
        <p:txBody>
          <a:bodyPr/>
          <a:lstStyle/>
          <a:p>
            <a:pPr algn="l">
              <a:defRPr sz="1950" b="0" i="0">
                <a:solidFill>
                  <a:srgbClr val="48635E"/>
                </a:solidFill>
              </a:defRPr>
            </a:pPr>
            <a:r>
              <a:rPr sz="1950" b="0" i="0">
                <a:solidFill>
                  <a:srgbClr val="48635E"/>
                </a:solidFill>
              </a:rPr>
              <a:t>Think alone → compare with a partner → vote with one reason.</a:t>
            </a:r>
          </a:p>
        </p:txBody>
      </p:sp>
      <p:sp>
        <p:nvSpPr>
          <p:cNvPr id="7" name="retrieval-number-1">
            <a:extLst>
              <a:ext uri="{FF2B5EF4-FFF2-40B4-BE49-F238E27FC236}">
                <a16:creationId xmlns:a16="http://schemas.microsoft.com/office/drawing/2014/main" id="{ACC2D48C-91A3-419B-A8F7-73B9835B8F4D}"/>
              </a:ext>
            </a:extLst>
          </p:cNvPr>
          <p:cNvSpPr>
            <a:spLocks noGrp="1"/>
          </p:cNvSpPr>
          <p:nvPr/>
        </p:nvSpPr>
        <p:spPr>
          <a:xfrm>
            <a:off x="723900" y="2209800"/>
            <a:ext cx="495300" cy="495300"/>
          </a:xfrm>
          <a:prstGeom prst="ellipse">
            <a:avLst/>
          </a:prstGeom>
          <a:solidFill>
            <a:srgbClr val="EFB42B"/>
          </a:solidFill>
          <a:ln w="0">
            <a:noFill/>
            <a:prstDash val="solid"/>
          </a:ln>
        </p:spPr>
      </p:sp>
      <p:sp>
        <p:nvSpPr>
          <p:cNvPr id="8" name="retrieval-number-text-1">
            <a:extLst>
              <a:ext uri="{FF2B5EF4-FFF2-40B4-BE49-F238E27FC236}">
                <a16:creationId xmlns:a16="http://schemas.microsoft.com/office/drawing/2014/main" id="{DA1AF066-213F-48FE-A0B0-0C1F4ED93870}"/>
              </a:ext>
            </a:extLst>
          </p:cNvPr>
          <p:cNvSpPr>
            <a:spLocks noGrp="1"/>
          </p:cNvSpPr>
          <p:nvPr/>
        </p:nvSpPr>
        <p:spPr>
          <a:xfrm>
            <a:off x="723900" y="2276475"/>
            <a:ext cx="495300" cy="333375"/>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1</a:t>
            </a:r>
          </a:p>
        </p:txBody>
      </p:sp>
      <p:sp>
        <p:nvSpPr>
          <p:cNvPr id="9" name="retrieval-question-1">
            <a:extLst>
              <a:ext uri="{FF2B5EF4-FFF2-40B4-BE49-F238E27FC236}">
                <a16:creationId xmlns:a16="http://schemas.microsoft.com/office/drawing/2014/main" id="{7C6FEE5E-0E7B-474C-80BD-06BEBBE712FB}"/>
              </a:ext>
            </a:extLst>
          </p:cNvPr>
          <p:cNvSpPr>
            <a:spLocks noGrp="1"/>
          </p:cNvSpPr>
          <p:nvPr/>
        </p:nvSpPr>
        <p:spPr>
          <a:xfrm>
            <a:off x="1524000" y="2171700"/>
            <a:ext cx="9334500" cy="704850"/>
          </a:xfrm>
          <a:prstGeom prst="rect">
            <a:avLst/>
          </a:prstGeom>
          <a:noFill/>
          <a:ln w="0">
            <a:noFill/>
            <a:prstDash val="solid"/>
          </a:ln>
        </p:spPr>
        <p:txBody>
          <a:bodyPr/>
          <a:lstStyle/>
          <a:p>
            <a:pPr algn="l">
              <a:defRPr sz="2250" b="1" i="0">
                <a:solidFill>
                  <a:srgbClr val="0A332E"/>
                </a:solidFill>
              </a:defRPr>
            </a:pPr>
            <a:r>
              <a:rPr sz="2250" b="1" i="0">
                <a:solidFill>
                  <a:srgbClr val="0A332E"/>
                </a:solidFill>
              </a:rPr>
              <a:t>Which conductor is dangerous relative to earth?</a:t>
            </a:r>
          </a:p>
        </p:txBody>
      </p:sp>
      <p:sp>
        <p:nvSpPr>
          <p:cNvPr id="10" name="retrieval-number-2">
            <a:extLst>
              <a:ext uri="{FF2B5EF4-FFF2-40B4-BE49-F238E27FC236}">
                <a16:creationId xmlns:a16="http://schemas.microsoft.com/office/drawing/2014/main" id="{74E281A2-8F4D-4E0A-84B9-7742110CA391}"/>
              </a:ext>
            </a:extLst>
          </p:cNvPr>
          <p:cNvSpPr>
            <a:spLocks noGrp="1"/>
          </p:cNvSpPr>
          <p:nvPr/>
        </p:nvSpPr>
        <p:spPr>
          <a:xfrm>
            <a:off x="723900" y="3276600"/>
            <a:ext cx="495300" cy="495300"/>
          </a:xfrm>
          <a:prstGeom prst="ellipse">
            <a:avLst/>
          </a:prstGeom>
          <a:solidFill>
            <a:srgbClr val="EFB42B"/>
          </a:solidFill>
          <a:ln w="0">
            <a:noFill/>
            <a:prstDash val="solid"/>
          </a:ln>
        </p:spPr>
      </p:sp>
      <p:sp>
        <p:nvSpPr>
          <p:cNvPr id="11" name="retrieval-number-text-2">
            <a:extLst>
              <a:ext uri="{FF2B5EF4-FFF2-40B4-BE49-F238E27FC236}">
                <a16:creationId xmlns:a16="http://schemas.microsoft.com/office/drawing/2014/main" id="{2029F6AE-636E-4C86-96C0-96A4C0E1E42F}"/>
              </a:ext>
            </a:extLst>
          </p:cNvPr>
          <p:cNvSpPr>
            <a:spLocks noGrp="1"/>
          </p:cNvSpPr>
          <p:nvPr/>
        </p:nvSpPr>
        <p:spPr>
          <a:xfrm>
            <a:off x="723900" y="3343275"/>
            <a:ext cx="495300" cy="333375"/>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2</a:t>
            </a:r>
          </a:p>
        </p:txBody>
      </p:sp>
      <p:sp>
        <p:nvSpPr>
          <p:cNvPr id="12" name="retrieval-question-2">
            <a:extLst>
              <a:ext uri="{FF2B5EF4-FFF2-40B4-BE49-F238E27FC236}">
                <a16:creationId xmlns:a16="http://schemas.microsoft.com/office/drawing/2014/main" id="{09967445-8DD0-433E-A93B-D1678651284C}"/>
              </a:ext>
            </a:extLst>
          </p:cNvPr>
          <p:cNvSpPr>
            <a:spLocks noGrp="1"/>
          </p:cNvSpPr>
          <p:nvPr/>
        </p:nvSpPr>
        <p:spPr>
          <a:xfrm>
            <a:off x="1524000" y="3238500"/>
            <a:ext cx="9334500" cy="704850"/>
          </a:xfrm>
          <a:prstGeom prst="rect">
            <a:avLst/>
          </a:prstGeom>
          <a:noFill/>
          <a:ln w="0">
            <a:noFill/>
            <a:prstDash val="solid"/>
          </a:ln>
        </p:spPr>
        <p:txBody>
          <a:bodyPr/>
          <a:lstStyle/>
          <a:p>
            <a:pPr algn="l">
              <a:defRPr sz="2250" b="1" i="0">
                <a:solidFill>
                  <a:srgbClr val="0A332E"/>
                </a:solidFill>
              </a:defRPr>
            </a:pPr>
            <a:r>
              <a:rPr sz="2250" b="1" i="0">
                <a:solidFill>
                  <a:srgbClr val="0A332E"/>
                </a:solidFill>
              </a:rPr>
              <a:t>What is the purpose of a fuse?</a:t>
            </a:r>
          </a:p>
        </p:txBody>
      </p:sp>
      <p:sp>
        <p:nvSpPr>
          <p:cNvPr id="13" name="retrieval-number-3">
            <a:extLst>
              <a:ext uri="{FF2B5EF4-FFF2-40B4-BE49-F238E27FC236}">
                <a16:creationId xmlns:a16="http://schemas.microsoft.com/office/drawing/2014/main" id="{B950FB66-F261-42A5-99F2-7F662CA9959F}"/>
              </a:ext>
            </a:extLst>
          </p:cNvPr>
          <p:cNvSpPr>
            <a:spLocks noGrp="1"/>
          </p:cNvSpPr>
          <p:nvPr/>
        </p:nvSpPr>
        <p:spPr>
          <a:xfrm>
            <a:off x="723900" y="4343400"/>
            <a:ext cx="495300" cy="495300"/>
          </a:xfrm>
          <a:prstGeom prst="ellipse">
            <a:avLst/>
          </a:prstGeom>
          <a:solidFill>
            <a:srgbClr val="EFB42B"/>
          </a:solidFill>
          <a:ln w="0">
            <a:noFill/>
            <a:prstDash val="solid"/>
          </a:ln>
        </p:spPr>
      </p:sp>
      <p:sp>
        <p:nvSpPr>
          <p:cNvPr id="14" name="retrieval-number-text-3">
            <a:extLst>
              <a:ext uri="{FF2B5EF4-FFF2-40B4-BE49-F238E27FC236}">
                <a16:creationId xmlns:a16="http://schemas.microsoft.com/office/drawing/2014/main" id="{B6CE0DB3-D820-4F48-B883-7F072F5C91CB}"/>
              </a:ext>
            </a:extLst>
          </p:cNvPr>
          <p:cNvSpPr>
            <a:spLocks noGrp="1"/>
          </p:cNvSpPr>
          <p:nvPr/>
        </p:nvSpPr>
        <p:spPr>
          <a:xfrm>
            <a:off x="723900" y="4410075"/>
            <a:ext cx="495300" cy="333375"/>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3</a:t>
            </a:r>
          </a:p>
        </p:txBody>
      </p:sp>
      <p:sp>
        <p:nvSpPr>
          <p:cNvPr id="15" name="retrieval-question-3">
            <a:extLst>
              <a:ext uri="{FF2B5EF4-FFF2-40B4-BE49-F238E27FC236}">
                <a16:creationId xmlns:a16="http://schemas.microsoft.com/office/drawing/2014/main" id="{E690175C-42E0-41D2-9682-EB69C0E5D141}"/>
              </a:ext>
            </a:extLst>
          </p:cNvPr>
          <p:cNvSpPr>
            <a:spLocks noGrp="1"/>
          </p:cNvSpPr>
          <p:nvPr/>
        </p:nvSpPr>
        <p:spPr>
          <a:xfrm>
            <a:off x="1524000" y="4305300"/>
            <a:ext cx="9334500" cy="704850"/>
          </a:xfrm>
          <a:prstGeom prst="rect">
            <a:avLst/>
          </a:prstGeom>
          <a:noFill/>
          <a:ln w="0">
            <a:noFill/>
            <a:prstDash val="solid"/>
          </a:ln>
        </p:spPr>
        <p:txBody>
          <a:bodyPr/>
          <a:lstStyle/>
          <a:p>
            <a:pPr algn="l">
              <a:defRPr sz="2250" b="1" i="0">
                <a:solidFill>
                  <a:srgbClr val="0A332E"/>
                </a:solidFill>
              </a:defRPr>
            </a:pPr>
            <a:r>
              <a:rPr sz="2250" b="1" i="0">
                <a:solidFill>
                  <a:srgbClr val="0A332E"/>
                </a:solidFill>
              </a:rPr>
              <a:t>What does double insulation remove the need for?</a:t>
            </a:r>
          </a:p>
        </p:txBody>
      </p:sp>
      <p:sp>
        <p:nvSpPr>
          <p:cNvPr id="16" name="retrieval-close">
            <a:extLst>
              <a:ext uri="{FF2B5EF4-FFF2-40B4-BE49-F238E27FC236}">
                <a16:creationId xmlns:a16="http://schemas.microsoft.com/office/drawing/2014/main" id="{07BCEB90-5245-4191-9EFF-57D7EE53E4E6}"/>
              </a:ext>
            </a:extLst>
          </p:cNvPr>
          <p:cNvSpPr>
            <a:spLocks noGrp="1"/>
          </p:cNvSpPr>
          <p:nvPr/>
        </p:nvSpPr>
        <p:spPr>
          <a:xfrm>
            <a:off x="666750" y="5600700"/>
            <a:ext cx="10668000" cy="457200"/>
          </a:xfrm>
          <a:prstGeom prst="rect">
            <a:avLst/>
          </a:prstGeom>
          <a:noFill/>
          <a:ln w="0">
            <a:noFill/>
            <a:prstDash val="solid"/>
          </a:ln>
        </p:spPr>
        <p:txBody>
          <a:bodyPr/>
          <a:lstStyle/>
          <a:p>
            <a:pPr algn="l">
              <a:defRPr sz="1800" b="1" i="0">
                <a:solidFill>
                  <a:srgbClr val="EFB42B"/>
                </a:solidFill>
              </a:defRPr>
            </a:pPr>
            <a:r>
              <a:rPr sz="1800" b="1" i="0">
                <a:solidFill>
                  <a:srgbClr val="EFB42B"/>
                </a:solidFill>
              </a:rPr>
              <a:t>Mini-whiteboard challenge: sketch or calculate one idea you expect to use today.</a:t>
            </a:r>
          </a:p>
        </p:txBody>
      </p:sp>
    </p:spTree>
    <p:extLst>
      <p:ext uri="{BB962C8B-B14F-4D97-AF65-F5344CB8AC3E}">
        <p14:creationId xmlns:p14="http://schemas.microsoft.com/office/powerpoint/2010/main" val="21369821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0" name="group-label">
            <a:extLst>
              <a:ext uri="{FF2B5EF4-FFF2-40B4-BE49-F238E27FC236}">
                <a16:creationId xmlns:a16="http://schemas.microsoft.com/office/drawing/2014/main" id="{A75F275F-90D4-4DF1-ABB1-8916E16515F2}"/>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EFB42B"/>
                </a:solidFill>
              </a:defRPr>
            </a:pPr>
            <a:r>
              <a:rPr sz="1650" b="1" i="0">
                <a:solidFill>
                  <a:srgbClr val="EFB42B"/>
                </a:solidFill>
              </a:rPr>
              <a:t>GROUP 4 · ELECTRICITY AND MAGNETISM</a:t>
            </a:r>
          </a:p>
        </p:txBody>
      </p:sp>
      <p:sp>
        <p:nvSpPr>
          <p:cNvPr id="2" name="page-number">
            <a:extLst>
              <a:ext uri="{FF2B5EF4-FFF2-40B4-BE49-F238E27FC236}">
                <a16:creationId xmlns:a16="http://schemas.microsoft.com/office/drawing/2014/main" id="{AD5ECB4A-8911-4B30-BFF9-6A69863335B8}"/>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03 / 13</a:t>
            </a:r>
            <a:endParaRPr sz="1650" b="1" i="0">
              <a:solidFill>
                <a:srgbClr val="0A332E"/>
              </a:solidFill>
            </a:endParaRPr>
          </a:p>
        </p:txBody>
      </p:sp>
      <p:sp>
        <p:nvSpPr>
          <p:cNvPr id="3" name="rule-70-666">
            <a:extLst>
              <a:ext uri="{FF2B5EF4-FFF2-40B4-BE49-F238E27FC236}">
                <a16:creationId xmlns:a16="http://schemas.microsoft.com/office/drawing/2014/main" id="{CC503C9C-14A5-4A43-B0EC-AA4F68E1F20B}"/>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FDEE1301-9A54-42BA-BDF3-9FE22A55765E}"/>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4.4</a:t>
            </a:r>
          </a:p>
        </p:txBody>
      </p:sp>
      <p:sp>
        <p:nvSpPr>
          <p:cNvPr id="5" name="slide-title">
            <a:extLst>
              <a:ext uri="{FF2B5EF4-FFF2-40B4-BE49-F238E27FC236}">
                <a16:creationId xmlns:a16="http://schemas.microsoft.com/office/drawing/2014/main" id="{87C76D2F-4F1B-4B89-8EDF-82CDECC6FF58}"/>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Safety devices reduce fault duration and accessible voltage</a:t>
            </a:r>
          </a:p>
        </p:txBody>
      </p:sp>
      <p:sp>
        <p:nvSpPr>
          <p:cNvPr id="6" name="core-index-1">
            <a:extLst>
              <a:ext uri="{FF2B5EF4-FFF2-40B4-BE49-F238E27FC236}">
                <a16:creationId xmlns:a16="http://schemas.microsoft.com/office/drawing/2014/main" id="{A0AAEDEB-5104-4172-AB41-194762BD0356}"/>
              </a:ext>
            </a:extLst>
          </p:cNvPr>
          <p:cNvSpPr>
            <a:spLocks noGrp="1"/>
          </p:cNvSpPr>
          <p:nvPr/>
        </p:nvSpPr>
        <p:spPr>
          <a:xfrm>
            <a:off x="685800" y="1809750"/>
            <a:ext cx="457200" cy="304800"/>
          </a:xfrm>
          <a:prstGeom prst="rect">
            <a:avLst/>
          </a:prstGeom>
          <a:noFill/>
          <a:ln w="0">
            <a:noFill/>
            <a:prstDash val="solid"/>
          </a:ln>
        </p:spPr>
        <p:txBody>
          <a:bodyPr/>
          <a:lstStyle/>
          <a:p>
            <a:pPr algn="l">
              <a:defRPr sz="1650" b="1" i="0">
                <a:solidFill>
                  <a:srgbClr val="EFB42B"/>
                </a:solidFill>
              </a:defRPr>
            </a:pPr>
            <a:r>
              <a:rPr sz="1650" b="1" i="0">
                <a:solidFill>
                  <a:srgbClr val="EFB42B"/>
                </a:solidFill>
              </a:rPr>
              <a:t>01</a:t>
            </a:r>
          </a:p>
        </p:txBody>
      </p:sp>
      <p:sp>
        <p:nvSpPr>
          <p:cNvPr id="7" name="core-point-1">
            <a:extLst>
              <a:ext uri="{FF2B5EF4-FFF2-40B4-BE49-F238E27FC236}">
                <a16:creationId xmlns:a16="http://schemas.microsoft.com/office/drawing/2014/main" id="{9F9C9844-3462-48C3-B1E3-B1C20EDE78B7}"/>
              </a:ext>
            </a:extLst>
          </p:cNvPr>
          <p:cNvSpPr>
            <a:spLocks noGrp="1"/>
          </p:cNvSpPr>
          <p:nvPr/>
        </p:nvSpPr>
        <p:spPr>
          <a:xfrm>
            <a:off x="1257300" y="178117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Core: Switches and fuses belong in the live conductor.</a:t>
            </a:r>
          </a:p>
        </p:txBody>
      </p:sp>
      <p:sp>
        <p:nvSpPr>
          <p:cNvPr id="8" name="core-index-2">
            <a:extLst>
              <a:ext uri="{FF2B5EF4-FFF2-40B4-BE49-F238E27FC236}">
                <a16:creationId xmlns:a16="http://schemas.microsoft.com/office/drawing/2014/main" id="{631A3234-8BF5-4702-83F0-899D6FF26204}"/>
              </a:ext>
            </a:extLst>
          </p:cNvPr>
          <p:cNvSpPr>
            <a:spLocks noGrp="1"/>
          </p:cNvSpPr>
          <p:nvPr/>
        </p:nvSpPr>
        <p:spPr>
          <a:xfrm>
            <a:off x="685800" y="2590800"/>
            <a:ext cx="457200" cy="304800"/>
          </a:xfrm>
          <a:prstGeom prst="rect">
            <a:avLst/>
          </a:prstGeom>
          <a:noFill/>
          <a:ln w="0">
            <a:noFill/>
            <a:prstDash val="solid"/>
          </a:ln>
        </p:spPr>
        <p:txBody>
          <a:bodyPr/>
          <a:lstStyle/>
          <a:p>
            <a:pPr algn="l">
              <a:defRPr sz="1650" b="1" i="0">
                <a:solidFill>
                  <a:srgbClr val="EFB42B"/>
                </a:solidFill>
              </a:defRPr>
            </a:pPr>
            <a:r>
              <a:rPr sz="1650" b="1" i="0">
                <a:solidFill>
                  <a:srgbClr val="EFB42B"/>
                </a:solidFill>
              </a:rPr>
              <a:t>02</a:t>
            </a:r>
          </a:p>
        </p:txBody>
      </p:sp>
      <p:sp>
        <p:nvSpPr>
          <p:cNvPr id="9" name="core-point-2">
            <a:extLst>
              <a:ext uri="{FF2B5EF4-FFF2-40B4-BE49-F238E27FC236}">
                <a16:creationId xmlns:a16="http://schemas.microsoft.com/office/drawing/2014/main" id="{BEC6CD08-FF8E-40C4-9137-1EE7B7F04966}"/>
              </a:ext>
            </a:extLst>
          </p:cNvPr>
          <p:cNvSpPr>
            <a:spLocks noGrp="1"/>
          </p:cNvSpPr>
          <p:nvPr/>
        </p:nvSpPr>
        <p:spPr>
          <a:xfrm>
            <a:off x="1257300" y="256222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Core: An earth wire provides a low-resistance fault path from a metal case.</a:t>
            </a:r>
          </a:p>
        </p:txBody>
      </p:sp>
      <p:sp>
        <p:nvSpPr>
          <p:cNvPr id="10" name="core-index-3">
            <a:extLst>
              <a:ext uri="{FF2B5EF4-FFF2-40B4-BE49-F238E27FC236}">
                <a16:creationId xmlns:a16="http://schemas.microsoft.com/office/drawing/2014/main" id="{13DBFC25-8DD6-4830-90FE-D31B2094C596}"/>
              </a:ext>
            </a:extLst>
          </p:cNvPr>
          <p:cNvSpPr>
            <a:spLocks noGrp="1"/>
          </p:cNvSpPr>
          <p:nvPr/>
        </p:nvSpPr>
        <p:spPr>
          <a:xfrm>
            <a:off x="685800" y="3371850"/>
            <a:ext cx="457200" cy="304800"/>
          </a:xfrm>
          <a:prstGeom prst="rect">
            <a:avLst/>
          </a:prstGeom>
          <a:noFill/>
          <a:ln w="0">
            <a:noFill/>
            <a:prstDash val="solid"/>
          </a:ln>
        </p:spPr>
        <p:txBody>
          <a:bodyPr/>
          <a:lstStyle/>
          <a:p>
            <a:pPr algn="l">
              <a:defRPr sz="1650" b="1" i="0">
                <a:solidFill>
                  <a:srgbClr val="EFB42B"/>
                </a:solidFill>
              </a:defRPr>
            </a:pPr>
            <a:r>
              <a:rPr sz="1650" b="1" i="0">
                <a:solidFill>
                  <a:srgbClr val="EFB42B"/>
                </a:solidFill>
              </a:rPr>
              <a:t>03</a:t>
            </a:r>
          </a:p>
        </p:txBody>
      </p:sp>
      <p:sp>
        <p:nvSpPr>
          <p:cNvPr id="11" name="core-point-3">
            <a:extLst>
              <a:ext uri="{FF2B5EF4-FFF2-40B4-BE49-F238E27FC236}">
                <a16:creationId xmlns:a16="http://schemas.microsoft.com/office/drawing/2014/main" id="{5BA76B0F-6F0B-44C3-9631-9B74A570A5A6}"/>
              </a:ext>
            </a:extLst>
          </p:cNvPr>
          <p:cNvSpPr>
            <a:spLocks noGrp="1"/>
          </p:cNvSpPr>
          <p:nvPr/>
        </p:nvSpPr>
        <p:spPr>
          <a:xfrm>
            <a:off x="1257300" y="334327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Core: A fuse/trip rating should be just above normal operating current.</a:t>
            </a:r>
          </a:p>
        </p:txBody>
      </p:sp>
      <p:sp>
        <p:nvSpPr>
          <p:cNvPr id="12" name="core-index-4">
            <a:extLst>
              <a:ext uri="{FF2B5EF4-FFF2-40B4-BE49-F238E27FC236}">
                <a16:creationId xmlns:a16="http://schemas.microsoft.com/office/drawing/2014/main" id="{5AEE912A-5B99-4631-A4E4-50F5B8666A85}"/>
              </a:ext>
            </a:extLst>
          </p:cNvPr>
          <p:cNvSpPr>
            <a:spLocks noGrp="1"/>
          </p:cNvSpPr>
          <p:nvPr/>
        </p:nvSpPr>
        <p:spPr>
          <a:xfrm>
            <a:off x="685800" y="4152900"/>
            <a:ext cx="457200" cy="304800"/>
          </a:xfrm>
          <a:prstGeom prst="rect">
            <a:avLst/>
          </a:prstGeom>
          <a:noFill/>
          <a:ln w="0">
            <a:noFill/>
            <a:prstDash val="solid"/>
          </a:ln>
        </p:spPr>
        <p:txBody>
          <a:bodyPr/>
          <a:lstStyle/>
          <a:p>
            <a:pPr algn="l">
              <a:defRPr sz="1650" b="1" i="0">
                <a:solidFill>
                  <a:srgbClr val="EFB42B"/>
                </a:solidFill>
              </a:defRPr>
            </a:pPr>
            <a:r>
              <a:rPr sz="1650" b="1" i="0">
                <a:solidFill>
                  <a:srgbClr val="EFB42B"/>
                </a:solidFill>
              </a:rPr>
              <a:t>04</a:t>
            </a:r>
          </a:p>
        </p:txBody>
      </p:sp>
      <p:sp>
        <p:nvSpPr>
          <p:cNvPr id="13" name="core-point-4">
            <a:extLst>
              <a:ext uri="{FF2B5EF4-FFF2-40B4-BE49-F238E27FC236}">
                <a16:creationId xmlns:a16="http://schemas.microsoft.com/office/drawing/2014/main" id="{E21BB17B-7405-47F7-824F-53DEA31B0E5C}"/>
              </a:ext>
            </a:extLst>
          </p:cNvPr>
          <p:cNvSpPr>
            <a:spLocks noGrp="1"/>
          </p:cNvSpPr>
          <p:nvPr/>
        </p:nvSpPr>
        <p:spPr>
          <a:xfrm>
            <a:off x="1257300" y="412432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Core: Double-insulated appliances use non-conducting outer cases or two insulation barriers.</a:t>
            </a:r>
          </a:p>
        </p:txBody>
      </p:sp>
      <p:sp>
        <p:nvSpPr>
          <p:cNvPr id="14" name="equation-panel">
            <a:extLst>
              <a:ext uri="{FF2B5EF4-FFF2-40B4-BE49-F238E27FC236}">
                <a16:creationId xmlns:a16="http://schemas.microsoft.com/office/drawing/2014/main" id="{78651C79-77BE-4EC0-BCF7-174ED13AE443}"/>
              </a:ext>
            </a:extLst>
          </p:cNvPr>
          <p:cNvSpPr>
            <a:spLocks noGrp="1"/>
          </p:cNvSpPr>
          <p:nvPr/>
        </p:nvSpPr>
        <p:spPr>
          <a:xfrm>
            <a:off x="7858125" y="1809750"/>
            <a:ext cx="3667125" cy="2952750"/>
          </a:xfrm>
          <a:prstGeom prst="roundRect">
            <a:avLst>
              <a:gd name="adj" fmla="val 3871"/>
            </a:avLst>
          </a:prstGeom>
          <a:solidFill>
            <a:srgbClr val="0B342E"/>
          </a:solidFill>
          <a:ln w="0">
            <a:noFill/>
            <a:prstDash val="solid"/>
          </a:ln>
        </p:spPr>
      </p:sp>
      <p:sp>
        <p:nvSpPr>
          <p:cNvPr id="15" name="equation-label">
            <a:extLst>
              <a:ext uri="{FF2B5EF4-FFF2-40B4-BE49-F238E27FC236}">
                <a16:creationId xmlns:a16="http://schemas.microsoft.com/office/drawing/2014/main" id="{A04B85C8-6F4F-4330-9CCD-C30657328080}"/>
              </a:ext>
            </a:extLst>
          </p:cNvPr>
          <p:cNvSpPr>
            <a:spLocks noGrp="1"/>
          </p:cNvSpPr>
          <p:nvPr/>
        </p:nvSpPr>
        <p:spPr>
          <a:xfrm>
            <a:off x="8143875" y="2095500"/>
            <a:ext cx="3095625" cy="323850"/>
          </a:xfrm>
          <a:prstGeom prst="rect">
            <a:avLst/>
          </a:prstGeom>
          <a:noFill/>
          <a:ln w="0">
            <a:noFill/>
            <a:prstDash val="solid"/>
          </a:ln>
        </p:spPr>
        <p:txBody>
          <a:bodyPr/>
          <a:lstStyle/>
          <a:p>
            <a:pPr algn="l">
              <a:defRPr sz="1650" b="1" i="0">
                <a:solidFill>
                  <a:srgbClr val="EFB42B"/>
                </a:solidFill>
              </a:defRPr>
            </a:pPr>
            <a:r>
              <a:rPr sz="1650" b="1" i="0">
                <a:solidFill>
                  <a:srgbClr val="EFB42B"/>
                </a:solidFill>
              </a:rPr>
              <a:t>EQUATIONS TO OWN</a:t>
            </a:r>
          </a:p>
        </p:txBody>
      </p:sp>
      <p:sp>
        <p:nvSpPr>
          <p:cNvPr id="16" name="equation-expression-1">
            <a:extLst>
              <a:ext uri="{FF2B5EF4-FFF2-40B4-BE49-F238E27FC236}">
                <a16:creationId xmlns:a16="http://schemas.microsoft.com/office/drawing/2014/main" id="{6F9293FF-5B4A-4EB9-8001-4513C33AFFBD}"/>
              </a:ext>
            </a:extLst>
          </p:cNvPr>
          <p:cNvSpPr>
            <a:spLocks noGrp="1"/>
          </p:cNvSpPr>
          <p:nvPr/>
        </p:nvSpPr>
        <p:spPr>
          <a:xfrm>
            <a:off x="8143875" y="2686050"/>
            <a:ext cx="3095625" cy="7239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CORE · P = IV, so I = P/V</a:t>
            </a:r>
          </a:p>
        </p:txBody>
      </p:sp>
      <p:sp>
        <p:nvSpPr>
          <p:cNvPr id="17" name="equation-units-1">
            <a:extLst>
              <a:ext uri="{FF2B5EF4-FFF2-40B4-BE49-F238E27FC236}">
                <a16:creationId xmlns:a16="http://schemas.microsoft.com/office/drawing/2014/main" id="{47646C05-2275-4277-89E9-AEF9AAE5D179}"/>
              </a:ext>
            </a:extLst>
          </p:cNvPr>
          <p:cNvSpPr>
            <a:spLocks noGrp="1"/>
          </p:cNvSpPr>
          <p:nvPr/>
        </p:nvSpPr>
        <p:spPr>
          <a:xfrm>
            <a:off x="8143875" y="3543300"/>
            <a:ext cx="3095625" cy="7810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Units: P in W, I in A, V in V</a:t>
            </a:r>
          </a:p>
        </p:txBody>
      </p:sp>
      <p:sp>
        <p:nvSpPr>
          <p:cNvPr id="18" name="vocabulary-label">
            <a:extLst>
              <a:ext uri="{FF2B5EF4-FFF2-40B4-BE49-F238E27FC236}">
                <a16:creationId xmlns:a16="http://schemas.microsoft.com/office/drawing/2014/main" id="{6FB459C5-A950-4941-8ABD-414EE86290FB}"/>
              </a:ext>
            </a:extLst>
          </p:cNvPr>
          <p:cNvSpPr>
            <a:spLocks noGrp="1"/>
          </p:cNvSpPr>
          <p:nvPr/>
        </p:nvSpPr>
        <p:spPr>
          <a:xfrm>
            <a:off x="7858125" y="4895850"/>
            <a:ext cx="3667125" cy="285750"/>
          </a:xfrm>
          <a:prstGeom prst="rect">
            <a:avLst/>
          </a:prstGeom>
          <a:noFill/>
          <a:ln w="0">
            <a:noFill/>
            <a:prstDash val="solid"/>
          </a:ln>
        </p:spPr>
        <p:txBody>
          <a:bodyPr/>
          <a:lstStyle/>
          <a:p>
            <a:pPr algn="l">
              <a:defRPr sz="1650" b="1" i="0">
                <a:solidFill>
                  <a:srgbClr val="EFB42B"/>
                </a:solidFill>
              </a:defRPr>
            </a:pPr>
            <a:r>
              <a:rPr sz="1650" b="1" i="0">
                <a:solidFill>
                  <a:srgbClr val="EFB42B"/>
                </a:solidFill>
              </a:rPr>
              <a:t>SAY IT PRECISELY</a:t>
            </a:r>
          </a:p>
        </p:txBody>
      </p:sp>
      <p:sp>
        <p:nvSpPr>
          <p:cNvPr id="19" name="vocabulary">
            <a:extLst>
              <a:ext uri="{FF2B5EF4-FFF2-40B4-BE49-F238E27FC236}">
                <a16:creationId xmlns:a16="http://schemas.microsoft.com/office/drawing/2014/main" id="{0CE34E38-EDD0-4E43-B063-F34570FC512F}"/>
              </a:ext>
            </a:extLst>
          </p:cNvPr>
          <p:cNvSpPr>
            <a:spLocks noGrp="1"/>
          </p:cNvSpPr>
          <p:nvPr/>
        </p:nvSpPr>
        <p:spPr>
          <a:xfrm>
            <a:off x="7858125" y="5257800"/>
            <a:ext cx="3667125" cy="904875"/>
          </a:xfrm>
          <a:prstGeom prst="rect">
            <a:avLst/>
          </a:prstGeom>
          <a:noFill/>
          <a:ln w="0">
            <a:noFill/>
            <a:prstDash val="solid"/>
          </a:ln>
        </p:spPr>
        <p:txBody>
          <a:bodyPr/>
          <a:lstStyle/>
          <a:p>
            <a:pPr algn="l">
              <a:defRPr sz="1800" b="1" i="0">
                <a:solidFill>
                  <a:srgbClr val="0A332E"/>
                </a:solidFill>
              </a:defRPr>
            </a:pPr>
            <a:r>
              <a:rPr sz="1800" b="1" i="0">
                <a:solidFill>
                  <a:srgbClr val="0A332E"/>
                </a:solidFill>
              </a:rPr>
              <a:t>live · neutral · earth · fuse · trip switch · double insulation</a:t>
            </a:r>
          </a:p>
        </p:txBody>
      </p:sp>
    </p:spTree>
    <p:extLst>
      <p:ext uri="{BB962C8B-B14F-4D97-AF65-F5344CB8AC3E}">
        <p14:creationId xmlns:p14="http://schemas.microsoft.com/office/powerpoint/2010/main" val="15940250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D7ADA2-1835-E729-A864-2E6199E2EB15}"/>
            </a:ext>
          </a:extLst>
        </p:cNvPr>
        <p:cNvGrpSpPr/>
        <p:nvPr/>
      </p:nvGrpSpPr>
      <p:grpSpPr>
        <a:xfrm>
          <a:off x="0" y="0"/>
          <a:ext cx="0" cy="0"/>
          <a:chOff x="0" y="0"/>
          <a:chExt cx="0" cy="0"/>
        </a:xfrm>
      </p:grpSpPr>
      <p:sp>
        <p:nvSpPr>
          <p:cNvPr id="20" name="group-label">
            <a:extLst>
              <a:ext uri="{FF2B5EF4-FFF2-40B4-BE49-F238E27FC236}">
                <a16:creationId xmlns:a16="http://schemas.microsoft.com/office/drawing/2014/main" id="{03213996-9456-844F-02CB-C416E3555762}"/>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EFB42B"/>
                </a:solidFill>
              </a:defRPr>
            </a:pPr>
            <a:r>
              <a:rPr sz="1650" b="1" i="0">
                <a:solidFill>
                  <a:srgbClr val="EFB42B"/>
                </a:solidFill>
              </a:rPr>
              <a:t>GROUP 4 · ELECTRICITY AND MAGNETISM</a:t>
            </a:r>
          </a:p>
        </p:txBody>
      </p:sp>
      <p:sp>
        <p:nvSpPr>
          <p:cNvPr id="2" name="page-number">
            <a:extLst>
              <a:ext uri="{FF2B5EF4-FFF2-40B4-BE49-F238E27FC236}">
                <a16:creationId xmlns:a16="http://schemas.microsoft.com/office/drawing/2014/main" id="{1034BBB2-8143-A52E-8239-2798FB9DA0EA}"/>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04 / 13</a:t>
            </a:r>
            <a:endParaRPr sz="1650" b="1" i="0">
              <a:solidFill>
                <a:srgbClr val="0A332E"/>
              </a:solidFill>
            </a:endParaRPr>
          </a:p>
        </p:txBody>
      </p:sp>
      <p:sp>
        <p:nvSpPr>
          <p:cNvPr id="3" name="rule-70-666">
            <a:extLst>
              <a:ext uri="{FF2B5EF4-FFF2-40B4-BE49-F238E27FC236}">
                <a16:creationId xmlns:a16="http://schemas.microsoft.com/office/drawing/2014/main" id="{94C00A34-C40E-16B4-BB47-E35655E57198}"/>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C74CED04-8841-F322-C143-AF8DF988EB82}"/>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4.4</a:t>
            </a:r>
          </a:p>
        </p:txBody>
      </p:sp>
      <p:sp>
        <p:nvSpPr>
          <p:cNvPr id="5" name="slide-title">
            <a:extLst>
              <a:ext uri="{FF2B5EF4-FFF2-40B4-BE49-F238E27FC236}">
                <a16:creationId xmlns:a16="http://schemas.microsoft.com/office/drawing/2014/main" id="{7189A665-2B31-56DA-4384-A346C9DB5C42}"/>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lang="en-US" sz="3600" b="1" i="0">
                <a:solidFill>
                  <a:srgbClr val="0A332E"/>
                </a:solidFill>
              </a:rPr>
              <a:t>In one sentence: electrical safety</a:t>
            </a:r>
            <a:endParaRPr sz="3600" b="1" i="0">
              <a:solidFill>
                <a:srgbClr val="0A332E"/>
              </a:solidFill>
            </a:endParaRPr>
          </a:p>
        </p:txBody>
      </p:sp>
      <p:sp>
        <p:nvSpPr>
          <p:cNvPr id="21" name="simple-definition-label">
            <a:extLst>
              <a:ext uri="{FF2B5EF4-FFF2-40B4-BE49-F238E27FC236}">
                <a16:creationId xmlns:a16="http://schemas.microsoft.com/office/drawing/2014/main" id="{ADF7C72D-2A79-7043-D1B0-FAD961AEEA87}"/>
              </a:ext>
            </a:extLst>
          </p:cNvPr>
          <p:cNvSpPr txBox="1"/>
          <p:nvPr/>
        </p:nvSpPr>
        <p:spPr>
          <a:xfrm>
            <a:off x="660400" y="1524000"/>
            <a:ext cx="10858500" cy="276999"/>
          </a:xfrm>
          <a:prstGeom prst="rect">
            <a:avLst/>
          </a:prstGeom>
          <a:noFill/>
        </p:spPr>
        <p:txBody>
          <a:bodyPr vert="horz" lIns="0" tIns="0" bIns="0" rtlCol="0">
            <a:noAutofit/>
          </a:bodyPr>
          <a:lstStyle/>
          <a:p>
            <a:r>
              <a:rPr lang="en-US" sz="1600" b="1">
                <a:solidFill>
                  <a:srgbClr val="EF5C3E"/>
                </a:solidFill>
              </a:rPr>
              <a:t>SIMPLE DEFINITION</a:t>
            </a:r>
          </a:p>
        </p:txBody>
      </p:sp>
      <p:sp>
        <p:nvSpPr>
          <p:cNvPr id="22" name="simple-definition">
            <a:extLst>
              <a:ext uri="{FF2B5EF4-FFF2-40B4-BE49-F238E27FC236}">
                <a16:creationId xmlns:a16="http://schemas.microsoft.com/office/drawing/2014/main" id="{88C3345E-AE2E-0130-8E5C-D0069D1DB9D2}"/>
              </a:ext>
            </a:extLst>
          </p:cNvPr>
          <p:cNvSpPr txBox="1"/>
          <p:nvPr/>
        </p:nvSpPr>
        <p:spPr>
          <a:xfrm>
            <a:off x="660400" y="1879600"/>
            <a:ext cx="10858500" cy="323165"/>
          </a:xfrm>
          <a:prstGeom prst="rect">
            <a:avLst/>
          </a:prstGeom>
          <a:noFill/>
        </p:spPr>
        <p:txBody>
          <a:bodyPr vert="horz" wrap="square" lIns="0" tIns="0" rtlCol="0">
            <a:noAutofit/>
          </a:bodyPr>
          <a:lstStyle/>
          <a:p>
            <a:r>
              <a:rPr lang="en-US" sz="2600">
                <a:solidFill>
                  <a:srgbClr val="102E29"/>
                </a:solidFill>
              </a:rPr>
              <a:t>Electrical safety is the set of arrangements that keeps mains electricity from passing through a person: live, neutral and earth each have a job, and fuses, trip switches, earthing and double insulation cut the supply or stop exposed metal becoming live.</a:t>
            </a:r>
          </a:p>
        </p:txBody>
      </p:sp>
      <p:sp>
        <p:nvSpPr>
          <p:cNvPr id="23" name="TextBox 22">
            <a:extLst>
              <a:ext uri="{FF2B5EF4-FFF2-40B4-BE49-F238E27FC236}">
                <a16:creationId xmlns:a16="http://schemas.microsoft.com/office/drawing/2014/main" id="{F6315B1D-71C4-B165-21EF-ECADF21D4AAC}"/>
              </a:ext>
            </a:extLst>
          </p:cNvPr>
          <p:cNvSpPr txBox="1"/>
          <p:nvPr/>
        </p:nvSpPr>
        <p:spPr>
          <a:xfrm>
            <a:off x="1524000" y="3657600"/>
            <a:ext cx="5461000" cy="276999"/>
          </a:xfrm>
          <a:prstGeom prst="rect">
            <a:avLst/>
          </a:prstGeom>
          <a:noFill/>
        </p:spPr>
        <p:txBody>
          <a:bodyPr vert="horz" wrap="square" lIns="0" tIns="0" bIns="0" rtlCol="0">
            <a:noAutofit/>
          </a:bodyPr>
          <a:lstStyle/>
          <a:p>
            <a:r>
              <a:rPr lang="en-US" sz="1600" b="1">
                <a:solidFill>
                  <a:srgbClr val="102E29"/>
                </a:solidFill>
              </a:rPr>
              <a:t>live wire touches the metal case: what happens next</a:t>
            </a:r>
          </a:p>
        </p:txBody>
      </p:sp>
      <p:sp>
        <p:nvSpPr>
          <p:cNvPr id="24" name="Rectangle 23">
            <a:extLst>
              <a:ext uri="{FF2B5EF4-FFF2-40B4-BE49-F238E27FC236}">
                <a16:creationId xmlns:a16="http://schemas.microsoft.com/office/drawing/2014/main" id="{7475E254-9335-79D0-296A-1DC413E7ED23}"/>
              </a:ext>
            </a:extLst>
          </p:cNvPr>
          <p:cNvSpPr/>
          <p:nvPr/>
        </p:nvSpPr>
        <p:spPr>
          <a:xfrm>
            <a:off x="7112000" y="4095045"/>
            <a:ext cx="2667000" cy="1633126"/>
          </a:xfrm>
          <a:prstGeom prst="rect">
            <a:avLst/>
          </a:prstGeom>
          <a:solidFill>
            <a:srgbClr val="F3EFDF"/>
          </a:solidFill>
          <a:ln w="19050">
            <a:solidFill>
              <a:srgbClr val="102E2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extLst>
              <a:ext uri="{FF2B5EF4-FFF2-40B4-BE49-F238E27FC236}">
                <a16:creationId xmlns:a16="http://schemas.microsoft.com/office/drawing/2014/main" id="{AA936C4B-E535-EAC3-9A4A-C6A97F28A77B}"/>
              </a:ext>
            </a:extLst>
          </p:cNvPr>
          <p:cNvSpPr txBox="1"/>
          <p:nvPr/>
        </p:nvSpPr>
        <p:spPr>
          <a:xfrm>
            <a:off x="7264400" y="4182533"/>
            <a:ext cx="1778000" cy="276999"/>
          </a:xfrm>
          <a:prstGeom prst="rect">
            <a:avLst/>
          </a:prstGeom>
          <a:noFill/>
        </p:spPr>
        <p:txBody>
          <a:bodyPr vert="horz" wrap="square" lIns="0" tIns="0" bIns="0" rtlCol="0">
            <a:noAutofit/>
          </a:bodyPr>
          <a:lstStyle/>
          <a:p>
            <a:r>
              <a:rPr lang="en-US" sz="1600">
                <a:solidFill>
                  <a:srgbClr val="102E29"/>
                </a:solidFill>
              </a:rPr>
              <a:t>metal case</a:t>
            </a:r>
          </a:p>
        </p:txBody>
      </p:sp>
      <p:cxnSp>
        <p:nvCxnSpPr>
          <p:cNvPr id="26" name="Straight Connector 25">
            <a:extLst>
              <a:ext uri="{FF2B5EF4-FFF2-40B4-BE49-F238E27FC236}">
                <a16:creationId xmlns:a16="http://schemas.microsoft.com/office/drawing/2014/main" id="{E154AF7A-7226-0069-265F-6330AB0E00E3}"/>
              </a:ext>
            </a:extLst>
          </p:cNvPr>
          <p:cNvCxnSpPr/>
          <p:nvPr/>
        </p:nvCxnSpPr>
        <p:spPr>
          <a:xfrm>
            <a:off x="1524000" y="4415837"/>
            <a:ext cx="5588000" cy="0"/>
          </a:xfrm>
          <a:prstGeom prst="line">
            <a:avLst/>
          </a:prstGeom>
          <a:ln w="38100">
            <a:solidFill>
              <a:srgbClr val="EF5C3E"/>
            </a:solidFill>
            <a:tailEnd type="none"/>
          </a:ln>
        </p:spPr>
        <p:style>
          <a:lnRef idx="1">
            <a:schemeClr val="accent1"/>
          </a:lnRef>
          <a:fillRef idx="0">
            <a:schemeClr val="accent1"/>
          </a:fillRef>
          <a:effectRef idx="0">
            <a:schemeClr val="accent1"/>
          </a:effectRef>
          <a:fontRef idx="minor">
            <a:schemeClr val="tx1"/>
          </a:fontRef>
        </p:style>
      </p:cxnSp>
      <p:sp>
        <p:nvSpPr>
          <p:cNvPr id="27" name="Rectangle 26">
            <a:extLst>
              <a:ext uri="{FF2B5EF4-FFF2-40B4-BE49-F238E27FC236}">
                <a16:creationId xmlns:a16="http://schemas.microsoft.com/office/drawing/2014/main" id="{33FDF1F1-F559-DCE9-7576-C313ED5EB84D}"/>
              </a:ext>
            </a:extLst>
          </p:cNvPr>
          <p:cNvSpPr/>
          <p:nvPr/>
        </p:nvSpPr>
        <p:spPr>
          <a:xfrm>
            <a:off x="3810000" y="4240859"/>
            <a:ext cx="939800" cy="349956"/>
          </a:xfrm>
          <a:prstGeom prst="rect">
            <a:avLst/>
          </a:prstGeom>
          <a:solidFill>
            <a:srgbClr val="EF5C3E"/>
          </a:solidFill>
          <a:ln w="19050">
            <a:solidFill>
              <a:srgbClr val="102E29"/>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r>
              <a:rPr lang="en-US" sz="1600">
                <a:solidFill>
                  <a:srgbClr val="F3EFDF"/>
                </a:solidFill>
              </a:rPr>
              <a:t>fuse</a:t>
            </a:r>
          </a:p>
        </p:txBody>
      </p:sp>
      <p:cxnSp>
        <p:nvCxnSpPr>
          <p:cNvPr id="28" name="Straight Connector 27">
            <a:extLst>
              <a:ext uri="{FF2B5EF4-FFF2-40B4-BE49-F238E27FC236}">
                <a16:creationId xmlns:a16="http://schemas.microsoft.com/office/drawing/2014/main" id="{FEB20A21-0A42-38D0-D286-BB768B85DD48}"/>
              </a:ext>
            </a:extLst>
          </p:cNvPr>
          <p:cNvCxnSpPr/>
          <p:nvPr/>
        </p:nvCxnSpPr>
        <p:spPr>
          <a:xfrm>
            <a:off x="1524000" y="4999096"/>
            <a:ext cx="5588000" cy="0"/>
          </a:xfrm>
          <a:prstGeom prst="line">
            <a:avLst/>
          </a:prstGeom>
          <a:ln w="38100">
            <a:solidFill>
              <a:srgbClr val="102E29"/>
            </a:solidFill>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9E2826D0-B365-DF62-ACAB-044EA492D65B}"/>
              </a:ext>
            </a:extLst>
          </p:cNvPr>
          <p:cNvCxnSpPr/>
          <p:nvPr/>
        </p:nvCxnSpPr>
        <p:spPr>
          <a:xfrm>
            <a:off x="1524000" y="5582355"/>
            <a:ext cx="5588000" cy="0"/>
          </a:xfrm>
          <a:prstGeom prst="line">
            <a:avLst/>
          </a:prstGeom>
          <a:ln w="38100">
            <a:solidFill>
              <a:srgbClr val="6B7F79"/>
            </a:solidFill>
            <a:tailEnd type="none"/>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9430BF8D-57E5-A8D2-0290-A92B402DBC7F}"/>
              </a:ext>
            </a:extLst>
          </p:cNvPr>
          <p:cNvSpPr txBox="1"/>
          <p:nvPr/>
        </p:nvSpPr>
        <p:spPr>
          <a:xfrm>
            <a:off x="660400" y="4270022"/>
            <a:ext cx="787400" cy="276999"/>
          </a:xfrm>
          <a:prstGeom prst="rect">
            <a:avLst/>
          </a:prstGeom>
          <a:noFill/>
        </p:spPr>
        <p:txBody>
          <a:bodyPr vert="horz" wrap="square" lIns="0" tIns="0" bIns="0" rtlCol="0">
            <a:noAutofit/>
          </a:bodyPr>
          <a:lstStyle/>
          <a:p>
            <a:pPr algn="r"/>
            <a:r>
              <a:rPr lang="en-US" sz="1600">
                <a:solidFill>
                  <a:srgbClr val="EF5C3E"/>
                </a:solidFill>
              </a:rPr>
              <a:t>live</a:t>
            </a:r>
          </a:p>
        </p:txBody>
      </p:sp>
      <p:sp>
        <p:nvSpPr>
          <p:cNvPr id="31" name="TextBox 30">
            <a:extLst>
              <a:ext uri="{FF2B5EF4-FFF2-40B4-BE49-F238E27FC236}">
                <a16:creationId xmlns:a16="http://schemas.microsoft.com/office/drawing/2014/main" id="{AC3E6B77-C224-6E68-E0B8-BDBBC7BBEEC3}"/>
              </a:ext>
            </a:extLst>
          </p:cNvPr>
          <p:cNvSpPr txBox="1"/>
          <p:nvPr/>
        </p:nvSpPr>
        <p:spPr>
          <a:xfrm>
            <a:off x="660400" y="4853282"/>
            <a:ext cx="787400" cy="276999"/>
          </a:xfrm>
          <a:prstGeom prst="rect">
            <a:avLst/>
          </a:prstGeom>
          <a:noFill/>
        </p:spPr>
        <p:txBody>
          <a:bodyPr vert="horz" wrap="square" lIns="0" tIns="0" bIns="0" rtlCol="0">
            <a:noAutofit/>
          </a:bodyPr>
          <a:lstStyle/>
          <a:p>
            <a:pPr algn="r"/>
            <a:r>
              <a:rPr lang="en-US" sz="1600">
                <a:solidFill>
                  <a:srgbClr val="102E29"/>
                </a:solidFill>
              </a:rPr>
              <a:t>neutral</a:t>
            </a:r>
          </a:p>
        </p:txBody>
      </p:sp>
      <p:sp>
        <p:nvSpPr>
          <p:cNvPr id="32" name="TextBox 31">
            <a:extLst>
              <a:ext uri="{FF2B5EF4-FFF2-40B4-BE49-F238E27FC236}">
                <a16:creationId xmlns:a16="http://schemas.microsoft.com/office/drawing/2014/main" id="{42EAB86C-5B3E-E1C4-8A6F-FDC9452929E0}"/>
              </a:ext>
            </a:extLst>
          </p:cNvPr>
          <p:cNvSpPr txBox="1"/>
          <p:nvPr/>
        </p:nvSpPr>
        <p:spPr>
          <a:xfrm>
            <a:off x="660400" y="5436541"/>
            <a:ext cx="787400" cy="276999"/>
          </a:xfrm>
          <a:prstGeom prst="rect">
            <a:avLst/>
          </a:prstGeom>
          <a:noFill/>
        </p:spPr>
        <p:txBody>
          <a:bodyPr vert="horz" wrap="square" lIns="0" tIns="0" bIns="0" rtlCol="0">
            <a:noAutofit/>
          </a:bodyPr>
          <a:lstStyle/>
          <a:p>
            <a:pPr algn="r"/>
            <a:r>
              <a:rPr lang="en-US" sz="1600">
                <a:solidFill>
                  <a:srgbClr val="6B7F79"/>
                </a:solidFill>
              </a:rPr>
              <a:t>earth</a:t>
            </a:r>
          </a:p>
        </p:txBody>
      </p:sp>
      <p:cxnSp>
        <p:nvCxnSpPr>
          <p:cNvPr id="33" name="Straight Connector 32">
            <a:extLst>
              <a:ext uri="{FF2B5EF4-FFF2-40B4-BE49-F238E27FC236}">
                <a16:creationId xmlns:a16="http://schemas.microsoft.com/office/drawing/2014/main" id="{7A05D0FF-E66D-DA4C-CFC7-A4AB65DA87B3}"/>
              </a:ext>
            </a:extLst>
          </p:cNvPr>
          <p:cNvCxnSpPr/>
          <p:nvPr/>
        </p:nvCxnSpPr>
        <p:spPr>
          <a:xfrm>
            <a:off x="7747000" y="4561652"/>
            <a:ext cx="0" cy="962377"/>
          </a:xfrm>
          <a:prstGeom prst="line">
            <a:avLst/>
          </a:prstGeom>
          <a:ln w="38100">
            <a:solidFill>
              <a:srgbClr val="EF5C3E"/>
            </a:solidFill>
            <a:tailEnd type="arrow"/>
          </a:ln>
        </p:spPr>
        <p:style>
          <a:lnRef idx="1">
            <a:schemeClr val="accent1"/>
          </a:lnRef>
          <a:fillRef idx="0">
            <a:schemeClr val="accent1"/>
          </a:fillRef>
          <a:effectRef idx="0">
            <a:schemeClr val="accent1"/>
          </a:effectRef>
          <a:fontRef idx="minor">
            <a:schemeClr val="tx1"/>
          </a:fontRef>
        </p:style>
      </p:cxnSp>
      <p:sp>
        <p:nvSpPr>
          <p:cNvPr id="34" name="TextBox 33">
            <a:extLst>
              <a:ext uri="{FF2B5EF4-FFF2-40B4-BE49-F238E27FC236}">
                <a16:creationId xmlns:a16="http://schemas.microsoft.com/office/drawing/2014/main" id="{A22B9821-4F53-3FFB-8C26-466F902BF2EC}"/>
              </a:ext>
            </a:extLst>
          </p:cNvPr>
          <p:cNvSpPr txBox="1"/>
          <p:nvPr/>
        </p:nvSpPr>
        <p:spPr>
          <a:xfrm>
            <a:off x="8001000" y="4765792"/>
            <a:ext cx="1651000" cy="276999"/>
          </a:xfrm>
          <a:prstGeom prst="rect">
            <a:avLst/>
          </a:prstGeom>
          <a:noFill/>
        </p:spPr>
        <p:txBody>
          <a:bodyPr vert="horz" wrap="square" lIns="0" tIns="0" bIns="0" rtlCol="0">
            <a:noAutofit/>
          </a:bodyPr>
          <a:lstStyle/>
          <a:p>
            <a:r>
              <a:rPr lang="en-US" sz="1600">
                <a:solidFill>
                  <a:srgbClr val="EF5C3E"/>
                </a:solidFill>
              </a:rPr>
              <a:t>fault current</a:t>
            </a:r>
          </a:p>
        </p:txBody>
      </p:sp>
      <p:sp>
        <p:nvSpPr>
          <p:cNvPr id="35" name="TextBox 34">
            <a:extLst>
              <a:ext uri="{FF2B5EF4-FFF2-40B4-BE49-F238E27FC236}">
                <a16:creationId xmlns:a16="http://schemas.microsoft.com/office/drawing/2014/main" id="{0089AE50-36B6-55C9-0E16-F94D04A27CD7}"/>
              </a:ext>
            </a:extLst>
          </p:cNvPr>
          <p:cNvSpPr txBox="1"/>
          <p:nvPr/>
        </p:nvSpPr>
        <p:spPr>
          <a:xfrm>
            <a:off x="1524000" y="5786496"/>
            <a:ext cx="5461000" cy="276999"/>
          </a:xfrm>
          <a:prstGeom prst="rect">
            <a:avLst/>
          </a:prstGeom>
          <a:noFill/>
        </p:spPr>
        <p:txBody>
          <a:bodyPr vert="horz" wrap="square" lIns="0" tIns="0" bIns="0" rtlCol="0">
            <a:noAutofit/>
          </a:bodyPr>
          <a:lstStyle/>
          <a:p>
            <a:r>
              <a:rPr lang="en-US" sz="1600">
                <a:solidFill>
                  <a:srgbClr val="102E29"/>
                </a:solidFill>
              </a:rPr>
              <a:t>the surge melts the fuse and disconnects the live supply</a:t>
            </a:r>
          </a:p>
        </p:txBody>
      </p:sp>
      <p:sp>
        <p:nvSpPr>
          <p:cNvPr id="36" name="diagram-caption">
            <a:extLst>
              <a:ext uri="{FF2B5EF4-FFF2-40B4-BE49-F238E27FC236}">
                <a16:creationId xmlns:a16="http://schemas.microsoft.com/office/drawing/2014/main" id="{9A6C802B-3FAA-DC70-0688-BB68D1DFEFD2}"/>
              </a:ext>
            </a:extLst>
          </p:cNvPr>
          <p:cNvSpPr txBox="1"/>
          <p:nvPr/>
        </p:nvSpPr>
        <p:spPr>
          <a:xfrm>
            <a:off x="660400" y="6070600"/>
            <a:ext cx="10858500" cy="323165"/>
          </a:xfrm>
          <a:prstGeom prst="rect">
            <a:avLst/>
          </a:prstGeom>
          <a:noFill/>
        </p:spPr>
        <p:txBody>
          <a:bodyPr vert="horz" lIns="0" tIns="0" rtlCol="0">
            <a:noAutofit/>
          </a:bodyPr>
          <a:lstStyle/>
          <a:p>
            <a:r>
              <a:rPr lang="en-US" sz="1600" i="1">
                <a:solidFill>
                  <a:srgbClr val="6B7F79"/>
                </a:solidFill>
              </a:rPr>
              <a:t>The earth wire offers the fault an easy route, and the surge that follows is exactly what blows the fuse in the live wire.</a:t>
            </a:r>
          </a:p>
        </p:txBody>
      </p:sp>
    </p:spTree>
    <p:extLst>
      <p:ext uri="{BB962C8B-B14F-4D97-AF65-F5344CB8AC3E}">
        <p14:creationId xmlns:p14="http://schemas.microsoft.com/office/powerpoint/2010/main" val="27872138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4F0E2"/>
        </a:solidFill>
        <a:effectLst/>
      </p:bgPr>
    </p:bg>
    <p:spTree>
      <p:nvGrpSpPr>
        <p:cNvPr id="1" name=""/>
        <p:cNvGrpSpPr/>
        <p:nvPr/>
      </p:nvGrpSpPr>
      <p:grpSpPr>
        <a:xfrm>
          <a:off x="0" y="0"/>
          <a:ext cx="0" cy="0"/>
          <a:chOff x="0" y="0"/>
          <a:chExt cx="0" cy="0"/>
        </a:xfrm>
      </p:grpSpPr>
      <p:sp>
        <p:nvSpPr>
          <p:cNvPr id="12" name="group-label">
            <a:extLst>
              <a:ext uri="{FF2B5EF4-FFF2-40B4-BE49-F238E27FC236}">
                <a16:creationId xmlns:a16="http://schemas.microsoft.com/office/drawing/2014/main" id="{A25E67D0-CEDF-4C28-AAC1-2A1C55F906C3}"/>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EFB42B"/>
                </a:solidFill>
              </a:defRPr>
            </a:pPr>
            <a:r>
              <a:rPr sz="1650" b="1" i="0">
                <a:solidFill>
                  <a:srgbClr val="EFB42B"/>
                </a:solidFill>
              </a:rPr>
              <a:t>GROUP 4 · ELECTRICITY AND MAGNETISM</a:t>
            </a:r>
          </a:p>
        </p:txBody>
      </p:sp>
      <p:sp>
        <p:nvSpPr>
          <p:cNvPr id="2" name="page-number">
            <a:extLst>
              <a:ext uri="{FF2B5EF4-FFF2-40B4-BE49-F238E27FC236}">
                <a16:creationId xmlns:a16="http://schemas.microsoft.com/office/drawing/2014/main" id="{677AC8C4-B565-4DF3-A317-C92868FF5B93}"/>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05 / 13</a:t>
            </a:r>
            <a:endParaRPr sz="1650" b="1" i="0">
              <a:solidFill>
                <a:srgbClr val="0A332E"/>
              </a:solidFill>
            </a:endParaRPr>
          </a:p>
        </p:txBody>
      </p:sp>
      <p:sp>
        <p:nvSpPr>
          <p:cNvPr id="3" name="rule-70-666">
            <a:extLst>
              <a:ext uri="{FF2B5EF4-FFF2-40B4-BE49-F238E27FC236}">
                <a16:creationId xmlns:a16="http://schemas.microsoft.com/office/drawing/2014/main" id="{7DAB1F06-9A1E-4E78-98F1-59744C2E47B2}"/>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A91BF73D-7D52-4161-9D18-7AD0B22A4106}"/>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4.4</a:t>
            </a:r>
          </a:p>
        </p:txBody>
      </p:sp>
      <p:sp>
        <p:nvSpPr>
          <p:cNvPr id="5" name="slide-title">
            <a:extLst>
              <a:ext uri="{FF2B5EF4-FFF2-40B4-BE49-F238E27FC236}">
                <a16:creationId xmlns:a16="http://schemas.microsoft.com/office/drawing/2014/main" id="{BA7E4D45-414D-4C3E-9B14-8EB4AD5EA5A4}"/>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Operating current guides fuse selection</a:t>
            </a:r>
          </a:p>
        </p:txBody>
      </p:sp>
      <p:sp>
        <p:nvSpPr>
          <p:cNvPr id="6" name="graph-mode">
            <a:extLst>
              <a:ext uri="{FF2B5EF4-FFF2-40B4-BE49-F238E27FC236}">
                <a16:creationId xmlns:a16="http://schemas.microsoft.com/office/drawing/2014/main" id="{3BE72699-C0CB-40E2-865C-9927021D3C78}"/>
              </a:ext>
            </a:extLst>
          </p:cNvPr>
          <p:cNvSpPr>
            <a:spLocks noGrp="1"/>
          </p:cNvSpPr>
          <p:nvPr/>
        </p:nvSpPr>
        <p:spPr>
          <a:xfrm>
            <a:off x="666750" y="1657350"/>
            <a:ext cx="3429000" cy="533400"/>
          </a:xfrm>
          <a:prstGeom prst="rect">
            <a:avLst/>
          </a:prstGeom>
          <a:noFill/>
          <a:ln w="0">
            <a:noFill/>
            <a:prstDash val="solid"/>
          </a:ln>
        </p:spPr>
        <p:txBody>
          <a:bodyPr/>
          <a:lstStyle/>
          <a:p>
            <a:pPr algn="l">
              <a:defRPr sz="1650" b="1" i="0">
                <a:solidFill>
                  <a:srgbClr val="EFB42B"/>
                </a:solidFill>
              </a:defRPr>
            </a:pPr>
            <a:r>
              <a:rPr sz="1650" b="1" i="0">
                <a:solidFill>
                  <a:srgbClr val="EFB42B"/>
                </a:solidFill>
              </a:rPr>
              <a:t>INTERACTIVE GRAPH · PREDICT → EDIT → EXPLAIN</a:t>
            </a:r>
          </a:p>
        </p:txBody>
      </p:sp>
      <p:sp>
        <p:nvSpPr>
          <p:cNvPr id="7" name="graph-prompt">
            <a:extLst>
              <a:ext uri="{FF2B5EF4-FFF2-40B4-BE49-F238E27FC236}">
                <a16:creationId xmlns:a16="http://schemas.microsoft.com/office/drawing/2014/main" id="{2BD9F8B1-F902-4EF4-BCE7-834CA40EF2AC}"/>
              </a:ext>
            </a:extLst>
          </p:cNvPr>
          <p:cNvSpPr>
            <a:spLocks noGrp="1"/>
          </p:cNvSpPr>
          <p:nvPr/>
        </p:nvSpPr>
        <p:spPr>
          <a:xfrm>
            <a:off x="666750" y="2362200"/>
            <a:ext cx="3143250" cy="1314450"/>
          </a:xfrm>
          <a:prstGeom prst="rect">
            <a:avLst/>
          </a:prstGeom>
          <a:noFill/>
          <a:ln w="0">
            <a:noFill/>
            <a:prstDash val="solid"/>
          </a:ln>
        </p:spPr>
        <p:txBody>
          <a:bodyPr/>
          <a:lstStyle/>
          <a:p>
            <a:pPr algn="l">
              <a:defRPr sz="1950" b="1" i="0">
                <a:solidFill>
                  <a:srgbClr val="0A332E"/>
                </a:solidFill>
              </a:defRPr>
            </a:pPr>
            <a:r>
              <a:rPr sz="1950" b="1" i="0">
                <a:solidFill>
                  <a:srgbClr val="0A332E"/>
                </a:solidFill>
              </a:rPr>
              <a:t>Predict the shape first. Then click the native chart in PowerPoint, change one value and explain what physics changed.</a:t>
            </a:r>
          </a:p>
        </p:txBody>
      </p:sp>
      <p:sp>
        <p:nvSpPr>
          <p:cNvPr id="8" name="graph-data">
            <a:extLst>
              <a:ext uri="{FF2B5EF4-FFF2-40B4-BE49-F238E27FC236}">
                <a16:creationId xmlns:a16="http://schemas.microsoft.com/office/drawing/2014/main" id="{9F0162C2-F423-46B2-8E26-29C96881AE30}"/>
              </a:ext>
            </a:extLst>
          </p:cNvPr>
          <p:cNvSpPr>
            <a:spLocks noGrp="1"/>
          </p:cNvSpPr>
          <p:nvPr/>
        </p:nvSpPr>
        <p:spPr>
          <a:xfrm>
            <a:off x="666750" y="4000500"/>
            <a:ext cx="3143250" cy="7048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Data: I = P/V: (60 W lamp, 0.26), (1150 W heater, 5), (2300 W kettle, 10).</a:t>
            </a:r>
          </a:p>
        </p:txBody>
      </p:sp>
      <p:sp>
        <p:nvSpPr>
          <p:cNvPr id="9" name="graph-scale">
            <a:extLst>
              <a:ext uri="{FF2B5EF4-FFF2-40B4-BE49-F238E27FC236}">
                <a16:creationId xmlns:a16="http://schemas.microsoft.com/office/drawing/2014/main" id="{6B125085-E041-4FB3-B5D8-9AC7A8D350BD}"/>
              </a:ext>
            </a:extLst>
          </p:cNvPr>
          <p:cNvSpPr>
            <a:spLocks noGrp="1"/>
          </p:cNvSpPr>
          <p:nvPr/>
        </p:nvSpPr>
        <p:spPr>
          <a:xfrm>
            <a:off x="666750" y="4762500"/>
            <a:ext cx="3143250" cy="114300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Scale: chart 0.26–10 A; source 0.26–10 A. Source: Appliance at 230 V / category; Operating current / A. Chart: Appliance at 230 V / category; Operating current / A.</a:t>
            </a:r>
          </a:p>
        </p:txBody>
      </p:sp>
      <p:sp>
        <p:nvSpPr>
          <p:cNvPr id="10" name="chart-frame">
            <a:extLst>
              <a:ext uri="{FF2B5EF4-FFF2-40B4-BE49-F238E27FC236}">
                <a16:creationId xmlns:a16="http://schemas.microsoft.com/office/drawing/2014/main" id="{9BEADE4C-A990-4FD1-9368-A2B621A82361}"/>
              </a:ext>
            </a:extLst>
          </p:cNvPr>
          <p:cNvSpPr>
            <a:spLocks noGrp="1"/>
          </p:cNvSpPr>
          <p:nvPr/>
        </p:nvSpPr>
        <p:spPr>
          <a:xfrm>
            <a:off x="4143375" y="1790700"/>
            <a:ext cx="7381875" cy="4191000"/>
          </a:xfrm>
          <a:prstGeom prst="roundRect">
            <a:avLst>
              <a:gd name="adj" fmla="val 2727"/>
            </a:avLst>
          </a:prstGeom>
          <a:solidFill>
            <a:srgbClr val="FCFAF1"/>
          </a:solidFill>
          <a:ln w="9525">
            <a:solidFill>
              <a:srgbClr val="A9BBB4"/>
            </a:solidFill>
            <a:prstDash val="solid"/>
          </a:ln>
        </p:spPr>
      </p:sp>
      <p:graphicFrame>
        <p:nvGraphicFramePr>
          <p:cNvPr id="22" name="Chart"/>
          <p:cNvGraphicFramePr/>
          <p:nvPr/>
        </p:nvGraphicFramePr>
        <p:xfrm>
          <a:off x="4429125" y="2076450"/>
          <a:ext cx="6810375" cy="36195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6270302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0" name="group-label">
            <a:extLst>
              <a:ext uri="{FF2B5EF4-FFF2-40B4-BE49-F238E27FC236}">
                <a16:creationId xmlns:a16="http://schemas.microsoft.com/office/drawing/2014/main" id="{1A038F30-E7D8-412E-9CE9-DCE0C2610E47}"/>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EFB42B"/>
                </a:solidFill>
              </a:defRPr>
            </a:pPr>
            <a:r>
              <a:rPr sz="1650" b="1" i="0">
                <a:solidFill>
                  <a:srgbClr val="EFB42B"/>
                </a:solidFill>
              </a:rPr>
              <a:t>GROUP 4 · ELECTRICITY AND MAGNETISM</a:t>
            </a:r>
          </a:p>
        </p:txBody>
      </p:sp>
      <p:sp>
        <p:nvSpPr>
          <p:cNvPr id="2" name="page-number">
            <a:extLst>
              <a:ext uri="{FF2B5EF4-FFF2-40B4-BE49-F238E27FC236}">
                <a16:creationId xmlns:a16="http://schemas.microsoft.com/office/drawing/2014/main" id="{DA5CDE4C-91E7-45F5-828B-B0C30AD9C82B}"/>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06 / 13</a:t>
            </a:r>
            <a:endParaRPr sz="1650" b="1" i="0">
              <a:solidFill>
                <a:srgbClr val="0A332E"/>
              </a:solidFill>
            </a:endParaRPr>
          </a:p>
        </p:txBody>
      </p:sp>
      <p:sp>
        <p:nvSpPr>
          <p:cNvPr id="3" name="rule-70-666">
            <a:extLst>
              <a:ext uri="{FF2B5EF4-FFF2-40B4-BE49-F238E27FC236}">
                <a16:creationId xmlns:a16="http://schemas.microsoft.com/office/drawing/2014/main" id="{E8EF5A82-08BB-44BD-A470-65CAEC3CDEBE}"/>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2E738750-EA7C-42E8-93AB-5AB6C27CEA27}"/>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4.4</a:t>
            </a:r>
          </a:p>
        </p:txBody>
      </p:sp>
      <p:sp>
        <p:nvSpPr>
          <p:cNvPr id="5" name="slide-title">
            <a:extLst>
              <a:ext uri="{FF2B5EF4-FFF2-40B4-BE49-F238E27FC236}">
                <a16:creationId xmlns:a16="http://schemas.microsoft.com/office/drawing/2014/main" id="{7B92E385-0211-4D0D-AA1F-056247F26753}"/>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Worked example: fuse choice</a:t>
            </a:r>
          </a:p>
        </p:txBody>
      </p:sp>
      <p:sp>
        <p:nvSpPr>
          <p:cNvPr id="6" name="worked-label">
            <a:extLst>
              <a:ext uri="{FF2B5EF4-FFF2-40B4-BE49-F238E27FC236}">
                <a16:creationId xmlns:a16="http://schemas.microsoft.com/office/drawing/2014/main" id="{00DDDB7E-957D-4DF9-8DE3-27B591109B0A}"/>
              </a:ext>
            </a:extLst>
          </p:cNvPr>
          <p:cNvSpPr>
            <a:spLocks noGrp="1"/>
          </p:cNvSpPr>
          <p:nvPr/>
        </p:nvSpPr>
        <p:spPr>
          <a:xfrm>
            <a:off x="666750" y="1562100"/>
            <a:ext cx="10096500" cy="333375"/>
          </a:xfrm>
          <a:prstGeom prst="rect">
            <a:avLst/>
          </a:prstGeom>
          <a:noFill/>
          <a:ln w="0">
            <a:noFill/>
            <a:prstDash val="solid"/>
          </a:ln>
        </p:spPr>
        <p:txBody>
          <a:bodyPr/>
          <a:lstStyle/>
          <a:p>
            <a:pPr algn="l">
              <a:defRPr sz="1650" b="1" i="0">
                <a:solidFill>
                  <a:srgbClr val="EFB42B"/>
                </a:solidFill>
              </a:defRPr>
            </a:pPr>
            <a:r>
              <a:rPr sz="1650" b="1" i="0">
                <a:solidFill>
                  <a:srgbClr val="EFB42B"/>
                </a:solidFill>
              </a:rPr>
              <a:t>CORE · FULLY WORKED PROBLEM · SHOW THE METHOD</a:t>
            </a:r>
          </a:p>
        </p:txBody>
      </p:sp>
      <p:sp>
        <p:nvSpPr>
          <p:cNvPr id="7" name="problem-frame">
            <a:extLst>
              <a:ext uri="{FF2B5EF4-FFF2-40B4-BE49-F238E27FC236}">
                <a16:creationId xmlns:a16="http://schemas.microsoft.com/office/drawing/2014/main" id="{CA7F0A72-32A6-4C3F-AA41-B5CE73E3A619}"/>
              </a:ext>
            </a:extLst>
          </p:cNvPr>
          <p:cNvSpPr>
            <a:spLocks noGrp="1"/>
          </p:cNvSpPr>
          <p:nvPr/>
        </p:nvSpPr>
        <p:spPr>
          <a:xfrm>
            <a:off x="666750" y="2000250"/>
            <a:ext cx="10858500" cy="1000125"/>
          </a:xfrm>
          <a:prstGeom prst="roundRect">
            <a:avLst>
              <a:gd name="adj" fmla="val 11429"/>
            </a:avLst>
          </a:prstGeom>
          <a:solidFill>
            <a:srgbClr val="F4F0E2"/>
          </a:solidFill>
          <a:ln w="9525">
            <a:solidFill>
              <a:srgbClr val="A9BBB4"/>
            </a:solidFill>
            <a:prstDash val="solid"/>
          </a:ln>
        </p:spPr>
      </p:sp>
      <p:sp>
        <p:nvSpPr>
          <p:cNvPr id="8" name="problem-text">
            <a:extLst>
              <a:ext uri="{FF2B5EF4-FFF2-40B4-BE49-F238E27FC236}">
                <a16:creationId xmlns:a16="http://schemas.microsoft.com/office/drawing/2014/main" id="{406D316D-78AD-4B97-A8EB-C7CE5A3732EF}"/>
              </a:ext>
            </a:extLst>
          </p:cNvPr>
          <p:cNvSpPr>
            <a:spLocks noGrp="1"/>
          </p:cNvSpPr>
          <p:nvPr/>
        </p:nvSpPr>
        <p:spPr>
          <a:xfrm>
            <a:off x="904875" y="2190750"/>
            <a:ext cx="10382250" cy="685800"/>
          </a:xfrm>
          <a:prstGeom prst="rect">
            <a:avLst/>
          </a:prstGeom>
          <a:noFill/>
          <a:ln w="0">
            <a:noFill/>
            <a:prstDash val="solid"/>
          </a:ln>
        </p:spPr>
        <p:txBody>
          <a:bodyPr/>
          <a:lstStyle/>
          <a:p>
            <a:pPr algn="l">
              <a:defRPr sz="1875" b="1" i="0">
                <a:solidFill>
                  <a:srgbClr val="0A332E"/>
                </a:solidFill>
              </a:defRPr>
            </a:pPr>
            <a:r>
              <a:rPr sz="1875" b="1" i="0">
                <a:solidFill>
                  <a:srgbClr val="0A332E"/>
                </a:solidFill>
              </a:rPr>
              <a:t>A 2300 W kettle operates at 230 V. Find current and choose from 3 A, 5 A or 13 A fuses.</a:t>
            </a:r>
          </a:p>
        </p:txBody>
      </p:sp>
      <p:sp>
        <p:nvSpPr>
          <p:cNvPr id="9" name="step-label-1">
            <a:extLst>
              <a:ext uri="{FF2B5EF4-FFF2-40B4-BE49-F238E27FC236}">
                <a16:creationId xmlns:a16="http://schemas.microsoft.com/office/drawing/2014/main" id="{648C384B-2AF7-4468-A31B-CF23CD3A8932}"/>
              </a:ext>
            </a:extLst>
          </p:cNvPr>
          <p:cNvSpPr>
            <a:spLocks noGrp="1"/>
          </p:cNvSpPr>
          <p:nvPr/>
        </p:nvSpPr>
        <p:spPr>
          <a:xfrm>
            <a:off x="714375" y="3219450"/>
            <a:ext cx="1047750" cy="381000"/>
          </a:xfrm>
          <a:prstGeom prst="rect">
            <a:avLst/>
          </a:prstGeom>
          <a:noFill/>
          <a:ln w="0">
            <a:noFill/>
            <a:prstDash val="solid"/>
          </a:ln>
        </p:spPr>
        <p:txBody>
          <a:bodyPr/>
          <a:lstStyle/>
          <a:p>
            <a:pPr algn="l">
              <a:defRPr sz="1800" b="1" i="0">
                <a:solidFill>
                  <a:srgbClr val="EFB42B"/>
                </a:solidFill>
              </a:defRPr>
            </a:pPr>
            <a:r>
              <a:rPr sz="1800" b="1" i="0">
                <a:solidFill>
                  <a:srgbClr val="EFB42B"/>
                </a:solidFill>
              </a:rPr>
              <a:t>Step 1</a:t>
            </a:r>
          </a:p>
        </p:txBody>
      </p:sp>
      <p:sp>
        <p:nvSpPr>
          <p:cNvPr id="10" name="rule-190-358">
            <a:extLst>
              <a:ext uri="{FF2B5EF4-FFF2-40B4-BE49-F238E27FC236}">
                <a16:creationId xmlns:a16="http://schemas.microsoft.com/office/drawing/2014/main" id="{87EFD321-5027-4E0F-B50C-436C027FC4C2}"/>
              </a:ext>
            </a:extLst>
          </p:cNvPr>
          <p:cNvSpPr>
            <a:spLocks noGrp="1"/>
          </p:cNvSpPr>
          <p:nvPr/>
        </p:nvSpPr>
        <p:spPr>
          <a:xfrm>
            <a:off x="1809750" y="3409950"/>
            <a:ext cx="381000" cy="19050"/>
          </a:xfrm>
          <a:prstGeom prst="rect">
            <a:avLst/>
          </a:prstGeom>
          <a:solidFill>
            <a:srgbClr val="EFB42B"/>
          </a:solidFill>
          <a:ln w="0">
            <a:noFill/>
            <a:prstDash val="solid"/>
          </a:ln>
        </p:spPr>
      </p:sp>
      <p:sp>
        <p:nvSpPr>
          <p:cNvPr id="11" name="step-text-1">
            <a:extLst>
              <a:ext uri="{FF2B5EF4-FFF2-40B4-BE49-F238E27FC236}">
                <a16:creationId xmlns:a16="http://schemas.microsoft.com/office/drawing/2014/main" id="{A58E3244-62AE-4125-B2C7-151A0DF4955E}"/>
              </a:ext>
            </a:extLst>
          </p:cNvPr>
          <p:cNvSpPr>
            <a:spLocks noGrp="1"/>
          </p:cNvSpPr>
          <p:nvPr/>
        </p:nvSpPr>
        <p:spPr>
          <a:xfrm>
            <a:off x="2428875" y="31813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I = P/V.</a:t>
            </a:r>
          </a:p>
        </p:txBody>
      </p:sp>
      <p:sp>
        <p:nvSpPr>
          <p:cNvPr id="12" name="step-label-2">
            <a:extLst>
              <a:ext uri="{FF2B5EF4-FFF2-40B4-BE49-F238E27FC236}">
                <a16:creationId xmlns:a16="http://schemas.microsoft.com/office/drawing/2014/main" id="{672420A0-DE07-4092-BFA9-C322ACE389CB}"/>
              </a:ext>
            </a:extLst>
          </p:cNvPr>
          <p:cNvSpPr>
            <a:spLocks noGrp="1"/>
          </p:cNvSpPr>
          <p:nvPr/>
        </p:nvSpPr>
        <p:spPr>
          <a:xfrm>
            <a:off x="714375" y="3905250"/>
            <a:ext cx="1047750" cy="381000"/>
          </a:xfrm>
          <a:prstGeom prst="rect">
            <a:avLst/>
          </a:prstGeom>
          <a:noFill/>
          <a:ln w="0">
            <a:noFill/>
            <a:prstDash val="solid"/>
          </a:ln>
        </p:spPr>
        <p:txBody>
          <a:bodyPr/>
          <a:lstStyle/>
          <a:p>
            <a:pPr algn="l">
              <a:defRPr sz="1800" b="1" i="0">
                <a:solidFill>
                  <a:srgbClr val="EFB42B"/>
                </a:solidFill>
              </a:defRPr>
            </a:pPr>
            <a:r>
              <a:rPr sz="1800" b="1" i="0">
                <a:solidFill>
                  <a:srgbClr val="EFB42B"/>
                </a:solidFill>
              </a:rPr>
              <a:t>Step 2</a:t>
            </a:r>
          </a:p>
        </p:txBody>
      </p:sp>
      <p:sp>
        <p:nvSpPr>
          <p:cNvPr id="13" name="rule-190-430">
            <a:extLst>
              <a:ext uri="{FF2B5EF4-FFF2-40B4-BE49-F238E27FC236}">
                <a16:creationId xmlns:a16="http://schemas.microsoft.com/office/drawing/2014/main" id="{233AE8BF-D0D0-4F37-A00F-A316D78A4FEC}"/>
              </a:ext>
            </a:extLst>
          </p:cNvPr>
          <p:cNvSpPr>
            <a:spLocks noGrp="1"/>
          </p:cNvSpPr>
          <p:nvPr/>
        </p:nvSpPr>
        <p:spPr>
          <a:xfrm>
            <a:off x="1809750" y="4095750"/>
            <a:ext cx="381000" cy="19050"/>
          </a:xfrm>
          <a:prstGeom prst="rect">
            <a:avLst/>
          </a:prstGeom>
          <a:solidFill>
            <a:srgbClr val="EFB42B"/>
          </a:solidFill>
          <a:ln w="0">
            <a:noFill/>
            <a:prstDash val="solid"/>
          </a:ln>
        </p:spPr>
      </p:sp>
      <p:sp>
        <p:nvSpPr>
          <p:cNvPr id="14" name="step-text-2">
            <a:extLst>
              <a:ext uri="{FF2B5EF4-FFF2-40B4-BE49-F238E27FC236}">
                <a16:creationId xmlns:a16="http://schemas.microsoft.com/office/drawing/2014/main" id="{0D970231-4E1F-4F8C-8A7D-EA8DEC7FA3E5}"/>
              </a:ext>
            </a:extLst>
          </p:cNvPr>
          <p:cNvSpPr>
            <a:spLocks noGrp="1"/>
          </p:cNvSpPr>
          <p:nvPr/>
        </p:nvSpPr>
        <p:spPr>
          <a:xfrm>
            <a:off x="2428875" y="38671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I = 2300/230 = 10 A.</a:t>
            </a:r>
          </a:p>
        </p:txBody>
      </p:sp>
      <p:sp>
        <p:nvSpPr>
          <p:cNvPr id="15" name="step-label-3">
            <a:extLst>
              <a:ext uri="{FF2B5EF4-FFF2-40B4-BE49-F238E27FC236}">
                <a16:creationId xmlns:a16="http://schemas.microsoft.com/office/drawing/2014/main" id="{15576D29-4B1C-4B4F-A7F5-B2EA189C8163}"/>
              </a:ext>
            </a:extLst>
          </p:cNvPr>
          <p:cNvSpPr>
            <a:spLocks noGrp="1"/>
          </p:cNvSpPr>
          <p:nvPr/>
        </p:nvSpPr>
        <p:spPr>
          <a:xfrm>
            <a:off x="714375" y="4591050"/>
            <a:ext cx="1047750" cy="381000"/>
          </a:xfrm>
          <a:prstGeom prst="rect">
            <a:avLst/>
          </a:prstGeom>
          <a:noFill/>
          <a:ln w="0">
            <a:noFill/>
            <a:prstDash val="solid"/>
          </a:ln>
        </p:spPr>
        <p:txBody>
          <a:bodyPr/>
          <a:lstStyle/>
          <a:p>
            <a:pPr algn="l">
              <a:defRPr sz="1800" b="1" i="0">
                <a:solidFill>
                  <a:srgbClr val="EFB42B"/>
                </a:solidFill>
              </a:defRPr>
            </a:pPr>
            <a:r>
              <a:rPr sz="1800" b="1" i="0">
                <a:solidFill>
                  <a:srgbClr val="EFB42B"/>
                </a:solidFill>
              </a:rPr>
              <a:t>Step 3</a:t>
            </a:r>
          </a:p>
        </p:txBody>
      </p:sp>
      <p:sp>
        <p:nvSpPr>
          <p:cNvPr id="16" name="rule-190-502">
            <a:extLst>
              <a:ext uri="{FF2B5EF4-FFF2-40B4-BE49-F238E27FC236}">
                <a16:creationId xmlns:a16="http://schemas.microsoft.com/office/drawing/2014/main" id="{1961C8BE-DE1C-430D-8603-05A4448DFE4B}"/>
              </a:ext>
            </a:extLst>
          </p:cNvPr>
          <p:cNvSpPr>
            <a:spLocks noGrp="1"/>
          </p:cNvSpPr>
          <p:nvPr/>
        </p:nvSpPr>
        <p:spPr>
          <a:xfrm>
            <a:off x="1809750" y="4781550"/>
            <a:ext cx="381000" cy="19050"/>
          </a:xfrm>
          <a:prstGeom prst="rect">
            <a:avLst/>
          </a:prstGeom>
          <a:solidFill>
            <a:srgbClr val="EFB42B"/>
          </a:solidFill>
          <a:ln w="0">
            <a:noFill/>
            <a:prstDash val="solid"/>
          </a:ln>
        </p:spPr>
      </p:sp>
      <p:sp>
        <p:nvSpPr>
          <p:cNvPr id="17" name="step-text-3">
            <a:extLst>
              <a:ext uri="{FF2B5EF4-FFF2-40B4-BE49-F238E27FC236}">
                <a16:creationId xmlns:a16="http://schemas.microsoft.com/office/drawing/2014/main" id="{681C2D70-E9BF-4057-8B3F-7D79487BE574}"/>
              </a:ext>
            </a:extLst>
          </p:cNvPr>
          <p:cNvSpPr>
            <a:spLocks noGrp="1"/>
          </p:cNvSpPr>
          <p:nvPr/>
        </p:nvSpPr>
        <p:spPr>
          <a:xfrm>
            <a:off x="2428875" y="45529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Choose the smallest listed rating safely above 10 A.</a:t>
            </a:r>
          </a:p>
        </p:txBody>
      </p:sp>
      <p:sp>
        <p:nvSpPr>
          <p:cNvPr id="18" name="answer-frame">
            <a:extLst>
              <a:ext uri="{FF2B5EF4-FFF2-40B4-BE49-F238E27FC236}">
                <a16:creationId xmlns:a16="http://schemas.microsoft.com/office/drawing/2014/main" id="{4F138254-A472-440C-A78E-64A9F9B270CE}"/>
              </a:ext>
            </a:extLst>
          </p:cNvPr>
          <p:cNvSpPr>
            <a:spLocks noGrp="1"/>
          </p:cNvSpPr>
          <p:nvPr/>
        </p:nvSpPr>
        <p:spPr>
          <a:xfrm>
            <a:off x="666750" y="5238750"/>
            <a:ext cx="10858500" cy="781050"/>
          </a:xfrm>
          <a:prstGeom prst="roundRect">
            <a:avLst>
              <a:gd name="adj" fmla="val 14634"/>
            </a:avLst>
          </a:prstGeom>
          <a:solidFill>
            <a:srgbClr val="0B342E"/>
          </a:solidFill>
          <a:ln w="0">
            <a:noFill/>
            <a:prstDash val="solid"/>
          </a:ln>
        </p:spPr>
      </p:sp>
      <p:sp>
        <p:nvSpPr>
          <p:cNvPr id="19" name="worked-answer">
            <a:extLst>
              <a:ext uri="{FF2B5EF4-FFF2-40B4-BE49-F238E27FC236}">
                <a16:creationId xmlns:a16="http://schemas.microsoft.com/office/drawing/2014/main" id="{1DD6ACCE-9BE4-4E82-9D16-DD194BC8B9B4}"/>
              </a:ext>
            </a:extLst>
          </p:cNvPr>
          <p:cNvSpPr>
            <a:spLocks noGrp="1"/>
          </p:cNvSpPr>
          <p:nvPr/>
        </p:nvSpPr>
        <p:spPr>
          <a:xfrm>
            <a:off x="933450" y="5334000"/>
            <a:ext cx="10287000" cy="609600"/>
          </a:xfrm>
          <a:prstGeom prst="rect">
            <a:avLst/>
          </a:prstGeom>
          <a:noFill/>
          <a:ln w="0">
            <a:noFill/>
            <a:prstDash val="solid"/>
          </a:ln>
        </p:spPr>
        <p:txBody>
          <a:bodyPr/>
          <a:lstStyle/>
          <a:p>
            <a:pPr algn="l">
              <a:defRPr sz="1800" b="1" i="0">
                <a:solidFill>
                  <a:srgbClr val="F4F0E2"/>
                </a:solidFill>
              </a:defRPr>
            </a:pPr>
            <a:r>
              <a:rPr sz="1800" b="1" i="0">
                <a:solidFill>
                  <a:srgbClr val="F4F0E2"/>
                </a:solidFill>
              </a:rPr>
              <a:t>Answer: Operating current = 10 A; choose 13 A.</a:t>
            </a:r>
          </a:p>
        </p:txBody>
      </p:sp>
    </p:spTree>
    <p:extLst>
      <p:ext uri="{BB962C8B-B14F-4D97-AF65-F5344CB8AC3E}">
        <p14:creationId xmlns:p14="http://schemas.microsoft.com/office/powerpoint/2010/main" val="20172410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0" name="group-label">
            <a:extLst>
              <a:ext uri="{FF2B5EF4-FFF2-40B4-BE49-F238E27FC236}">
                <a16:creationId xmlns:a16="http://schemas.microsoft.com/office/drawing/2014/main" id="{3D10849B-70E9-4D88-A8CC-84A658F65FC3}"/>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EFB42B"/>
                </a:solidFill>
              </a:defRPr>
            </a:pPr>
            <a:r>
              <a:rPr sz="1650" b="1" i="0">
                <a:solidFill>
                  <a:srgbClr val="EFB42B"/>
                </a:solidFill>
              </a:rPr>
              <a:t>GROUP 4 · ELECTRICITY AND MAGNETISM</a:t>
            </a:r>
          </a:p>
        </p:txBody>
      </p:sp>
      <p:sp>
        <p:nvSpPr>
          <p:cNvPr id="2" name="page-number">
            <a:extLst>
              <a:ext uri="{FF2B5EF4-FFF2-40B4-BE49-F238E27FC236}">
                <a16:creationId xmlns:a16="http://schemas.microsoft.com/office/drawing/2014/main" id="{2AEFCC9C-33F5-4229-8114-EFE6A3BEF7AE}"/>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07 / 13</a:t>
            </a:r>
            <a:endParaRPr sz="1650" b="1" i="0">
              <a:solidFill>
                <a:srgbClr val="0A332E"/>
              </a:solidFill>
            </a:endParaRPr>
          </a:p>
        </p:txBody>
      </p:sp>
      <p:sp>
        <p:nvSpPr>
          <p:cNvPr id="3" name="rule-70-666">
            <a:extLst>
              <a:ext uri="{FF2B5EF4-FFF2-40B4-BE49-F238E27FC236}">
                <a16:creationId xmlns:a16="http://schemas.microsoft.com/office/drawing/2014/main" id="{8F7D3166-86C4-4A9A-99DD-6F646BEB11BC}"/>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DF96592D-C40E-4C78-986D-DE8929D4FA7C}"/>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4.4</a:t>
            </a:r>
          </a:p>
        </p:txBody>
      </p:sp>
      <p:sp>
        <p:nvSpPr>
          <p:cNvPr id="5" name="slide-title">
            <a:extLst>
              <a:ext uri="{FF2B5EF4-FFF2-40B4-BE49-F238E27FC236}">
                <a16:creationId xmlns:a16="http://schemas.microsoft.com/office/drawing/2014/main" id="{B7B7BC02-DEAE-4978-B4F8-73F19FB72A9F}"/>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Your turn: fault sequence</a:t>
            </a:r>
          </a:p>
        </p:txBody>
      </p:sp>
      <p:sp>
        <p:nvSpPr>
          <p:cNvPr id="6" name="worked-label">
            <a:extLst>
              <a:ext uri="{FF2B5EF4-FFF2-40B4-BE49-F238E27FC236}">
                <a16:creationId xmlns:a16="http://schemas.microsoft.com/office/drawing/2014/main" id="{1ECC8E4C-6F3D-453F-9C0B-EEA84BA9F6F7}"/>
              </a:ext>
            </a:extLst>
          </p:cNvPr>
          <p:cNvSpPr>
            <a:spLocks noGrp="1"/>
          </p:cNvSpPr>
          <p:nvPr/>
        </p:nvSpPr>
        <p:spPr>
          <a:xfrm>
            <a:off x="666750" y="1562100"/>
            <a:ext cx="10096500" cy="333375"/>
          </a:xfrm>
          <a:prstGeom prst="rect">
            <a:avLst/>
          </a:prstGeom>
          <a:noFill/>
          <a:ln w="0">
            <a:noFill/>
            <a:prstDash val="solid"/>
          </a:ln>
        </p:spPr>
        <p:txBody>
          <a:bodyPr/>
          <a:lstStyle/>
          <a:p>
            <a:pPr algn="l">
              <a:defRPr sz="1650" b="1" i="0">
                <a:solidFill>
                  <a:srgbClr val="EFB42B"/>
                </a:solidFill>
              </a:defRPr>
            </a:pPr>
            <a:r>
              <a:rPr sz="1650" b="1" i="0">
                <a:solidFill>
                  <a:srgbClr val="EFB42B"/>
                </a:solidFill>
              </a:rPr>
              <a:t>CORE · GUIDED WORKED PROBLEM · TRY EACH STEP BEFORE READING ON</a:t>
            </a:r>
          </a:p>
        </p:txBody>
      </p:sp>
      <p:sp>
        <p:nvSpPr>
          <p:cNvPr id="7" name="problem-frame">
            <a:extLst>
              <a:ext uri="{FF2B5EF4-FFF2-40B4-BE49-F238E27FC236}">
                <a16:creationId xmlns:a16="http://schemas.microsoft.com/office/drawing/2014/main" id="{97756185-80AC-470A-AA8D-570898BEACBA}"/>
              </a:ext>
            </a:extLst>
          </p:cNvPr>
          <p:cNvSpPr>
            <a:spLocks noGrp="1"/>
          </p:cNvSpPr>
          <p:nvPr/>
        </p:nvSpPr>
        <p:spPr>
          <a:xfrm>
            <a:off x="666750" y="2000250"/>
            <a:ext cx="10858500" cy="1000125"/>
          </a:xfrm>
          <a:prstGeom prst="roundRect">
            <a:avLst>
              <a:gd name="adj" fmla="val 11429"/>
            </a:avLst>
          </a:prstGeom>
          <a:solidFill>
            <a:srgbClr val="F4F0E2"/>
          </a:solidFill>
          <a:ln w="9525">
            <a:solidFill>
              <a:srgbClr val="A9BBB4"/>
            </a:solidFill>
            <a:prstDash val="solid"/>
          </a:ln>
        </p:spPr>
      </p:sp>
      <p:sp>
        <p:nvSpPr>
          <p:cNvPr id="8" name="problem-text">
            <a:extLst>
              <a:ext uri="{FF2B5EF4-FFF2-40B4-BE49-F238E27FC236}">
                <a16:creationId xmlns:a16="http://schemas.microsoft.com/office/drawing/2014/main" id="{B9D05DF4-1C93-41FC-BF80-0234CC530214}"/>
              </a:ext>
            </a:extLst>
          </p:cNvPr>
          <p:cNvSpPr>
            <a:spLocks noGrp="1"/>
          </p:cNvSpPr>
          <p:nvPr/>
        </p:nvSpPr>
        <p:spPr>
          <a:xfrm>
            <a:off x="904875" y="2190750"/>
            <a:ext cx="10382250" cy="685800"/>
          </a:xfrm>
          <a:prstGeom prst="rect">
            <a:avLst/>
          </a:prstGeom>
          <a:noFill/>
          <a:ln w="0">
            <a:noFill/>
            <a:prstDash val="solid"/>
          </a:ln>
        </p:spPr>
        <p:txBody>
          <a:bodyPr/>
          <a:lstStyle/>
          <a:p>
            <a:pPr algn="l">
              <a:defRPr sz="1875" b="1" i="0">
                <a:solidFill>
                  <a:srgbClr val="0A332E"/>
                </a:solidFill>
              </a:defRPr>
            </a:pPr>
            <a:r>
              <a:rPr sz="1875" b="1" i="0">
                <a:solidFill>
                  <a:srgbClr val="0A332E"/>
                </a:solidFill>
              </a:rPr>
              <a:t>Order these events: live wire touches metal case; fuse melts; earth current becomes large; supply disconnects.</a:t>
            </a:r>
          </a:p>
        </p:txBody>
      </p:sp>
      <p:sp>
        <p:nvSpPr>
          <p:cNvPr id="9" name="step-label-1">
            <a:extLst>
              <a:ext uri="{FF2B5EF4-FFF2-40B4-BE49-F238E27FC236}">
                <a16:creationId xmlns:a16="http://schemas.microsoft.com/office/drawing/2014/main" id="{D9057749-CE51-4DD0-ABE4-E385C5867E48}"/>
              </a:ext>
            </a:extLst>
          </p:cNvPr>
          <p:cNvSpPr>
            <a:spLocks noGrp="1"/>
          </p:cNvSpPr>
          <p:nvPr/>
        </p:nvSpPr>
        <p:spPr>
          <a:xfrm>
            <a:off x="714375" y="3219450"/>
            <a:ext cx="1047750" cy="381000"/>
          </a:xfrm>
          <a:prstGeom prst="rect">
            <a:avLst/>
          </a:prstGeom>
          <a:noFill/>
          <a:ln w="0">
            <a:noFill/>
            <a:prstDash val="solid"/>
          </a:ln>
        </p:spPr>
        <p:txBody>
          <a:bodyPr/>
          <a:lstStyle/>
          <a:p>
            <a:pPr algn="l">
              <a:defRPr sz="1800" b="1" i="0">
                <a:solidFill>
                  <a:srgbClr val="EFB42B"/>
                </a:solidFill>
              </a:defRPr>
            </a:pPr>
            <a:r>
              <a:rPr sz="1800" b="1" i="0">
                <a:solidFill>
                  <a:srgbClr val="EFB42B"/>
                </a:solidFill>
              </a:rPr>
              <a:t>Step 1</a:t>
            </a:r>
          </a:p>
        </p:txBody>
      </p:sp>
      <p:sp>
        <p:nvSpPr>
          <p:cNvPr id="10" name="rule-190-358">
            <a:extLst>
              <a:ext uri="{FF2B5EF4-FFF2-40B4-BE49-F238E27FC236}">
                <a16:creationId xmlns:a16="http://schemas.microsoft.com/office/drawing/2014/main" id="{DF7FFF20-77B9-4F2D-BD77-CBA7815FFB12}"/>
              </a:ext>
            </a:extLst>
          </p:cNvPr>
          <p:cNvSpPr>
            <a:spLocks noGrp="1"/>
          </p:cNvSpPr>
          <p:nvPr/>
        </p:nvSpPr>
        <p:spPr>
          <a:xfrm>
            <a:off x="1809750" y="3409950"/>
            <a:ext cx="381000" cy="19050"/>
          </a:xfrm>
          <a:prstGeom prst="rect">
            <a:avLst/>
          </a:prstGeom>
          <a:solidFill>
            <a:srgbClr val="EFB42B"/>
          </a:solidFill>
          <a:ln w="0">
            <a:noFill/>
            <a:prstDash val="solid"/>
          </a:ln>
        </p:spPr>
      </p:sp>
      <p:sp>
        <p:nvSpPr>
          <p:cNvPr id="11" name="step-text-1">
            <a:extLst>
              <a:ext uri="{FF2B5EF4-FFF2-40B4-BE49-F238E27FC236}">
                <a16:creationId xmlns:a16="http://schemas.microsoft.com/office/drawing/2014/main" id="{E049CA4B-6CF8-4A73-96D0-A528A934CC08}"/>
              </a:ext>
            </a:extLst>
          </p:cNvPr>
          <p:cNvSpPr>
            <a:spLocks noGrp="1"/>
          </p:cNvSpPr>
          <p:nvPr/>
        </p:nvSpPr>
        <p:spPr>
          <a:xfrm>
            <a:off x="2428875" y="31813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Live touches case.</a:t>
            </a:r>
          </a:p>
        </p:txBody>
      </p:sp>
      <p:sp>
        <p:nvSpPr>
          <p:cNvPr id="12" name="step-label-2">
            <a:extLst>
              <a:ext uri="{FF2B5EF4-FFF2-40B4-BE49-F238E27FC236}">
                <a16:creationId xmlns:a16="http://schemas.microsoft.com/office/drawing/2014/main" id="{7685738A-4CE3-474E-8385-B8ACA1FAF173}"/>
              </a:ext>
            </a:extLst>
          </p:cNvPr>
          <p:cNvSpPr>
            <a:spLocks noGrp="1"/>
          </p:cNvSpPr>
          <p:nvPr/>
        </p:nvSpPr>
        <p:spPr>
          <a:xfrm>
            <a:off x="714375" y="3905250"/>
            <a:ext cx="1047750" cy="381000"/>
          </a:xfrm>
          <a:prstGeom prst="rect">
            <a:avLst/>
          </a:prstGeom>
          <a:noFill/>
          <a:ln w="0">
            <a:noFill/>
            <a:prstDash val="solid"/>
          </a:ln>
        </p:spPr>
        <p:txBody>
          <a:bodyPr/>
          <a:lstStyle/>
          <a:p>
            <a:pPr algn="l">
              <a:defRPr sz="1800" b="1" i="0">
                <a:solidFill>
                  <a:srgbClr val="EFB42B"/>
                </a:solidFill>
              </a:defRPr>
            </a:pPr>
            <a:r>
              <a:rPr sz="1800" b="1" i="0">
                <a:solidFill>
                  <a:srgbClr val="EFB42B"/>
                </a:solidFill>
              </a:rPr>
              <a:t>Step 2</a:t>
            </a:r>
          </a:p>
        </p:txBody>
      </p:sp>
      <p:sp>
        <p:nvSpPr>
          <p:cNvPr id="13" name="rule-190-430">
            <a:extLst>
              <a:ext uri="{FF2B5EF4-FFF2-40B4-BE49-F238E27FC236}">
                <a16:creationId xmlns:a16="http://schemas.microsoft.com/office/drawing/2014/main" id="{831C6A31-88BB-4727-9298-1EE4BDE4BE3A}"/>
              </a:ext>
            </a:extLst>
          </p:cNvPr>
          <p:cNvSpPr>
            <a:spLocks noGrp="1"/>
          </p:cNvSpPr>
          <p:nvPr/>
        </p:nvSpPr>
        <p:spPr>
          <a:xfrm>
            <a:off x="1809750" y="4095750"/>
            <a:ext cx="381000" cy="19050"/>
          </a:xfrm>
          <a:prstGeom prst="rect">
            <a:avLst/>
          </a:prstGeom>
          <a:solidFill>
            <a:srgbClr val="EFB42B"/>
          </a:solidFill>
          <a:ln w="0">
            <a:noFill/>
            <a:prstDash val="solid"/>
          </a:ln>
        </p:spPr>
      </p:sp>
      <p:sp>
        <p:nvSpPr>
          <p:cNvPr id="14" name="step-text-2">
            <a:extLst>
              <a:ext uri="{FF2B5EF4-FFF2-40B4-BE49-F238E27FC236}">
                <a16:creationId xmlns:a16="http://schemas.microsoft.com/office/drawing/2014/main" id="{0CAFCD21-E653-4A32-A4A9-8C68463EE301}"/>
              </a:ext>
            </a:extLst>
          </p:cNvPr>
          <p:cNvSpPr>
            <a:spLocks noGrp="1"/>
          </p:cNvSpPr>
          <p:nvPr/>
        </p:nvSpPr>
        <p:spPr>
          <a:xfrm>
            <a:off x="2428875" y="38671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Large current flows through earth.</a:t>
            </a:r>
          </a:p>
        </p:txBody>
      </p:sp>
      <p:sp>
        <p:nvSpPr>
          <p:cNvPr id="15" name="step-label-3">
            <a:extLst>
              <a:ext uri="{FF2B5EF4-FFF2-40B4-BE49-F238E27FC236}">
                <a16:creationId xmlns:a16="http://schemas.microsoft.com/office/drawing/2014/main" id="{F1C10462-4A05-45D3-BD97-FA40FF7FB8E9}"/>
              </a:ext>
            </a:extLst>
          </p:cNvPr>
          <p:cNvSpPr>
            <a:spLocks noGrp="1"/>
          </p:cNvSpPr>
          <p:nvPr/>
        </p:nvSpPr>
        <p:spPr>
          <a:xfrm>
            <a:off x="714375" y="4591050"/>
            <a:ext cx="1047750" cy="381000"/>
          </a:xfrm>
          <a:prstGeom prst="rect">
            <a:avLst/>
          </a:prstGeom>
          <a:noFill/>
          <a:ln w="0">
            <a:noFill/>
            <a:prstDash val="solid"/>
          </a:ln>
        </p:spPr>
        <p:txBody>
          <a:bodyPr/>
          <a:lstStyle/>
          <a:p>
            <a:pPr algn="l">
              <a:defRPr sz="1800" b="1" i="0">
                <a:solidFill>
                  <a:srgbClr val="EFB42B"/>
                </a:solidFill>
              </a:defRPr>
            </a:pPr>
            <a:r>
              <a:rPr sz="1800" b="1" i="0">
                <a:solidFill>
                  <a:srgbClr val="EFB42B"/>
                </a:solidFill>
              </a:rPr>
              <a:t>Step 3</a:t>
            </a:r>
          </a:p>
        </p:txBody>
      </p:sp>
      <p:sp>
        <p:nvSpPr>
          <p:cNvPr id="16" name="rule-190-502">
            <a:extLst>
              <a:ext uri="{FF2B5EF4-FFF2-40B4-BE49-F238E27FC236}">
                <a16:creationId xmlns:a16="http://schemas.microsoft.com/office/drawing/2014/main" id="{F9A1B22A-722A-4A3D-BA98-D923BD29A3F6}"/>
              </a:ext>
            </a:extLst>
          </p:cNvPr>
          <p:cNvSpPr>
            <a:spLocks noGrp="1"/>
          </p:cNvSpPr>
          <p:nvPr/>
        </p:nvSpPr>
        <p:spPr>
          <a:xfrm>
            <a:off x="1809750" y="4781550"/>
            <a:ext cx="381000" cy="19050"/>
          </a:xfrm>
          <a:prstGeom prst="rect">
            <a:avLst/>
          </a:prstGeom>
          <a:solidFill>
            <a:srgbClr val="EFB42B"/>
          </a:solidFill>
          <a:ln w="0">
            <a:noFill/>
            <a:prstDash val="solid"/>
          </a:ln>
        </p:spPr>
      </p:sp>
      <p:sp>
        <p:nvSpPr>
          <p:cNvPr id="17" name="step-text-3">
            <a:extLst>
              <a:ext uri="{FF2B5EF4-FFF2-40B4-BE49-F238E27FC236}">
                <a16:creationId xmlns:a16="http://schemas.microsoft.com/office/drawing/2014/main" id="{B4B44612-D908-433A-A40B-77359BF521F2}"/>
              </a:ext>
            </a:extLst>
          </p:cNvPr>
          <p:cNvSpPr>
            <a:spLocks noGrp="1"/>
          </p:cNvSpPr>
          <p:nvPr/>
        </p:nvSpPr>
        <p:spPr>
          <a:xfrm>
            <a:off x="2428875" y="45529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Fuse/trip operates.</a:t>
            </a:r>
          </a:p>
        </p:txBody>
      </p:sp>
      <p:sp>
        <p:nvSpPr>
          <p:cNvPr id="18" name="answer-frame">
            <a:extLst>
              <a:ext uri="{FF2B5EF4-FFF2-40B4-BE49-F238E27FC236}">
                <a16:creationId xmlns:a16="http://schemas.microsoft.com/office/drawing/2014/main" id="{FA78EEDA-8ABB-4B33-AC0F-9AB68000B4E4}"/>
              </a:ext>
            </a:extLst>
          </p:cNvPr>
          <p:cNvSpPr>
            <a:spLocks noGrp="1"/>
          </p:cNvSpPr>
          <p:nvPr/>
        </p:nvSpPr>
        <p:spPr>
          <a:xfrm>
            <a:off x="666750" y="5238750"/>
            <a:ext cx="10858500" cy="781050"/>
          </a:xfrm>
          <a:prstGeom prst="roundRect">
            <a:avLst>
              <a:gd name="adj" fmla="val 14634"/>
            </a:avLst>
          </a:prstGeom>
          <a:solidFill>
            <a:srgbClr val="0B342E"/>
          </a:solidFill>
          <a:ln w="0">
            <a:noFill/>
            <a:prstDash val="solid"/>
          </a:ln>
        </p:spPr>
      </p:sp>
      <p:sp>
        <p:nvSpPr>
          <p:cNvPr id="19" name="worked-answer">
            <a:extLst>
              <a:ext uri="{FF2B5EF4-FFF2-40B4-BE49-F238E27FC236}">
                <a16:creationId xmlns:a16="http://schemas.microsoft.com/office/drawing/2014/main" id="{2F79ADCC-702A-49C2-82F6-87B0AC178651}"/>
              </a:ext>
            </a:extLst>
          </p:cNvPr>
          <p:cNvSpPr>
            <a:spLocks noGrp="1"/>
          </p:cNvSpPr>
          <p:nvPr/>
        </p:nvSpPr>
        <p:spPr>
          <a:xfrm>
            <a:off x="933450" y="5334000"/>
            <a:ext cx="10287000" cy="609600"/>
          </a:xfrm>
          <a:prstGeom prst="rect">
            <a:avLst/>
          </a:prstGeom>
          <a:noFill/>
          <a:ln w="0">
            <a:noFill/>
            <a:prstDash val="solid"/>
          </a:ln>
        </p:spPr>
        <p:txBody>
          <a:bodyPr/>
          <a:lstStyle/>
          <a:p>
            <a:pPr algn="l">
              <a:defRPr sz="1800" b="1" i="0">
                <a:solidFill>
                  <a:srgbClr val="F4F0E2"/>
                </a:solidFill>
              </a:defRPr>
            </a:pPr>
            <a:r>
              <a:rPr sz="1800" b="1" i="0">
                <a:solidFill>
                  <a:srgbClr val="F4F0E2"/>
                </a:solidFill>
              </a:rPr>
              <a:t>Answer: Fault → large earth current → protection operates → supply disconnects.</a:t>
            </a:r>
          </a:p>
        </p:txBody>
      </p:sp>
    </p:spTree>
    <p:extLst>
      <p:ext uri="{BB962C8B-B14F-4D97-AF65-F5344CB8AC3E}">
        <p14:creationId xmlns:p14="http://schemas.microsoft.com/office/powerpoint/2010/main" val="5000001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0B342E"/>
        </a:solidFill>
        <a:effectLst/>
      </p:bgPr>
    </p:bg>
    <p:spTree>
      <p:nvGrpSpPr>
        <p:cNvPr id="1" name=""/>
        <p:cNvGrpSpPr/>
        <p:nvPr/>
      </p:nvGrpSpPr>
      <p:grpSpPr>
        <a:xfrm>
          <a:off x="0" y="0"/>
          <a:ext cx="0" cy="0"/>
          <a:chOff x="0" y="0"/>
          <a:chExt cx="0" cy="0"/>
        </a:xfrm>
      </p:grpSpPr>
      <p:sp>
        <p:nvSpPr>
          <p:cNvPr id="20" name="group-label">
            <a:extLst>
              <a:ext uri="{FF2B5EF4-FFF2-40B4-BE49-F238E27FC236}">
                <a16:creationId xmlns:a16="http://schemas.microsoft.com/office/drawing/2014/main" id="{B489C07F-048F-401D-A1C5-5B4554DAB4BF}"/>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EFB42B"/>
                </a:solidFill>
              </a:defRPr>
            </a:pPr>
            <a:r>
              <a:rPr sz="1650" b="1" i="0">
                <a:solidFill>
                  <a:srgbClr val="EFB42B"/>
                </a:solidFill>
              </a:rPr>
              <a:t>GROUP 4 · ELECTRICITY AND MAGNETISM</a:t>
            </a:r>
          </a:p>
        </p:txBody>
      </p:sp>
      <p:sp>
        <p:nvSpPr>
          <p:cNvPr id="2" name="page-number">
            <a:extLst>
              <a:ext uri="{FF2B5EF4-FFF2-40B4-BE49-F238E27FC236}">
                <a16:creationId xmlns:a16="http://schemas.microsoft.com/office/drawing/2014/main" id="{8AF6EB07-3AFA-45D0-8844-A5E17A93BC02}"/>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F4F0E2"/>
                </a:solidFill>
              </a:defRPr>
            </a:pPr>
            <a:r>
              <a:rPr lang="en-US" sz="1650" b="1" i="0">
                <a:solidFill>
                  <a:srgbClr val="F4F0E2"/>
                </a:solidFill>
              </a:rPr>
              <a:t>08 / 13</a:t>
            </a:r>
            <a:endParaRPr sz="1650" b="1" i="0">
              <a:solidFill>
                <a:srgbClr val="F4F0E2"/>
              </a:solidFill>
            </a:endParaRPr>
          </a:p>
        </p:txBody>
      </p:sp>
      <p:sp>
        <p:nvSpPr>
          <p:cNvPr id="3" name="rule-70-666">
            <a:extLst>
              <a:ext uri="{FF2B5EF4-FFF2-40B4-BE49-F238E27FC236}">
                <a16:creationId xmlns:a16="http://schemas.microsoft.com/office/drawing/2014/main" id="{10056AA5-6B71-436C-85CD-4551F8C38A37}"/>
              </a:ext>
            </a:extLst>
          </p:cNvPr>
          <p:cNvSpPr>
            <a:spLocks noGrp="1"/>
          </p:cNvSpPr>
          <p:nvPr/>
        </p:nvSpPr>
        <p:spPr>
          <a:xfrm>
            <a:off x="666750" y="6343650"/>
            <a:ext cx="10858500" cy="9525"/>
          </a:xfrm>
          <a:prstGeom prst="rect">
            <a:avLst/>
          </a:prstGeom>
          <a:solidFill>
            <a:srgbClr val="47716A"/>
          </a:solidFill>
          <a:ln w="0">
            <a:noFill/>
            <a:prstDash val="solid"/>
          </a:ln>
        </p:spPr>
      </p:sp>
      <p:sp>
        <p:nvSpPr>
          <p:cNvPr id="4" name="course-footer">
            <a:extLst>
              <a:ext uri="{FF2B5EF4-FFF2-40B4-BE49-F238E27FC236}">
                <a16:creationId xmlns:a16="http://schemas.microsoft.com/office/drawing/2014/main" id="{4065CE88-7BCE-4989-997B-92E59A378D79}"/>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GIOPHYSICS · CAMBRIDGE IGCSE PHYSICS 0625 · 4.4</a:t>
            </a:r>
          </a:p>
        </p:txBody>
      </p:sp>
      <p:sp>
        <p:nvSpPr>
          <p:cNvPr id="5" name="slide-title">
            <a:extLst>
              <a:ext uri="{FF2B5EF4-FFF2-40B4-BE49-F238E27FC236}">
                <a16:creationId xmlns:a16="http://schemas.microsoft.com/office/drawing/2014/main" id="{5FC22A73-0C49-4A89-8F44-AE84BB6F362B}"/>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F4F0E2"/>
                </a:solidFill>
              </a:defRPr>
            </a:pPr>
            <a:r>
              <a:rPr sz="3600" b="1" i="0">
                <a:solidFill>
                  <a:srgbClr val="F4F0E2"/>
                </a:solidFill>
              </a:rPr>
              <a:t>Safety inspector: approve, reject, explain</a:t>
            </a:r>
          </a:p>
        </p:txBody>
      </p:sp>
      <p:sp>
        <p:nvSpPr>
          <p:cNvPr id="6" name="activity-format">
            <a:extLst>
              <a:ext uri="{FF2B5EF4-FFF2-40B4-BE49-F238E27FC236}">
                <a16:creationId xmlns:a16="http://schemas.microsoft.com/office/drawing/2014/main" id="{22A51E73-B37E-4445-B3C1-53F081590884}"/>
              </a:ext>
            </a:extLst>
          </p:cNvPr>
          <p:cNvSpPr>
            <a:spLocks noGrp="1"/>
          </p:cNvSpPr>
          <p:nvPr/>
        </p:nvSpPr>
        <p:spPr>
          <a:xfrm>
            <a:off x="666750" y="1600200"/>
            <a:ext cx="6667500" cy="323850"/>
          </a:xfrm>
          <a:prstGeom prst="rect">
            <a:avLst/>
          </a:prstGeom>
          <a:noFill/>
          <a:ln w="0">
            <a:noFill/>
            <a:prstDash val="solid"/>
          </a:ln>
        </p:spPr>
        <p:txBody>
          <a:bodyPr/>
          <a:lstStyle/>
          <a:p>
            <a:pPr algn="l">
              <a:defRPr sz="1650" b="1" i="0">
                <a:solidFill>
                  <a:srgbClr val="EFB42B"/>
                </a:solidFill>
              </a:defRPr>
            </a:pPr>
            <a:r>
              <a:rPr sz="1650" b="1" i="0">
                <a:solidFill>
                  <a:srgbClr val="EFB42B"/>
                </a:solidFill>
              </a:rPr>
              <a:t>CLASS ACTIVITY · CASE-CARD-AUDIT</a:t>
            </a:r>
          </a:p>
        </p:txBody>
      </p:sp>
      <p:sp>
        <p:nvSpPr>
          <p:cNvPr id="7" name="materials-label">
            <a:extLst>
              <a:ext uri="{FF2B5EF4-FFF2-40B4-BE49-F238E27FC236}">
                <a16:creationId xmlns:a16="http://schemas.microsoft.com/office/drawing/2014/main" id="{6ACCC960-C3C6-4D1E-B699-DDF9357E5AD7}"/>
              </a:ext>
            </a:extLst>
          </p:cNvPr>
          <p:cNvSpPr>
            <a:spLocks noGrp="1"/>
          </p:cNvSpPr>
          <p:nvPr/>
        </p:nvSpPr>
        <p:spPr>
          <a:xfrm>
            <a:off x="666750" y="2190750"/>
            <a:ext cx="2571750" cy="323850"/>
          </a:xfrm>
          <a:prstGeom prst="rect">
            <a:avLst/>
          </a:prstGeom>
          <a:noFill/>
          <a:ln w="0">
            <a:noFill/>
            <a:prstDash val="solid"/>
          </a:ln>
        </p:spPr>
        <p:txBody>
          <a:bodyPr/>
          <a:lstStyle/>
          <a:p>
            <a:pPr algn="l">
              <a:defRPr sz="1650" b="1" i="0">
                <a:solidFill>
                  <a:srgbClr val="EFB42B"/>
                </a:solidFill>
              </a:defRPr>
            </a:pPr>
            <a:r>
              <a:rPr sz="1650" b="1" i="0">
                <a:solidFill>
                  <a:srgbClr val="EFB42B"/>
                </a:solidFill>
              </a:rPr>
              <a:t>YOU NEED</a:t>
            </a:r>
          </a:p>
        </p:txBody>
      </p:sp>
      <p:sp>
        <p:nvSpPr>
          <p:cNvPr id="8" name="materials">
            <a:extLst>
              <a:ext uri="{FF2B5EF4-FFF2-40B4-BE49-F238E27FC236}">
                <a16:creationId xmlns:a16="http://schemas.microsoft.com/office/drawing/2014/main" id="{5B84C18D-4809-48C5-9E33-FF9841116817}"/>
              </a:ext>
            </a:extLst>
          </p:cNvPr>
          <p:cNvSpPr>
            <a:spLocks noGrp="1"/>
          </p:cNvSpPr>
          <p:nvPr/>
        </p:nvSpPr>
        <p:spPr>
          <a:xfrm>
            <a:off x="666750" y="2667000"/>
            <a:ext cx="3429000" cy="1809750"/>
          </a:xfrm>
          <a:prstGeom prst="rect">
            <a:avLst/>
          </a:prstGeom>
          <a:noFill/>
          <a:ln w="0">
            <a:noFill/>
            <a:prstDash val="solid"/>
          </a:ln>
        </p:spPr>
        <p:txBody>
          <a:bodyPr/>
          <a:lstStyle/>
          <a:p>
            <a:pPr algn="l">
              <a:defRPr sz="1875" b="0" i="0">
                <a:solidFill>
                  <a:srgbClr val="F4F0E2"/>
                </a:solidFill>
              </a:defRPr>
            </a:pPr>
            <a:r>
              <a:rPr sz="1875" b="0" i="0">
                <a:solidFill>
                  <a:srgbClr val="F4F0E2"/>
                </a:solidFill>
              </a:rPr>
              <a:t>• damaged cable • wet hands • overloaded extension • double-insulated case cards</a:t>
            </a:r>
          </a:p>
        </p:txBody>
      </p:sp>
      <p:sp>
        <p:nvSpPr>
          <p:cNvPr id="9" name="activity-step-1">
            <a:extLst>
              <a:ext uri="{FF2B5EF4-FFF2-40B4-BE49-F238E27FC236}">
                <a16:creationId xmlns:a16="http://schemas.microsoft.com/office/drawing/2014/main" id="{009E9891-6AD7-46AE-AEE0-5CC803B441AB}"/>
              </a:ext>
            </a:extLst>
          </p:cNvPr>
          <p:cNvSpPr>
            <a:spLocks noGrp="1"/>
          </p:cNvSpPr>
          <p:nvPr/>
        </p:nvSpPr>
        <p:spPr>
          <a:xfrm>
            <a:off x="4905375" y="2143125"/>
            <a:ext cx="514350" cy="514350"/>
          </a:xfrm>
          <a:prstGeom prst="ellipse">
            <a:avLst/>
          </a:prstGeom>
          <a:solidFill>
            <a:srgbClr val="EFB42B"/>
          </a:solidFill>
          <a:ln w="0">
            <a:noFill/>
            <a:prstDash val="solid"/>
          </a:ln>
        </p:spPr>
      </p:sp>
      <p:sp>
        <p:nvSpPr>
          <p:cNvPr id="10" name="activity-step-number-1">
            <a:extLst>
              <a:ext uri="{FF2B5EF4-FFF2-40B4-BE49-F238E27FC236}">
                <a16:creationId xmlns:a16="http://schemas.microsoft.com/office/drawing/2014/main" id="{D1F17E26-77F6-4D7B-8E35-BEF898C7D169}"/>
              </a:ext>
            </a:extLst>
          </p:cNvPr>
          <p:cNvSpPr>
            <a:spLocks noGrp="1"/>
          </p:cNvSpPr>
          <p:nvPr/>
        </p:nvSpPr>
        <p:spPr>
          <a:xfrm>
            <a:off x="4905375" y="2209800"/>
            <a:ext cx="514350" cy="342900"/>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1</a:t>
            </a:r>
          </a:p>
        </p:txBody>
      </p:sp>
      <p:sp>
        <p:nvSpPr>
          <p:cNvPr id="11" name="activity-step-text-1">
            <a:extLst>
              <a:ext uri="{FF2B5EF4-FFF2-40B4-BE49-F238E27FC236}">
                <a16:creationId xmlns:a16="http://schemas.microsoft.com/office/drawing/2014/main" id="{2174F754-978B-4D7E-B2E9-5A80A27F65AE}"/>
              </a:ext>
            </a:extLst>
          </p:cNvPr>
          <p:cNvSpPr>
            <a:spLocks noGrp="1"/>
          </p:cNvSpPr>
          <p:nvPr/>
        </p:nvSpPr>
        <p:spPr>
          <a:xfrm>
            <a:off x="5715000" y="2095500"/>
            <a:ext cx="5429250" cy="723900"/>
          </a:xfrm>
          <a:prstGeom prst="rect">
            <a:avLst/>
          </a:prstGeom>
          <a:noFill/>
          <a:ln w="0">
            <a:noFill/>
            <a:prstDash val="solid"/>
          </a:ln>
        </p:spPr>
        <p:txBody>
          <a:bodyPr/>
          <a:lstStyle/>
          <a:p>
            <a:pPr algn="l">
              <a:defRPr sz="2025" b="1" i="0">
                <a:solidFill>
                  <a:srgbClr val="F4F0E2"/>
                </a:solidFill>
              </a:defRPr>
            </a:pPr>
            <a:r>
              <a:rPr sz="2025" b="1" i="0">
                <a:solidFill>
                  <a:srgbClr val="F4F0E2"/>
                </a:solidFill>
              </a:rPr>
              <a:t>Identify the hazard or protection.</a:t>
            </a:r>
          </a:p>
        </p:txBody>
      </p:sp>
      <p:sp>
        <p:nvSpPr>
          <p:cNvPr id="12" name="activity-step-2">
            <a:extLst>
              <a:ext uri="{FF2B5EF4-FFF2-40B4-BE49-F238E27FC236}">
                <a16:creationId xmlns:a16="http://schemas.microsoft.com/office/drawing/2014/main" id="{8434651B-A46C-41FA-B108-1F1439AA67A3}"/>
              </a:ext>
            </a:extLst>
          </p:cNvPr>
          <p:cNvSpPr>
            <a:spLocks noGrp="1"/>
          </p:cNvSpPr>
          <p:nvPr/>
        </p:nvSpPr>
        <p:spPr>
          <a:xfrm>
            <a:off x="4905375" y="3209925"/>
            <a:ext cx="514350" cy="514350"/>
          </a:xfrm>
          <a:prstGeom prst="ellipse">
            <a:avLst/>
          </a:prstGeom>
          <a:solidFill>
            <a:srgbClr val="EFB42B"/>
          </a:solidFill>
          <a:ln w="0">
            <a:noFill/>
            <a:prstDash val="solid"/>
          </a:ln>
        </p:spPr>
      </p:sp>
      <p:sp>
        <p:nvSpPr>
          <p:cNvPr id="13" name="activity-step-number-2">
            <a:extLst>
              <a:ext uri="{FF2B5EF4-FFF2-40B4-BE49-F238E27FC236}">
                <a16:creationId xmlns:a16="http://schemas.microsoft.com/office/drawing/2014/main" id="{26C66629-967F-43EF-BAD4-AC1E48F4066C}"/>
              </a:ext>
            </a:extLst>
          </p:cNvPr>
          <p:cNvSpPr>
            <a:spLocks noGrp="1"/>
          </p:cNvSpPr>
          <p:nvPr/>
        </p:nvSpPr>
        <p:spPr>
          <a:xfrm>
            <a:off x="4905375" y="3276600"/>
            <a:ext cx="514350" cy="342900"/>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2</a:t>
            </a:r>
          </a:p>
        </p:txBody>
      </p:sp>
      <p:sp>
        <p:nvSpPr>
          <p:cNvPr id="14" name="activity-step-text-2">
            <a:extLst>
              <a:ext uri="{FF2B5EF4-FFF2-40B4-BE49-F238E27FC236}">
                <a16:creationId xmlns:a16="http://schemas.microsoft.com/office/drawing/2014/main" id="{C6214239-436A-4443-B5BE-7451EC5170D4}"/>
              </a:ext>
            </a:extLst>
          </p:cNvPr>
          <p:cNvSpPr>
            <a:spLocks noGrp="1"/>
          </p:cNvSpPr>
          <p:nvPr/>
        </p:nvSpPr>
        <p:spPr>
          <a:xfrm>
            <a:off x="5715000" y="3162300"/>
            <a:ext cx="5429250" cy="723900"/>
          </a:xfrm>
          <a:prstGeom prst="rect">
            <a:avLst/>
          </a:prstGeom>
          <a:noFill/>
          <a:ln w="0">
            <a:noFill/>
            <a:prstDash val="solid"/>
          </a:ln>
        </p:spPr>
        <p:txBody>
          <a:bodyPr/>
          <a:lstStyle/>
          <a:p>
            <a:pPr algn="l">
              <a:defRPr sz="2025" b="1" i="0">
                <a:solidFill>
                  <a:srgbClr val="F4F0E2"/>
                </a:solidFill>
              </a:defRPr>
            </a:pPr>
            <a:r>
              <a:rPr sz="2025" b="1" i="0">
                <a:solidFill>
                  <a:srgbClr val="F4F0E2"/>
                </a:solidFill>
              </a:rPr>
              <a:t>Name the dangerous consequence.</a:t>
            </a:r>
          </a:p>
        </p:txBody>
      </p:sp>
      <p:sp>
        <p:nvSpPr>
          <p:cNvPr id="15" name="activity-step-3">
            <a:extLst>
              <a:ext uri="{FF2B5EF4-FFF2-40B4-BE49-F238E27FC236}">
                <a16:creationId xmlns:a16="http://schemas.microsoft.com/office/drawing/2014/main" id="{20220C08-ADA4-468C-BEA6-A1C5158F7834}"/>
              </a:ext>
            </a:extLst>
          </p:cNvPr>
          <p:cNvSpPr>
            <a:spLocks noGrp="1"/>
          </p:cNvSpPr>
          <p:nvPr/>
        </p:nvSpPr>
        <p:spPr>
          <a:xfrm>
            <a:off x="4905375" y="4276725"/>
            <a:ext cx="514350" cy="514350"/>
          </a:xfrm>
          <a:prstGeom prst="ellipse">
            <a:avLst/>
          </a:prstGeom>
          <a:solidFill>
            <a:srgbClr val="EFB42B"/>
          </a:solidFill>
          <a:ln w="0">
            <a:noFill/>
            <a:prstDash val="solid"/>
          </a:ln>
        </p:spPr>
      </p:sp>
      <p:sp>
        <p:nvSpPr>
          <p:cNvPr id="16" name="activity-step-number-3">
            <a:extLst>
              <a:ext uri="{FF2B5EF4-FFF2-40B4-BE49-F238E27FC236}">
                <a16:creationId xmlns:a16="http://schemas.microsoft.com/office/drawing/2014/main" id="{9C0F7CA6-35E5-4071-8556-872D57763280}"/>
              </a:ext>
            </a:extLst>
          </p:cNvPr>
          <p:cNvSpPr>
            <a:spLocks noGrp="1"/>
          </p:cNvSpPr>
          <p:nvPr/>
        </p:nvSpPr>
        <p:spPr>
          <a:xfrm>
            <a:off x="4905375" y="4343400"/>
            <a:ext cx="514350" cy="342900"/>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3</a:t>
            </a:r>
          </a:p>
        </p:txBody>
      </p:sp>
      <p:sp>
        <p:nvSpPr>
          <p:cNvPr id="17" name="activity-step-text-3">
            <a:extLst>
              <a:ext uri="{FF2B5EF4-FFF2-40B4-BE49-F238E27FC236}">
                <a16:creationId xmlns:a16="http://schemas.microsoft.com/office/drawing/2014/main" id="{22DAC6C8-7065-4DDF-84C1-4CA70C99FADF}"/>
              </a:ext>
            </a:extLst>
          </p:cNvPr>
          <p:cNvSpPr>
            <a:spLocks noGrp="1"/>
          </p:cNvSpPr>
          <p:nvPr/>
        </p:nvSpPr>
        <p:spPr>
          <a:xfrm>
            <a:off x="5715000" y="4229100"/>
            <a:ext cx="5429250" cy="723900"/>
          </a:xfrm>
          <a:prstGeom prst="rect">
            <a:avLst/>
          </a:prstGeom>
          <a:noFill/>
          <a:ln w="0">
            <a:noFill/>
            <a:prstDash val="solid"/>
          </a:ln>
        </p:spPr>
        <p:txBody>
          <a:bodyPr/>
          <a:lstStyle/>
          <a:p>
            <a:pPr algn="l">
              <a:defRPr sz="2025" b="1" i="0">
                <a:solidFill>
                  <a:srgbClr val="F4F0E2"/>
                </a:solidFill>
              </a:defRPr>
            </a:pPr>
            <a:r>
              <a:rPr sz="2025" b="1" i="0">
                <a:solidFill>
                  <a:srgbClr val="F4F0E2"/>
                </a:solidFill>
              </a:rPr>
              <a:t>State the corrective action without touching real mains equipment.</a:t>
            </a:r>
          </a:p>
        </p:txBody>
      </p:sp>
      <p:sp>
        <p:nvSpPr>
          <p:cNvPr id="18" name="rule-70-518">
            <a:extLst>
              <a:ext uri="{FF2B5EF4-FFF2-40B4-BE49-F238E27FC236}">
                <a16:creationId xmlns:a16="http://schemas.microsoft.com/office/drawing/2014/main" id="{3513DFFB-92FD-406B-9711-1EF256F3F7C3}"/>
              </a:ext>
            </a:extLst>
          </p:cNvPr>
          <p:cNvSpPr>
            <a:spLocks noGrp="1"/>
          </p:cNvSpPr>
          <p:nvPr/>
        </p:nvSpPr>
        <p:spPr>
          <a:xfrm>
            <a:off x="666750" y="4933950"/>
            <a:ext cx="10477500" cy="9525"/>
          </a:xfrm>
          <a:prstGeom prst="rect">
            <a:avLst/>
          </a:prstGeom>
          <a:solidFill>
            <a:srgbClr val="47716A"/>
          </a:solidFill>
          <a:ln w="0">
            <a:noFill/>
            <a:prstDash val="solid"/>
          </a:ln>
        </p:spPr>
      </p:sp>
      <p:sp>
        <p:nvSpPr>
          <p:cNvPr id="19" name="success-check">
            <a:extLst>
              <a:ext uri="{FF2B5EF4-FFF2-40B4-BE49-F238E27FC236}">
                <a16:creationId xmlns:a16="http://schemas.microsoft.com/office/drawing/2014/main" id="{3F452023-3AED-42C6-86B6-AD6F66B283F0}"/>
              </a:ext>
            </a:extLst>
          </p:cNvPr>
          <p:cNvSpPr>
            <a:spLocks noGrp="1"/>
          </p:cNvSpPr>
          <p:nvPr/>
        </p:nvSpPr>
        <p:spPr>
          <a:xfrm>
            <a:off x="666750" y="5219700"/>
            <a:ext cx="10572750" cy="647700"/>
          </a:xfrm>
          <a:prstGeom prst="rect">
            <a:avLst/>
          </a:prstGeom>
          <a:noFill/>
          <a:ln w="0">
            <a:noFill/>
            <a:prstDash val="solid"/>
          </a:ln>
        </p:spPr>
        <p:txBody>
          <a:bodyPr/>
          <a:lstStyle/>
          <a:p>
            <a:pPr algn="l">
              <a:defRPr sz="1875" b="1" i="0">
                <a:solidFill>
                  <a:srgbClr val="EFB42B"/>
                </a:solidFill>
              </a:defRPr>
            </a:pPr>
            <a:r>
              <a:rPr sz="1875" b="1" i="0">
                <a:solidFill>
                  <a:srgbClr val="EFB42B"/>
                </a:solidFill>
              </a:rPr>
              <a:t>Success check: Every rejection names both fault and protection/action.</a:t>
            </a:r>
          </a:p>
        </p:txBody>
      </p:sp>
    </p:spTree>
    <p:extLst>
      <p:ext uri="{BB962C8B-B14F-4D97-AF65-F5344CB8AC3E}">
        <p14:creationId xmlns:p14="http://schemas.microsoft.com/office/powerpoint/2010/main" val="16455267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EFB42B"/>
        </a:solidFill>
        <a:effectLst/>
      </p:bgPr>
    </p:bg>
    <p:spTree>
      <p:nvGrpSpPr>
        <p:cNvPr id="1" name=""/>
        <p:cNvGrpSpPr/>
        <p:nvPr/>
      </p:nvGrpSpPr>
      <p:grpSpPr>
        <a:xfrm>
          <a:off x="0" y="0"/>
          <a:ext cx="0" cy="0"/>
          <a:chOff x="0" y="0"/>
          <a:chExt cx="0" cy="0"/>
        </a:xfrm>
      </p:grpSpPr>
      <p:sp>
        <p:nvSpPr>
          <p:cNvPr id="11" name="group-label">
            <a:extLst>
              <a:ext uri="{FF2B5EF4-FFF2-40B4-BE49-F238E27FC236}">
                <a16:creationId xmlns:a16="http://schemas.microsoft.com/office/drawing/2014/main" id="{B23AC43C-90A2-45FF-9BA4-C9431F501A68}"/>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0B342E"/>
                </a:solidFill>
              </a:defRPr>
            </a:pPr>
            <a:r>
              <a:rPr sz="1650" b="1" i="0">
                <a:solidFill>
                  <a:srgbClr val="0B342E"/>
                </a:solidFill>
              </a:rPr>
              <a:t>GROUP 4 · ELECTRICITY AND MAGNETISM</a:t>
            </a:r>
          </a:p>
        </p:txBody>
      </p:sp>
      <p:sp>
        <p:nvSpPr>
          <p:cNvPr id="2" name="page-number">
            <a:extLst>
              <a:ext uri="{FF2B5EF4-FFF2-40B4-BE49-F238E27FC236}">
                <a16:creationId xmlns:a16="http://schemas.microsoft.com/office/drawing/2014/main" id="{476DD7C4-49CA-467B-B0B9-7314FBFA87B6}"/>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B342E"/>
                </a:solidFill>
              </a:defRPr>
            </a:pPr>
            <a:r>
              <a:rPr lang="en-US" sz="1650" b="1" i="0">
                <a:solidFill>
                  <a:srgbClr val="0B342E"/>
                </a:solidFill>
              </a:rPr>
              <a:t>09 / 13</a:t>
            </a:r>
            <a:endParaRPr sz="1650" b="1" i="0">
              <a:solidFill>
                <a:srgbClr val="0B342E"/>
              </a:solidFill>
            </a:endParaRPr>
          </a:p>
        </p:txBody>
      </p:sp>
      <p:sp>
        <p:nvSpPr>
          <p:cNvPr id="3" name="rule-70-666">
            <a:extLst>
              <a:ext uri="{FF2B5EF4-FFF2-40B4-BE49-F238E27FC236}">
                <a16:creationId xmlns:a16="http://schemas.microsoft.com/office/drawing/2014/main" id="{3EFF78C5-2DAC-423D-808B-8C5C03FBB252}"/>
              </a:ext>
            </a:extLst>
          </p:cNvPr>
          <p:cNvSpPr>
            <a:spLocks noGrp="1"/>
          </p:cNvSpPr>
          <p:nvPr/>
        </p:nvSpPr>
        <p:spPr>
          <a:xfrm>
            <a:off x="666750" y="6343650"/>
            <a:ext cx="10858500" cy="9525"/>
          </a:xfrm>
          <a:prstGeom prst="rect">
            <a:avLst/>
          </a:prstGeom>
          <a:solidFill>
            <a:srgbClr val="0B342E"/>
          </a:solidFill>
          <a:ln w="0">
            <a:noFill/>
            <a:prstDash val="solid"/>
          </a:ln>
        </p:spPr>
      </p:sp>
      <p:sp>
        <p:nvSpPr>
          <p:cNvPr id="4" name="course-footer">
            <a:extLst>
              <a:ext uri="{FF2B5EF4-FFF2-40B4-BE49-F238E27FC236}">
                <a16:creationId xmlns:a16="http://schemas.microsoft.com/office/drawing/2014/main" id="{AC3299A6-2543-462F-AC81-530CA0E22C4A}"/>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0B342E"/>
                </a:solidFill>
              </a:defRPr>
            </a:pPr>
            <a:r>
              <a:rPr sz="1650" b="1" i="0">
                <a:solidFill>
                  <a:srgbClr val="0B342E"/>
                </a:solidFill>
              </a:rPr>
              <a:t>GIOPHYSICS · CAMBRIDGE IGCSE PHYSICS 0625 · 4.4</a:t>
            </a:r>
          </a:p>
        </p:txBody>
      </p:sp>
      <p:sp>
        <p:nvSpPr>
          <p:cNvPr id="5" name="misconception-label">
            <a:extLst>
              <a:ext uri="{FF2B5EF4-FFF2-40B4-BE49-F238E27FC236}">
                <a16:creationId xmlns:a16="http://schemas.microsoft.com/office/drawing/2014/main" id="{98646D0E-0BED-4078-AD48-2FACA53E6486}"/>
              </a:ext>
            </a:extLst>
          </p:cNvPr>
          <p:cNvSpPr>
            <a:spLocks noGrp="1"/>
          </p:cNvSpPr>
          <p:nvPr/>
        </p:nvSpPr>
        <p:spPr>
          <a:xfrm>
            <a:off x="666750" y="666750"/>
            <a:ext cx="8096250" cy="342900"/>
          </a:xfrm>
          <a:prstGeom prst="rect">
            <a:avLst/>
          </a:prstGeom>
          <a:noFill/>
          <a:ln w="0">
            <a:noFill/>
            <a:prstDash val="solid"/>
          </a:ln>
        </p:spPr>
        <p:txBody>
          <a:bodyPr/>
          <a:lstStyle/>
          <a:p>
            <a:pPr algn="l">
              <a:defRPr sz="1650" b="1" i="0">
                <a:solidFill>
                  <a:srgbClr val="0B342E"/>
                </a:solidFill>
              </a:defRPr>
            </a:pPr>
            <a:r>
              <a:rPr sz="1650" b="1" i="0">
                <a:solidFill>
                  <a:srgbClr val="0B342E"/>
                </a:solidFill>
              </a:rPr>
              <a:t>MISCONCEPTION SHOWDOWN · SPOT THE MISTAKE</a:t>
            </a:r>
          </a:p>
        </p:txBody>
      </p:sp>
      <p:sp>
        <p:nvSpPr>
          <p:cNvPr id="6" name="misconception-claim">
            <a:extLst>
              <a:ext uri="{FF2B5EF4-FFF2-40B4-BE49-F238E27FC236}">
                <a16:creationId xmlns:a16="http://schemas.microsoft.com/office/drawing/2014/main" id="{73DC7E21-B4D1-4A6D-8FEC-B1508412757E}"/>
              </a:ext>
            </a:extLst>
          </p:cNvPr>
          <p:cNvSpPr>
            <a:spLocks noGrp="1"/>
          </p:cNvSpPr>
          <p:nvPr/>
        </p:nvSpPr>
        <p:spPr>
          <a:xfrm>
            <a:off x="666750" y="1285875"/>
            <a:ext cx="10668000" cy="1381125"/>
          </a:xfrm>
          <a:prstGeom prst="rect">
            <a:avLst/>
          </a:prstGeom>
          <a:noFill/>
          <a:ln w="0">
            <a:noFill/>
            <a:prstDash val="solid"/>
          </a:ln>
        </p:spPr>
        <p:txBody>
          <a:bodyPr/>
          <a:lstStyle/>
          <a:p>
            <a:pPr algn="l">
              <a:defRPr sz="3600" b="1" i="0">
                <a:solidFill>
                  <a:srgbClr val="0B342E"/>
                </a:solidFill>
              </a:defRPr>
            </a:pPr>
            <a:r>
              <a:rPr sz="3600" b="1" i="0">
                <a:solidFill>
                  <a:srgbClr val="0B342E"/>
                </a:solidFill>
              </a:rPr>
              <a:t>“The earth wire carries current all the time in normal operation.”</a:t>
            </a:r>
          </a:p>
        </p:txBody>
      </p:sp>
      <p:sp>
        <p:nvSpPr>
          <p:cNvPr id="7" name="correction-frame">
            <a:extLst>
              <a:ext uri="{FF2B5EF4-FFF2-40B4-BE49-F238E27FC236}">
                <a16:creationId xmlns:a16="http://schemas.microsoft.com/office/drawing/2014/main" id="{533B0CFD-AC08-4C63-8D42-CE8D5C5A9C46}"/>
              </a:ext>
            </a:extLst>
          </p:cNvPr>
          <p:cNvSpPr>
            <a:spLocks noGrp="1"/>
          </p:cNvSpPr>
          <p:nvPr/>
        </p:nvSpPr>
        <p:spPr>
          <a:xfrm>
            <a:off x="666750" y="3048000"/>
            <a:ext cx="10858500" cy="857250"/>
          </a:xfrm>
          <a:prstGeom prst="roundRect">
            <a:avLst>
              <a:gd name="adj" fmla="val 13333"/>
            </a:avLst>
          </a:prstGeom>
          <a:solidFill>
            <a:srgbClr val="0B342E"/>
          </a:solidFill>
          <a:ln w="0">
            <a:noFill/>
            <a:prstDash val="solid"/>
          </a:ln>
        </p:spPr>
      </p:sp>
      <p:sp>
        <p:nvSpPr>
          <p:cNvPr id="8" name="correction">
            <a:extLst>
              <a:ext uri="{FF2B5EF4-FFF2-40B4-BE49-F238E27FC236}">
                <a16:creationId xmlns:a16="http://schemas.microsoft.com/office/drawing/2014/main" id="{F2E33828-8A11-4653-B64B-8002062531CC}"/>
              </a:ext>
            </a:extLst>
          </p:cNvPr>
          <p:cNvSpPr>
            <a:spLocks noGrp="1"/>
          </p:cNvSpPr>
          <p:nvPr/>
        </p:nvSpPr>
        <p:spPr>
          <a:xfrm>
            <a:off x="952500" y="3238500"/>
            <a:ext cx="10287000" cy="552450"/>
          </a:xfrm>
          <a:prstGeom prst="rect">
            <a:avLst/>
          </a:prstGeom>
          <a:noFill/>
          <a:ln w="0">
            <a:noFill/>
            <a:prstDash val="solid"/>
          </a:ln>
        </p:spPr>
        <p:txBody>
          <a:bodyPr/>
          <a:lstStyle/>
          <a:p>
            <a:pPr algn="ctr">
              <a:defRPr sz="2100" b="1" i="0">
                <a:solidFill>
                  <a:srgbClr val="F4F0E2"/>
                </a:solidFill>
              </a:defRPr>
            </a:pPr>
            <a:r>
              <a:rPr sz="2100" b="1" i="0">
                <a:solidFill>
                  <a:srgbClr val="F4F0E2"/>
                </a:solidFill>
              </a:rPr>
              <a:t>It normally carries negligible current; it provides a fault path when needed.</a:t>
            </a:r>
          </a:p>
        </p:txBody>
      </p:sp>
      <p:sp>
        <p:nvSpPr>
          <p:cNvPr id="9" name="humor-line">
            <a:extLst>
              <a:ext uri="{FF2B5EF4-FFF2-40B4-BE49-F238E27FC236}">
                <a16:creationId xmlns:a16="http://schemas.microsoft.com/office/drawing/2014/main" id="{704E9531-DCB2-49E0-B96F-1D9BD9BFFE63}"/>
              </a:ext>
            </a:extLst>
          </p:cNvPr>
          <p:cNvSpPr>
            <a:spLocks noGrp="1"/>
          </p:cNvSpPr>
          <p:nvPr/>
        </p:nvSpPr>
        <p:spPr>
          <a:xfrm>
            <a:off x="1238250" y="4324350"/>
            <a:ext cx="9715500" cy="723900"/>
          </a:xfrm>
          <a:prstGeom prst="rect">
            <a:avLst/>
          </a:prstGeom>
          <a:noFill/>
          <a:ln w="0">
            <a:noFill/>
            <a:prstDash val="solid"/>
          </a:ln>
        </p:spPr>
        <p:txBody>
          <a:bodyPr/>
          <a:lstStyle/>
          <a:p>
            <a:pPr algn="ctr">
              <a:defRPr sz="1950" b="0" i="1">
                <a:solidFill>
                  <a:srgbClr val="0B342E"/>
                </a:solidFill>
              </a:defRPr>
            </a:pPr>
            <a:r>
              <a:rPr sz="1950" b="0" i="1">
                <a:solidFill>
                  <a:srgbClr val="0B342E"/>
                </a:solidFill>
              </a:rPr>
              <a:t>Earth is the emergency exit, not the daily commute.</a:t>
            </a:r>
          </a:p>
        </p:txBody>
      </p:sp>
      <p:sp>
        <p:nvSpPr>
          <p:cNvPr id="10" name="misconception-check">
            <a:extLst>
              <a:ext uri="{FF2B5EF4-FFF2-40B4-BE49-F238E27FC236}">
                <a16:creationId xmlns:a16="http://schemas.microsoft.com/office/drawing/2014/main" id="{4C594C2D-1E91-4D23-99AD-FC589601DF74}"/>
              </a:ext>
            </a:extLst>
          </p:cNvPr>
          <p:cNvSpPr>
            <a:spLocks noGrp="1"/>
          </p:cNvSpPr>
          <p:nvPr/>
        </p:nvSpPr>
        <p:spPr>
          <a:xfrm>
            <a:off x="952500" y="5286375"/>
            <a:ext cx="10287000" cy="609600"/>
          </a:xfrm>
          <a:prstGeom prst="rect">
            <a:avLst/>
          </a:prstGeom>
          <a:noFill/>
          <a:ln w="0">
            <a:noFill/>
            <a:prstDash val="solid"/>
          </a:ln>
        </p:spPr>
        <p:txBody>
          <a:bodyPr/>
          <a:lstStyle/>
          <a:p>
            <a:pPr algn="ctr">
              <a:defRPr sz="1875" b="1" i="0">
                <a:solidFill>
                  <a:srgbClr val="0B342E"/>
                </a:solidFill>
              </a:defRPr>
            </a:pPr>
            <a:r>
              <a:rPr sz="1875" b="1" i="0">
                <a:solidFill>
                  <a:srgbClr val="0B342E"/>
                </a:solidFill>
              </a:rPr>
              <a:t>Mini-whiteboard: Why must the earth path have low resistance?</a:t>
            </a:r>
          </a:p>
        </p:txBody>
      </p:sp>
    </p:spTree>
    <p:extLst>
      <p:ext uri="{BB962C8B-B14F-4D97-AF65-F5344CB8AC3E}">
        <p14:creationId xmlns:p14="http://schemas.microsoft.com/office/powerpoint/2010/main" val="1149802102"/>
      </p:ext>
    </p:extLst>
  </p:cSld>
  <p:clrMapOvr>
    <a:masterClrMapping/>
  </p:clrMapOvr>
</p:sld>
</file>

<file path=ppt/theme/theme1.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4456</Words>
  <Application>Microsoft Office PowerPoint</Application>
  <DocSecurity>0</DocSecurity>
  <PresentationFormat>Widescreen</PresentationFormat>
  <Paragraphs>334</Paragraphs>
  <Slides>13</Slides>
  <Notes>13</Notes>
  <HiddenSlides>0</HiddenSlides>
  <MMClips>0</MMClips>
  <ScaleCrop>false</ScaleCrop>
  <HeadingPairs>
    <vt:vector size="6" baseType="variant">
      <vt:variant>
        <vt:lpstr>Fonts Used</vt:lpstr>
      </vt:variant>
      <vt:variant>
        <vt:i4>1</vt:i4>
      </vt:variant>
      <vt:variant>
        <vt:lpstr>Theme</vt:lpstr>
      </vt:variant>
      <vt:variant>
        <vt:i4>1</vt:i4>
      </vt:variant>
      <vt:variant>
        <vt:lpstr>Slide Titles</vt:lpstr>
      </vt:variant>
      <vt:variant>
        <vt:i4>13</vt:i4>
      </vt:variant>
    </vt:vector>
  </HeadingPairs>
  <TitlesOfParts>
    <vt:vector size="15" baseType="lpstr">
      <vt:lpstr>Calibri</vt:lpstr>
      <vt:lpstr>ChatGPT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dc:title>
  <dc:creator>Walnut Exporter</dc:creator>
  <cp:lastModifiedBy>Giovanni Alexander Rojas</cp:lastModifiedBy>
  <cp:revision>3</cp:revision>
  <dcterms:created xsi:type="dcterms:W3CDTF">2026-08-14T14:20:48Z</dcterms:created>
  <dcterms:modified xsi:type="dcterms:W3CDTF">2026-08-15T16:00:51Z</dcterms:modified>
</cp:coreProperties>
</file>