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Card length</c:v>
          </c:tx>
          <c:spPr>
            <a:ln w="28575">
              <a:solidFill>
                <a:srgbClr val="F45B43"/>
              </a:solidFill>
              <a:prstDash val="solid"/>
            </a:ln>
          </c:spPr>
          <c:marker>
            <c:symbol val="circle"/>
            <c:size val="7"/>
            <c:spPr>
              <a:solidFill>
                <a:srgbClr val="F45B43"/>
              </a:solidFill>
            </c:spPr>
          </c:marker>
          <c:xVal>
            <c:numLit>
              <c:formatCode>General</c:formatCode>
              <c:ptCount val="5"/>
              <c:pt idx="0">
                <c:v>1</c:v>
              </c:pt>
              <c:pt idx="1">
                <c:v>2</c:v>
              </c:pt>
              <c:pt idx="2">
                <c:v>3</c:v>
              </c:pt>
              <c:pt idx="3">
                <c:v>4</c:v>
              </c:pt>
              <c:pt idx="4">
                <c:v>5</c:v>
              </c:pt>
            </c:numLit>
          </c:xVal>
          <c:yVal>
            <c:numLit>
              <c:formatCode>General</c:formatCode>
              <c:ptCount val="5"/>
              <c:pt idx="0">
                <c:v>14.2</c:v>
              </c:pt>
              <c:pt idx="1">
                <c:v>14.3</c:v>
              </c:pt>
              <c:pt idx="2">
                <c:v>16.100000000000001</c:v>
              </c:pt>
              <c:pt idx="3">
                <c:v>14.2</c:v>
              </c:pt>
              <c:pt idx="4">
                <c:v>14.3</c:v>
              </c:pt>
            </c:numLit>
          </c:yVal>
          <c:smooth val="0"/>
          <c:extLst>
            <c:ext xmlns:c16="http://schemas.microsoft.com/office/drawing/2014/chart" uri="{C3380CC4-5D6E-409C-BE32-E72D297353CC}">
              <c16:uniqueId val="{00000000-C0AF-44E0-BB0D-4540F18447A5}"/>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Measured length / cm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1"/>
      </c:valAx>
      <c:valAx>
        <c:axId val="48650112"/>
        <c:scaling>
          <c:orientation val="minMax"/>
        </c:scaling>
        <c:delete val="0"/>
        <c:axPos val="b"/>
        <c:title>
          <c:tx>
            <c:rich>
              <a:bodyPr/>
              <a:lstStyle/>
              <a:p>
                <a:r>
                  <a:t>Trial number / trial</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1"/>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A dark-green opening slide with the exact topic title “Physical quantities and measurement techniques”, an accent ring for group 1, and a single hook question.</a:t>
            </a:r>
          </a:p>
          <a:p>
            <a:r>
              <a:t>[Teacher cue]</a:t>
            </a:r>
          </a:p>
          <a:p>
            <a:r>
              <a:t>Ask the hook question before revealing any explanation. Listen for the vocabulary students already use, then connect their answers to syllabus section 1.1.</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An original 4-mark exam-style question occupies the main page, with a dark solve–pair–compare–justify sequence beside it.</a:t>
            </a:r>
          </a:p>
          <a:p>
            <a:r>
              <a:t>[Teacher cue]</a:t>
            </a:r>
          </a:p>
          <a:p>
            <a:r>
              <a:t>Give independent thinking time, then ask pairs to compare methods before answers. Listen for each command word: describe, calculate. Do not reveal the mark scheme until slide 11.</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Four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a:p>
            <a:r>
              <a:t>[Quiz answers] 1. resolution — Resolution is the smallest readable increment. 2. kg — The kilogram is the SI base unit of mass. 3. repeat and average — Repeated readings reveal spread and improve the estimate. 4. 10 N — √(6² + 8²) = 10.</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Four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DF4C8-6E93-1CAF-CAFE-ADCE30223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F12EF9-1326-53B5-391F-91075C0BA4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CCB502-8BE4-0ED8-8A02-97ACE62F6F82}"/>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The simple definition is stated in one sentence across the top of the slide. Below it a drawn diagram is labelled card, 0 1 2 3 4 5 6 7 8 cm, eye, resolution 1 mm, so report 4.5 cm, object being measured. A caption reads: Both eyes look at the same card edge; only the perpendicular line of sight gives a reading the scale can justify.</a:t>
            </a:r>
          </a:p>
          <a:p>
            <a:r>
              <a:t>[Teacher cue]</a:t>
            </a:r>
          </a:p>
          <a:p>
            <a:r>
              <a:t>Explain one core idea at a time. Ask students to restate each idea using one vocabulary word, then reveal the relevant equation only after its variables are named.</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p:txBody>
      </p:sp>
      <p:sp>
        <p:nvSpPr>
          <p:cNvPr id="4" name="Slide Number Placeholder 3">
            <a:extLst>
              <a:ext uri="{FF2B5EF4-FFF2-40B4-BE49-F238E27FC236}">
                <a16:creationId xmlns:a16="http://schemas.microsoft.com/office/drawing/2014/main" id="{50B1EA75-8A6E-DB4E-EB42-16F17B734226}"/>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504577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An editable scatter chart plots Measured length in cm against Trial number in trial; Trial number remains in trial; Measured length remains in cm.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Illustrative class data. Do not teach that a distant point is automatically removable; require a reason such as a recording or method error.</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a:p>
            <a:r>
              <a:t>[Quantitative visual] Values: Card length: (1, 14.2), (2, 14.3), (3, 16.1), (4, 14.2), (5, 14.3). Data: illustrative lesson data. Scale: 14.2 to 16.1 cm.</a:t>
            </a:r>
          </a:p>
          <a:p>
            <a:r>
              <a:t>Units: x uses trial; y uses cm.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a:p>
            <a:r>
              <a:t>[Worked problem] Steps: 1) Exclude 12.8 mm only because the method error is known. 2) Sum valid readings: 8.2 + 8.1 + 8.3 + 8.2 = 32.8 mm. 3) Divide by 4: 32.8 / 4 = 8.2 mm. Answer: Mean diameter = 8.2 mm.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a:p>
            <a:r>
              <a:t>[Worked problem] Steps: 1) R = √(3.0² + 4.0²) 2) R = √25 3) Check the direction, significant figures and physical meaning of the result. Answer: Resultant speed = 5.0 m/s.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a:p>
            <a:r>
              <a:t>[Safety] 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https://giophysics.com/chapter-1/units</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Use SI quantities, symbols, units and suitable prefixes; convert consistently.; Choose and use instruments for length, volume and time, including small dimensions and displacement volume.; Improve reliability through repeated readings, means and justified treatment of anomalies; avoid parallax.; Distinguish scalar from vector quantities and determine a perpendicular resultant graphically or by calculation (Supplement).</a:t>
            </a:r>
          </a:p>
          <a:p>
            <a:r>
              <a:t>[Safety]</a:t>
            </a:r>
          </a:p>
          <a:p>
            <a:r>
              <a:t>No special hazard: keep routes clear and use teacher-controlled classroom equipment.</a:t>
            </a:r>
          </a:p>
          <a:p>
            <a:r>
              <a:t>[Humor] Writing 12.000000 cm with a classroom ruler is confidence wearing a lab coat.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2C2E0796-16C0-42AC-B3F5-A702DD8BF468}"/>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2FEB8B22-2DD5-4880-9A04-BC9ECE8D64F3}"/>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CAMBRIDGE IGCSE PHYSICS 0625 · SYLLABUS 1.1</a:t>
            </a:r>
          </a:p>
        </p:txBody>
      </p:sp>
      <p:sp>
        <p:nvSpPr>
          <p:cNvPr id="3" name="topic-title">
            <a:extLst>
              <a:ext uri="{FF2B5EF4-FFF2-40B4-BE49-F238E27FC236}">
                <a16:creationId xmlns:a16="http://schemas.microsoft.com/office/drawing/2014/main" id="{74DED4BB-5609-467C-90B0-248A5206A787}"/>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Physical quantities and measurement techniques</a:t>
            </a:r>
          </a:p>
        </p:txBody>
      </p:sp>
      <p:sp>
        <p:nvSpPr>
          <p:cNvPr id="4" name="lesson-title">
            <a:extLst>
              <a:ext uri="{FF2B5EF4-FFF2-40B4-BE49-F238E27FC236}">
                <a16:creationId xmlns:a16="http://schemas.microsoft.com/office/drawing/2014/main" id="{6C4281AA-FBE7-40EA-8B6C-D93D883C79E6}"/>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Measurement Detectives</a:t>
            </a:r>
          </a:p>
        </p:txBody>
      </p:sp>
      <p:sp>
        <p:nvSpPr>
          <p:cNvPr id="5" name="lesson-hook">
            <a:extLst>
              <a:ext uri="{FF2B5EF4-FFF2-40B4-BE49-F238E27FC236}">
                <a16:creationId xmlns:a16="http://schemas.microsoft.com/office/drawing/2014/main" id="{69A7451D-4E8D-4A0A-BB99-BA7A6A27295F}"/>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Three groups measure the same card as 14.2 cm, 14.20 cm and 142 mm. Did they agree?</a:t>
            </a:r>
          </a:p>
        </p:txBody>
      </p:sp>
      <p:sp>
        <p:nvSpPr>
          <p:cNvPr id="6" name="topic-ring">
            <a:extLst>
              <a:ext uri="{FF2B5EF4-FFF2-40B4-BE49-F238E27FC236}">
                <a16:creationId xmlns:a16="http://schemas.microsoft.com/office/drawing/2014/main" id="{C66F7DE3-92A6-4887-AAAF-706A28F073B9}"/>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811D9269-CFA4-48F8-A2EF-D07113F538C0}"/>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CB0781E7-D21E-495E-97C2-9928B54B4BFD}"/>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CORE + SUPPLEMENT</a:t>
            </a:r>
          </a:p>
        </p:txBody>
      </p:sp>
      <p:sp>
        <p:nvSpPr>
          <p:cNvPr id="9" name="group-label">
            <a:extLst>
              <a:ext uri="{FF2B5EF4-FFF2-40B4-BE49-F238E27FC236}">
                <a16:creationId xmlns:a16="http://schemas.microsoft.com/office/drawing/2014/main" id="{C4FD6073-7800-4A08-B560-B50A2C44A9B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10" name="page-number">
            <a:extLst>
              <a:ext uri="{FF2B5EF4-FFF2-40B4-BE49-F238E27FC236}">
                <a16:creationId xmlns:a16="http://schemas.microsoft.com/office/drawing/2014/main" id="{39E92061-6130-46CE-A572-1FC278D5240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EEDE3998-4A12-419E-982F-6099E5104083}"/>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9EAC24A8-1ECE-40D7-AB21-9826423031E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1.1</a:t>
            </a:r>
          </a:p>
        </p:txBody>
      </p:sp>
    </p:spTree>
    <p:extLst>
      <p:ext uri="{BB962C8B-B14F-4D97-AF65-F5344CB8AC3E}">
        <p14:creationId xmlns:p14="http://schemas.microsoft.com/office/powerpoint/2010/main" val="1544986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B01CD2AD-CA01-4625-9700-9D2B58CD9CE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FFC1595E-2CBF-4E28-A044-46DF66345C5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4DC490C2-28AE-4A48-9495-2C7EDD61DF5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2BE2755-416B-42CE-9DE4-852A1C1CBA3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1.1</a:t>
            </a:r>
          </a:p>
        </p:txBody>
      </p:sp>
      <p:sp>
        <p:nvSpPr>
          <p:cNvPr id="5" name="slide-title">
            <a:extLst>
              <a:ext uri="{FF2B5EF4-FFF2-40B4-BE49-F238E27FC236}">
                <a16:creationId xmlns:a16="http://schemas.microsoft.com/office/drawing/2014/main" id="{C240B6D6-E999-44FD-9FD8-F46F8C73876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pendulum timing</a:t>
            </a:r>
          </a:p>
        </p:txBody>
      </p:sp>
      <p:sp>
        <p:nvSpPr>
          <p:cNvPr id="6" name="exam-meta">
            <a:extLst>
              <a:ext uri="{FF2B5EF4-FFF2-40B4-BE49-F238E27FC236}">
                <a16:creationId xmlns:a16="http://schemas.microsoft.com/office/drawing/2014/main" id="{CC02D3AE-EB7E-4A7F-9BFE-402541B99123}"/>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4 MARKS · DESCRIBE · CALCULATE</a:t>
            </a:r>
          </a:p>
        </p:txBody>
      </p:sp>
      <p:sp>
        <p:nvSpPr>
          <p:cNvPr id="7" name="exam-question-frame">
            <a:extLst>
              <a:ext uri="{FF2B5EF4-FFF2-40B4-BE49-F238E27FC236}">
                <a16:creationId xmlns:a16="http://schemas.microsoft.com/office/drawing/2014/main" id="{1B283DEE-EAB4-4D60-BABF-094CD1200B85}"/>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CFB7608B-5B54-4DE7-B487-50ED08A493A5}"/>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student times 20 oscillations as 31.8 s, 32.2 s and 32.0 s. Describe two ways the method reduces uncertainty, then calculate the mean period of one oscillation.</a:t>
            </a:r>
          </a:p>
        </p:txBody>
      </p:sp>
      <p:sp>
        <p:nvSpPr>
          <p:cNvPr id="9" name="exam-method-frame">
            <a:extLst>
              <a:ext uri="{FF2B5EF4-FFF2-40B4-BE49-F238E27FC236}">
                <a16:creationId xmlns:a16="http://schemas.microsoft.com/office/drawing/2014/main" id="{3EC47BF2-DA18-4352-B3DB-3301857E7BC4}"/>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D89D3120-86DD-409C-B290-F2EBCA0B6A19}"/>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F84E16A4-F7F7-4989-833A-C418592581E5}"/>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1953324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4297591C-B6E9-4CBD-A497-49FE5E9B369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4DCCE2F6-0C3E-4B54-B748-8A784E7C0AE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75C80E31-16B7-4A11-A7ED-9DC73F56D83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0C4D140-64B9-445A-B56E-F96A6C831F9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1.1</a:t>
            </a:r>
          </a:p>
        </p:txBody>
      </p:sp>
      <p:sp>
        <p:nvSpPr>
          <p:cNvPr id="5" name="slide-title">
            <a:extLst>
              <a:ext uri="{FF2B5EF4-FFF2-40B4-BE49-F238E27FC236}">
                <a16:creationId xmlns:a16="http://schemas.microsoft.com/office/drawing/2014/main" id="{098684E1-29A7-4090-B61D-4414E64F28C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16FD73BC-2DCE-412E-8302-577E076BC3C7}"/>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F3111815-BD7E-45B2-AEF2-034FC9DC6036}"/>
              </a:ext>
            </a:extLst>
          </p:cNvPr>
          <p:cNvSpPr>
            <a:spLocks noGrp="1"/>
          </p:cNvSpPr>
          <p:nvPr/>
        </p:nvSpPr>
        <p:spPr>
          <a:xfrm>
            <a:off x="666750" y="2266950"/>
            <a:ext cx="457200" cy="457200"/>
          </a:xfrm>
          <a:prstGeom prst="ellipse">
            <a:avLst/>
          </a:prstGeom>
          <a:solidFill>
            <a:srgbClr val="F45B43"/>
          </a:solidFill>
          <a:ln w="0">
            <a:noFill/>
            <a:prstDash val="solid"/>
          </a:ln>
        </p:spPr>
      </p:sp>
      <p:sp>
        <p:nvSpPr>
          <p:cNvPr id="8" name="mark-number-text-1">
            <a:extLst>
              <a:ext uri="{FF2B5EF4-FFF2-40B4-BE49-F238E27FC236}">
                <a16:creationId xmlns:a16="http://schemas.microsoft.com/office/drawing/2014/main" id="{0BBECDFD-A20D-48A9-8B96-6D61C8C526E0}"/>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DDA2FA1D-168F-484A-A04E-921CAA362A27}"/>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Times many oscillations rather than one.</a:t>
            </a:r>
          </a:p>
        </p:txBody>
      </p:sp>
      <p:sp>
        <p:nvSpPr>
          <p:cNvPr id="10" name="mark-number-2">
            <a:extLst>
              <a:ext uri="{FF2B5EF4-FFF2-40B4-BE49-F238E27FC236}">
                <a16:creationId xmlns:a16="http://schemas.microsoft.com/office/drawing/2014/main" id="{B65288A0-F444-4061-B1B0-C27F8C94D15F}"/>
              </a:ext>
            </a:extLst>
          </p:cNvPr>
          <p:cNvSpPr>
            <a:spLocks noGrp="1"/>
          </p:cNvSpPr>
          <p:nvPr/>
        </p:nvSpPr>
        <p:spPr>
          <a:xfrm>
            <a:off x="666750" y="3333750"/>
            <a:ext cx="457200" cy="457200"/>
          </a:xfrm>
          <a:prstGeom prst="ellipse">
            <a:avLst/>
          </a:prstGeom>
          <a:solidFill>
            <a:srgbClr val="F45B43"/>
          </a:solidFill>
          <a:ln w="0">
            <a:noFill/>
            <a:prstDash val="solid"/>
          </a:ln>
        </p:spPr>
      </p:sp>
      <p:sp>
        <p:nvSpPr>
          <p:cNvPr id="11" name="mark-number-text-2">
            <a:extLst>
              <a:ext uri="{FF2B5EF4-FFF2-40B4-BE49-F238E27FC236}">
                <a16:creationId xmlns:a16="http://schemas.microsoft.com/office/drawing/2014/main" id="{015E6830-73D8-47E5-BD0D-762EC6971B25}"/>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270C352D-1265-4527-8304-3C82DC622B9F}"/>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Repeats the timing and averages.</a:t>
            </a:r>
          </a:p>
        </p:txBody>
      </p:sp>
      <p:sp>
        <p:nvSpPr>
          <p:cNvPr id="13" name="mark-number-3">
            <a:extLst>
              <a:ext uri="{FF2B5EF4-FFF2-40B4-BE49-F238E27FC236}">
                <a16:creationId xmlns:a16="http://schemas.microsoft.com/office/drawing/2014/main" id="{E480A5DC-46A7-490B-829E-A1B8C5A9F246}"/>
              </a:ext>
            </a:extLst>
          </p:cNvPr>
          <p:cNvSpPr>
            <a:spLocks noGrp="1"/>
          </p:cNvSpPr>
          <p:nvPr/>
        </p:nvSpPr>
        <p:spPr>
          <a:xfrm>
            <a:off x="666750" y="4400550"/>
            <a:ext cx="457200" cy="457200"/>
          </a:xfrm>
          <a:prstGeom prst="ellipse">
            <a:avLst/>
          </a:prstGeom>
          <a:solidFill>
            <a:srgbClr val="F45B43"/>
          </a:solidFill>
          <a:ln w="0">
            <a:noFill/>
            <a:prstDash val="solid"/>
          </a:ln>
        </p:spPr>
      </p:sp>
      <p:sp>
        <p:nvSpPr>
          <p:cNvPr id="14" name="mark-number-text-3">
            <a:extLst>
              <a:ext uri="{FF2B5EF4-FFF2-40B4-BE49-F238E27FC236}">
                <a16:creationId xmlns:a16="http://schemas.microsoft.com/office/drawing/2014/main" id="{1B689FBF-305C-4D82-AAA6-8981B19309F6}"/>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F05DBAF7-BA8B-4651-BAA1-B605A3D4173F}"/>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Mean for 20 = 32.0 s.</a:t>
            </a:r>
          </a:p>
        </p:txBody>
      </p:sp>
      <p:sp>
        <p:nvSpPr>
          <p:cNvPr id="16" name="mark-number-4">
            <a:extLst>
              <a:ext uri="{FF2B5EF4-FFF2-40B4-BE49-F238E27FC236}">
                <a16:creationId xmlns:a16="http://schemas.microsoft.com/office/drawing/2014/main" id="{B561B155-4DEA-498E-B5EC-F7FDE520C06B}"/>
              </a:ext>
            </a:extLst>
          </p:cNvPr>
          <p:cNvSpPr>
            <a:spLocks noGrp="1"/>
          </p:cNvSpPr>
          <p:nvPr/>
        </p:nvSpPr>
        <p:spPr>
          <a:xfrm>
            <a:off x="6191250" y="2266950"/>
            <a:ext cx="457200" cy="457200"/>
          </a:xfrm>
          <a:prstGeom prst="ellipse">
            <a:avLst/>
          </a:prstGeom>
          <a:solidFill>
            <a:srgbClr val="F45B43"/>
          </a:solidFill>
          <a:ln w="0">
            <a:noFill/>
            <a:prstDash val="solid"/>
          </a:ln>
        </p:spPr>
      </p:sp>
      <p:sp>
        <p:nvSpPr>
          <p:cNvPr id="17" name="mark-number-text-4">
            <a:extLst>
              <a:ext uri="{FF2B5EF4-FFF2-40B4-BE49-F238E27FC236}">
                <a16:creationId xmlns:a16="http://schemas.microsoft.com/office/drawing/2014/main" id="{2A0C0358-D3AD-4315-9575-B81F67858653}"/>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96D50525-F73E-41AE-A08C-7656E823F346}"/>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Period = 32.0/20 = 1.60 s.</a:t>
            </a:r>
          </a:p>
        </p:txBody>
      </p:sp>
      <p:sp>
        <p:nvSpPr>
          <p:cNvPr id="19" name="improvement-band">
            <a:extLst>
              <a:ext uri="{FF2B5EF4-FFF2-40B4-BE49-F238E27FC236}">
                <a16:creationId xmlns:a16="http://schemas.microsoft.com/office/drawing/2014/main" id="{0DD3AA6D-46AE-4B6E-9692-5D36E7DEC8B4}"/>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0" name="improvement-prompt">
            <a:extLst>
              <a:ext uri="{FF2B5EF4-FFF2-40B4-BE49-F238E27FC236}">
                <a16:creationId xmlns:a16="http://schemas.microsoft.com/office/drawing/2014/main" id="{51F639FD-61F3-44B0-A8C8-0DC6F454A068}"/>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28992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1016BE24-0F57-4B07-BC5F-1CA2706B07D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95DAE1FB-86E1-497B-94EA-DF406962366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88C49117-4399-4A7A-9AEC-515D75AC429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2693678-B81A-43FC-871A-106CA439543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1.1</a:t>
            </a:r>
          </a:p>
        </p:txBody>
      </p:sp>
      <p:sp>
        <p:nvSpPr>
          <p:cNvPr id="5" name="slide-title">
            <a:extLst>
              <a:ext uri="{FF2B5EF4-FFF2-40B4-BE49-F238E27FC236}">
                <a16:creationId xmlns:a16="http://schemas.microsoft.com/office/drawing/2014/main" id="{E84B66F3-F915-41DB-B7CE-92D77367473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9C2716CC-8D8A-40F8-8F4F-14D63181F9C4}"/>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23C23295-AB14-42E8-8EF7-8F18B42E0DDA}"/>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Q1</a:t>
            </a:r>
          </a:p>
        </p:txBody>
      </p:sp>
      <p:sp>
        <p:nvSpPr>
          <p:cNvPr id="8" name="quiz-question-1">
            <a:extLst>
              <a:ext uri="{FF2B5EF4-FFF2-40B4-BE49-F238E27FC236}">
                <a16:creationId xmlns:a16="http://schemas.microsoft.com/office/drawing/2014/main" id="{588EFE1E-8A25-43C2-815B-AA4BD8E9267B}"/>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Smallest change an instrument shows?</a:t>
            </a:r>
          </a:p>
        </p:txBody>
      </p:sp>
      <p:sp>
        <p:nvSpPr>
          <p:cNvPr id="9" name="quiz-choices-1">
            <a:extLst>
              <a:ext uri="{FF2B5EF4-FFF2-40B4-BE49-F238E27FC236}">
                <a16:creationId xmlns:a16="http://schemas.microsoft.com/office/drawing/2014/main" id="{4233C666-840A-454D-84CA-57326EFB054A}"/>
              </a:ext>
            </a:extLst>
          </p:cNvPr>
          <p:cNvSpPr>
            <a:spLocks noGrp="1"/>
          </p:cNvSpPr>
          <p:nvPr/>
        </p:nvSpPr>
        <p:spPr>
          <a:xfrm>
            <a:off x="6667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range · B resolution · C mean · D vector</a:t>
            </a:r>
          </a:p>
        </p:txBody>
      </p:sp>
      <p:sp>
        <p:nvSpPr>
          <p:cNvPr id="10" name="rule-70-401">
            <a:extLst>
              <a:ext uri="{FF2B5EF4-FFF2-40B4-BE49-F238E27FC236}">
                <a16:creationId xmlns:a16="http://schemas.microsoft.com/office/drawing/2014/main" id="{AEA01EA3-DF7C-4E92-A7C5-324EC0B1F08B}"/>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03807890-4129-4B2D-8AEB-4BF515A8EE8F}"/>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Q2</a:t>
            </a:r>
          </a:p>
        </p:txBody>
      </p:sp>
      <p:sp>
        <p:nvSpPr>
          <p:cNvPr id="12" name="quiz-question-2">
            <a:extLst>
              <a:ext uri="{FF2B5EF4-FFF2-40B4-BE49-F238E27FC236}">
                <a16:creationId xmlns:a16="http://schemas.microsoft.com/office/drawing/2014/main" id="{8D58E0D4-0DC1-4C22-A9F5-D3F5BF8FB39F}"/>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SI unit of mass?</a:t>
            </a:r>
          </a:p>
        </p:txBody>
      </p:sp>
      <p:sp>
        <p:nvSpPr>
          <p:cNvPr id="13" name="quiz-choices-2">
            <a:extLst>
              <a:ext uri="{FF2B5EF4-FFF2-40B4-BE49-F238E27FC236}">
                <a16:creationId xmlns:a16="http://schemas.microsoft.com/office/drawing/2014/main" id="{7CDD2A5C-589F-499F-B5E8-42178D6777B9}"/>
              </a:ext>
            </a:extLst>
          </p:cNvPr>
          <p:cNvSpPr>
            <a:spLocks noGrp="1"/>
          </p:cNvSpPr>
          <p:nvPr/>
        </p:nvSpPr>
        <p:spPr>
          <a:xfrm>
            <a:off x="61912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g · B kg · C N · D m</a:t>
            </a:r>
          </a:p>
        </p:txBody>
      </p:sp>
      <p:sp>
        <p:nvSpPr>
          <p:cNvPr id="14" name="rule-650-401">
            <a:extLst>
              <a:ext uri="{FF2B5EF4-FFF2-40B4-BE49-F238E27FC236}">
                <a16:creationId xmlns:a16="http://schemas.microsoft.com/office/drawing/2014/main" id="{8C573F12-B32B-44EC-BA03-A279F8BEE6ED}"/>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6AE438B2-E977-4DC5-AB6A-B99543B5DEBC}"/>
              </a:ext>
            </a:extLst>
          </p:cNvPr>
          <p:cNvSpPr>
            <a:spLocks noGrp="1"/>
          </p:cNvSpPr>
          <p:nvPr/>
        </p:nvSpPr>
        <p:spPr>
          <a:xfrm>
            <a:off x="666750" y="4048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Q3</a:t>
            </a:r>
          </a:p>
        </p:txBody>
      </p:sp>
      <p:sp>
        <p:nvSpPr>
          <p:cNvPr id="16" name="quiz-question-3">
            <a:extLst>
              <a:ext uri="{FF2B5EF4-FFF2-40B4-BE49-F238E27FC236}">
                <a16:creationId xmlns:a16="http://schemas.microsoft.com/office/drawing/2014/main" id="{FED1B715-C120-4641-8CDF-B97908066AC6}"/>
              </a:ext>
            </a:extLst>
          </p:cNvPr>
          <p:cNvSpPr>
            <a:spLocks noGrp="1"/>
          </p:cNvSpPr>
          <p:nvPr/>
        </p:nvSpPr>
        <p:spPr>
          <a:xfrm>
            <a:off x="6667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Best way to reduce random timing variation?</a:t>
            </a:r>
          </a:p>
        </p:txBody>
      </p:sp>
      <p:sp>
        <p:nvSpPr>
          <p:cNvPr id="17" name="quiz-choices-3">
            <a:extLst>
              <a:ext uri="{FF2B5EF4-FFF2-40B4-BE49-F238E27FC236}">
                <a16:creationId xmlns:a16="http://schemas.microsoft.com/office/drawing/2014/main" id="{DC590976-5BDC-4EE5-A4B9-8971ABD04B33}"/>
              </a:ext>
            </a:extLst>
          </p:cNvPr>
          <p:cNvSpPr>
            <a:spLocks noGrp="1"/>
          </p:cNvSpPr>
          <p:nvPr/>
        </p:nvSpPr>
        <p:spPr>
          <a:xfrm>
            <a:off x="6667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one faster reading · B repeat and average · C add decimals · D change unit</a:t>
            </a:r>
          </a:p>
        </p:txBody>
      </p:sp>
      <p:sp>
        <p:nvSpPr>
          <p:cNvPr id="18" name="rule-70-601">
            <a:extLst>
              <a:ext uri="{FF2B5EF4-FFF2-40B4-BE49-F238E27FC236}">
                <a16:creationId xmlns:a16="http://schemas.microsoft.com/office/drawing/2014/main" id="{ACE55B57-BB40-4A97-904F-C974BD0959D0}"/>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4F0DA8E3-D78E-4E4C-B12D-EDF0BDD8E5AC}"/>
              </a:ext>
            </a:extLst>
          </p:cNvPr>
          <p:cNvSpPr>
            <a:spLocks noGrp="1"/>
          </p:cNvSpPr>
          <p:nvPr/>
        </p:nvSpPr>
        <p:spPr>
          <a:xfrm>
            <a:off x="6191250" y="4048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Q4 · SUPPLEMENT</a:t>
            </a:r>
          </a:p>
        </p:txBody>
      </p:sp>
      <p:sp>
        <p:nvSpPr>
          <p:cNvPr id="20" name="quiz-question-4">
            <a:extLst>
              <a:ext uri="{FF2B5EF4-FFF2-40B4-BE49-F238E27FC236}">
                <a16:creationId xmlns:a16="http://schemas.microsoft.com/office/drawing/2014/main" id="{FD724B31-0605-4F30-B3F3-E613738002B0}"/>
              </a:ext>
            </a:extLst>
          </p:cNvPr>
          <p:cNvSpPr>
            <a:spLocks noGrp="1"/>
          </p:cNvSpPr>
          <p:nvPr/>
        </p:nvSpPr>
        <p:spPr>
          <a:xfrm>
            <a:off x="61912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Perpendicular components 6 N and 8 N give?</a:t>
            </a:r>
          </a:p>
        </p:txBody>
      </p:sp>
      <p:sp>
        <p:nvSpPr>
          <p:cNvPr id="21" name="quiz-choices-4">
            <a:extLst>
              <a:ext uri="{FF2B5EF4-FFF2-40B4-BE49-F238E27FC236}">
                <a16:creationId xmlns:a16="http://schemas.microsoft.com/office/drawing/2014/main" id="{F9F03453-C447-445A-8D52-9A7B4E5AEB0E}"/>
              </a:ext>
            </a:extLst>
          </p:cNvPr>
          <p:cNvSpPr>
            <a:spLocks noGrp="1"/>
          </p:cNvSpPr>
          <p:nvPr/>
        </p:nvSpPr>
        <p:spPr>
          <a:xfrm>
            <a:off x="61912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2 N · B 7 N · C 10 N · D 14 N</a:t>
            </a:r>
          </a:p>
        </p:txBody>
      </p:sp>
      <p:sp>
        <p:nvSpPr>
          <p:cNvPr id="22" name="rule-650-601">
            <a:extLst>
              <a:ext uri="{FF2B5EF4-FFF2-40B4-BE49-F238E27FC236}">
                <a16:creationId xmlns:a16="http://schemas.microsoft.com/office/drawing/2014/main" id="{D80F1BA1-AAC4-4550-A37E-D0A6DBBAAF7C}"/>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1121923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CC92F74F-965F-4956-A9F6-41FAA6287F0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B3642BAB-5CE5-423F-BCDC-48E9F29EAD4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1C77A4E5-8F20-4918-A3B2-7F794CCA4F2C}"/>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1900C425-4AC9-4DA1-ADBF-80BD0446B27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1.1</a:t>
            </a:r>
          </a:p>
        </p:txBody>
      </p:sp>
      <p:sp>
        <p:nvSpPr>
          <p:cNvPr id="5" name="slide-title">
            <a:extLst>
              <a:ext uri="{FF2B5EF4-FFF2-40B4-BE49-F238E27FC236}">
                <a16:creationId xmlns:a16="http://schemas.microsoft.com/office/drawing/2014/main" id="{0A6E45A1-639E-4448-AFBB-71C5E83B13A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4D0F08A8-5FB8-48BA-B2E0-FCAFE2CFE666}"/>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2BC2A285-1BB9-4BFF-8361-2C6D4E631DA8}"/>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17E2783A-5DD5-4645-82B7-CE8EBE603C16}"/>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resolution</a:t>
            </a:r>
          </a:p>
        </p:txBody>
      </p:sp>
      <p:sp>
        <p:nvSpPr>
          <p:cNvPr id="9" name="answer-reason-1">
            <a:extLst>
              <a:ext uri="{FF2B5EF4-FFF2-40B4-BE49-F238E27FC236}">
                <a16:creationId xmlns:a16="http://schemas.microsoft.com/office/drawing/2014/main" id="{860E8447-54FA-4A09-9457-9FB6A6208D82}"/>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Resolution is the smallest readable increment.</a:t>
            </a:r>
          </a:p>
        </p:txBody>
      </p:sp>
      <p:sp>
        <p:nvSpPr>
          <p:cNvPr id="10" name="rule-155-262">
            <a:extLst>
              <a:ext uri="{FF2B5EF4-FFF2-40B4-BE49-F238E27FC236}">
                <a16:creationId xmlns:a16="http://schemas.microsoft.com/office/drawing/2014/main" id="{9BFEF869-40E0-4C2B-8AB4-F291ACD9700D}"/>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E197DF5F-36A5-4A5D-A1B6-6A8D8D6BD474}"/>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991E322A-48D3-4334-9D32-56793901E756}"/>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8045EA36-92C2-4C44-8A22-C5BCFDF416B9}"/>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kg</a:t>
            </a:r>
          </a:p>
        </p:txBody>
      </p:sp>
      <p:sp>
        <p:nvSpPr>
          <p:cNvPr id="14" name="answer-reason-2">
            <a:extLst>
              <a:ext uri="{FF2B5EF4-FFF2-40B4-BE49-F238E27FC236}">
                <a16:creationId xmlns:a16="http://schemas.microsoft.com/office/drawing/2014/main" id="{6C25244A-204F-4EDC-9D7D-52D3C3B13A39}"/>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The kilogram is the SI base unit of mass.</a:t>
            </a:r>
          </a:p>
        </p:txBody>
      </p:sp>
      <p:sp>
        <p:nvSpPr>
          <p:cNvPr id="15" name="rule-155-365">
            <a:extLst>
              <a:ext uri="{FF2B5EF4-FFF2-40B4-BE49-F238E27FC236}">
                <a16:creationId xmlns:a16="http://schemas.microsoft.com/office/drawing/2014/main" id="{EAFD5A09-6FAF-48B9-9297-5800F6E9B025}"/>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7E5084D1-E605-4040-B19C-4868578A9DC6}"/>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680341A9-E70F-487A-9DA8-7EAAA86B92DF}"/>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0CCC2926-C03B-4A64-BC3D-559C5746592B}"/>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repeat and average</a:t>
            </a:r>
          </a:p>
        </p:txBody>
      </p:sp>
      <p:sp>
        <p:nvSpPr>
          <p:cNvPr id="19" name="answer-reason-3">
            <a:extLst>
              <a:ext uri="{FF2B5EF4-FFF2-40B4-BE49-F238E27FC236}">
                <a16:creationId xmlns:a16="http://schemas.microsoft.com/office/drawing/2014/main" id="{987D6721-3935-4D50-ABE8-D7CEAA8A4EC1}"/>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Repeated readings reveal spread and improve the estimate.</a:t>
            </a:r>
          </a:p>
        </p:txBody>
      </p:sp>
      <p:sp>
        <p:nvSpPr>
          <p:cNvPr id="20" name="rule-155-468">
            <a:extLst>
              <a:ext uri="{FF2B5EF4-FFF2-40B4-BE49-F238E27FC236}">
                <a16:creationId xmlns:a16="http://schemas.microsoft.com/office/drawing/2014/main" id="{1EE45B8C-71EF-4B67-B31C-C775ECBD2D80}"/>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83CDE50D-3787-4F23-AE1C-04ADDE1999C5}"/>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8A09D888-799E-480C-96F0-8620178395BC}"/>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15491244-E1B5-4918-9A8D-F058126FDDBB}"/>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SUPPLEMENT · Answer: 10 N</a:t>
            </a:r>
          </a:p>
        </p:txBody>
      </p:sp>
      <p:sp>
        <p:nvSpPr>
          <p:cNvPr id="24" name="answer-reason-4">
            <a:extLst>
              <a:ext uri="{FF2B5EF4-FFF2-40B4-BE49-F238E27FC236}">
                <a16:creationId xmlns:a16="http://schemas.microsoft.com/office/drawing/2014/main" id="{13CEBF79-AFD0-403C-81D0-B4FF5842C783}"/>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√(6² + 8²) = 10.</a:t>
            </a:r>
          </a:p>
        </p:txBody>
      </p:sp>
      <p:sp>
        <p:nvSpPr>
          <p:cNvPr id="25" name="exit-ticket">
            <a:extLst>
              <a:ext uri="{FF2B5EF4-FFF2-40B4-BE49-F238E27FC236}">
                <a16:creationId xmlns:a16="http://schemas.microsoft.com/office/drawing/2014/main" id="{255877D3-6FA9-4A7A-8000-590324314D83}"/>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1750766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880C9F75-555E-43B4-A4F7-2659358001F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9C80EA36-87B5-45A8-89FD-7FDD24E68C3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7D110F86-CF69-40D0-9DAA-76E84B3194E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6868CAF-FD7D-4AD6-B576-E8DE16BBD9F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1.1</a:t>
            </a:r>
          </a:p>
        </p:txBody>
      </p:sp>
      <p:sp>
        <p:nvSpPr>
          <p:cNvPr id="5" name="slide-title">
            <a:extLst>
              <a:ext uri="{FF2B5EF4-FFF2-40B4-BE49-F238E27FC236}">
                <a16:creationId xmlns:a16="http://schemas.microsoft.com/office/drawing/2014/main" id="{CA680776-3494-4B98-B072-E05FBD903A7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1CEBCB63-FEDA-4E21-8EE1-818C78A2D4DB}"/>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D1303C71-A841-44AE-B5EE-D2990B5452E0}"/>
              </a:ext>
            </a:extLst>
          </p:cNvPr>
          <p:cNvSpPr>
            <a:spLocks noGrp="1"/>
          </p:cNvSpPr>
          <p:nvPr/>
        </p:nvSpPr>
        <p:spPr>
          <a:xfrm>
            <a:off x="723900" y="2209800"/>
            <a:ext cx="495300" cy="495300"/>
          </a:xfrm>
          <a:prstGeom prst="ellipse">
            <a:avLst/>
          </a:prstGeom>
          <a:solidFill>
            <a:srgbClr val="F45B43"/>
          </a:solidFill>
          <a:ln w="0">
            <a:noFill/>
            <a:prstDash val="solid"/>
          </a:ln>
        </p:spPr>
      </p:sp>
      <p:sp>
        <p:nvSpPr>
          <p:cNvPr id="8" name="retrieval-number-text-1">
            <a:extLst>
              <a:ext uri="{FF2B5EF4-FFF2-40B4-BE49-F238E27FC236}">
                <a16:creationId xmlns:a16="http://schemas.microsoft.com/office/drawing/2014/main" id="{ADFE8616-7525-49FF-A2FC-0B6369B9DB58}"/>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AEC09EA3-E0F3-4611-9B77-1D22FA430E93}"/>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is the SI unit of length?</a:t>
            </a:r>
          </a:p>
        </p:txBody>
      </p:sp>
      <p:sp>
        <p:nvSpPr>
          <p:cNvPr id="10" name="retrieval-number-2">
            <a:extLst>
              <a:ext uri="{FF2B5EF4-FFF2-40B4-BE49-F238E27FC236}">
                <a16:creationId xmlns:a16="http://schemas.microsoft.com/office/drawing/2014/main" id="{AE5FA751-F80D-423B-994C-3BFA9935F1E4}"/>
              </a:ext>
            </a:extLst>
          </p:cNvPr>
          <p:cNvSpPr>
            <a:spLocks noGrp="1"/>
          </p:cNvSpPr>
          <p:nvPr/>
        </p:nvSpPr>
        <p:spPr>
          <a:xfrm>
            <a:off x="723900" y="3276600"/>
            <a:ext cx="495300" cy="495300"/>
          </a:xfrm>
          <a:prstGeom prst="ellipse">
            <a:avLst/>
          </a:prstGeom>
          <a:solidFill>
            <a:srgbClr val="F45B43"/>
          </a:solidFill>
          <a:ln w="0">
            <a:noFill/>
            <a:prstDash val="solid"/>
          </a:ln>
        </p:spPr>
      </p:sp>
      <p:sp>
        <p:nvSpPr>
          <p:cNvPr id="11" name="retrieval-number-text-2">
            <a:extLst>
              <a:ext uri="{FF2B5EF4-FFF2-40B4-BE49-F238E27FC236}">
                <a16:creationId xmlns:a16="http://schemas.microsoft.com/office/drawing/2014/main" id="{61A6E77E-1CA9-4193-B891-17B488B2D9B6}"/>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04D736E2-634E-4048-AF28-6A6D9C27B6DF}"/>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Which instrument suits a 0.45 mm wire diameter?</a:t>
            </a:r>
          </a:p>
        </p:txBody>
      </p:sp>
      <p:sp>
        <p:nvSpPr>
          <p:cNvPr id="13" name="retrieval-number-3">
            <a:extLst>
              <a:ext uri="{FF2B5EF4-FFF2-40B4-BE49-F238E27FC236}">
                <a16:creationId xmlns:a16="http://schemas.microsoft.com/office/drawing/2014/main" id="{03C13965-103B-4CEA-8B8B-16732C3DB396}"/>
              </a:ext>
            </a:extLst>
          </p:cNvPr>
          <p:cNvSpPr>
            <a:spLocks noGrp="1"/>
          </p:cNvSpPr>
          <p:nvPr/>
        </p:nvSpPr>
        <p:spPr>
          <a:xfrm>
            <a:off x="723900" y="4343400"/>
            <a:ext cx="495300" cy="495300"/>
          </a:xfrm>
          <a:prstGeom prst="ellipse">
            <a:avLst/>
          </a:prstGeom>
          <a:solidFill>
            <a:srgbClr val="F45B43"/>
          </a:solidFill>
          <a:ln w="0">
            <a:noFill/>
            <a:prstDash val="solid"/>
          </a:ln>
        </p:spPr>
      </p:sp>
      <p:sp>
        <p:nvSpPr>
          <p:cNvPr id="14" name="retrieval-number-text-3">
            <a:extLst>
              <a:ext uri="{FF2B5EF4-FFF2-40B4-BE49-F238E27FC236}">
                <a16:creationId xmlns:a16="http://schemas.microsoft.com/office/drawing/2014/main" id="{F5051287-1C8E-4F95-8007-9F9FFDC9439C}"/>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66B95161-A376-4913-81FE-BD4096FBF0BE}"/>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Why repeat a measurement?</a:t>
            </a:r>
          </a:p>
        </p:txBody>
      </p:sp>
      <p:sp>
        <p:nvSpPr>
          <p:cNvPr id="16" name="retrieval-close">
            <a:extLst>
              <a:ext uri="{FF2B5EF4-FFF2-40B4-BE49-F238E27FC236}">
                <a16:creationId xmlns:a16="http://schemas.microsoft.com/office/drawing/2014/main" id="{69A226CB-EDE0-472B-8B70-C8BF78C88AD3}"/>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Mini-whiteboard challenge: sketch or calculate one idea you expect to use today.</a:t>
            </a:r>
          </a:p>
        </p:txBody>
      </p:sp>
    </p:spTree>
    <p:extLst>
      <p:ext uri="{BB962C8B-B14F-4D97-AF65-F5344CB8AC3E}">
        <p14:creationId xmlns:p14="http://schemas.microsoft.com/office/powerpoint/2010/main" val="1189573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BD7E76F7-68DE-4E0A-82A8-B839CE4A67B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D1E69840-B4C2-4B80-B837-CD0FC2A651B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A26E54A7-9A34-4EE0-B2BF-B39601D62D4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8CC40BD-E832-4C24-A234-7FB90719F1B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1.1</a:t>
            </a:r>
          </a:p>
        </p:txBody>
      </p:sp>
      <p:sp>
        <p:nvSpPr>
          <p:cNvPr id="5" name="slide-title">
            <a:extLst>
              <a:ext uri="{FF2B5EF4-FFF2-40B4-BE49-F238E27FC236}">
                <a16:creationId xmlns:a16="http://schemas.microsoft.com/office/drawing/2014/main" id="{47F20F83-7EC0-4BCA-A36B-3480F745C17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 measurement is a value, a unit and a method</a:t>
            </a:r>
          </a:p>
        </p:txBody>
      </p:sp>
      <p:sp>
        <p:nvSpPr>
          <p:cNvPr id="6" name="core-index-1">
            <a:extLst>
              <a:ext uri="{FF2B5EF4-FFF2-40B4-BE49-F238E27FC236}">
                <a16:creationId xmlns:a16="http://schemas.microsoft.com/office/drawing/2014/main" id="{1DDA2287-B73D-4619-AC72-70BE17C47E28}"/>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01</a:t>
            </a:r>
          </a:p>
        </p:txBody>
      </p:sp>
      <p:sp>
        <p:nvSpPr>
          <p:cNvPr id="7" name="core-point-1">
            <a:extLst>
              <a:ext uri="{FF2B5EF4-FFF2-40B4-BE49-F238E27FC236}">
                <a16:creationId xmlns:a16="http://schemas.microsoft.com/office/drawing/2014/main" id="{CD0039B9-41BE-45C0-ADC5-EDE6AE818D4D}"/>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Read scales at eye level to avoid parallax.</a:t>
            </a:r>
          </a:p>
        </p:txBody>
      </p:sp>
      <p:sp>
        <p:nvSpPr>
          <p:cNvPr id="8" name="core-index-2">
            <a:extLst>
              <a:ext uri="{FF2B5EF4-FFF2-40B4-BE49-F238E27FC236}">
                <a16:creationId xmlns:a16="http://schemas.microsoft.com/office/drawing/2014/main" id="{150CB500-2F3F-4C5E-AEC1-4A66F1BF0C84}"/>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02</a:t>
            </a:r>
          </a:p>
        </p:txBody>
      </p:sp>
      <p:sp>
        <p:nvSpPr>
          <p:cNvPr id="9" name="core-point-2">
            <a:extLst>
              <a:ext uri="{FF2B5EF4-FFF2-40B4-BE49-F238E27FC236}">
                <a16:creationId xmlns:a16="http://schemas.microsoft.com/office/drawing/2014/main" id="{C953A27B-7188-48BC-AE3D-EAF2E4DAF3F1}"/>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Resolution is the smallest scale change the instrument can show.</a:t>
            </a:r>
          </a:p>
        </p:txBody>
      </p:sp>
      <p:sp>
        <p:nvSpPr>
          <p:cNvPr id="10" name="core-index-3">
            <a:extLst>
              <a:ext uri="{FF2B5EF4-FFF2-40B4-BE49-F238E27FC236}">
                <a16:creationId xmlns:a16="http://schemas.microsoft.com/office/drawing/2014/main" id="{1708014B-A489-4CF0-854C-AB9AF8F7E86D}"/>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03</a:t>
            </a:r>
          </a:p>
        </p:txBody>
      </p:sp>
      <p:sp>
        <p:nvSpPr>
          <p:cNvPr id="11" name="core-point-3">
            <a:extLst>
              <a:ext uri="{FF2B5EF4-FFF2-40B4-BE49-F238E27FC236}">
                <a16:creationId xmlns:a16="http://schemas.microsoft.com/office/drawing/2014/main" id="{954549E5-58B4-4596-BAEC-6D45416A99D0}"/>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Repeat, inspect spread, justify anomalies, then average valid readings.</a:t>
            </a:r>
          </a:p>
        </p:txBody>
      </p:sp>
      <p:sp>
        <p:nvSpPr>
          <p:cNvPr id="12" name="core-index-4">
            <a:extLst>
              <a:ext uri="{FF2B5EF4-FFF2-40B4-BE49-F238E27FC236}">
                <a16:creationId xmlns:a16="http://schemas.microsoft.com/office/drawing/2014/main" id="{E44D5B91-9716-4CB3-9EEE-A612BBFE7F80}"/>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04</a:t>
            </a:r>
          </a:p>
        </p:txBody>
      </p:sp>
      <p:sp>
        <p:nvSpPr>
          <p:cNvPr id="13" name="core-point-4">
            <a:extLst>
              <a:ext uri="{FF2B5EF4-FFF2-40B4-BE49-F238E27FC236}">
                <a16:creationId xmlns:a16="http://schemas.microsoft.com/office/drawing/2014/main" id="{5AE5242E-D01B-4A73-8085-BF37313667BF}"/>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For perpendicular force or velocity components, the resultant is the diagonal of the vector rectangle.</a:t>
            </a:r>
          </a:p>
        </p:txBody>
      </p:sp>
      <p:sp>
        <p:nvSpPr>
          <p:cNvPr id="14" name="equation-panel">
            <a:extLst>
              <a:ext uri="{FF2B5EF4-FFF2-40B4-BE49-F238E27FC236}">
                <a16:creationId xmlns:a16="http://schemas.microsoft.com/office/drawing/2014/main" id="{B087842B-E1A7-4591-BB60-E22F1CC6D96C}"/>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BA2DA5BB-87E9-40C9-B6A9-127CCBFA4129}"/>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6" name="equation-expression-1">
            <a:extLst>
              <a:ext uri="{FF2B5EF4-FFF2-40B4-BE49-F238E27FC236}">
                <a16:creationId xmlns:a16="http://schemas.microsoft.com/office/drawing/2014/main" id="{B0B862ED-35AD-4879-90AB-5883BEB8AC44}"/>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mean = sum of valid readings / number of valid readings</a:t>
            </a:r>
          </a:p>
        </p:txBody>
      </p:sp>
      <p:sp>
        <p:nvSpPr>
          <p:cNvPr id="17" name="equation-units-1">
            <a:extLst>
              <a:ext uri="{FF2B5EF4-FFF2-40B4-BE49-F238E27FC236}">
                <a16:creationId xmlns:a16="http://schemas.microsoft.com/office/drawing/2014/main" id="{8F908D32-B203-45B1-9816-68D2E2F2EF0D}"/>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same unit as each reading</a:t>
            </a:r>
          </a:p>
        </p:txBody>
      </p:sp>
      <p:sp>
        <p:nvSpPr>
          <p:cNvPr id="18" name="equation-expression-2">
            <a:extLst>
              <a:ext uri="{FF2B5EF4-FFF2-40B4-BE49-F238E27FC236}">
                <a16:creationId xmlns:a16="http://schemas.microsoft.com/office/drawing/2014/main" id="{AEEF22BE-FF2C-4EA7-9DD4-DDF7BA770560}"/>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R = √(x² + y²)</a:t>
            </a:r>
          </a:p>
        </p:txBody>
      </p:sp>
      <p:sp>
        <p:nvSpPr>
          <p:cNvPr id="19" name="equation-units-2">
            <a:extLst>
              <a:ext uri="{FF2B5EF4-FFF2-40B4-BE49-F238E27FC236}">
                <a16:creationId xmlns:a16="http://schemas.microsoft.com/office/drawing/2014/main" id="{0D208172-EF1B-42BB-8126-BCB4509E2731}"/>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same unit as x and y</a:t>
            </a:r>
          </a:p>
        </p:txBody>
      </p:sp>
      <p:sp>
        <p:nvSpPr>
          <p:cNvPr id="20" name="vocabulary-label">
            <a:extLst>
              <a:ext uri="{FF2B5EF4-FFF2-40B4-BE49-F238E27FC236}">
                <a16:creationId xmlns:a16="http://schemas.microsoft.com/office/drawing/2014/main" id="{A5FD6501-4898-43FA-A0AB-141ED4CFFF56}"/>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SAY IT PRECISELY</a:t>
            </a:r>
          </a:p>
        </p:txBody>
      </p:sp>
      <p:sp>
        <p:nvSpPr>
          <p:cNvPr id="21" name="vocabulary">
            <a:extLst>
              <a:ext uri="{FF2B5EF4-FFF2-40B4-BE49-F238E27FC236}">
                <a16:creationId xmlns:a16="http://schemas.microsoft.com/office/drawing/2014/main" id="{FD5ED288-BB55-464C-B889-91664544B2C9}"/>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range · resolution · repeat · anomaly · mean · parallax</a:t>
            </a:r>
          </a:p>
        </p:txBody>
      </p:sp>
    </p:spTree>
    <p:extLst>
      <p:ext uri="{BB962C8B-B14F-4D97-AF65-F5344CB8AC3E}">
        <p14:creationId xmlns:p14="http://schemas.microsoft.com/office/powerpoint/2010/main" val="1995749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84B72-11A9-4231-3257-CA8B11AFAC8C}"/>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094A04E3-18FE-A5CD-A956-617690A4BC1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55B6C204-F573-D5CE-B652-5BCA9D28239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89D77F88-6046-6195-402E-4A76A78E4B8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722D0EE-7C63-F69B-5515-DB948D24C1B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1.1</a:t>
            </a:r>
          </a:p>
        </p:txBody>
      </p:sp>
      <p:sp>
        <p:nvSpPr>
          <p:cNvPr id="5" name="slide-title">
            <a:extLst>
              <a:ext uri="{FF2B5EF4-FFF2-40B4-BE49-F238E27FC236}">
                <a16:creationId xmlns:a16="http://schemas.microsoft.com/office/drawing/2014/main" id="{4FDE929A-32FD-8A1E-B1A6-C3E7E68A1CA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measurement</a:t>
            </a:r>
            <a:endParaRPr sz="3600" b="1" i="0">
              <a:solidFill>
                <a:srgbClr val="0A332E"/>
              </a:solidFill>
            </a:endParaRPr>
          </a:p>
        </p:txBody>
      </p:sp>
      <p:sp>
        <p:nvSpPr>
          <p:cNvPr id="23" name="simple-definition-label">
            <a:extLst>
              <a:ext uri="{FF2B5EF4-FFF2-40B4-BE49-F238E27FC236}">
                <a16:creationId xmlns:a16="http://schemas.microsoft.com/office/drawing/2014/main" id="{66826D34-DED4-DDEA-2025-B76178DDEBA3}"/>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17914B12-B1D6-1F89-8109-82464CC0B403}"/>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Measurement is the craft of turning something physical into a number you can defend — choosing an instrument that suits the quantity, reading it honestly, repeating it, and reporting the value with a unit and only the precision the instrument actually gave you.</a:t>
            </a:r>
          </a:p>
        </p:txBody>
      </p:sp>
      <p:sp>
        <p:nvSpPr>
          <p:cNvPr id="25" name="Rectangle 24">
            <a:extLst>
              <a:ext uri="{FF2B5EF4-FFF2-40B4-BE49-F238E27FC236}">
                <a16:creationId xmlns:a16="http://schemas.microsoft.com/office/drawing/2014/main" id="{C136884B-EA49-2A88-43AB-5A7A03DF5CAE}"/>
              </a:ext>
            </a:extLst>
          </p:cNvPr>
          <p:cNvSpPr/>
          <p:nvPr/>
        </p:nvSpPr>
        <p:spPr>
          <a:xfrm>
            <a:off x="3302000" y="4590815"/>
            <a:ext cx="2692400" cy="466607"/>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card</a:t>
            </a:r>
          </a:p>
        </p:txBody>
      </p:sp>
      <p:sp>
        <p:nvSpPr>
          <p:cNvPr id="26" name="Rectangle 25">
            <a:extLst>
              <a:ext uri="{FF2B5EF4-FFF2-40B4-BE49-F238E27FC236}">
                <a16:creationId xmlns:a16="http://schemas.microsoft.com/office/drawing/2014/main" id="{6BD41799-AA77-81D0-D3A0-933917636CED}"/>
              </a:ext>
            </a:extLst>
          </p:cNvPr>
          <p:cNvSpPr/>
          <p:nvPr/>
        </p:nvSpPr>
        <p:spPr>
          <a:xfrm>
            <a:off x="3302000" y="5115748"/>
            <a:ext cx="4826000" cy="495771"/>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0    1    2    3    4    5    6    7    8   cm</a:t>
            </a:r>
          </a:p>
        </p:txBody>
      </p:sp>
      <p:sp>
        <p:nvSpPr>
          <p:cNvPr id="27" name="Oval 26">
            <a:extLst>
              <a:ext uri="{FF2B5EF4-FFF2-40B4-BE49-F238E27FC236}">
                <a16:creationId xmlns:a16="http://schemas.microsoft.com/office/drawing/2014/main" id="{CE88E2CB-181D-1452-644F-F4A997E24C27}"/>
              </a:ext>
            </a:extLst>
          </p:cNvPr>
          <p:cNvSpPr/>
          <p:nvPr/>
        </p:nvSpPr>
        <p:spPr>
          <a:xfrm>
            <a:off x="5740400" y="3657600"/>
            <a:ext cx="558800" cy="408281"/>
          </a:xfrm>
          <a:prstGeom prst="ellipse">
            <a:avLst/>
          </a:prstGeom>
          <a:noFill/>
          <a:ln w="19050">
            <a:solidFill>
              <a:srgbClr val="EF5C3E"/>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rgbClr val="102E29"/>
                </a:solidFill>
              </a:rPr>
              <a:t>eye</a:t>
            </a:r>
          </a:p>
        </p:txBody>
      </p:sp>
      <p:cxnSp>
        <p:nvCxnSpPr>
          <p:cNvPr id="28" name="Straight Connector 27">
            <a:extLst>
              <a:ext uri="{FF2B5EF4-FFF2-40B4-BE49-F238E27FC236}">
                <a16:creationId xmlns:a16="http://schemas.microsoft.com/office/drawing/2014/main" id="{388F92D8-57D3-C4F4-6CB5-740F39F12CD1}"/>
              </a:ext>
            </a:extLst>
          </p:cNvPr>
          <p:cNvCxnSpPr/>
          <p:nvPr/>
        </p:nvCxnSpPr>
        <p:spPr>
          <a:xfrm>
            <a:off x="6019800" y="4095045"/>
            <a:ext cx="0" cy="991540"/>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D33293FE-85E8-CCCC-4E82-8C94185CA7E9}"/>
              </a:ext>
            </a:extLst>
          </p:cNvPr>
          <p:cNvSpPr/>
          <p:nvPr/>
        </p:nvSpPr>
        <p:spPr>
          <a:xfrm>
            <a:off x="7213600" y="3657600"/>
            <a:ext cx="558800" cy="408281"/>
          </a:xfrm>
          <a:prstGeom prst="ellipse">
            <a:avLst/>
          </a:prstGeom>
          <a:noFill/>
          <a:ln w="19050">
            <a:solidFill>
              <a:srgbClr val="6B7F79"/>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rgbClr val="102E29"/>
                </a:solidFill>
              </a:rPr>
              <a:t>eye</a:t>
            </a:r>
          </a:p>
        </p:txBody>
      </p:sp>
      <p:cxnSp>
        <p:nvCxnSpPr>
          <p:cNvPr id="30" name="Straight Connector 29">
            <a:extLst>
              <a:ext uri="{FF2B5EF4-FFF2-40B4-BE49-F238E27FC236}">
                <a16:creationId xmlns:a16="http://schemas.microsoft.com/office/drawing/2014/main" id="{F16E67D7-8F99-E5F0-0014-0D40EB8932F8}"/>
              </a:ext>
            </a:extLst>
          </p:cNvPr>
          <p:cNvCxnSpPr/>
          <p:nvPr/>
        </p:nvCxnSpPr>
        <p:spPr>
          <a:xfrm flipH="1">
            <a:off x="6045200" y="4095045"/>
            <a:ext cx="1447800" cy="991540"/>
          </a:xfrm>
          <a:prstGeom prst="line">
            <a:avLst/>
          </a:prstGeom>
          <a:ln w="25400">
            <a:solidFill>
              <a:srgbClr val="6B7F79"/>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AADE3294-D41E-8ACD-14CE-CD14DEF833B7}"/>
              </a:ext>
            </a:extLst>
          </p:cNvPr>
          <p:cNvSpPr txBox="1"/>
          <p:nvPr/>
        </p:nvSpPr>
        <p:spPr>
          <a:xfrm>
            <a:off x="8229600" y="4940771"/>
            <a:ext cx="3175000" cy="276999"/>
          </a:xfrm>
          <a:prstGeom prst="rect">
            <a:avLst/>
          </a:prstGeom>
          <a:noFill/>
        </p:spPr>
        <p:txBody>
          <a:bodyPr vert="horz" wrap="square" lIns="0" tIns="0" bIns="0" rtlCol="0">
            <a:noAutofit/>
          </a:bodyPr>
          <a:lstStyle/>
          <a:p>
            <a:r>
              <a:rPr lang="en-US" sz="1600">
                <a:solidFill>
                  <a:srgbClr val="6B7F79"/>
                </a:solidFill>
              </a:rPr>
              <a:t>parallax: a tilted sight line invents error the scale never made</a:t>
            </a:r>
          </a:p>
        </p:txBody>
      </p:sp>
      <p:sp>
        <p:nvSpPr>
          <p:cNvPr id="32" name="TextBox 31">
            <a:extLst>
              <a:ext uri="{FF2B5EF4-FFF2-40B4-BE49-F238E27FC236}">
                <a16:creationId xmlns:a16="http://schemas.microsoft.com/office/drawing/2014/main" id="{54E7825D-7001-2DFE-65B3-CAD09106A244}"/>
              </a:ext>
            </a:extLst>
          </p:cNvPr>
          <p:cNvSpPr txBox="1"/>
          <p:nvPr/>
        </p:nvSpPr>
        <p:spPr>
          <a:xfrm>
            <a:off x="3302000" y="5699008"/>
            <a:ext cx="4191000" cy="276999"/>
          </a:xfrm>
          <a:prstGeom prst="rect">
            <a:avLst/>
          </a:prstGeom>
          <a:noFill/>
        </p:spPr>
        <p:txBody>
          <a:bodyPr vert="horz" wrap="square" lIns="0" tIns="0" bIns="0" rtlCol="0">
            <a:noAutofit/>
          </a:bodyPr>
          <a:lstStyle/>
          <a:p>
            <a:r>
              <a:rPr lang="en-US" sz="1600" b="1">
                <a:solidFill>
                  <a:srgbClr val="EF5C3E"/>
                </a:solidFill>
              </a:rPr>
              <a:t>resolution 1 mm, so report 4.5 cm</a:t>
            </a:r>
          </a:p>
        </p:txBody>
      </p:sp>
      <p:sp>
        <p:nvSpPr>
          <p:cNvPr id="33" name="TextBox 32">
            <a:extLst>
              <a:ext uri="{FF2B5EF4-FFF2-40B4-BE49-F238E27FC236}">
                <a16:creationId xmlns:a16="http://schemas.microsoft.com/office/drawing/2014/main" id="{79C07262-7608-4386-9DF6-8E0913D29568}"/>
              </a:ext>
            </a:extLst>
          </p:cNvPr>
          <p:cNvSpPr txBox="1"/>
          <p:nvPr/>
        </p:nvSpPr>
        <p:spPr>
          <a:xfrm>
            <a:off x="762000" y="4590815"/>
            <a:ext cx="2413000" cy="276999"/>
          </a:xfrm>
          <a:prstGeom prst="rect">
            <a:avLst/>
          </a:prstGeom>
          <a:noFill/>
        </p:spPr>
        <p:txBody>
          <a:bodyPr vert="horz" wrap="square" lIns="0" tIns="0" bIns="0" rtlCol="0">
            <a:noAutofit/>
          </a:bodyPr>
          <a:lstStyle/>
          <a:p>
            <a:pPr algn="r"/>
            <a:r>
              <a:rPr lang="en-US" sz="1600">
                <a:solidFill>
                  <a:srgbClr val="102E29"/>
                </a:solidFill>
              </a:rPr>
              <a:t>object being measured</a:t>
            </a:r>
          </a:p>
        </p:txBody>
      </p:sp>
      <p:sp>
        <p:nvSpPr>
          <p:cNvPr id="34" name="diagram-caption">
            <a:extLst>
              <a:ext uri="{FF2B5EF4-FFF2-40B4-BE49-F238E27FC236}">
                <a16:creationId xmlns:a16="http://schemas.microsoft.com/office/drawing/2014/main" id="{13492C29-DD8A-09EB-3105-0C42473F4184}"/>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Both eyes look at the same card edge; only the perpendicular line of sight gives a reading the scale can justify.</a:t>
            </a:r>
          </a:p>
        </p:txBody>
      </p:sp>
    </p:spTree>
    <p:extLst>
      <p:ext uri="{BB962C8B-B14F-4D97-AF65-F5344CB8AC3E}">
        <p14:creationId xmlns:p14="http://schemas.microsoft.com/office/powerpoint/2010/main" val="2589716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9B2ECF3E-9FE3-423A-8357-C3EC00B984D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6A922DCC-8FAA-452C-B073-341A6AE73C9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D7E3153A-49F7-4E15-9B93-933B8CB6F67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BAE4458-13BE-4510-9D87-9AA89C988ED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1.1</a:t>
            </a:r>
          </a:p>
        </p:txBody>
      </p:sp>
      <p:sp>
        <p:nvSpPr>
          <p:cNvPr id="5" name="slide-title">
            <a:extLst>
              <a:ext uri="{FF2B5EF4-FFF2-40B4-BE49-F238E27FC236}">
                <a16:creationId xmlns:a16="http://schemas.microsoft.com/office/drawing/2014/main" id="{CEB96FAD-55D1-4777-974F-13C6CD2982F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Repeated length readings reveal the odd one out</a:t>
            </a:r>
          </a:p>
        </p:txBody>
      </p:sp>
      <p:sp>
        <p:nvSpPr>
          <p:cNvPr id="6" name="graph-mode">
            <a:extLst>
              <a:ext uri="{FF2B5EF4-FFF2-40B4-BE49-F238E27FC236}">
                <a16:creationId xmlns:a16="http://schemas.microsoft.com/office/drawing/2014/main" id="{99566F2B-3D57-4240-AAFF-3964D66DE16A}"/>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INTERACTIVE GRAPH · PREDICT → EDIT → EXPLAIN</a:t>
            </a:r>
          </a:p>
        </p:txBody>
      </p:sp>
      <p:sp>
        <p:nvSpPr>
          <p:cNvPr id="7" name="graph-prompt">
            <a:extLst>
              <a:ext uri="{FF2B5EF4-FFF2-40B4-BE49-F238E27FC236}">
                <a16:creationId xmlns:a16="http://schemas.microsoft.com/office/drawing/2014/main" id="{8E91F820-974F-4A3F-A6C5-E0456E7F2CAC}"/>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B5C58636-2020-4335-8757-32F1656E0CDB}"/>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Card length: (1, 14.2), (2, 14.3), …, (4, 14.2), (5, 14.3).</a:t>
            </a:r>
          </a:p>
        </p:txBody>
      </p:sp>
      <p:sp>
        <p:nvSpPr>
          <p:cNvPr id="9" name="graph-scale">
            <a:extLst>
              <a:ext uri="{FF2B5EF4-FFF2-40B4-BE49-F238E27FC236}">
                <a16:creationId xmlns:a16="http://schemas.microsoft.com/office/drawing/2014/main" id="{8A6BD933-7744-4C83-8E5E-A9D87E4FB400}"/>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14.2–16.1 cm. Axes: Trial number / trial; Measured length / cm.</a:t>
            </a:r>
          </a:p>
        </p:txBody>
      </p:sp>
      <p:sp>
        <p:nvSpPr>
          <p:cNvPr id="10" name="chart-frame">
            <a:extLst>
              <a:ext uri="{FF2B5EF4-FFF2-40B4-BE49-F238E27FC236}">
                <a16:creationId xmlns:a16="http://schemas.microsoft.com/office/drawing/2014/main" id="{4D081529-0A00-4250-9604-675727BCECCF}"/>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671033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5745A3F0-3664-4F7C-8412-9E7CE256B9E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2716E393-267A-45BE-B868-4168B664F52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695630E0-4074-47DD-BAE9-04E7A4858D3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5CCFD56-383E-45F2-9920-ECCB78BF387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1.1</a:t>
            </a:r>
          </a:p>
        </p:txBody>
      </p:sp>
      <p:sp>
        <p:nvSpPr>
          <p:cNvPr id="5" name="slide-title">
            <a:extLst>
              <a:ext uri="{FF2B5EF4-FFF2-40B4-BE49-F238E27FC236}">
                <a16:creationId xmlns:a16="http://schemas.microsoft.com/office/drawing/2014/main" id="{4F41B824-7117-40D1-B4DD-05954CFAEBD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a defensible mean</a:t>
            </a:r>
          </a:p>
        </p:txBody>
      </p:sp>
      <p:sp>
        <p:nvSpPr>
          <p:cNvPr id="6" name="worked-label">
            <a:extLst>
              <a:ext uri="{FF2B5EF4-FFF2-40B4-BE49-F238E27FC236}">
                <a16:creationId xmlns:a16="http://schemas.microsoft.com/office/drawing/2014/main" id="{5FA6E583-331A-48AC-A271-0FBAD2716929}"/>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FULLY WORKED PROBLEM · SHOW THE METHOD</a:t>
            </a:r>
          </a:p>
        </p:txBody>
      </p:sp>
      <p:sp>
        <p:nvSpPr>
          <p:cNvPr id="7" name="problem-frame">
            <a:extLst>
              <a:ext uri="{FF2B5EF4-FFF2-40B4-BE49-F238E27FC236}">
                <a16:creationId xmlns:a16="http://schemas.microsoft.com/office/drawing/2014/main" id="{0205F0E6-1D44-4A98-A125-AFB516AEAD45}"/>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EDA0F823-4983-4EDC-BBE3-6C490F58E060}"/>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Five diameter readings are 8.2, 8.1, 12.8, 8.3 and 8.2 mm. Trial 3 is traced to the wrong scale. Find the mean of the valid readings.</a:t>
            </a:r>
          </a:p>
        </p:txBody>
      </p:sp>
      <p:sp>
        <p:nvSpPr>
          <p:cNvPr id="9" name="step-label-1">
            <a:extLst>
              <a:ext uri="{FF2B5EF4-FFF2-40B4-BE49-F238E27FC236}">
                <a16:creationId xmlns:a16="http://schemas.microsoft.com/office/drawing/2014/main" id="{F08EB623-8074-4C2F-A26E-75C353D8D2B8}"/>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38A32606-4659-4834-B524-C0F169147449}"/>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E351873E-D876-45B5-8B74-2F9542BE8F7F}"/>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Exclude 12.8 mm only because the method error is known.</a:t>
            </a:r>
          </a:p>
        </p:txBody>
      </p:sp>
      <p:sp>
        <p:nvSpPr>
          <p:cNvPr id="12" name="step-label-2">
            <a:extLst>
              <a:ext uri="{FF2B5EF4-FFF2-40B4-BE49-F238E27FC236}">
                <a16:creationId xmlns:a16="http://schemas.microsoft.com/office/drawing/2014/main" id="{00C45C2A-5A9C-4DDF-9A56-ED8A382D007B}"/>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B980E9D8-434D-4188-941E-C2144C7F42B9}"/>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20BD308C-3DC9-4CE7-B785-53CDDC0EA7A7}"/>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Sum valid readings: 8.2 + 8.1 + 8.3 + 8.2 = 32.8 mm.</a:t>
            </a:r>
          </a:p>
        </p:txBody>
      </p:sp>
      <p:sp>
        <p:nvSpPr>
          <p:cNvPr id="15" name="step-label-3">
            <a:extLst>
              <a:ext uri="{FF2B5EF4-FFF2-40B4-BE49-F238E27FC236}">
                <a16:creationId xmlns:a16="http://schemas.microsoft.com/office/drawing/2014/main" id="{4281380D-C310-4705-B550-82363A563A3E}"/>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B6ED4E8C-9806-47ED-817F-E522EC3BB91D}"/>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05672627-5396-45FF-8479-BBC099DE75C8}"/>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Divide by 4: 32.8 / 4 = 8.2 mm.</a:t>
            </a:r>
          </a:p>
        </p:txBody>
      </p:sp>
      <p:sp>
        <p:nvSpPr>
          <p:cNvPr id="18" name="answer-frame">
            <a:extLst>
              <a:ext uri="{FF2B5EF4-FFF2-40B4-BE49-F238E27FC236}">
                <a16:creationId xmlns:a16="http://schemas.microsoft.com/office/drawing/2014/main" id="{D484AD76-2A70-4A71-805B-E8F2E2F19CB2}"/>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9569F8E5-0C3C-4FBA-A90E-63EC16CAEA81}"/>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Mean diameter = 8.2 mm.</a:t>
            </a:r>
          </a:p>
        </p:txBody>
      </p:sp>
    </p:spTree>
    <p:extLst>
      <p:ext uri="{BB962C8B-B14F-4D97-AF65-F5344CB8AC3E}">
        <p14:creationId xmlns:p14="http://schemas.microsoft.com/office/powerpoint/2010/main" val="1876871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12B8C2DD-72FD-403A-8BFE-4CA159A0843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E13D7332-20A7-49A9-8EDC-49E8B388D12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22684F8D-AA69-4A29-9E8D-B7FB7C7D3BA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19A351F-0E19-4610-BD87-7D4DD41BE84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1.1</a:t>
            </a:r>
          </a:p>
        </p:txBody>
      </p:sp>
      <p:sp>
        <p:nvSpPr>
          <p:cNvPr id="5" name="slide-title">
            <a:extLst>
              <a:ext uri="{FF2B5EF4-FFF2-40B4-BE49-F238E27FC236}">
                <a16:creationId xmlns:a16="http://schemas.microsoft.com/office/drawing/2014/main" id="{22EE0551-5073-489C-AE0A-5E0E9420D4A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resultant velocity</a:t>
            </a:r>
          </a:p>
        </p:txBody>
      </p:sp>
      <p:sp>
        <p:nvSpPr>
          <p:cNvPr id="6" name="worked-label">
            <a:extLst>
              <a:ext uri="{FF2B5EF4-FFF2-40B4-BE49-F238E27FC236}">
                <a16:creationId xmlns:a16="http://schemas.microsoft.com/office/drawing/2014/main" id="{1D1263B8-EEF3-4A72-9F49-07EBED86353D}"/>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SUPPLEMENT / EXTENDED · GUIDED WORKED PROBLEM · TRY EACH STEP BEFORE READING ON</a:t>
            </a:r>
          </a:p>
        </p:txBody>
      </p:sp>
      <p:sp>
        <p:nvSpPr>
          <p:cNvPr id="7" name="problem-frame">
            <a:extLst>
              <a:ext uri="{FF2B5EF4-FFF2-40B4-BE49-F238E27FC236}">
                <a16:creationId xmlns:a16="http://schemas.microsoft.com/office/drawing/2014/main" id="{60659053-01D3-433D-ADB1-212325EFC502}"/>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B7FA59F7-ED3B-40F2-BEE5-47FC43E38EC7}"/>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swimmer moves 3.0 m/s east while the current moves 4.0 m/s north. Find the resultant speed.</a:t>
            </a:r>
          </a:p>
        </p:txBody>
      </p:sp>
      <p:sp>
        <p:nvSpPr>
          <p:cNvPr id="9" name="step-label-1">
            <a:extLst>
              <a:ext uri="{FF2B5EF4-FFF2-40B4-BE49-F238E27FC236}">
                <a16:creationId xmlns:a16="http://schemas.microsoft.com/office/drawing/2014/main" id="{4E32F436-45E2-4180-A077-A9D7351D30A3}"/>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1AD1E77E-3538-4E5F-90CB-12E960D80BDF}"/>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43D4E849-B8D0-47E1-B322-C17A5C80ED0B}"/>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R = √(3.0² + 4.0²)</a:t>
            </a:r>
          </a:p>
        </p:txBody>
      </p:sp>
      <p:sp>
        <p:nvSpPr>
          <p:cNvPr id="12" name="step-label-2">
            <a:extLst>
              <a:ext uri="{FF2B5EF4-FFF2-40B4-BE49-F238E27FC236}">
                <a16:creationId xmlns:a16="http://schemas.microsoft.com/office/drawing/2014/main" id="{850926A8-4F52-4929-9981-C69D08DEBC95}"/>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813193CE-C8A0-4790-8DC7-FC9DDED69454}"/>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D9973C54-A076-4C39-A4B7-B10342F84613}"/>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R = √25</a:t>
            </a:r>
          </a:p>
        </p:txBody>
      </p:sp>
      <p:sp>
        <p:nvSpPr>
          <p:cNvPr id="15" name="step-label-3">
            <a:extLst>
              <a:ext uri="{FF2B5EF4-FFF2-40B4-BE49-F238E27FC236}">
                <a16:creationId xmlns:a16="http://schemas.microsoft.com/office/drawing/2014/main" id="{49A26B5A-B0F4-4B07-AD07-EA5780A5303A}"/>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31F3ABF3-19F0-46CD-9936-DA3849702888}"/>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9544E4F1-F7C5-48A2-BFF0-672673AAB538}"/>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13C254A3-3907-43FE-97FA-B06A3D3C607F}"/>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F2399C20-AD2F-472C-86F6-2636D7FFE511}"/>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Resultant speed = 5.0 m/s.</a:t>
            </a:r>
          </a:p>
        </p:txBody>
      </p:sp>
    </p:spTree>
    <p:extLst>
      <p:ext uri="{BB962C8B-B14F-4D97-AF65-F5344CB8AC3E}">
        <p14:creationId xmlns:p14="http://schemas.microsoft.com/office/powerpoint/2010/main" val="28387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744F6AD7-664A-4F12-A3E6-C4E0AC1A565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0942D79-125A-4848-A966-1A490990288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6B93494B-0159-4EFD-8DDF-CE624709C048}"/>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333648AF-7E19-41F4-91BB-1F4D7E4F6CB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1.1</a:t>
            </a:r>
          </a:p>
        </p:txBody>
      </p:sp>
      <p:sp>
        <p:nvSpPr>
          <p:cNvPr id="5" name="slide-title">
            <a:extLst>
              <a:ext uri="{FF2B5EF4-FFF2-40B4-BE49-F238E27FC236}">
                <a16:creationId xmlns:a16="http://schemas.microsoft.com/office/drawing/2014/main" id="{22A60DAA-0CD3-4E30-93B3-46CB8C45921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Instrument speed-dating—without the awkward chat</a:t>
            </a:r>
          </a:p>
        </p:txBody>
      </p:sp>
      <p:sp>
        <p:nvSpPr>
          <p:cNvPr id="6" name="activity-format">
            <a:extLst>
              <a:ext uri="{FF2B5EF4-FFF2-40B4-BE49-F238E27FC236}">
                <a16:creationId xmlns:a16="http://schemas.microsoft.com/office/drawing/2014/main" id="{7DD10B02-4E3F-4923-B433-40A096275907}"/>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CARD-SORT</a:t>
            </a:r>
          </a:p>
        </p:txBody>
      </p:sp>
      <p:sp>
        <p:nvSpPr>
          <p:cNvPr id="7" name="materials-label">
            <a:extLst>
              <a:ext uri="{FF2B5EF4-FFF2-40B4-BE49-F238E27FC236}">
                <a16:creationId xmlns:a16="http://schemas.microsoft.com/office/drawing/2014/main" id="{DE6493E7-D0CB-426D-AC60-73E27B1A6AEA}"/>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82889318-D613-447C-A6FA-8A13A15F2226}"/>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quantity cards • instrument cards • unit cards</a:t>
            </a:r>
          </a:p>
        </p:txBody>
      </p:sp>
      <p:sp>
        <p:nvSpPr>
          <p:cNvPr id="9" name="activity-step-1">
            <a:extLst>
              <a:ext uri="{FF2B5EF4-FFF2-40B4-BE49-F238E27FC236}">
                <a16:creationId xmlns:a16="http://schemas.microsoft.com/office/drawing/2014/main" id="{B0F298AD-0A63-4171-B9AD-A45A77A72F8C}"/>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8BA6FA92-083B-45E2-9691-918634B093EF}"/>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669C8EEE-40CD-44E4-851B-B73E19116833}"/>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Match each quantity to an instrument and unit.</a:t>
            </a:r>
          </a:p>
        </p:txBody>
      </p:sp>
      <p:sp>
        <p:nvSpPr>
          <p:cNvPr id="12" name="activity-step-2">
            <a:extLst>
              <a:ext uri="{FF2B5EF4-FFF2-40B4-BE49-F238E27FC236}">
                <a16:creationId xmlns:a16="http://schemas.microsoft.com/office/drawing/2014/main" id="{5018178E-694B-431D-B730-651C3A065CC7}"/>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F802E2D9-E55E-470B-A3D5-81DE1FB52955}"/>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DC26D7F3-A5E4-4E39-8990-45B890C6999A}"/>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Add one reason based on range or resolution.</a:t>
            </a:r>
          </a:p>
        </p:txBody>
      </p:sp>
      <p:sp>
        <p:nvSpPr>
          <p:cNvPr id="15" name="activity-step-3">
            <a:extLst>
              <a:ext uri="{FF2B5EF4-FFF2-40B4-BE49-F238E27FC236}">
                <a16:creationId xmlns:a16="http://schemas.microsoft.com/office/drawing/2014/main" id="{77919F8B-CCF2-4FEA-B494-A72491E69C6F}"/>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8901EBEF-1967-4598-8AA7-CFDDC09AEA9D}"/>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621732A3-F7B4-4879-A46B-5816D0B57186}"/>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Challenge one match politely with evidence.</a:t>
            </a:r>
          </a:p>
        </p:txBody>
      </p:sp>
      <p:sp>
        <p:nvSpPr>
          <p:cNvPr id="18" name="rule-70-518">
            <a:extLst>
              <a:ext uri="{FF2B5EF4-FFF2-40B4-BE49-F238E27FC236}">
                <a16:creationId xmlns:a16="http://schemas.microsoft.com/office/drawing/2014/main" id="{59536F04-80BA-4AAF-8279-15A33540BB7E}"/>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E931E569-6C9D-4064-830A-4F5CD5F97839}"/>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Every match states quantity, instrument, unit and one reason.</a:t>
            </a:r>
          </a:p>
        </p:txBody>
      </p:sp>
    </p:spTree>
    <p:extLst>
      <p:ext uri="{BB962C8B-B14F-4D97-AF65-F5344CB8AC3E}">
        <p14:creationId xmlns:p14="http://schemas.microsoft.com/office/powerpoint/2010/main" val="1051097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CF44194A-3D8C-41FC-8DE6-66820EE3843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1 · MOTION, FORCES AND ENERGY</a:t>
            </a:r>
          </a:p>
        </p:txBody>
      </p:sp>
      <p:sp>
        <p:nvSpPr>
          <p:cNvPr id="2" name="page-number">
            <a:extLst>
              <a:ext uri="{FF2B5EF4-FFF2-40B4-BE49-F238E27FC236}">
                <a16:creationId xmlns:a16="http://schemas.microsoft.com/office/drawing/2014/main" id="{87D76C55-FA23-40BE-B96E-6FEEFEE74A8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82A2B97B-89FB-42E5-88BB-0ADE27921B66}"/>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CD804622-2E66-4DE4-91C8-F99F6F134C3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1.1</a:t>
            </a:r>
          </a:p>
        </p:txBody>
      </p:sp>
      <p:sp>
        <p:nvSpPr>
          <p:cNvPr id="5" name="misconception-label">
            <a:extLst>
              <a:ext uri="{FF2B5EF4-FFF2-40B4-BE49-F238E27FC236}">
                <a16:creationId xmlns:a16="http://schemas.microsoft.com/office/drawing/2014/main" id="{8A4B9010-0576-4FA8-A462-42987A1FA026}"/>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2993EC0E-DF24-4260-964C-C947902B8002}"/>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“More decimal places always make a result more accurate.”</a:t>
            </a:r>
          </a:p>
        </p:txBody>
      </p:sp>
      <p:sp>
        <p:nvSpPr>
          <p:cNvPr id="7" name="correction-frame">
            <a:extLst>
              <a:ext uri="{FF2B5EF4-FFF2-40B4-BE49-F238E27FC236}">
                <a16:creationId xmlns:a16="http://schemas.microsoft.com/office/drawing/2014/main" id="{63CF12F0-3DFF-46C2-BCB2-86CEEAE94B4E}"/>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C8AC1529-631D-4F6B-B44E-D946C894CC85}"/>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Digits cannot create information the instrument never measured. Precision should match resolution.</a:t>
            </a:r>
          </a:p>
        </p:txBody>
      </p:sp>
      <p:sp>
        <p:nvSpPr>
          <p:cNvPr id="9" name="humor-line">
            <a:extLst>
              <a:ext uri="{FF2B5EF4-FFF2-40B4-BE49-F238E27FC236}">
                <a16:creationId xmlns:a16="http://schemas.microsoft.com/office/drawing/2014/main" id="{55A375F3-2F71-4C14-8027-CC24CDACF7AF}"/>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Writing 12.000000 cm with a classroom ruler is confidence wearing a lab coat.</a:t>
            </a:r>
          </a:p>
        </p:txBody>
      </p:sp>
      <p:sp>
        <p:nvSpPr>
          <p:cNvPr id="10" name="misconception-check">
            <a:extLst>
              <a:ext uri="{FF2B5EF4-FFF2-40B4-BE49-F238E27FC236}">
                <a16:creationId xmlns:a16="http://schemas.microsoft.com/office/drawing/2014/main" id="{1742485F-086F-4164-8680-BB267FC23B51}"/>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A ruler reads to 1 mm. Which is more defensible: 12.3 cm or 12.3000 cm? Explain.</a:t>
            </a:r>
          </a:p>
        </p:txBody>
      </p:sp>
    </p:spTree>
    <p:extLst>
      <p:ext uri="{BB962C8B-B14F-4D97-AF65-F5344CB8AC3E}">
        <p14:creationId xmlns:p14="http://schemas.microsoft.com/office/powerpoint/2010/main" val="1619950014"/>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4286</Words>
  <Application>Microsoft Office PowerPoint</Application>
  <DocSecurity>0</DocSecurity>
  <PresentationFormat>Widescreen</PresentationFormat>
  <Paragraphs>331</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4</cp:revision>
  <dcterms:created xsi:type="dcterms:W3CDTF">2026-08-14T17:43:58Z</dcterms:created>
  <dcterms:modified xsi:type="dcterms:W3CDTF">2026-08-15T16:00:34Z</dcterms:modified>
</cp:coreProperties>
</file>