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Base half-width 0.15 m</c:v>
          </c:tx>
          <c:spPr>
            <a:ln w="28575">
              <a:solidFill>
                <a:srgbClr val="F45B43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F45B43"/>
              </a:solidFill>
            </c:spPr>
          </c:marker>
          <c:xVal>
            <c:numLit>
              <c:formatCode>General</c:formatCode>
              <c:ptCount val="4"/>
              <c:pt idx="0">
                <c:v>10</c:v>
              </c:pt>
              <c:pt idx="1">
                <c:v>20</c:v>
              </c:pt>
              <c:pt idx="2">
                <c:v>30</c:v>
              </c:pt>
              <c:pt idx="3">
                <c:v>50</c:v>
              </c:pt>
            </c:numLit>
          </c:xVal>
          <c:yVal>
            <c:numLit>
              <c:formatCode>General</c:formatCode>
              <c:ptCount val="4"/>
              <c:pt idx="0">
                <c:v>56.3</c:v>
              </c:pt>
              <c:pt idx="1">
                <c:v>36.9</c:v>
              </c:pt>
              <c:pt idx="2">
                <c:v>26.6</c:v>
              </c:pt>
              <c:pt idx="3">
                <c:v>16.7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8A60-454E-B185-821A8D641F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Tilt from upright / °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10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Centre-of-gravity height / cm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10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https://giophysics.com/chapter-15/centre-of-mass-stability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dark-green opening slide with the exact topic title “Centre of gravity”, an accent ring for group 1,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vocabulary students already use, then connect their answers to syllabus section 1.5.3.</a:t>
            </a:r>
          </a:p>
          <a:p>
            <a:r>
              <a:t>[Syllabus coverage]</a:t>
            </a:r>
          </a:p>
          <a:p>
            <a:r>
              <a:t>Find the centre of gravity of an irregular plane lamina using suspension and plumb lines.; Use the vertical line of action of weight and base of support to predict toppling.; Explain qualitatively how a lower centre of gravity and wider base improve stability.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https://giophysics.com/chapter-15/centre-of-mass-stability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original 5-mark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describe, explain. Do not reveal the mark scheme until slide 11.</a:t>
            </a:r>
          </a:p>
          <a:p>
            <a:r>
              <a:t>[Syllabus coverage]</a:t>
            </a:r>
          </a:p>
          <a:p>
            <a:r>
              <a:t>Find the centre of gravity of an irregular plane lamina using suspension and plumb lines.; Use the vertical line of action of weight and base of support to predict toppling.; Explain qualitatively how a lower centre of gravity and wider base improve stability.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https://giophysics.com/chapter-15/centre-of-mass-stability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Five numbered mark-scheme ideas are arranged in two readable columns,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Find the centre of gravity of an irregular plane lamina using suspension and plumb lines.; Use the vertical line of action of weight and base of support to predict toppling.; Explain qualitatively how a lower centre of gravity and wider base improve stability.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https://giophysics.com/chapter-15/centre-of-mass-stability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Find the centre of gravity of an irregular plane lamina using suspension and plumb lines.; Use the vertical line of action of weight and base of support to predict toppling.; Explain qualitatively how a lower centre of gravity and wider base improve stability.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https://giophysics.com/chapter-15/centre-of-mass-stability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Find the centre of gravity of an irregular plane lamina using suspension and plumb lines.; Use the vertical line of action of weight and base of support to predict toppling.; Explain qualitatively how a lower centre of gravity and wider base improve stability.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[Quiz answers] 1. centre of gravity — The resultant gravitational force acts there. 2. outside base — It then produces an overturning moment. 3. wide and low — It increases the tilt needed to move the line outside. 4. intersection — Each suspension line passes through the centre of gravity.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https://giophysics.com/chapter-15/centre-of-mass-stability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Find the centre of gravity of an irregular plane lamina using suspension and plumb lines.; Use the vertical line of action of weight and base of support to predict toppling.; Explain qualitatively how a lower centre of gravity and wider base improve stability.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https://giophysics.com/chapter-15/centre-of-mass-stability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Find the centre of gravity of an irregular plane lamina using suspension and plumb lines.; Use the vertical line of action of weight and base of support to predict toppling.; Explain qualitatively how a lower centre of gravity and wider base improve stability.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7DB81-9D36-F5D7-D5ED-408D7D8B0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2657E9-D399-D72B-558C-58E1BFE376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400ECE-B79D-62C4-FD3F-75E3D4E6A3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https://giophysics.com/chapter-15/centre-of-mass-stability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weight line lands inside the base, weight line lands outside the base, centre of gravity, base of support, the line misses the base, so it topples. A caption reads: While the weight's line of action lands inside the base the object rights itself; once it lands outside, it goes over.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Find the centre of gravity of an irregular plane lamina using suspension and plumb lines.; Use the vertical line of action of weight and base of support to predict toppling.; Explain qualitatively how a lower centre of gravity and wider base improve stability.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213ED-3B9C-71C2-CE31-BB90DCBA6CFD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46594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https://giophysics.com/chapter-15/centre-of-mass-stability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editable line chart plots Tilt from upright in ° against Centre-of-gravity height in m; Centre-of-gravity height is converted from metres to centimetres; Tilt from upright remains in °.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Enrichment geometry θ = arctan(b/h), not a required 0625 equation. Use only to make the qualitative trend measurable.</a:t>
            </a:r>
          </a:p>
          <a:p>
            <a:r>
              <a:t>[Syllabus coverage]</a:t>
            </a:r>
          </a:p>
          <a:p>
            <a:r>
              <a:t>Find the centre of gravity of an irregular plane lamina using suspension and plumb lines.; Use the vertical line of action of weight and base of support to predict toppling.; Explain qualitatively how a lower centre of gravity and wider base improve stability.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[Quantitative visual] Values: Base half-width 0.15 m: (0.1, 56.3), (0.2, 36.9), (0.3, 26.6), (0.5, 16.7). Data: illustrative lesson data. Scale: 16.7 to 56.3 °.</a:t>
            </a:r>
          </a:p>
          <a:p>
            <a:r>
              <a:t>Units: x uses metres; y uses angle number in degrees.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https://giophysics.com/chapter-15/centre-of-mass-stability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Find the centre of gravity of an irregular plane lamina using suspension and plumb lines.; Use the vertical line of action of weight and base of support to predict toppling.; Explain qualitatively how a lower centre of gravity and wider base improve stability.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[Worked problem] Steps: 1) Compare base widths: B is wider. 2) Compare centre heights: B is lower. 3) Both changes keep the weight line inside the base over a larger tilt. Answer: Design B is more stable.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https://giophysics.com/chapter-15/centre-of-mass-stability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Find the centre of gravity of an irregular plane lamina using suspension and plumb lines.; Use the vertical line of action of weight and base of support to predict toppling.; Explain qualitatively how a lower centre of gravity and wider base improve stability.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[Worked problem] Steps: 1) 9 cm is inside the base. 2) 14 cm is outside the base. 3) Check the direction, significant figures and physical meaning of the result. Answer: At 9 cm it remains stable; at 14 cm it topples.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https://giophysics.com/chapter-15/centre-of-mass-stability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Find the centre of gravity of an irregular plane lamina using suspension and plumb lines.; Use the vertical line of action of weight and base of support to predict toppling.; Explain qualitatively how a lower centre of gravity and wider base improve stability.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[Safety] 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https://giophysics.com/chapter-15/centre-of-mass-stability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Find the centre of gravity of an irregular plane lamina using suspension and plumb lines.; Use the vertical line of action of weight and base of support to predict toppling.; Explain qualitatively how a lower centre of gravity and wider base improve stability.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[Humor] A tall filing cabinet does not become graceful just because it is full.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99F6B715-E8DB-4056-BF4F-06C4E728904C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94677301-0DBF-4A77-AB80-FC2BF1EDA767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CAMBRIDGE IGCSE PHYSICS 0625 · SYLLABUS 1.5.3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B2DDBB85-1A38-4259-B993-FA4187357DBE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Centre of gravity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7BA61497-6E14-4934-A14E-D78ACDA7B2D6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F45B43"/>
                </a:solidFill>
              </a:defRPr>
            </a:pPr>
            <a:r>
              <a:rPr sz="2850" b="1" i="0">
                <a:solidFill>
                  <a:srgbClr val="F45B43"/>
                </a:solidFill>
              </a:rPr>
              <a:t>Where Is the Tipping Point?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3D046359-5096-47AF-813D-58EE30E40EE3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Why is a racing car low and wide while a double-decker bus must corner carefully?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786BCD81-FA62-4041-93AB-21C692074ACB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605AF852-10B7-4F73-823A-F92916648690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B047C88A-BEEA-4E5B-8585-208C1F68F27B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EDITABLE · 45-MINUTE CLASSROOM LESSON · CORE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A8A3522D-DAA0-4D8A-B3BA-F4B55CC72B9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272536C8-5467-4A88-8757-54A78C8A980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C57C8D63-56F2-46AA-99C7-656122B9A80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61501642-3E49-4ED5-8167-7EFA2EBB9B2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1.5.3</a:t>
            </a:r>
          </a:p>
        </p:txBody>
      </p:sp>
    </p:spTree>
    <p:extLst>
      <p:ext uri="{BB962C8B-B14F-4D97-AF65-F5344CB8AC3E}">
        <p14:creationId xmlns:p14="http://schemas.microsoft.com/office/powerpoint/2010/main" val="929672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4577C850-7DFC-452B-9C49-7F9F5475790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A35658C-7728-48E5-9768-DF729E71AB8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8240ED36-7990-4CD6-84DA-5337656C5BA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309565D-7A0C-4B9C-8B59-F29FBB0B667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BD79A523-9103-45D0-BCD3-A6F772CCCD0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exam-style: museum display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705EAE40-18C2-4486-A459-B418BE661405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Core · 5 MARKS · DESCRIBE · EXPLAIN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23754496-CC8F-4AD1-9198-8B207329BBF5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6A932E32-9F70-43D1-9B0F-B9A292E5546E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Describe how to find the centre of gravity of an irregular card shape. Explain two modifications that make a tall museum display more stable.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0167B40B-CFCD-4B2D-BA18-33DD5AFA3866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ABC2CA0D-3244-4D67-85AD-1A3F24111EE6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FC21A912-9448-4181-99CD-A9983CA49C3A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exam-style question · not a Cambridge past-paper question.</a:t>
            </a:r>
          </a:p>
        </p:txBody>
      </p:sp>
    </p:spTree>
    <p:extLst>
      <p:ext uri="{BB962C8B-B14F-4D97-AF65-F5344CB8AC3E}">
        <p14:creationId xmlns:p14="http://schemas.microsoft.com/office/powerpoint/2010/main" val="132519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oup-label">
            <a:extLst>
              <a:ext uri="{FF2B5EF4-FFF2-40B4-BE49-F238E27FC236}">
                <a16:creationId xmlns:a16="http://schemas.microsoft.com/office/drawing/2014/main" id="{B20B29E7-BF65-4C86-84E3-E16EBEC2C53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FC957F1-2F2D-465E-B73A-E18B9F312AD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40C380F8-D0E6-442E-8887-C8FEFD0E4BC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4BF3574-5F4F-4879-B231-35863A81916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AEE3AA2-4B32-497B-B8B0-7201E2D07BC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8677F1AE-36E9-4F14-9DD1-3ECE9074DE2E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AF7A0B2C-8697-498E-8E59-A8E36B5475F9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01AFF252-A803-402E-A3DD-82B8DEE1BF28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3A9EDADB-EEC6-4961-BBCB-3A3863EA4F08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Suspend freely from one point.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F6705E75-A0D8-4BE4-B87F-DD990376F68A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7C942232-4E99-472E-B7BE-3AB63181D2DF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B406A0E7-B2C5-4FD2-91B5-E1E580230CFC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Hang/draw a vertical plumb line.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FBD4CFE0-E999-4556-8E12-4C90FF88FFF5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6A7A370A-17DD-4177-A5BF-94B3BAD4A05A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C5DFA398-2F76-4027-8191-318ADF7954E9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Repeat from another point; intersection is centre of gravity.</a:t>
            </a:r>
          </a:p>
        </p:txBody>
      </p:sp>
      <p:sp>
        <p:nvSpPr>
          <p:cNvPr id="16" name="mark-number-4">
            <a:extLst>
              <a:ext uri="{FF2B5EF4-FFF2-40B4-BE49-F238E27FC236}">
                <a16:creationId xmlns:a16="http://schemas.microsoft.com/office/drawing/2014/main" id="{9B995B20-8472-4AFC-BE52-581708E27113}"/>
              </a:ext>
            </a:extLst>
          </p:cNvPr>
          <p:cNvSpPr>
            <a:spLocks noGrp="1"/>
          </p:cNvSpPr>
          <p:nvPr/>
        </p:nvSpPr>
        <p:spPr>
          <a:xfrm>
            <a:off x="6191250" y="22669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mark-number-text-4">
            <a:extLst>
              <a:ext uri="{FF2B5EF4-FFF2-40B4-BE49-F238E27FC236}">
                <a16:creationId xmlns:a16="http://schemas.microsoft.com/office/drawing/2014/main" id="{22A08250-E25F-4E2A-852E-D0D29008E3C2}"/>
              </a:ext>
            </a:extLst>
          </p:cNvPr>
          <p:cNvSpPr>
            <a:spLocks noGrp="1"/>
          </p:cNvSpPr>
          <p:nvPr/>
        </p:nvSpPr>
        <p:spPr>
          <a:xfrm>
            <a:off x="61912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18" name="mark-point-4">
            <a:extLst>
              <a:ext uri="{FF2B5EF4-FFF2-40B4-BE49-F238E27FC236}">
                <a16:creationId xmlns:a16="http://schemas.microsoft.com/office/drawing/2014/main" id="{013F6FC1-9A56-4B7E-9E80-4BFF60B5CB5A}"/>
              </a:ext>
            </a:extLst>
          </p:cNvPr>
          <p:cNvSpPr>
            <a:spLocks noGrp="1"/>
          </p:cNvSpPr>
          <p:nvPr/>
        </p:nvSpPr>
        <p:spPr>
          <a:xfrm>
            <a:off x="68580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Widen the base.</a:t>
            </a:r>
          </a:p>
        </p:txBody>
      </p:sp>
      <p:sp>
        <p:nvSpPr>
          <p:cNvPr id="19" name="mark-number-5">
            <a:extLst>
              <a:ext uri="{FF2B5EF4-FFF2-40B4-BE49-F238E27FC236}">
                <a16:creationId xmlns:a16="http://schemas.microsoft.com/office/drawing/2014/main" id="{7523E9EB-F71F-48E5-BFBF-92E4410E3403}"/>
              </a:ext>
            </a:extLst>
          </p:cNvPr>
          <p:cNvSpPr>
            <a:spLocks noGrp="1"/>
          </p:cNvSpPr>
          <p:nvPr/>
        </p:nvSpPr>
        <p:spPr>
          <a:xfrm>
            <a:off x="6191250" y="33337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0" name="mark-number-text-5">
            <a:extLst>
              <a:ext uri="{FF2B5EF4-FFF2-40B4-BE49-F238E27FC236}">
                <a16:creationId xmlns:a16="http://schemas.microsoft.com/office/drawing/2014/main" id="{565A9853-35EE-4A1C-9F4B-54F4BF888C57}"/>
              </a:ext>
            </a:extLst>
          </p:cNvPr>
          <p:cNvSpPr>
            <a:spLocks noGrp="1"/>
          </p:cNvSpPr>
          <p:nvPr/>
        </p:nvSpPr>
        <p:spPr>
          <a:xfrm>
            <a:off x="61912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5</a:t>
            </a:r>
          </a:p>
        </p:txBody>
      </p:sp>
      <p:sp>
        <p:nvSpPr>
          <p:cNvPr id="21" name="mark-point-5">
            <a:extLst>
              <a:ext uri="{FF2B5EF4-FFF2-40B4-BE49-F238E27FC236}">
                <a16:creationId xmlns:a16="http://schemas.microsoft.com/office/drawing/2014/main" id="{1D9D9C3C-D375-4F9E-8C14-849C18633188}"/>
              </a:ext>
            </a:extLst>
          </p:cNvPr>
          <p:cNvSpPr>
            <a:spLocks noGrp="1"/>
          </p:cNvSpPr>
          <p:nvPr/>
        </p:nvSpPr>
        <p:spPr>
          <a:xfrm>
            <a:off x="68580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Lower the centre of gravity so the weight line stays inside the base longer.</a:t>
            </a:r>
          </a:p>
        </p:txBody>
      </p:sp>
      <p:sp>
        <p:nvSpPr>
          <p:cNvPr id="22" name="improvement-band">
            <a:extLst>
              <a:ext uri="{FF2B5EF4-FFF2-40B4-BE49-F238E27FC236}">
                <a16:creationId xmlns:a16="http://schemas.microsoft.com/office/drawing/2014/main" id="{65A61A35-DC3D-428C-8190-A52813C6B157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3" name="improvement-prompt">
            <a:extLst>
              <a:ext uri="{FF2B5EF4-FFF2-40B4-BE49-F238E27FC236}">
                <a16:creationId xmlns:a16="http://schemas.microsoft.com/office/drawing/2014/main" id="{A917CDBF-6256-4632-8976-BA512959360C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physics term and one unit to your response, then explain the hardest mark to a partner.</a:t>
            </a:r>
          </a:p>
        </p:txBody>
      </p:sp>
    </p:spTree>
    <p:extLst>
      <p:ext uri="{BB962C8B-B14F-4D97-AF65-F5344CB8AC3E}">
        <p14:creationId xmlns:p14="http://schemas.microsoft.com/office/powerpoint/2010/main" val="191111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FF2B5EF4-FFF2-40B4-BE49-F238E27FC236}">
                <a16:creationId xmlns:a16="http://schemas.microsoft.com/office/drawing/2014/main" id="{4539ECE7-E7A5-4BCF-8011-8CCCA455788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1CD2F87-1445-4635-BFAB-F4CECA4D16B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6CFA3E2-199A-4C52-B5E1-68C41D97CB1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D08F89B-7A05-403C-ACC1-8C9054DED53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C88772E-B5CC-4DCD-B2A5-68D9D051065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EA6088AD-8057-417A-A2B6-B0CA84982506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4E0947D3-4ABB-48CE-9F55-1E9429275B64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E4885E38-4B98-4B49-BDD1-8C37A23F8F42}"/>
              </a:ext>
            </a:extLst>
          </p:cNvPr>
          <p:cNvSpPr>
            <a:spLocks noGrp="1"/>
          </p:cNvSpPr>
          <p:nvPr/>
        </p:nvSpPr>
        <p:spPr>
          <a:xfrm>
            <a:off x="12573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Weight acts through?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271E7679-70FB-4D55-A1C9-8F47F83A5689}"/>
              </a:ext>
            </a:extLst>
          </p:cNvPr>
          <p:cNvSpPr>
            <a:spLocks noGrp="1"/>
          </p:cNvSpPr>
          <p:nvPr/>
        </p:nvSpPr>
        <p:spPr>
          <a:xfrm>
            <a:off x="12573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top edge · B centre of gravity · C widest side · D pivot only</a:t>
            </a:r>
          </a:p>
        </p:txBody>
      </p:sp>
      <p:sp>
        <p:nvSpPr>
          <p:cNvPr id="10" name="rule-70-401">
            <a:extLst>
              <a:ext uri="{FF2B5EF4-FFF2-40B4-BE49-F238E27FC236}">
                <a16:creationId xmlns:a16="http://schemas.microsoft.com/office/drawing/2014/main" id="{C1118AAA-0671-4EC0-B25C-6FD2E3E68843}"/>
              </a:ext>
            </a:extLst>
          </p:cNvPr>
          <p:cNvSpPr>
            <a:spLocks noGrp="1"/>
          </p:cNvSpPr>
          <p:nvPr/>
        </p:nvSpPr>
        <p:spPr>
          <a:xfrm>
            <a:off x="6667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2B390A5D-0814-417F-8458-83D450E85262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9241D9E7-29AE-4EB6-9319-2A0CF7FBD239}"/>
              </a:ext>
            </a:extLst>
          </p:cNvPr>
          <p:cNvSpPr>
            <a:spLocks noGrp="1"/>
          </p:cNvSpPr>
          <p:nvPr/>
        </p:nvSpPr>
        <p:spPr>
          <a:xfrm>
            <a:off x="67818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Toppling begins when weight line is?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B5E99BB3-1CE2-485B-A808-3E3F9A144477}"/>
              </a:ext>
            </a:extLst>
          </p:cNvPr>
          <p:cNvSpPr>
            <a:spLocks noGrp="1"/>
          </p:cNvSpPr>
          <p:nvPr/>
        </p:nvSpPr>
        <p:spPr>
          <a:xfrm>
            <a:off x="67818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inside base · B at centre · C outside base · D horizontal</a:t>
            </a:r>
          </a:p>
        </p:txBody>
      </p:sp>
      <p:sp>
        <p:nvSpPr>
          <p:cNvPr id="14" name="rule-650-401">
            <a:extLst>
              <a:ext uri="{FF2B5EF4-FFF2-40B4-BE49-F238E27FC236}">
                <a16:creationId xmlns:a16="http://schemas.microsoft.com/office/drawing/2014/main" id="{79BBB01D-C9CB-487C-86FD-EE61FA031B83}"/>
              </a:ext>
            </a:extLst>
          </p:cNvPr>
          <p:cNvSpPr>
            <a:spLocks noGrp="1"/>
          </p:cNvSpPr>
          <p:nvPr/>
        </p:nvSpPr>
        <p:spPr>
          <a:xfrm>
            <a:off x="61912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0AAE7991-E3A5-47B6-BF1A-F85486C39C4B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3FAD3095-D4B5-4E4B-9C09-7FDD02341A02}"/>
              </a:ext>
            </a:extLst>
          </p:cNvPr>
          <p:cNvSpPr>
            <a:spLocks noGrp="1"/>
          </p:cNvSpPr>
          <p:nvPr/>
        </p:nvSpPr>
        <p:spPr>
          <a:xfrm>
            <a:off x="12573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More stable design?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4F6FA4F6-AC17-4832-97F5-F46A4EEF6412}"/>
              </a:ext>
            </a:extLst>
          </p:cNvPr>
          <p:cNvSpPr>
            <a:spLocks noGrp="1"/>
          </p:cNvSpPr>
          <p:nvPr/>
        </p:nvSpPr>
        <p:spPr>
          <a:xfrm>
            <a:off x="12573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narrow and high · B wide and low · C high only · D same base, higher centre</a:t>
            </a:r>
          </a:p>
        </p:txBody>
      </p:sp>
      <p:sp>
        <p:nvSpPr>
          <p:cNvPr id="18" name="rule-70-601">
            <a:extLst>
              <a:ext uri="{FF2B5EF4-FFF2-40B4-BE49-F238E27FC236}">
                <a16:creationId xmlns:a16="http://schemas.microsoft.com/office/drawing/2014/main" id="{DB5AD6A1-EEAC-455A-9F6F-5719AF46E00C}"/>
              </a:ext>
            </a:extLst>
          </p:cNvPr>
          <p:cNvSpPr>
            <a:spLocks noGrp="1"/>
          </p:cNvSpPr>
          <p:nvPr/>
        </p:nvSpPr>
        <p:spPr>
          <a:xfrm>
            <a:off x="6667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9" name="quiz-question-label-4">
            <a:extLst>
              <a:ext uri="{FF2B5EF4-FFF2-40B4-BE49-F238E27FC236}">
                <a16:creationId xmlns:a16="http://schemas.microsoft.com/office/drawing/2014/main" id="{8A1CA31A-F553-4ED5-8B61-F6809E82C884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Q4</a:t>
            </a:r>
          </a:p>
        </p:txBody>
      </p:sp>
      <p:sp>
        <p:nvSpPr>
          <p:cNvPr id="20" name="quiz-question-4">
            <a:extLst>
              <a:ext uri="{FF2B5EF4-FFF2-40B4-BE49-F238E27FC236}">
                <a16:creationId xmlns:a16="http://schemas.microsoft.com/office/drawing/2014/main" id="{74F1AE7A-60F0-4ECF-B7D2-FAEA2F0869D7}"/>
              </a:ext>
            </a:extLst>
          </p:cNvPr>
          <p:cNvSpPr>
            <a:spLocks noGrp="1"/>
          </p:cNvSpPr>
          <p:nvPr/>
        </p:nvSpPr>
        <p:spPr>
          <a:xfrm>
            <a:off x="67818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Two plumb lines locate centre at their?</a:t>
            </a:r>
          </a:p>
        </p:txBody>
      </p:sp>
      <p:sp>
        <p:nvSpPr>
          <p:cNvPr id="21" name="quiz-choices-4">
            <a:extLst>
              <a:ext uri="{FF2B5EF4-FFF2-40B4-BE49-F238E27FC236}">
                <a16:creationId xmlns:a16="http://schemas.microsoft.com/office/drawing/2014/main" id="{9E77521F-3D8E-4FFB-90C6-7F1F3D200152}"/>
              </a:ext>
            </a:extLst>
          </p:cNvPr>
          <p:cNvSpPr>
            <a:spLocks noGrp="1"/>
          </p:cNvSpPr>
          <p:nvPr/>
        </p:nvSpPr>
        <p:spPr>
          <a:xfrm>
            <a:off x="67818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ends · B midpoints · C intersection · D longest segment</a:t>
            </a:r>
          </a:p>
        </p:txBody>
      </p:sp>
      <p:sp>
        <p:nvSpPr>
          <p:cNvPr id="22" name="rule-650-601">
            <a:extLst>
              <a:ext uri="{FF2B5EF4-FFF2-40B4-BE49-F238E27FC236}">
                <a16:creationId xmlns:a16="http://schemas.microsoft.com/office/drawing/2014/main" id="{F279CE13-C579-4183-AE10-D81786EF4791}"/>
              </a:ext>
            </a:extLst>
          </p:cNvPr>
          <p:cNvSpPr>
            <a:spLocks noGrp="1"/>
          </p:cNvSpPr>
          <p:nvPr/>
        </p:nvSpPr>
        <p:spPr>
          <a:xfrm>
            <a:off x="61912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091921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E645E0E6-39BC-4172-AD8C-83B5F5E67FD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EF411177-7732-4324-B96A-9F402417B6D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3E507AC-6649-495C-8E13-BB6736688A0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CE9E598-AF2B-436A-A8A6-B13D46C0260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1.5.3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13C8FC7-BE20-4667-9DB2-11E5E8639F6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E52AC9CA-656A-4B7C-B2EF-536AF5C5F11F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1A8E45D5-A629-4C8C-8D65-49DEE5BE8765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25717D64-14F6-43F8-9EBB-E93D4F8DF6F9}"/>
              </a:ext>
            </a:extLst>
          </p:cNvPr>
          <p:cNvSpPr>
            <a:spLocks noGrp="1"/>
          </p:cNvSpPr>
          <p:nvPr/>
        </p:nvSpPr>
        <p:spPr>
          <a:xfrm>
            <a:off x="1476375" y="168592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centre of gravity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1FC180C3-F30C-4007-910F-94E9C472F9B2}"/>
              </a:ext>
            </a:extLst>
          </p:cNvPr>
          <p:cNvSpPr>
            <a:spLocks noGrp="1"/>
          </p:cNvSpPr>
          <p:nvPr/>
        </p:nvSpPr>
        <p:spPr>
          <a:xfrm>
            <a:off x="5191125" y="169545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The resultant gravitational force acts there.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53CF7EF4-1D9B-4D92-8A89-870CEF4E161D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E571B56C-34B0-4124-AD8D-86200C4780DF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D48B28A5-D889-42FD-B489-78134C20486D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6864B2DD-8BEB-422B-B046-41D4BCDBF107}"/>
              </a:ext>
            </a:extLst>
          </p:cNvPr>
          <p:cNvSpPr>
            <a:spLocks noGrp="1"/>
          </p:cNvSpPr>
          <p:nvPr/>
        </p:nvSpPr>
        <p:spPr>
          <a:xfrm>
            <a:off x="1476375" y="266700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outside base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4B42CBED-3EA1-4FE0-BC08-C1DC0E2C087A}"/>
              </a:ext>
            </a:extLst>
          </p:cNvPr>
          <p:cNvSpPr>
            <a:spLocks noGrp="1"/>
          </p:cNvSpPr>
          <p:nvPr/>
        </p:nvSpPr>
        <p:spPr>
          <a:xfrm>
            <a:off x="5191125" y="267652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It then produces an overturning moment.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160D1ED1-7341-4A34-95C6-CDDD2BCF05B3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A170F137-6602-4768-B0CE-697D7F2D5F83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480A46D3-F0A7-43DD-95D9-D1A038E40A3F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3EB58760-FF38-4A75-B4F4-B014E35F615F}"/>
              </a:ext>
            </a:extLst>
          </p:cNvPr>
          <p:cNvSpPr>
            <a:spLocks noGrp="1"/>
          </p:cNvSpPr>
          <p:nvPr/>
        </p:nvSpPr>
        <p:spPr>
          <a:xfrm>
            <a:off x="1476375" y="364807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wide and low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02125732-4835-486C-B9C3-3C491AB43B3B}"/>
              </a:ext>
            </a:extLst>
          </p:cNvPr>
          <p:cNvSpPr>
            <a:spLocks noGrp="1"/>
          </p:cNvSpPr>
          <p:nvPr/>
        </p:nvSpPr>
        <p:spPr>
          <a:xfrm>
            <a:off x="5191125" y="365760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It increases the tilt needed to move the line outside.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F73D3691-71DC-4B7C-A439-EC02E88C7956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E7A5FA42-08E0-4A63-B232-9F7E8986E113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6CDA4B83-9C7A-4C4B-9239-EFB037639E5E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A575495E-019A-4FFB-9606-5DD620236DA3}"/>
              </a:ext>
            </a:extLst>
          </p:cNvPr>
          <p:cNvSpPr>
            <a:spLocks noGrp="1"/>
          </p:cNvSpPr>
          <p:nvPr/>
        </p:nvSpPr>
        <p:spPr>
          <a:xfrm>
            <a:off x="1476375" y="462915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intersection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E89E9618-7F76-414A-BF03-580FF1E51796}"/>
              </a:ext>
            </a:extLst>
          </p:cNvPr>
          <p:cNvSpPr>
            <a:spLocks noGrp="1"/>
          </p:cNvSpPr>
          <p:nvPr/>
        </p:nvSpPr>
        <p:spPr>
          <a:xfrm>
            <a:off x="5191125" y="463867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Each suspension line passes through the centre of gravity.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7F2F074A-58A3-4FFD-A0B2-B3368C709204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Next move: Correct one response, name the governing physics idea, and write one question you can now answer that you could not answer at the start.</a:t>
            </a:r>
          </a:p>
        </p:txBody>
      </p:sp>
    </p:spTree>
    <p:extLst>
      <p:ext uri="{BB962C8B-B14F-4D97-AF65-F5344CB8AC3E}">
        <p14:creationId xmlns:p14="http://schemas.microsoft.com/office/powerpoint/2010/main" val="2065593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79297E2C-F4E4-4F2A-A12E-F58A03EC7AC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53E3730-FCDB-4477-8AE6-1E7BF50C1D0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D48C745-834F-421B-B951-C16D8FB2F9B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5BA687E-2908-4089-8446-D354DA68B48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786C9F4-FF49-48B4-B6C8-E541E689747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D9CC06EE-34D0-44A7-8298-4A0126C9137E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E0B374FF-5DB9-4D04-A4E1-38E90E4717AD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A8D02AA9-7776-4C27-A05D-69A0FA24E629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9EFE6EC8-436C-4FDF-8472-CB69D3AC24C9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In which direction does weight act?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5D1C2F80-2FBA-469C-9B57-D0EAA51358AB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5A6C9987-B157-4A93-B00D-7E97A903978E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5B404677-E3B7-4F98-8531-CCE553A5A4F6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is the base of support?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89C1C279-7B95-41D5-A8A6-6D6FCAB8794F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AA78F79C-B488-4ED6-9848-7405BB406D38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A136DDA2-4496-4C7F-B7AB-836609E3724F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When does an object start to topple?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E19F69A4-A9BF-4D2E-A796-3E05F1714118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263245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FF2B5EF4-FFF2-40B4-BE49-F238E27FC236}">
                <a16:creationId xmlns:a16="http://schemas.microsoft.com/office/drawing/2014/main" id="{61B006B1-30C5-4991-B717-DFAC1AE94CA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904F0B0-CBA0-403A-9900-3BDC0C031C7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CE59FE6-E07C-4414-8613-A2626889025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7FA3696-A897-4AD1-A2CB-5A819A0BBEC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BF32E94-8FF4-43EF-AE6E-D2CB63A608C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The line of action decides whether gravity restores or topples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2C78F420-EB36-4D10-9079-C58B98E0313A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312758D9-C15D-45CA-BFDF-9A270F513445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Suspend an irregular lamina from two or more points; plumb lines intersect at its centre of gravity.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5441C967-B510-4AB3-82F0-576AFC016E6D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D0B9659E-4198-445D-9FFD-F57684667941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Stable: weight's line of action remains inside the base.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F83E5DFC-CBF1-4961-AC23-18E33240ACE9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EF07F2E3-B67F-4E85-9CDB-184AC72A807B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At the tipping threshold, the line passes through the base edge.</a:t>
            </a:r>
          </a:p>
        </p:txBody>
      </p:sp>
      <p:sp>
        <p:nvSpPr>
          <p:cNvPr id="12" name="equation-panel">
            <a:extLst>
              <a:ext uri="{FF2B5EF4-FFF2-40B4-BE49-F238E27FC236}">
                <a16:creationId xmlns:a16="http://schemas.microsoft.com/office/drawing/2014/main" id="{100CD0C1-89DF-43A4-9CB7-831D7417787B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FF2B5EF4-FFF2-40B4-BE49-F238E27FC236}">
                <a16:creationId xmlns:a16="http://schemas.microsoft.com/office/drawing/2014/main" id="{699D39E2-9B30-4C10-83A1-B0F8F4E4EC87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EQUATIONS TO OWN</a:t>
            </a:r>
          </a:p>
        </p:txBody>
      </p:sp>
      <p:sp>
        <p:nvSpPr>
          <p:cNvPr id="14" name="equation-expression-1">
            <a:extLst>
              <a:ext uri="{FF2B5EF4-FFF2-40B4-BE49-F238E27FC236}">
                <a16:creationId xmlns:a16="http://schemas.microsoft.com/office/drawing/2014/main" id="{E9AB6A07-5453-4BD6-B6CB-030343A4A526}"/>
              </a:ext>
            </a:extLst>
          </p:cNvPr>
          <p:cNvSpPr>
            <a:spLocks noGrp="1"/>
          </p:cNvSpPr>
          <p:nvPr/>
        </p:nvSpPr>
        <p:spPr>
          <a:xfrm>
            <a:off x="8143875" y="2686050"/>
            <a:ext cx="3095625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CORE · No syllabus equation required</a:t>
            </a:r>
          </a:p>
        </p:txBody>
      </p:sp>
      <p:sp>
        <p:nvSpPr>
          <p:cNvPr id="15" name="equation-units-1">
            <a:extLst>
              <a:ext uri="{FF2B5EF4-FFF2-40B4-BE49-F238E27FC236}">
                <a16:creationId xmlns:a16="http://schemas.microsoft.com/office/drawing/2014/main" id="{15759FD6-0AD5-4155-B0D8-FE5BBAEE1B90}"/>
              </a:ext>
            </a:extLst>
          </p:cNvPr>
          <p:cNvSpPr>
            <a:spLocks noGrp="1"/>
          </p:cNvSpPr>
          <p:nvPr/>
        </p:nvSpPr>
        <p:spPr>
          <a:xfrm>
            <a:off x="8143875" y="3543300"/>
            <a:ext cx="3095625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height/base width in m or cm; angle in ° when measured</a:t>
            </a:r>
          </a:p>
        </p:txBody>
      </p:sp>
      <p:sp>
        <p:nvSpPr>
          <p:cNvPr id="16" name="vocabulary-label">
            <a:extLst>
              <a:ext uri="{FF2B5EF4-FFF2-40B4-BE49-F238E27FC236}">
                <a16:creationId xmlns:a16="http://schemas.microsoft.com/office/drawing/2014/main" id="{EC5E36D7-BEDE-41AE-806B-E1A4CABD30D5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SAY IT PRECISELY</a:t>
            </a:r>
          </a:p>
        </p:txBody>
      </p:sp>
      <p:sp>
        <p:nvSpPr>
          <p:cNvPr id="17" name="vocabulary">
            <a:extLst>
              <a:ext uri="{FF2B5EF4-FFF2-40B4-BE49-F238E27FC236}">
                <a16:creationId xmlns:a16="http://schemas.microsoft.com/office/drawing/2014/main" id="{F8DC2D65-4B22-4E5A-8293-904BAF76B44A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centre of gravity · line of action · base of support · stable · topple</a:t>
            </a:r>
          </a:p>
        </p:txBody>
      </p:sp>
    </p:spTree>
    <p:extLst>
      <p:ext uri="{BB962C8B-B14F-4D97-AF65-F5344CB8AC3E}">
        <p14:creationId xmlns:p14="http://schemas.microsoft.com/office/powerpoint/2010/main" val="1427897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F32BB-BB51-5819-506C-1AEC833D5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FF2B5EF4-FFF2-40B4-BE49-F238E27FC236}">
                <a16:creationId xmlns:a16="http://schemas.microsoft.com/office/drawing/2014/main" id="{E2C26923-BF83-C2BC-140B-61E14D0557B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106A1D4-4CF4-E0DF-0AEA-F6AC7A25E63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752102C-2CA3-3E54-95E2-4D232C45A53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5816556-33C9-5543-F6D4-5C1842131C8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2192EC7-0D02-CF2D-BAE8-B01BB3DAFF8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sentence: centre of gravity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19" name="simple-definition-label">
            <a:extLst>
              <a:ext uri="{FF2B5EF4-FFF2-40B4-BE49-F238E27FC236}">
                <a16:creationId xmlns:a16="http://schemas.microsoft.com/office/drawing/2014/main" id="{E40D79E6-F433-D9FE-A9A5-1E092EA63F85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0" name="simple-definition">
            <a:extLst>
              <a:ext uri="{FF2B5EF4-FFF2-40B4-BE49-F238E27FC236}">
                <a16:creationId xmlns:a16="http://schemas.microsoft.com/office/drawing/2014/main" id="{077D74EB-8B4B-4239-EB8E-CC917EA4CEF7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Every object behaves as though its whole weight acts at a single point, the centre of gravity. This topic is about finding that point and using the vertical line through it to decide whether an object settles back or topples over.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8346087-043C-FCB8-B8DA-071D3287B11A}"/>
              </a:ext>
            </a:extLst>
          </p:cNvPr>
          <p:cNvSpPr txBox="1"/>
          <p:nvPr/>
        </p:nvSpPr>
        <p:spPr>
          <a:xfrm>
            <a:off x="1524000" y="3657600"/>
            <a:ext cx="368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 b="1">
                <a:solidFill>
                  <a:srgbClr val="102E29"/>
                </a:solidFill>
              </a:rPr>
              <a:t>weight line lands inside the base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5058C83-88B8-7611-2E62-9F7BA66620AA}"/>
              </a:ext>
            </a:extLst>
          </p:cNvPr>
          <p:cNvSpPr txBox="1"/>
          <p:nvPr/>
        </p:nvSpPr>
        <p:spPr>
          <a:xfrm>
            <a:off x="6858000" y="3657600"/>
            <a:ext cx="368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 b="1">
                <a:solidFill>
                  <a:srgbClr val="EF5C3E"/>
                </a:solidFill>
              </a:rPr>
              <a:t>weight line lands outside the base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3FDFD88-347E-12B6-122C-199608292741}"/>
              </a:ext>
            </a:extLst>
          </p:cNvPr>
          <p:cNvCxnSpPr/>
          <p:nvPr/>
        </p:nvCxnSpPr>
        <p:spPr>
          <a:xfrm>
            <a:off x="1270000" y="5728171"/>
            <a:ext cx="9906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939B30DB-23FE-1DD3-55EB-E1E5850E38FE}"/>
              </a:ext>
            </a:extLst>
          </p:cNvPr>
          <p:cNvSpPr/>
          <p:nvPr/>
        </p:nvSpPr>
        <p:spPr>
          <a:xfrm>
            <a:off x="2286000" y="4153371"/>
            <a:ext cx="2159000" cy="1574800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59326CF-56E3-95C7-6FF2-6954473C421C}"/>
              </a:ext>
            </a:extLst>
          </p:cNvPr>
          <p:cNvSpPr txBox="1"/>
          <p:nvPr/>
        </p:nvSpPr>
        <p:spPr>
          <a:xfrm>
            <a:off x="2387600" y="4299185"/>
            <a:ext cx="19558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centre of gravity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A45D609-193B-B3AC-B55A-83FA327FBD94}"/>
              </a:ext>
            </a:extLst>
          </p:cNvPr>
          <p:cNvSpPr/>
          <p:nvPr/>
        </p:nvSpPr>
        <p:spPr>
          <a:xfrm>
            <a:off x="3263900" y="4824118"/>
            <a:ext cx="203200" cy="233304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7C5D032-E124-4C6C-2821-46DF2C4D5876}"/>
              </a:ext>
            </a:extLst>
          </p:cNvPr>
          <p:cNvCxnSpPr/>
          <p:nvPr/>
        </p:nvCxnSpPr>
        <p:spPr>
          <a:xfrm>
            <a:off x="3365500" y="5057422"/>
            <a:ext cx="0" cy="816563"/>
          </a:xfrm>
          <a:prstGeom prst="line">
            <a:avLst/>
          </a:prstGeom>
          <a:ln w="25400">
            <a:solidFill>
              <a:srgbClr val="102E29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C8DEB4D-A155-04B1-8226-8CA10885C391}"/>
              </a:ext>
            </a:extLst>
          </p:cNvPr>
          <p:cNvCxnSpPr/>
          <p:nvPr/>
        </p:nvCxnSpPr>
        <p:spPr>
          <a:xfrm>
            <a:off x="2286000" y="5844822"/>
            <a:ext cx="2159000" cy="0"/>
          </a:xfrm>
          <a:prstGeom prst="line">
            <a:avLst/>
          </a:prstGeom>
          <a:ln w="381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A2271FE-8AC8-682F-C228-B65D8D0B35E3}"/>
              </a:ext>
            </a:extLst>
          </p:cNvPr>
          <p:cNvSpPr txBox="1"/>
          <p:nvPr/>
        </p:nvSpPr>
        <p:spPr>
          <a:xfrm>
            <a:off x="660400" y="5757333"/>
            <a:ext cx="152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6B7F79"/>
                </a:solidFill>
              </a:rPr>
              <a:t>base of support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C6B166F-743A-FD97-C5BA-A9D951801F4E}"/>
              </a:ext>
            </a:extLst>
          </p:cNvPr>
          <p:cNvSpPr/>
          <p:nvPr/>
        </p:nvSpPr>
        <p:spPr>
          <a:xfrm>
            <a:off x="7620000" y="4153371"/>
            <a:ext cx="2159000" cy="1108192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696184F-223D-C5F7-D1FD-B90F5A5901AE}"/>
              </a:ext>
            </a:extLst>
          </p:cNvPr>
          <p:cNvSpPr/>
          <p:nvPr/>
        </p:nvSpPr>
        <p:spPr>
          <a:xfrm>
            <a:off x="7747000" y="5261563"/>
            <a:ext cx="558800" cy="466608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05990D7-0E12-A762-D448-3A1E284C3A98}"/>
              </a:ext>
            </a:extLst>
          </p:cNvPr>
          <p:cNvSpPr/>
          <p:nvPr/>
        </p:nvSpPr>
        <p:spPr>
          <a:xfrm>
            <a:off x="8597900" y="4590815"/>
            <a:ext cx="203200" cy="233303"/>
          </a:xfrm>
          <a:prstGeom prst="ellipse">
            <a:avLst/>
          </a:prstGeom>
          <a:solidFill>
            <a:srgbClr val="EF5C3E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46C5BFA-0535-5AC7-3B67-F3234E5581C7}"/>
              </a:ext>
            </a:extLst>
          </p:cNvPr>
          <p:cNvCxnSpPr/>
          <p:nvPr/>
        </p:nvCxnSpPr>
        <p:spPr>
          <a:xfrm>
            <a:off x="8699500" y="4824118"/>
            <a:ext cx="0" cy="1049867"/>
          </a:xfrm>
          <a:prstGeom prst="line">
            <a:avLst/>
          </a:prstGeom>
          <a:ln w="25400">
            <a:solidFill>
              <a:srgbClr val="EF5C3E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5F750F9-1D3D-CA31-4920-6E57470D2308}"/>
              </a:ext>
            </a:extLst>
          </p:cNvPr>
          <p:cNvCxnSpPr/>
          <p:nvPr/>
        </p:nvCxnSpPr>
        <p:spPr>
          <a:xfrm>
            <a:off x="7747000" y="5844822"/>
            <a:ext cx="558800" cy="0"/>
          </a:xfrm>
          <a:prstGeom prst="line">
            <a:avLst/>
          </a:prstGeom>
          <a:ln w="381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F845AB4B-C669-7FD4-14F0-2C50FF75021D}"/>
              </a:ext>
            </a:extLst>
          </p:cNvPr>
          <p:cNvSpPr txBox="1"/>
          <p:nvPr/>
        </p:nvSpPr>
        <p:spPr>
          <a:xfrm>
            <a:off x="8890000" y="5319889"/>
            <a:ext cx="254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the line misses the base, so it topples</a:t>
            </a:r>
          </a:p>
        </p:txBody>
      </p:sp>
      <p:sp>
        <p:nvSpPr>
          <p:cNvPr id="36" name="diagram-caption">
            <a:extLst>
              <a:ext uri="{FF2B5EF4-FFF2-40B4-BE49-F238E27FC236}">
                <a16:creationId xmlns:a16="http://schemas.microsoft.com/office/drawing/2014/main" id="{465BF7F5-DC71-C0D6-4CBA-1D5FF6E9CD44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While the weight's line of action lands inside the base the object rights itself; once it lands outside, it goes over.</a:t>
            </a:r>
          </a:p>
        </p:txBody>
      </p:sp>
    </p:spTree>
    <p:extLst>
      <p:ext uri="{BB962C8B-B14F-4D97-AF65-F5344CB8AC3E}">
        <p14:creationId xmlns:p14="http://schemas.microsoft.com/office/powerpoint/2010/main" val="3981632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5136B50B-4F72-4609-AEF0-04E4DA88CA0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B209FBF-AADF-40C7-83AE-F348C7596CE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E995295-C296-4C16-BF4B-A85650A4692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56BF909-F63D-4EE5-854B-530D4760527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3439E43-A9EC-4ECF-B9AC-552EA2D109D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Raising the centre reduces the model tipping angle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2EA79DB4-B3B1-4EA8-8242-4AF237BC1C64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E1009645-0A72-4E3A-9503-18E3F518AB44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B7EB7249-9C51-495D-A478-3348838FDA7E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Base half-width 0.15 m: (0.1, 56.3), (0.2, 36.9), (0.3, 26.6), (0.5, 16.7).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2E7B37D9-27FD-4EC6-A8D9-44A395A208F4}"/>
              </a:ext>
            </a:extLst>
          </p:cNvPr>
          <p:cNvSpPr>
            <a:spLocks noGrp="1"/>
          </p:cNvSpPr>
          <p:nvPr/>
        </p:nvSpPr>
        <p:spPr>
          <a:xfrm>
            <a:off x="666750" y="4762500"/>
            <a:ext cx="3143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chart 16.7–56.3 °; source 16.7–56.3 °. Source: Centre-of-gravity height / m; Tilt from upright / °. Chart: Centre-of-gravity height / cm; Tilt from upright / °.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3B3AB3D3-6543-4162-BC80-CA43265E1918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47499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7577FB64-346D-47A6-B230-0EA43178140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2ABEDC9-1C06-4581-863B-3AD65E47211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4664735-8A45-4B4F-8381-1CCDE0220AC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2DFBA96-C695-4543-8373-6A5306A179E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4F9BD440-2CF8-42CA-9D29-A689DD835B3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reasoning: which design is safer?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D450C231-0E40-4996-81F2-35C0937039BB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CORE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FCFAF53C-EE21-4D4D-B681-F38E5A5B7C6B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154B38D0-2144-4D11-9F32-6CE0A70769D9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Design A has a 0.40 m base and centre of gravity 0.30 m high. Design B has a 0.60 m base and centre 0.20 m high. Which is more stable, all else equal?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6991A7F1-0D68-483A-878A-E6C99B964FCD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78D2C875-C9B3-4F87-B2C9-6E54B996BBDB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8E0FD1AC-76C4-49D4-B7B5-2BBD716F54CE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Compare base widths: B is wider.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9063C752-8C30-4E71-A684-8F2F9B628220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3139CB52-D5BE-41D4-B20E-A925375DC42B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14725714-D807-4A5F-BF06-712C9C5E3AF7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Compare centre heights: B is lower.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327D7339-6486-4880-8D55-445242321D9E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C950B7CF-75F0-4787-A334-90030124DA84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F43FDDCB-4AD4-4842-98B2-EDA67FAB5BE4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Both changes keep the weight line inside the base over a larger tilt.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F988DF1F-065E-46A1-A35A-ECD3887604AE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AE273BA4-E49A-464E-869C-2B76598DDC98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Design B is more stable.</a:t>
            </a:r>
          </a:p>
        </p:txBody>
      </p:sp>
    </p:spTree>
    <p:extLst>
      <p:ext uri="{BB962C8B-B14F-4D97-AF65-F5344CB8AC3E}">
        <p14:creationId xmlns:p14="http://schemas.microsoft.com/office/powerpoint/2010/main" val="707332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7A156C64-41EA-41EC-82D3-6725D5AB52C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33034CF-02C6-4358-BD53-128717F8A8B1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531ADC4-E0CA-4083-A52D-790B131D5EB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6F479D7-A51F-4590-BE1A-760AC81256D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32E98EB-DCA3-408E-97B9-25DA591885C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Your turn: line-of-action test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0472F404-91EF-4548-8316-BD2955D3E207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CORE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18EE36B4-D7F2-45A9-92B3-57E261635EF7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3A637494-C03A-4EE2-89D6-9B49C207C854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box base extends 12 cm either side of its centre. When tilted, the vertical weight line meets the floor 9 cm from the centre. Predict what happens; then repeat for 14 cm.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BD197B63-EA5E-4956-864D-D2A7E895DCE0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589DCB73-4C14-439A-ADDE-03AE1B1DF519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95B06CAF-A1AE-4B74-AB72-0DF19C0D0F13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9 cm is inside the base.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C80B5F2C-C1BF-4349-B77E-FC47B0A4AF25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AFC22086-4C93-4BAF-9C52-3233955010D8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9FA0B0C1-C34F-47B6-9DE3-B7B3C7036680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14 cm is outside the base.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FF1C3B58-5E27-4F26-A177-21F75128565F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B6F806E2-CA1A-4F13-A333-5BE306D4B91A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C27ABB88-CA69-4F8A-9ECD-4A7CF69EDE81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B7045535-0293-4ED3-95B0-4BC383FD9C7F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A9A17EDF-120E-40E1-95EA-6002C2F2D56B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At 9 cm it remains stable; at 14 cm it topples.</a:t>
            </a:r>
          </a:p>
        </p:txBody>
      </p:sp>
    </p:spTree>
    <p:extLst>
      <p:ext uri="{BB962C8B-B14F-4D97-AF65-F5344CB8AC3E}">
        <p14:creationId xmlns:p14="http://schemas.microsoft.com/office/powerpoint/2010/main" val="1963242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2BBD19A3-AF13-4E9F-B249-0DA4BB87AA2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44573D9-853E-4652-894C-259EAA993119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78D7A61-7DDF-4CFF-9AE3-1CD6D66947F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547578C-4D25-430B-8FE6-4ECB826592A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1.5.3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7C4ABD5-E55F-45BE-9146-97FE8BE7ADD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Design a stubborn tower</a:t>
            </a:r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9682CE4C-51EF-49D0-8CD1-0BF466A49A9E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CLASS ACTIVITY · DESIGN-TEST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2E213527-B78B-4A60-BB69-BFD944600BAD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AC47F018-F3A9-46F3-A0D7-BDCF9D3AB238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identical blocks • card bases • ruler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924DE507-22E9-4F4F-8807-C99BF1F32AC8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DDF83A99-4BEF-4D64-BD57-0D5DD8A1515A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9C8B140A-DA3B-4084-83DC-A49C4EED12D4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Build two equal-mass towers with different base/height arrangements.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01C10134-42C5-42A8-82F0-2F1E6F1BE704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E33BD806-3F1B-4093-8CDE-EBEBF18DEFB1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8CD35B83-242D-4603-BA3A-847BA4E9B847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Predict which tolerates more tilt.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8B6DA06E-277B-4241-B59F-B8F5B266B50B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9C9382D0-81C4-4000-BC3E-D3346B6BB7D4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C19029CA-960D-4FA5-803D-3493DAD4EB16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Tilt the board slowly, measure threshold angle, then explain.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FF1045A9-160F-4E42-9F1E-0C333BB647EB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5B5748BF-2A6F-41C0-8145-1AF80232F35E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Success check: Explanation uses base width, centre height and line of action—not simply 'heavier'.</a:t>
            </a:r>
          </a:p>
        </p:txBody>
      </p:sp>
    </p:spTree>
    <p:extLst>
      <p:ext uri="{BB962C8B-B14F-4D97-AF65-F5344CB8AC3E}">
        <p14:creationId xmlns:p14="http://schemas.microsoft.com/office/powerpoint/2010/main" val="518899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5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5499EAA6-4109-4F23-A671-9C0492BC51A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5707EAC5-351E-48BC-BD36-AC4AA65A4A1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F7A35BC-BAA5-403C-B09C-2A1FD2EEC56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B9A2A628-9445-4492-9720-D47AB014DD8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CAMBRIDGE IGCSE PHYSICS 0625 · 1.5.3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E8FF8A49-8566-447F-821D-6FFE7517A0D7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B1C72886-3D2E-403F-BA4B-334C4B68D006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“A heavier object is always harder to topple.”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A9A53D26-0AAD-4F80-A496-70FDA661A747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CB625A34-FF0F-4580-B24C-026CC073BB29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For similar conditions, stability is governed by centre position and base geometry; mass alone is not enough.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D00DA969-A11A-4C1B-8A6C-C82085E0CAE7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A tall filing cabinet does not become graceful just because it is full.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EBC311FC-6C9C-4CF5-9ED9-FE0171BD133F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What two design changes improve stability without adding mass?</a:t>
            </a:r>
          </a:p>
        </p:txBody>
      </p:sp>
    </p:spTree>
    <p:extLst>
      <p:ext uri="{BB962C8B-B14F-4D97-AF65-F5344CB8AC3E}">
        <p14:creationId xmlns:p14="http://schemas.microsoft.com/office/powerpoint/2010/main" val="1722927266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4054</Words>
  <Application>Microsoft Office PowerPoint</Application>
  <DocSecurity>0</DocSecurity>
  <PresentationFormat>Widescreen</PresentationFormat>
  <Paragraphs>327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2026-08-14T14:20:38Z</dcterms:created>
  <dcterms:modified xsi:type="dcterms:W3CDTF">2026-08-15T16:00:39Z</dcterms:modified>
</cp:coreProperties>
</file>