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Pulse and echo</c:v>
          </c:tx>
          <c:spPr>
            <a:ln w="28575">
              <a:solidFill>
                <a:srgbClr val="52C3D3"/>
              </a:solidFill>
              <a:prstDash val="solid"/>
            </a:ln>
          </c:spPr>
          <c:marker>
            <c:symbol val="circle"/>
            <c:size val="7"/>
            <c:spPr>
              <a:solidFill>
                <a:srgbClr val="52C3D3"/>
              </a:solidFill>
            </c:spPr>
          </c:marker>
          <c:xVal>
            <c:numLit>
              <c:formatCode>General</c:formatCode>
              <c:ptCount val="8"/>
              <c:pt idx="0">
                <c:v>0</c:v>
              </c:pt>
              <c:pt idx="1">
                <c:v>20</c:v>
              </c:pt>
              <c:pt idx="2">
                <c:v>100</c:v>
              </c:pt>
              <c:pt idx="3">
                <c:v>200</c:v>
              </c:pt>
              <c:pt idx="4">
                <c:v>300</c:v>
              </c:pt>
              <c:pt idx="5">
                <c:v>400</c:v>
              </c:pt>
              <c:pt idx="6">
                <c:v>420</c:v>
              </c:pt>
              <c:pt idx="7">
                <c:v>500</c:v>
              </c:pt>
            </c:numLit>
          </c:xVal>
          <c:yVal>
            <c:numLit>
              <c:formatCode>General</c:formatCode>
              <c:ptCount val="8"/>
              <c:pt idx="0">
                <c:v>100</c:v>
              </c:pt>
              <c:pt idx="1">
                <c:v>0</c:v>
              </c:pt>
              <c:pt idx="2">
                <c:v>0</c:v>
              </c:pt>
              <c:pt idx="3">
                <c:v>0</c:v>
              </c:pt>
              <c:pt idx="4">
                <c:v>0</c:v>
              </c:pt>
              <c:pt idx="5">
                <c:v>45</c:v>
              </c:pt>
              <c:pt idx="6">
                <c:v>0</c:v>
              </c:pt>
              <c:pt idx="7">
                <c:v>0</c:v>
              </c:pt>
            </c:numLit>
          </c:yVal>
          <c:smooth val="0"/>
          <c:extLst>
            <c:ext xmlns:c16="http://schemas.microsoft.com/office/drawing/2014/chart" uri="{C3380CC4-5D6E-409C-BE32-E72D297353CC}">
              <c16:uniqueId val="{00000000-9733-4955-BD38-A6D1E5B35A7D}"/>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Microphone signal / % of maximum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50"/>
      </c:valAx>
      <c:valAx>
        <c:axId val="48650112"/>
        <c:scaling>
          <c:orientation val="minMax"/>
        </c:scaling>
        <c:delete val="0"/>
        <c:axPos val="b"/>
        <c:title>
          <c:tx>
            <c:rich>
              <a:bodyPr/>
              <a:lstStyle/>
              <a:p>
                <a:r>
                  <a:t>Time after emission / ms</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20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 dark-green opening slide with the exact topic title “Sound”, an accent ring for group 3, and a single hook question.</a:t>
            </a:r>
          </a:p>
          <a:p>
            <a:r>
              <a:t>[Teacher cue]</a:t>
            </a:r>
          </a:p>
          <a:p>
            <a:r>
              <a:t>Ask the hook question before revealing any explanation. Listen for the vocabulary students already use, then connect their answers to syllabus section 3.4.</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An original 6-mark exam-style question occupies the main page, with a dark solve–pair–compare–justify sequence beside it.</a:t>
            </a:r>
          </a:p>
          <a:p>
            <a:r>
              <a:t>[Teacher cue]</a:t>
            </a:r>
          </a:p>
          <a:p>
            <a:r>
              <a:t>Give independent thinking time, then ask pairs to compare methods before answers. Listen for each command word: calculate, explain. Do not reveal the mark scheme until slide 11.</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a:p>
            <a:r>
              <a:t>[Quiz answers] 1. parallel — Sound in air is longitudinal. 2. frequency — Higher frequency is higher pitch. 3. round trip — It travels out and back. 4. 34 m — 340×0.20/2.</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Four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B6D68-6254-9D80-8980-E94A9C2460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8E6505-0BAD-3D33-48EB-7B8632B58D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E80A1B-B2D0-9352-F970-9E84E339D2D2}"/>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The simple definition is stated in one sentence across the top of the slide. Below it a drawn diagram is labelled source, wall, out: 68 m, back: 68 m. A caption reads: The echo has crossed the gap twice, so the stopwatch always buys you double the distance you actually want.</a:t>
            </a:r>
          </a:p>
          <a:p>
            <a:r>
              <a:t>[Teacher cue]</a:t>
            </a:r>
          </a:p>
          <a:p>
            <a:r>
              <a:t>Explain one core idea at a time. Ask students to restate each idea using one vocabulary word, then reveal the relevant equation only after its variables are named.</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p:txBody>
      </p:sp>
      <p:sp>
        <p:nvSpPr>
          <p:cNvPr id="4" name="Slide Number Placeholder 3">
            <a:extLst>
              <a:ext uri="{FF2B5EF4-FFF2-40B4-BE49-F238E27FC236}">
                <a16:creationId xmlns:a16="http://schemas.microsoft.com/office/drawing/2014/main" id="{5B358734-1A19-4579-E58F-0C19E814007F}"/>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80907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An editable line chart plots Microphone signal in relative amplitude against Time after emission in s; Time after emission is converted from seconds to milliseconds; Microphone signal is shown as a percentage of the maximum amplitude.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Stylised pulse data, not an oscillating sound waveform. Use a line or stem chart with clear discrete pulses.</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a:p>
            <a:r>
              <a:t>[Quantitative visual] Values: Pulse and echo: (0, 1), (0.02, 0), (0.1, 0), (0.2, 0), (0.3, 0), (0.4, 0.45), (0.42, 0), (0.5, 0). Data: illustrative lesson data. Scale: 0 to 100 relative amplitude.</a:t>
            </a:r>
          </a:p>
          <a:p>
            <a:r>
              <a:t>Units: x uses s; y uses dimensionless ratio.</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a:p>
            <a:r>
              <a:t>[Worked problem] Steps: 1) Round-trip path = vt = 340×0.40 = 136 m. 2) One-way distance = 136/2. 3) Check the direction, significant figures and physical meaning of the result. Answer: d = 68 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a:p>
            <a:r>
              <a:t>[Worked problem] Steps: 1) λ = 340/425. 2) Substitute carefully, include the unit and check that the result answers the question. 3) Check the direction, significant figures and physical meaning of the result. Answer: λ = 0.80 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a:p>
            <a:r>
              <a:t>[Safety] Keep a safe volume, protect hearing and use no loud sound demonstrations.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https://giophysics.com/chapter-24/sound-doppler</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Describe production/detection of sound by vibrating sources and receivers and its longitudinal particle model.; Relate pitch to frequency and loudness to amplitude/intensity; state human audible limits qualitatively as required.; Measure/calculate sound speed using distance and time, including the echo round trip.; Describe reflection/echoes and uses of ultrasound in sonar, medical imaging and non-destructive testing (Supplement applications).</a:t>
            </a:r>
          </a:p>
          <a:p>
            <a:r>
              <a:t>[Safety]</a:t>
            </a:r>
          </a:p>
          <a:p>
            <a:r>
              <a:t>Keep a safe volume, protect hearing and use no loud sound demonstrations.</a:t>
            </a:r>
          </a:p>
          <a:p>
            <a:r>
              <a:t>[Humor] Shouting the same note does not turn it into a soprano.</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F8D8973B-7323-4074-A2BF-4A2564ECB56E}"/>
              </a:ext>
            </a:extLst>
          </p:cNvPr>
          <p:cNvSpPr>
            <a:spLocks noGrp="1"/>
          </p:cNvSpPr>
          <p:nvPr/>
        </p:nvSpPr>
        <p:spPr>
          <a:xfrm>
            <a:off x="0" y="0"/>
            <a:ext cx="171450" cy="6858000"/>
          </a:xfrm>
          <a:prstGeom prst="rect">
            <a:avLst/>
          </a:prstGeom>
          <a:solidFill>
            <a:srgbClr val="52C3D3"/>
          </a:solidFill>
          <a:ln w="0">
            <a:noFill/>
            <a:prstDash val="solid"/>
          </a:ln>
        </p:spPr>
      </p:sp>
      <p:sp>
        <p:nvSpPr>
          <p:cNvPr id="2" name="title-eyebrow">
            <a:extLst>
              <a:ext uri="{FF2B5EF4-FFF2-40B4-BE49-F238E27FC236}">
                <a16:creationId xmlns:a16="http://schemas.microsoft.com/office/drawing/2014/main" id="{908F7F76-ADC4-4A28-96BA-D94A3437CB23}"/>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CAMBRIDGE IGCSE PHYSICS 0625 · SYLLABUS 3.4</a:t>
            </a:r>
          </a:p>
        </p:txBody>
      </p:sp>
      <p:sp>
        <p:nvSpPr>
          <p:cNvPr id="3" name="topic-title">
            <a:extLst>
              <a:ext uri="{FF2B5EF4-FFF2-40B4-BE49-F238E27FC236}">
                <a16:creationId xmlns:a16="http://schemas.microsoft.com/office/drawing/2014/main" id="{5F7CA49E-B852-403C-8870-5CA9F4599259}"/>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Sound</a:t>
            </a:r>
          </a:p>
        </p:txBody>
      </p:sp>
      <p:sp>
        <p:nvSpPr>
          <p:cNvPr id="4" name="lesson-title">
            <a:extLst>
              <a:ext uri="{FF2B5EF4-FFF2-40B4-BE49-F238E27FC236}">
                <a16:creationId xmlns:a16="http://schemas.microsoft.com/office/drawing/2014/main" id="{5D9CD26D-69F0-49DB-BF64-FFBC32D46F09}"/>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52C3D3"/>
                </a:solidFill>
              </a:defRPr>
            </a:pPr>
            <a:r>
              <a:rPr sz="2850" b="1" i="0">
                <a:solidFill>
                  <a:srgbClr val="52C3D3"/>
                </a:solidFill>
              </a:rPr>
              <a:t>Echo Location Lab</a:t>
            </a:r>
          </a:p>
        </p:txBody>
      </p:sp>
      <p:sp>
        <p:nvSpPr>
          <p:cNvPr id="5" name="lesson-hook">
            <a:extLst>
              <a:ext uri="{FF2B5EF4-FFF2-40B4-BE49-F238E27FC236}">
                <a16:creationId xmlns:a16="http://schemas.microsoft.com/office/drawing/2014/main" id="{295C66B3-8225-44AC-B4F8-98A551C04A96}"/>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An echo returns in 0.40 s. Why is multiplying speed by time not yet the wall distance?</a:t>
            </a:r>
          </a:p>
        </p:txBody>
      </p:sp>
      <p:sp>
        <p:nvSpPr>
          <p:cNvPr id="6" name="topic-ring">
            <a:extLst>
              <a:ext uri="{FF2B5EF4-FFF2-40B4-BE49-F238E27FC236}">
                <a16:creationId xmlns:a16="http://schemas.microsoft.com/office/drawing/2014/main" id="{E1DD3960-5A6B-484C-8478-4ECF576C92D5}"/>
              </a:ext>
            </a:extLst>
          </p:cNvPr>
          <p:cNvSpPr>
            <a:spLocks noGrp="1"/>
          </p:cNvSpPr>
          <p:nvPr/>
        </p:nvSpPr>
        <p:spPr>
          <a:xfrm>
            <a:off x="9477375" y="1190625"/>
            <a:ext cx="1952625" cy="1952625"/>
          </a:xfrm>
          <a:prstGeom prst="ellipse">
            <a:avLst/>
          </a:prstGeom>
          <a:solidFill>
            <a:srgbClr val="52C3D3"/>
          </a:solidFill>
          <a:ln w="0">
            <a:noFill/>
            <a:prstDash val="solid"/>
          </a:ln>
        </p:spPr>
      </p:sp>
      <p:sp>
        <p:nvSpPr>
          <p:cNvPr id="7" name="topic-ring-center">
            <a:extLst>
              <a:ext uri="{FF2B5EF4-FFF2-40B4-BE49-F238E27FC236}">
                <a16:creationId xmlns:a16="http://schemas.microsoft.com/office/drawing/2014/main" id="{CC6B018A-6387-4494-9A40-9ABBEFCD6B39}"/>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22C44B61-F9F4-4AFF-8BB0-76F27D07C999}"/>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EDITABLE · 45-MINUTE CLASSROOM LESSON · CORE + SUPPLEMENT</a:t>
            </a:r>
          </a:p>
        </p:txBody>
      </p:sp>
      <p:sp>
        <p:nvSpPr>
          <p:cNvPr id="9" name="group-label">
            <a:extLst>
              <a:ext uri="{FF2B5EF4-FFF2-40B4-BE49-F238E27FC236}">
                <a16:creationId xmlns:a16="http://schemas.microsoft.com/office/drawing/2014/main" id="{FE94F591-107A-4443-AE82-D35CC68D0A3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10" name="page-number">
            <a:extLst>
              <a:ext uri="{FF2B5EF4-FFF2-40B4-BE49-F238E27FC236}">
                <a16:creationId xmlns:a16="http://schemas.microsoft.com/office/drawing/2014/main" id="{FB6AAFF5-873A-4550-9DAE-C8303E730E0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6E748325-A1B6-47C7-8183-CDA7AD266215}"/>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74A4E93E-027D-4023-86AC-52EA629D69E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3.4</a:t>
            </a:r>
          </a:p>
        </p:txBody>
      </p:sp>
    </p:spTree>
    <p:extLst>
      <p:ext uri="{BB962C8B-B14F-4D97-AF65-F5344CB8AC3E}">
        <p14:creationId xmlns:p14="http://schemas.microsoft.com/office/powerpoint/2010/main" val="2009698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CAFA68B3-6DE4-4C6B-B966-4465C80B417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6C7B78AA-F6DB-4512-9284-A9C956CB17F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224C6A5C-7FB0-4236-8504-0604FF65913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338F534-8F34-41F5-899D-81F4F8C2A83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EA57551A-3883-4DA2-8DE3-C443B70835C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depth sounder</a:t>
            </a:r>
          </a:p>
        </p:txBody>
      </p:sp>
      <p:sp>
        <p:nvSpPr>
          <p:cNvPr id="6" name="exam-meta">
            <a:extLst>
              <a:ext uri="{FF2B5EF4-FFF2-40B4-BE49-F238E27FC236}">
                <a16:creationId xmlns:a16="http://schemas.microsoft.com/office/drawing/2014/main" id="{8BDF58E1-18FC-409D-ACA5-9B99AEB1A639}"/>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Core + Supplement context · 6 MARKS · CALCULATE · EXPLAIN</a:t>
            </a:r>
          </a:p>
        </p:txBody>
      </p:sp>
      <p:sp>
        <p:nvSpPr>
          <p:cNvPr id="7" name="exam-question-frame">
            <a:extLst>
              <a:ext uri="{FF2B5EF4-FFF2-40B4-BE49-F238E27FC236}">
                <a16:creationId xmlns:a16="http://schemas.microsoft.com/office/drawing/2014/main" id="{74C18DB1-F3EF-43B7-9C88-817AD9E6E18C}"/>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1F447516-6B52-4EB6-B024-714B78E956DE}"/>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sonar pulse travels through water at 1500 m/s and returns from the seabed after 0.080 s. Calculate depth. Explain why ultrasound is suitable for pulse–echo measurements.</a:t>
            </a:r>
          </a:p>
        </p:txBody>
      </p:sp>
      <p:sp>
        <p:nvSpPr>
          <p:cNvPr id="9" name="exam-method-frame">
            <a:extLst>
              <a:ext uri="{FF2B5EF4-FFF2-40B4-BE49-F238E27FC236}">
                <a16:creationId xmlns:a16="http://schemas.microsoft.com/office/drawing/2014/main" id="{1BE16D61-E158-417F-A213-A2B56A435737}"/>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8FF2343D-35B7-4517-A5A3-C15DB9A31769}"/>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D80B0298-BDF5-4F7F-9EB2-65B51036DE63}"/>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289310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93AA1DDB-0F46-4A92-B169-0454B576FAB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D3488E5B-9045-46FE-85CB-C2BA0BEEA13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8E0C6535-142A-4F5F-A8DF-CCF2E7BAF0E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DFDDE85-95C2-4AD8-B16D-E0CB07AFDAE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D1EA5F2D-8503-4DA8-A6D7-1F9F4C57DF6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AAF8862B-7769-4BF4-85AE-87B00FCE3AB1}"/>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1B8B8EAF-3458-4566-8106-312FDED0892A}"/>
              </a:ext>
            </a:extLst>
          </p:cNvPr>
          <p:cNvSpPr>
            <a:spLocks noGrp="1"/>
          </p:cNvSpPr>
          <p:nvPr/>
        </p:nvSpPr>
        <p:spPr>
          <a:xfrm>
            <a:off x="666750" y="2266950"/>
            <a:ext cx="457200" cy="457200"/>
          </a:xfrm>
          <a:prstGeom prst="ellipse">
            <a:avLst/>
          </a:prstGeom>
          <a:solidFill>
            <a:srgbClr val="52C3D3"/>
          </a:solidFill>
          <a:ln w="0">
            <a:noFill/>
            <a:prstDash val="solid"/>
          </a:ln>
        </p:spPr>
      </p:sp>
      <p:sp>
        <p:nvSpPr>
          <p:cNvPr id="8" name="mark-number-text-1">
            <a:extLst>
              <a:ext uri="{FF2B5EF4-FFF2-40B4-BE49-F238E27FC236}">
                <a16:creationId xmlns:a16="http://schemas.microsoft.com/office/drawing/2014/main" id="{4AF508B7-B088-4FAF-ACCF-54894AA8D3EF}"/>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B5C138D4-D6EA-4826-8E01-D4D4E033B7F0}"/>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Round-trip distance = 1500×0.080 = 120 m.</a:t>
            </a:r>
          </a:p>
        </p:txBody>
      </p:sp>
      <p:sp>
        <p:nvSpPr>
          <p:cNvPr id="10" name="mark-number-2">
            <a:extLst>
              <a:ext uri="{FF2B5EF4-FFF2-40B4-BE49-F238E27FC236}">
                <a16:creationId xmlns:a16="http://schemas.microsoft.com/office/drawing/2014/main" id="{F6CF240C-1821-41E5-ADBE-A96ED8D3677B}"/>
              </a:ext>
            </a:extLst>
          </p:cNvPr>
          <p:cNvSpPr>
            <a:spLocks noGrp="1"/>
          </p:cNvSpPr>
          <p:nvPr/>
        </p:nvSpPr>
        <p:spPr>
          <a:xfrm>
            <a:off x="666750" y="3333750"/>
            <a:ext cx="457200" cy="457200"/>
          </a:xfrm>
          <a:prstGeom prst="ellipse">
            <a:avLst/>
          </a:prstGeom>
          <a:solidFill>
            <a:srgbClr val="52C3D3"/>
          </a:solidFill>
          <a:ln w="0">
            <a:noFill/>
            <a:prstDash val="solid"/>
          </a:ln>
        </p:spPr>
      </p:sp>
      <p:sp>
        <p:nvSpPr>
          <p:cNvPr id="11" name="mark-number-text-2">
            <a:extLst>
              <a:ext uri="{FF2B5EF4-FFF2-40B4-BE49-F238E27FC236}">
                <a16:creationId xmlns:a16="http://schemas.microsoft.com/office/drawing/2014/main" id="{5C853CE5-15A7-4370-AE2A-D8A8A8315D48}"/>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05BB1A66-F1E4-4AC0-BE8A-AD040B49A08E}"/>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Depth = 60 m.</a:t>
            </a:r>
          </a:p>
        </p:txBody>
      </p:sp>
      <p:sp>
        <p:nvSpPr>
          <p:cNvPr id="13" name="mark-number-3">
            <a:extLst>
              <a:ext uri="{FF2B5EF4-FFF2-40B4-BE49-F238E27FC236}">
                <a16:creationId xmlns:a16="http://schemas.microsoft.com/office/drawing/2014/main" id="{72A902B6-79F4-4197-8002-18BBF992E55B}"/>
              </a:ext>
            </a:extLst>
          </p:cNvPr>
          <p:cNvSpPr>
            <a:spLocks noGrp="1"/>
          </p:cNvSpPr>
          <p:nvPr/>
        </p:nvSpPr>
        <p:spPr>
          <a:xfrm>
            <a:off x="666750" y="4400550"/>
            <a:ext cx="457200" cy="457200"/>
          </a:xfrm>
          <a:prstGeom prst="ellipse">
            <a:avLst/>
          </a:prstGeom>
          <a:solidFill>
            <a:srgbClr val="52C3D3"/>
          </a:solidFill>
          <a:ln w="0">
            <a:noFill/>
            <a:prstDash val="solid"/>
          </a:ln>
        </p:spPr>
      </p:sp>
      <p:sp>
        <p:nvSpPr>
          <p:cNvPr id="14" name="mark-number-text-3">
            <a:extLst>
              <a:ext uri="{FF2B5EF4-FFF2-40B4-BE49-F238E27FC236}">
                <a16:creationId xmlns:a16="http://schemas.microsoft.com/office/drawing/2014/main" id="{C1839DAC-3CA9-4140-AAF7-957AFBD0DADE}"/>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01E29E9D-2A5E-4485-9A55-A6B38FABA667}"/>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Ultrasound can be sent as short pulses/directed.</a:t>
            </a:r>
          </a:p>
        </p:txBody>
      </p:sp>
      <p:sp>
        <p:nvSpPr>
          <p:cNvPr id="16" name="mark-number-4">
            <a:extLst>
              <a:ext uri="{FF2B5EF4-FFF2-40B4-BE49-F238E27FC236}">
                <a16:creationId xmlns:a16="http://schemas.microsoft.com/office/drawing/2014/main" id="{5E26F174-2594-463E-93BD-CD2637E5E539}"/>
              </a:ext>
            </a:extLst>
          </p:cNvPr>
          <p:cNvSpPr>
            <a:spLocks noGrp="1"/>
          </p:cNvSpPr>
          <p:nvPr/>
        </p:nvSpPr>
        <p:spPr>
          <a:xfrm>
            <a:off x="6191250" y="2266950"/>
            <a:ext cx="457200" cy="457200"/>
          </a:xfrm>
          <a:prstGeom prst="ellipse">
            <a:avLst/>
          </a:prstGeom>
          <a:solidFill>
            <a:srgbClr val="52C3D3"/>
          </a:solidFill>
          <a:ln w="0">
            <a:noFill/>
            <a:prstDash val="solid"/>
          </a:ln>
        </p:spPr>
      </p:sp>
      <p:sp>
        <p:nvSpPr>
          <p:cNvPr id="17" name="mark-number-text-4">
            <a:extLst>
              <a:ext uri="{FF2B5EF4-FFF2-40B4-BE49-F238E27FC236}">
                <a16:creationId xmlns:a16="http://schemas.microsoft.com/office/drawing/2014/main" id="{DD74D76D-0AB2-4874-B16B-34F65FA154BB}"/>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D47DCE90-AA66-4090-BAC7-BE3DB5F43AB2}"/>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It reflects at boundaries.</a:t>
            </a:r>
          </a:p>
        </p:txBody>
      </p:sp>
      <p:sp>
        <p:nvSpPr>
          <p:cNvPr id="19" name="mark-number-5">
            <a:extLst>
              <a:ext uri="{FF2B5EF4-FFF2-40B4-BE49-F238E27FC236}">
                <a16:creationId xmlns:a16="http://schemas.microsoft.com/office/drawing/2014/main" id="{5E0F5D0A-FB14-48D8-ABE0-BF62A127F59F}"/>
              </a:ext>
            </a:extLst>
          </p:cNvPr>
          <p:cNvSpPr>
            <a:spLocks noGrp="1"/>
          </p:cNvSpPr>
          <p:nvPr/>
        </p:nvSpPr>
        <p:spPr>
          <a:xfrm>
            <a:off x="6191250" y="3333750"/>
            <a:ext cx="457200" cy="457200"/>
          </a:xfrm>
          <a:prstGeom prst="ellipse">
            <a:avLst/>
          </a:prstGeom>
          <a:solidFill>
            <a:srgbClr val="52C3D3"/>
          </a:solidFill>
          <a:ln w="0">
            <a:noFill/>
            <a:prstDash val="solid"/>
          </a:ln>
        </p:spPr>
      </p:sp>
      <p:sp>
        <p:nvSpPr>
          <p:cNvPr id="20" name="mark-number-text-5">
            <a:extLst>
              <a:ext uri="{FF2B5EF4-FFF2-40B4-BE49-F238E27FC236}">
                <a16:creationId xmlns:a16="http://schemas.microsoft.com/office/drawing/2014/main" id="{9CA2FC19-2A2D-4B92-9770-AE0E8C4A2DDD}"/>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7B343A67-39F9-4C7E-9799-7BD75997DEA7}"/>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Time delay can be measured.</a:t>
            </a:r>
          </a:p>
        </p:txBody>
      </p:sp>
      <p:sp>
        <p:nvSpPr>
          <p:cNvPr id="22" name="mark-number-6">
            <a:extLst>
              <a:ext uri="{FF2B5EF4-FFF2-40B4-BE49-F238E27FC236}">
                <a16:creationId xmlns:a16="http://schemas.microsoft.com/office/drawing/2014/main" id="{0E84ECA3-1D81-4FB0-B270-CD606943CCB4}"/>
              </a:ext>
            </a:extLst>
          </p:cNvPr>
          <p:cNvSpPr>
            <a:spLocks noGrp="1"/>
          </p:cNvSpPr>
          <p:nvPr/>
        </p:nvSpPr>
        <p:spPr>
          <a:xfrm>
            <a:off x="6191250" y="4400550"/>
            <a:ext cx="457200" cy="457200"/>
          </a:xfrm>
          <a:prstGeom prst="ellipse">
            <a:avLst/>
          </a:prstGeom>
          <a:solidFill>
            <a:srgbClr val="52C3D3"/>
          </a:solidFill>
          <a:ln w="0">
            <a:noFill/>
            <a:prstDash val="solid"/>
          </a:ln>
        </p:spPr>
      </p:sp>
      <p:sp>
        <p:nvSpPr>
          <p:cNvPr id="23" name="mark-number-text-6">
            <a:extLst>
              <a:ext uri="{FF2B5EF4-FFF2-40B4-BE49-F238E27FC236}">
                <a16:creationId xmlns:a16="http://schemas.microsoft.com/office/drawing/2014/main" id="{504C20C8-459E-4B96-9629-21ADABBE5DA0}"/>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55381847-46E6-483F-B44C-495A6BD804B3}"/>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Frequency is above human hearing/does not disturb audible range: acceptable additional point.</a:t>
            </a:r>
          </a:p>
        </p:txBody>
      </p:sp>
      <p:sp>
        <p:nvSpPr>
          <p:cNvPr id="25" name="improvement-band">
            <a:extLst>
              <a:ext uri="{FF2B5EF4-FFF2-40B4-BE49-F238E27FC236}">
                <a16:creationId xmlns:a16="http://schemas.microsoft.com/office/drawing/2014/main" id="{9BC91CA8-441A-4AA9-9B84-9B84B5323162}"/>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B96AFAF3-F70F-4C86-B6FD-C18C0A5357C8}"/>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972658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4D224FCF-96F7-4D97-B73A-7471E24C3EA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BFCC28FC-CFF3-4682-BDB4-3A8188310DE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8BFF8202-FBC2-4A11-A9C7-925BB2E3B1B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319A950-D738-4A83-A5B8-E99E0E1A05F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2F78CBE0-B287-4DA6-AC06-3C44789BD77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E3F18310-94B0-4EF2-BB16-EBFD805753E1}"/>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E9D03750-B900-402C-B99B-ED7B8F25D091}"/>
              </a:ext>
            </a:extLst>
          </p:cNvPr>
          <p:cNvSpPr>
            <a:spLocks noGrp="1"/>
          </p:cNvSpPr>
          <p:nvPr/>
        </p:nvSpPr>
        <p:spPr>
          <a:xfrm>
            <a:off x="666750" y="2143125"/>
            <a:ext cx="590550" cy="3429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Q1</a:t>
            </a:r>
          </a:p>
        </p:txBody>
      </p:sp>
      <p:sp>
        <p:nvSpPr>
          <p:cNvPr id="8" name="quiz-question-1">
            <a:extLst>
              <a:ext uri="{FF2B5EF4-FFF2-40B4-BE49-F238E27FC236}">
                <a16:creationId xmlns:a16="http://schemas.microsoft.com/office/drawing/2014/main" id="{7E2C40A7-9A97-4047-98DD-AEA54BD5D33A}"/>
              </a:ext>
            </a:extLst>
          </p:cNvPr>
          <p:cNvSpPr>
            <a:spLocks noGrp="1"/>
          </p:cNvSpPr>
          <p:nvPr/>
        </p:nvSpPr>
        <p:spPr>
          <a:xfrm>
            <a:off x="12573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Sound vibration direction?</a:t>
            </a:r>
          </a:p>
        </p:txBody>
      </p:sp>
      <p:sp>
        <p:nvSpPr>
          <p:cNvPr id="9" name="quiz-choices-1">
            <a:extLst>
              <a:ext uri="{FF2B5EF4-FFF2-40B4-BE49-F238E27FC236}">
                <a16:creationId xmlns:a16="http://schemas.microsoft.com/office/drawing/2014/main" id="{FC9E276E-FB5A-40C6-876D-C7B81E6FEA81}"/>
              </a:ext>
            </a:extLst>
          </p:cNvPr>
          <p:cNvSpPr>
            <a:spLocks noGrp="1"/>
          </p:cNvSpPr>
          <p:nvPr/>
        </p:nvSpPr>
        <p:spPr>
          <a:xfrm>
            <a:off x="12573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perpendicular · B parallel · C circular only · D none</a:t>
            </a:r>
          </a:p>
        </p:txBody>
      </p:sp>
      <p:sp>
        <p:nvSpPr>
          <p:cNvPr id="10" name="rule-70-401">
            <a:extLst>
              <a:ext uri="{FF2B5EF4-FFF2-40B4-BE49-F238E27FC236}">
                <a16:creationId xmlns:a16="http://schemas.microsoft.com/office/drawing/2014/main" id="{E0592CCF-2D9D-463E-8D0D-B7E82C9C4C3E}"/>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350800AF-BF13-4339-8199-354B52A9E210}"/>
              </a:ext>
            </a:extLst>
          </p:cNvPr>
          <p:cNvSpPr>
            <a:spLocks noGrp="1"/>
          </p:cNvSpPr>
          <p:nvPr/>
        </p:nvSpPr>
        <p:spPr>
          <a:xfrm>
            <a:off x="6191250" y="2143125"/>
            <a:ext cx="590550" cy="3429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Q2</a:t>
            </a:r>
          </a:p>
        </p:txBody>
      </p:sp>
      <p:sp>
        <p:nvSpPr>
          <p:cNvPr id="12" name="quiz-question-2">
            <a:extLst>
              <a:ext uri="{FF2B5EF4-FFF2-40B4-BE49-F238E27FC236}">
                <a16:creationId xmlns:a16="http://schemas.microsoft.com/office/drawing/2014/main" id="{0A48CE4D-5DB6-49E2-8C30-20D0E276CA1F}"/>
              </a:ext>
            </a:extLst>
          </p:cNvPr>
          <p:cNvSpPr>
            <a:spLocks noGrp="1"/>
          </p:cNvSpPr>
          <p:nvPr/>
        </p:nvSpPr>
        <p:spPr>
          <a:xfrm>
            <a:off x="67818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Pitch depends on?</a:t>
            </a:r>
          </a:p>
        </p:txBody>
      </p:sp>
      <p:sp>
        <p:nvSpPr>
          <p:cNvPr id="13" name="quiz-choices-2">
            <a:extLst>
              <a:ext uri="{FF2B5EF4-FFF2-40B4-BE49-F238E27FC236}">
                <a16:creationId xmlns:a16="http://schemas.microsoft.com/office/drawing/2014/main" id="{914797EE-C400-49AD-96BA-DA2ECBDAD506}"/>
              </a:ext>
            </a:extLst>
          </p:cNvPr>
          <p:cNvSpPr>
            <a:spLocks noGrp="1"/>
          </p:cNvSpPr>
          <p:nvPr/>
        </p:nvSpPr>
        <p:spPr>
          <a:xfrm>
            <a:off x="67818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amplitude · B frequency · C distance only · D speed only</a:t>
            </a:r>
          </a:p>
        </p:txBody>
      </p:sp>
      <p:sp>
        <p:nvSpPr>
          <p:cNvPr id="14" name="rule-650-401">
            <a:extLst>
              <a:ext uri="{FF2B5EF4-FFF2-40B4-BE49-F238E27FC236}">
                <a16:creationId xmlns:a16="http://schemas.microsoft.com/office/drawing/2014/main" id="{BDA2C323-5D68-4F48-9C7E-18367EA12267}"/>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59E98888-2B2C-4E89-80A5-B417B4C5EB32}"/>
              </a:ext>
            </a:extLst>
          </p:cNvPr>
          <p:cNvSpPr>
            <a:spLocks noGrp="1"/>
          </p:cNvSpPr>
          <p:nvPr/>
        </p:nvSpPr>
        <p:spPr>
          <a:xfrm>
            <a:off x="666750" y="4048125"/>
            <a:ext cx="590550" cy="3429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Q3</a:t>
            </a:r>
          </a:p>
        </p:txBody>
      </p:sp>
      <p:sp>
        <p:nvSpPr>
          <p:cNvPr id="16" name="quiz-question-3">
            <a:extLst>
              <a:ext uri="{FF2B5EF4-FFF2-40B4-BE49-F238E27FC236}">
                <a16:creationId xmlns:a16="http://schemas.microsoft.com/office/drawing/2014/main" id="{A86DDF19-C022-4E6E-B23C-ECCDDB42AFF6}"/>
              </a:ext>
            </a:extLst>
          </p:cNvPr>
          <p:cNvSpPr>
            <a:spLocks noGrp="1"/>
          </p:cNvSpPr>
          <p:nvPr/>
        </p:nvSpPr>
        <p:spPr>
          <a:xfrm>
            <a:off x="12573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Echo path is?</a:t>
            </a:r>
          </a:p>
        </p:txBody>
      </p:sp>
      <p:sp>
        <p:nvSpPr>
          <p:cNvPr id="17" name="quiz-choices-3">
            <a:extLst>
              <a:ext uri="{FF2B5EF4-FFF2-40B4-BE49-F238E27FC236}">
                <a16:creationId xmlns:a16="http://schemas.microsoft.com/office/drawing/2014/main" id="{9C1BE943-ECFD-4A4B-ACCF-DE2BD172FBC3}"/>
              </a:ext>
            </a:extLst>
          </p:cNvPr>
          <p:cNvSpPr>
            <a:spLocks noGrp="1"/>
          </p:cNvSpPr>
          <p:nvPr/>
        </p:nvSpPr>
        <p:spPr>
          <a:xfrm>
            <a:off x="12573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one way · B round trip · C zero · D one wavelength only</a:t>
            </a:r>
          </a:p>
        </p:txBody>
      </p:sp>
      <p:sp>
        <p:nvSpPr>
          <p:cNvPr id="18" name="rule-70-601">
            <a:extLst>
              <a:ext uri="{FF2B5EF4-FFF2-40B4-BE49-F238E27FC236}">
                <a16:creationId xmlns:a16="http://schemas.microsoft.com/office/drawing/2014/main" id="{07AD4CCB-5FBB-49CF-9F98-5E660F61BCA6}"/>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B79FF3F3-0837-4B12-8B80-D3ED3AA6E565}"/>
              </a:ext>
            </a:extLst>
          </p:cNvPr>
          <p:cNvSpPr>
            <a:spLocks noGrp="1"/>
          </p:cNvSpPr>
          <p:nvPr/>
        </p:nvSpPr>
        <p:spPr>
          <a:xfrm>
            <a:off x="6191250" y="4048125"/>
            <a:ext cx="590550" cy="3429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Q4</a:t>
            </a:r>
          </a:p>
        </p:txBody>
      </p:sp>
      <p:sp>
        <p:nvSpPr>
          <p:cNvPr id="20" name="quiz-question-4">
            <a:extLst>
              <a:ext uri="{FF2B5EF4-FFF2-40B4-BE49-F238E27FC236}">
                <a16:creationId xmlns:a16="http://schemas.microsoft.com/office/drawing/2014/main" id="{A27FF2BC-4446-4775-8113-2E929FBBF80C}"/>
              </a:ext>
            </a:extLst>
          </p:cNvPr>
          <p:cNvSpPr>
            <a:spLocks noGrp="1"/>
          </p:cNvSpPr>
          <p:nvPr/>
        </p:nvSpPr>
        <p:spPr>
          <a:xfrm>
            <a:off x="67818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340 m/s, echo 0.20 s: distance?</a:t>
            </a:r>
          </a:p>
        </p:txBody>
      </p:sp>
      <p:sp>
        <p:nvSpPr>
          <p:cNvPr id="21" name="quiz-choices-4">
            <a:extLst>
              <a:ext uri="{FF2B5EF4-FFF2-40B4-BE49-F238E27FC236}">
                <a16:creationId xmlns:a16="http://schemas.microsoft.com/office/drawing/2014/main" id="{4629544B-ABE2-4714-8562-B469F67CF16D}"/>
              </a:ext>
            </a:extLst>
          </p:cNvPr>
          <p:cNvSpPr>
            <a:spLocks noGrp="1"/>
          </p:cNvSpPr>
          <p:nvPr/>
        </p:nvSpPr>
        <p:spPr>
          <a:xfrm>
            <a:off x="67818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17 m · B 34 m · C 68 m · D 1700 m</a:t>
            </a:r>
          </a:p>
        </p:txBody>
      </p:sp>
      <p:sp>
        <p:nvSpPr>
          <p:cNvPr id="22" name="rule-650-601">
            <a:extLst>
              <a:ext uri="{FF2B5EF4-FFF2-40B4-BE49-F238E27FC236}">
                <a16:creationId xmlns:a16="http://schemas.microsoft.com/office/drawing/2014/main" id="{B828663C-FDE0-47DE-91BE-4E16D66206E7}"/>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2012992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21476BA8-8B7F-44EA-AF80-AD2C65483EF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26BA4171-B472-41F4-9167-6253A0C49E7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CF69C978-07CE-4303-8BF5-5C4197025CF1}"/>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60D12BC5-2656-42FF-A0AD-FF054597414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3.4</a:t>
            </a:r>
          </a:p>
        </p:txBody>
      </p:sp>
      <p:sp>
        <p:nvSpPr>
          <p:cNvPr id="5" name="slide-title">
            <a:extLst>
              <a:ext uri="{FF2B5EF4-FFF2-40B4-BE49-F238E27FC236}">
                <a16:creationId xmlns:a16="http://schemas.microsoft.com/office/drawing/2014/main" id="{721262F6-9826-4648-B707-E32A195D6FC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056A1DFA-F0CE-4D9B-AA2C-AF528FB01AD5}"/>
              </a:ext>
            </a:extLst>
          </p:cNvPr>
          <p:cNvSpPr>
            <a:spLocks noGrp="1"/>
          </p:cNvSpPr>
          <p:nvPr/>
        </p:nvSpPr>
        <p:spPr>
          <a:xfrm>
            <a:off x="714375" y="1714500"/>
            <a:ext cx="476250" cy="476250"/>
          </a:xfrm>
          <a:prstGeom prst="ellipse">
            <a:avLst/>
          </a:prstGeom>
          <a:solidFill>
            <a:srgbClr val="52C3D3"/>
          </a:solidFill>
          <a:ln w="0">
            <a:noFill/>
            <a:prstDash val="solid"/>
          </a:ln>
        </p:spPr>
      </p:sp>
      <p:sp>
        <p:nvSpPr>
          <p:cNvPr id="7" name="answer-number-text-1">
            <a:extLst>
              <a:ext uri="{FF2B5EF4-FFF2-40B4-BE49-F238E27FC236}">
                <a16:creationId xmlns:a16="http://schemas.microsoft.com/office/drawing/2014/main" id="{B64C9011-51F0-4508-94FA-37D02EEDF9EC}"/>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CD83A20F-3E80-4AE6-9D54-DE9A24A1E377}"/>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parallel</a:t>
            </a:r>
          </a:p>
        </p:txBody>
      </p:sp>
      <p:sp>
        <p:nvSpPr>
          <p:cNvPr id="9" name="answer-reason-1">
            <a:extLst>
              <a:ext uri="{FF2B5EF4-FFF2-40B4-BE49-F238E27FC236}">
                <a16:creationId xmlns:a16="http://schemas.microsoft.com/office/drawing/2014/main" id="{615CE776-4C71-4AC6-A125-F6230284B999}"/>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Sound in air is longitudinal.</a:t>
            </a:r>
          </a:p>
        </p:txBody>
      </p:sp>
      <p:sp>
        <p:nvSpPr>
          <p:cNvPr id="10" name="rule-155-262">
            <a:extLst>
              <a:ext uri="{FF2B5EF4-FFF2-40B4-BE49-F238E27FC236}">
                <a16:creationId xmlns:a16="http://schemas.microsoft.com/office/drawing/2014/main" id="{D5FF16AB-F6DF-4F17-82DE-3F67FD68129E}"/>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14D0974C-6C56-4739-AA76-0882BE0ED297}"/>
              </a:ext>
            </a:extLst>
          </p:cNvPr>
          <p:cNvSpPr>
            <a:spLocks noGrp="1"/>
          </p:cNvSpPr>
          <p:nvPr/>
        </p:nvSpPr>
        <p:spPr>
          <a:xfrm>
            <a:off x="714375" y="2695575"/>
            <a:ext cx="476250" cy="476250"/>
          </a:xfrm>
          <a:prstGeom prst="ellipse">
            <a:avLst/>
          </a:prstGeom>
          <a:solidFill>
            <a:srgbClr val="52C3D3"/>
          </a:solidFill>
          <a:ln w="0">
            <a:noFill/>
            <a:prstDash val="solid"/>
          </a:ln>
        </p:spPr>
      </p:sp>
      <p:sp>
        <p:nvSpPr>
          <p:cNvPr id="12" name="answer-number-text-2">
            <a:extLst>
              <a:ext uri="{FF2B5EF4-FFF2-40B4-BE49-F238E27FC236}">
                <a16:creationId xmlns:a16="http://schemas.microsoft.com/office/drawing/2014/main" id="{73C17E5C-A765-4E0D-AF05-BD55F00FC05B}"/>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AA916583-1BFA-44A8-9DFE-7FB395EA24C4}"/>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frequency</a:t>
            </a:r>
          </a:p>
        </p:txBody>
      </p:sp>
      <p:sp>
        <p:nvSpPr>
          <p:cNvPr id="14" name="answer-reason-2">
            <a:extLst>
              <a:ext uri="{FF2B5EF4-FFF2-40B4-BE49-F238E27FC236}">
                <a16:creationId xmlns:a16="http://schemas.microsoft.com/office/drawing/2014/main" id="{C3F9E1D9-7AE0-47A7-836E-7A56B1CBA76E}"/>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Higher frequency is higher pitch.</a:t>
            </a:r>
          </a:p>
        </p:txBody>
      </p:sp>
      <p:sp>
        <p:nvSpPr>
          <p:cNvPr id="15" name="rule-155-365">
            <a:extLst>
              <a:ext uri="{FF2B5EF4-FFF2-40B4-BE49-F238E27FC236}">
                <a16:creationId xmlns:a16="http://schemas.microsoft.com/office/drawing/2014/main" id="{AD9A5D81-EE56-49A6-9C39-F8B2B01D1BEB}"/>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D5C48B07-5743-41E7-BCFB-889DDFB8C0CD}"/>
              </a:ext>
            </a:extLst>
          </p:cNvPr>
          <p:cNvSpPr>
            <a:spLocks noGrp="1"/>
          </p:cNvSpPr>
          <p:nvPr/>
        </p:nvSpPr>
        <p:spPr>
          <a:xfrm>
            <a:off x="714375" y="3676650"/>
            <a:ext cx="476250" cy="476250"/>
          </a:xfrm>
          <a:prstGeom prst="ellipse">
            <a:avLst/>
          </a:prstGeom>
          <a:solidFill>
            <a:srgbClr val="52C3D3"/>
          </a:solidFill>
          <a:ln w="0">
            <a:noFill/>
            <a:prstDash val="solid"/>
          </a:ln>
        </p:spPr>
      </p:sp>
      <p:sp>
        <p:nvSpPr>
          <p:cNvPr id="17" name="answer-number-text-3">
            <a:extLst>
              <a:ext uri="{FF2B5EF4-FFF2-40B4-BE49-F238E27FC236}">
                <a16:creationId xmlns:a16="http://schemas.microsoft.com/office/drawing/2014/main" id="{6FE6628B-268A-4520-9ADC-7F435469998A}"/>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6A048EB3-978B-4AD2-A367-EC0B11BD8EFF}"/>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round trip</a:t>
            </a:r>
          </a:p>
        </p:txBody>
      </p:sp>
      <p:sp>
        <p:nvSpPr>
          <p:cNvPr id="19" name="answer-reason-3">
            <a:extLst>
              <a:ext uri="{FF2B5EF4-FFF2-40B4-BE49-F238E27FC236}">
                <a16:creationId xmlns:a16="http://schemas.microsoft.com/office/drawing/2014/main" id="{66C1D2CE-01E5-4BDA-B554-2323FF6CD648}"/>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It travels out and back.</a:t>
            </a:r>
          </a:p>
        </p:txBody>
      </p:sp>
      <p:sp>
        <p:nvSpPr>
          <p:cNvPr id="20" name="rule-155-468">
            <a:extLst>
              <a:ext uri="{FF2B5EF4-FFF2-40B4-BE49-F238E27FC236}">
                <a16:creationId xmlns:a16="http://schemas.microsoft.com/office/drawing/2014/main" id="{A5AF4CC5-17E7-461A-8C54-F0471B8A5E80}"/>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34B35850-D20A-42A8-843F-7D790A6E4570}"/>
              </a:ext>
            </a:extLst>
          </p:cNvPr>
          <p:cNvSpPr>
            <a:spLocks noGrp="1"/>
          </p:cNvSpPr>
          <p:nvPr/>
        </p:nvSpPr>
        <p:spPr>
          <a:xfrm>
            <a:off x="714375" y="4657725"/>
            <a:ext cx="476250" cy="476250"/>
          </a:xfrm>
          <a:prstGeom prst="ellipse">
            <a:avLst/>
          </a:prstGeom>
          <a:solidFill>
            <a:srgbClr val="52C3D3"/>
          </a:solidFill>
          <a:ln w="0">
            <a:noFill/>
            <a:prstDash val="solid"/>
          </a:ln>
        </p:spPr>
      </p:sp>
      <p:sp>
        <p:nvSpPr>
          <p:cNvPr id="22" name="answer-number-text-4">
            <a:extLst>
              <a:ext uri="{FF2B5EF4-FFF2-40B4-BE49-F238E27FC236}">
                <a16:creationId xmlns:a16="http://schemas.microsoft.com/office/drawing/2014/main" id="{5507662E-4557-42E7-89F2-411B1FE29985}"/>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5EFC9BB2-0ACA-4A4C-9C55-8A0969A85827}"/>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52C3D3"/>
                </a:solidFill>
              </a:defRPr>
            </a:pPr>
            <a:r>
              <a:rPr sz="1950" b="1" i="0">
                <a:solidFill>
                  <a:srgbClr val="52C3D3"/>
                </a:solidFill>
              </a:rPr>
              <a:t>Answer: 34 m</a:t>
            </a:r>
          </a:p>
        </p:txBody>
      </p:sp>
      <p:sp>
        <p:nvSpPr>
          <p:cNvPr id="24" name="answer-reason-4">
            <a:extLst>
              <a:ext uri="{FF2B5EF4-FFF2-40B4-BE49-F238E27FC236}">
                <a16:creationId xmlns:a16="http://schemas.microsoft.com/office/drawing/2014/main" id="{B409010F-EADD-4D3E-9EAD-AC9B21CDD0B4}"/>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340×0.20/2.</a:t>
            </a:r>
          </a:p>
        </p:txBody>
      </p:sp>
      <p:sp>
        <p:nvSpPr>
          <p:cNvPr id="25" name="exit-ticket">
            <a:extLst>
              <a:ext uri="{FF2B5EF4-FFF2-40B4-BE49-F238E27FC236}">
                <a16:creationId xmlns:a16="http://schemas.microsoft.com/office/drawing/2014/main" id="{BEB87C7A-07E8-4C64-ACF1-2DE225B240BC}"/>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52C3D3"/>
                </a:solidFill>
              </a:defRPr>
            </a:pPr>
            <a:r>
              <a:rPr sz="1875" b="1" i="0">
                <a:solidFill>
                  <a:srgbClr val="52C3D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828880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F5E04F70-1843-40BA-88CF-CAE12738C5F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1CCD6E79-2A7E-4AC0-9138-7FB77995994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F7B3777B-5526-4FD5-B277-E5AF40D66C7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26058AF-5865-40BC-8F6D-1F531DFC33D8}"/>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E886049E-13A0-4717-A48D-7EC2B8792A4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B9E199B7-50A5-48A0-AF08-87254FFCAA61}"/>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A3993C01-B774-4D94-BF6B-808EA0C83948}"/>
              </a:ext>
            </a:extLst>
          </p:cNvPr>
          <p:cNvSpPr>
            <a:spLocks noGrp="1"/>
          </p:cNvSpPr>
          <p:nvPr/>
        </p:nvSpPr>
        <p:spPr>
          <a:xfrm>
            <a:off x="723900" y="2209800"/>
            <a:ext cx="495300" cy="495300"/>
          </a:xfrm>
          <a:prstGeom prst="ellipse">
            <a:avLst/>
          </a:prstGeom>
          <a:solidFill>
            <a:srgbClr val="52C3D3"/>
          </a:solidFill>
          <a:ln w="0">
            <a:noFill/>
            <a:prstDash val="solid"/>
          </a:ln>
        </p:spPr>
      </p:sp>
      <p:sp>
        <p:nvSpPr>
          <p:cNvPr id="8" name="retrieval-number-text-1">
            <a:extLst>
              <a:ext uri="{FF2B5EF4-FFF2-40B4-BE49-F238E27FC236}">
                <a16:creationId xmlns:a16="http://schemas.microsoft.com/office/drawing/2014/main" id="{BB2E4DDD-6831-40B1-8117-41FB266E8C8A}"/>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79275346-3975-477B-81FA-EB7F41AE0AC8}"/>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Sound in air is transverse or longitudinal?</a:t>
            </a:r>
          </a:p>
        </p:txBody>
      </p:sp>
      <p:sp>
        <p:nvSpPr>
          <p:cNvPr id="10" name="retrieval-number-2">
            <a:extLst>
              <a:ext uri="{FF2B5EF4-FFF2-40B4-BE49-F238E27FC236}">
                <a16:creationId xmlns:a16="http://schemas.microsoft.com/office/drawing/2014/main" id="{BC269694-26AE-4EA0-BF69-20BFAD84BC6C}"/>
              </a:ext>
            </a:extLst>
          </p:cNvPr>
          <p:cNvSpPr>
            <a:spLocks noGrp="1"/>
          </p:cNvSpPr>
          <p:nvPr/>
        </p:nvSpPr>
        <p:spPr>
          <a:xfrm>
            <a:off x="723900" y="3276600"/>
            <a:ext cx="495300" cy="495300"/>
          </a:xfrm>
          <a:prstGeom prst="ellipse">
            <a:avLst/>
          </a:prstGeom>
          <a:solidFill>
            <a:srgbClr val="52C3D3"/>
          </a:solidFill>
          <a:ln w="0">
            <a:noFill/>
            <a:prstDash val="solid"/>
          </a:ln>
        </p:spPr>
      </p:sp>
      <p:sp>
        <p:nvSpPr>
          <p:cNvPr id="11" name="retrieval-number-text-2">
            <a:extLst>
              <a:ext uri="{FF2B5EF4-FFF2-40B4-BE49-F238E27FC236}">
                <a16:creationId xmlns:a16="http://schemas.microsoft.com/office/drawing/2014/main" id="{0ABC6E8E-1D24-431B-9C78-B9D81163F534}"/>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1EA9A1FD-3FDC-4566-B84C-402D46742761}"/>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determines pitch?</a:t>
            </a:r>
          </a:p>
        </p:txBody>
      </p:sp>
      <p:sp>
        <p:nvSpPr>
          <p:cNvPr id="13" name="retrieval-number-3">
            <a:extLst>
              <a:ext uri="{FF2B5EF4-FFF2-40B4-BE49-F238E27FC236}">
                <a16:creationId xmlns:a16="http://schemas.microsoft.com/office/drawing/2014/main" id="{CD22FC99-B0B0-46A2-BDA0-E78AF80F2508}"/>
              </a:ext>
            </a:extLst>
          </p:cNvPr>
          <p:cNvSpPr>
            <a:spLocks noGrp="1"/>
          </p:cNvSpPr>
          <p:nvPr/>
        </p:nvSpPr>
        <p:spPr>
          <a:xfrm>
            <a:off x="723900" y="4343400"/>
            <a:ext cx="495300" cy="495300"/>
          </a:xfrm>
          <a:prstGeom prst="ellipse">
            <a:avLst/>
          </a:prstGeom>
          <a:solidFill>
            <a:srgbClr val="52C3D3"/>
          </a:solidFill>
          <a:ln w="0">
            <a:noFill/>
            <a:prstDash val="solid"/>
          </a:ln>
        </p:spPr>
      </p:sp>
      <p:sp>
        <p:nvSpPr>
          <p:cNvPr id="14" name="retrieval-number-text-3">
            <a:extLst>
              <a:ext uri="{FF2B5EF4-FFF2-40B4-BE49-F238E27FC236}">
                <a16:creationId xmlns:a16="http://schemas.microsoft.com/office/drawing/2014/main" id="{5E9C91B4-9211-4A96-8CEE-5E46EDA544E7}"/>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370686B2-3959-484F-8A0F-A7759E09906A}"/>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determines loudness in a simple wave model?</a:t>
            </a:r>
          </a:p>
        </p:txBody>
      </p:sp>
      <p:sp>
        <p:nvSpPr>
          <p:cNvPr id="16" name="retrieval-close">
            <a:extLst>
              <a:ext uri="{FF2B5EF4-FFF2-40B4-BE49-F238E27FC236}">
                <a16:creationId xmlns:a16="http://schemas.microsoft.com/office/drawing/2014/main" id="{5050A6CA-7261-427C-8639-5029E7024236}"/>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Mini-whiteboard challenge: sketch or calculate one idea you expect to use today.</a:t>
            </a:r>
          </a:p>
        </p:txBody>
      </p:sp>
    </p:spTree>
    <p:extLst>
      <p:ext uri="{BB962C8B-B14F-4D97-AF65-F5344CB8AC3E}">
        <p14:creationId xmlns:p14="http://schemas.microsoft.com/office/powerpoint/2010/main" val="1135511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2" name="group-label">
            <a:extLst>
              <a:ext uri="{FF2B5EF4-FFF2-40B4-BE49-F238E27FC236}">
                <a16:creationId xmlns:a16="http://schemas.microsoft.com/office/drawing/2014/main" id="{7A57C67E-D9C2-4110-9355-4F6A0DE6780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872238AD-4EB8-406D-A63D-7FA634868F5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CB953AC2-C435-4498-B980-776EDE3C057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67614C1-BD87-4B70-9AC6-4D0CD46212F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8F1A83B6-957E-41CD-AC6F-3D47A0E6B75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Sound needs matter and travels as pressure variations</a:t>
            </a:r>
          </a:p>
        </p:txBody>
      </p:sp>
      <p:sp>
        <p:nvSpPr>
          <p:cNvPr id="6" name="core-index-1">
            <a:extLst>
              <a:ext uri="{FF2B5EF4-FFF2-40B4-BE49-F238E27FC236}">
                <a16:creationId xmlns:a16="http://schemas.microsoft.com/office/drawing/2014/main" id="{E7BBC27B-959B-4FB0-8C11-C36B96D9CFC9}"/>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01</a:t>
            </a:r>
          </a:p>
        </p:txBody>
      </p:sp>
      <p:sp>
        <p:nvSpPr>
          <p:cNvPr id="7" name="core-point-1">
            <a:extLst>
              <a:ext uri="{FF2B5EF4-FFF2-40B4-BE49-F238E27FC236}">
                <a16:creationId xmlns:a16="http://schemas.microsoft.com/office/drawing/2014/main" id="{3329EFB2-6364-4823-922E-37EB12CFF874}"/>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Particles vibrate parallel to wave travel.</a:t>
            </a:r>
          </a:p>
        </p:txBody>
      </p:sp>
      <p:sp>
        <p:nvSpPr>
          <p:cNvPr id="8" name="core-index-2">
            <a:extLst>
              <a:ext uri="{FF2B5EF4-FFF2-40B4-BE49-F238E27FC236}">
                <a16:creationId xmlns:a16="http://schemas.microsoft.com/office/drawing/2014/main" id="{AA27935A-F4FC-4150-AD6C-01163D32E91D}"/>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02</a:t>
            </a:r>
          </a:p>
        </p:txBody>
      </p:sp>
      <p:sp>
        <p:nvSpPr>
          <p:cNvPr id="9" name="core-point-2">
            <a:extLst>
              <a:ext uri="{FF2B5EF4-FFF2-40B4-BE49-F238E27FC236}">
                <a16:creationId xmlns:a16="http://schemas.microsoft.com/office/drawing/2014/main" id="{AEB44A51-6816-4C14-B6C9-40B1036F2F3F}"/>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A vacuum cannot carry sound.</a:t>
            </a:r>
          </a:p>
        </p:txBody>
      </p:sp>
      <p:sp>
        <p:nvSpPr>
          <p:cNvPr id="10" name="core-index-3">
            <a:extLst>
              <a:ext uri="{FF2B5EF4-FFF2-40B4-BE49-F238E27FC236}">
                <a16:creationId xmlns:a16="http://schemas.microsoft.com/office/drawing/2014/main" id="{4EC3231E-6B7B-42FE-A51A-8A13487EA55C}"/>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03</a:t>
            </a:r>
          </a:p>
        </p:txBody>
      </p:sp>
      <p:sp>
        <p:nvSpPr>
          <p:cNvPr id="11" name="core-point-3">
            <a:extLst>
              <a:ext uri="{FF2B5EF4-FFF2-40B4-BE49-F238E27FC236}">
                <a16:creationId xmlns:a16="http://schemas.microsoft.com/office/drawing/2014/main" id="{B4E56823-2730-4700-85BC-A69A40F870A7}"/>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Echo timing measures a round trip.</a:t>
            </a:r>
          </a:p>
        </p:txBody>
      </p:sp>
      <p:sp>
        <p:nvSpPr>
          <p:cNvPr id="12" name="core-index-4">
            <a:extLst>
              <a:ext uri="{FF2B5EF4-FFF2-40B4-BE49-F238E27FC236}">
                <a16:creationId xmlns:a16="http://schemas.microsoft.com/office/drawing/2014/main" id="{4B54328F-354C-406A-B0C3-B897B5E8536B}"/>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04</a:t>
            </a:r>
          </a:p>
        </p:txBody>
      </p:sp>
      <p:sp>
        <p:nvSpPr>
          <p:cNvPr id="13" name="core-point-4">
            <a:extLst>
              <a:ext uri="{FF2B5EF4-FFF2-40B4-BE49-F238E27FC236}">
                <a16:creationId xmlns:a16="http://schemas.microsoft.com/office/drawing/2014/main" id="{F46E0568-EDD6-4C0E-98A7-9469DC6820E3}"/>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Pulse–echo timing supports sonar, medical imaging and non-destructive testing; resolution depends on wavelength/frequency trade-offs.</a:t>
            </a:r>
          </a:p>
        </p:txBody>
      </p:sp>
      <p:sp>
        <p:nvSpPr>
          <p:cNvPr id="14" name="equation-panel">
            <a:extLst>
              <a:ext uri="{FF2B5EF4-FFF2-40B4-BE49-F238E27FC236}">
                <a16:creationId xmlns:a16="http://schemas.microsoft.com/office/drawing/2014/main" id="{3A02B2C1-B5E5-4756-8E5B-789915ECAF92}"/>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18873547-D0AF-4324-8888-D2521532C2B8}"/>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EQUATIONS TO OWN</a:t>
            </a:r>
          </a:p>
        </p:txBody>
      </p:sp>
      <p:sp>
        <p:nvSpPr>
          <p:cNvPr id="16" name="equation-expression-1">
            <a:extLst>
              <a:ext uri="{FF2B5EF4-FFF2-40B4-BE49-F238E27FC236}">
                <a16:creationId xmlns:a16="http://schemas.microsoft.com/office/drawing/2014/main" id="{00042CE9-09E5-48D3-9234-2E09AB7C602D}"/>
              </a:ext>
            </a:extLst>
          </p:cNvPr>
          <p:cNvSpPr>
            <a:spLocks noGrp="1"/>
          </p:cNvSpPr>
          <p:nvPr/>
        </p:nvSpPr>
        <p:spPr>
          <a:xfrm>
            <a:off x="8143875" y="255270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v = fλ</a:t>
            </a:r>
          </a:p>
        </p:txBody>
      </p:sp>
      <p:sp>
        <p:nvSpPr>
          <p:cNvPr id="17" name="equation-units-1">
            <a:extLst>
              <a:ext uri="{FF2B5EF4-FFF2-40B4-BE49-F238E27FC236}">
                <a16:creationId xmlns:a16="http://schemas.microsoft.com/office/drawing/2014/main" id="{C3B99615-AEE2-4806-9754-9BE16C1E52CA}"/>
              </a:ext>
            </a:extLst>
          </p:cNvPr>
          <p:cNvSpPr>
            <a:spLocks noGrp="1"/>
          </p:cNvSpPr>
          <p:nvPr/>
        </p:nvSpPr>
        <p:spPr>
          <a:xfrm>
            <a:off x="8143875" y="3095625"/>
            <a:ext cx="3095625" cy="45720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v in m/s, f in Hz, λ in m</a:t>
            </a:r>
          </a:p>
        </p:txBody>
      </p:sp>
      <p:sp>
        <p:nvSpPr>
          <p:cNvPr id="18" name="equation-expression-2">
            <a:extLst>
              <a:ext uri="{FF2B5EF4-FFF2-40B4-BE49-F238E27FC236}">
                <a16:creationId xmlns:a16="http://schemas.microsoft.com/office/drawing/2014/main" id="{3055E883-C53D-43D5-9CA2-08BA6346F19D}"/>
              </a:ext>
            </a:extLst>
          </p:cNvPr>
          <p:cNvSpPr>
            <a:spLocks noGrp="1"/>
          </p:cNvSpPr>
          <p:nvPr/>
        </p:nvSpPr>
        <p:spPr>
          <a:xfrm>
            <a:off x="8143875" y="369570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DERIVED · d = vt/2</a:t>
            </a:r>
          </a:p>
        </p:txBody>
      </p:sp>
      <p:sp>
        <p:nvSpPr>
          <p:cNvPr id="19" name="equation-units-2">
            <a:extLst>
              <a:ext uri="{FF2B5EF4-FFF2-40B4-BE49-F238E27FC236}">
                <a16:creationId xmlns:a16="http://schemas.microsoft.com/office/drawing/2014/main" id="{DD32BE81-6788-47E8-B0D2-40254389867F}"/>
              </a:ext>
            </a:extLst>
          </p:cNvPr>
          <p:cNvSpPr>
            <a:spLocks noGrp="1"/>
          </p:cNvSpPr>
          <p:nvPr/>
        </p:nvSpPr>
        <p:spPr>
          <a:xfrm>
            <a:off x="8143875" y="4238625"/>
            <a:ext cx="3095625" cy="45720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d in m, v in m/s, round-trip t in s</a:t>
            </a:r>
          </a:p>
        </p:txBody>
      </p:sp>
      <p:sp>
        <p:nvSpPr>
          <p:cNvPr id="20" name="vocabulary-label">
            <a:extLst>
              <a:ext uri="{FF2B5EF4-FFF2-40B4-BE49-F238E27FC236}">
                <a16:creationId xmlns:a16="http://schemas.microsoft.com/office/drawing/2014/main" id="{B827A704-63D7-48D1-8FF2-DDC112F7B678}"/>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SAY IT PRECISELY</a:t>
            </a:r>
          </a:p>
        </p:txBody>
      </p:sp>
      <p:sp>
        <p:nvSpPr>
          <p:cNvPr id="21" name="vocabulary">
            <a:extLst>
              <a:ext uri="{FF2B5EF4-FFF2-40B4-BE49-F238E27FC236}">
                <a16:creationId xmlns:a16="http://schemas.microsoft.com/office/drawing/2014/main" id="{369C43E7-AFF3-45F2-9346-6040D4053539}"/>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compression · rarefaction · pitch · loudness · echo · ultrasound</a:t>
            </a:r>
          </a:p>
        </p:txBody>
      </p:sp>
    </p:spTree>
    <p:extLst>
      <p:ext uri="{BB962C8B-B14F-4D97-AF65-F5344CB8AC3E}">
        <p14:creationId xmlns:p14="http://schemas.microsoft.com/office/powerpoint/2010/main" val="1010854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4A5E8-AE55-4B5F-2D00-5E280B391BBF}"/>
            </a:ext>
          </a:extLst>
        </p:cNvPr>
        <p:cNvGrpSpPr/>
        <p:nvPr/>
      </p:nvGrpSpPr>
      <p:grpSpPr>
        <a:xfrm>
          <a:off x="0" y="0"/>
          <a:ext cx="0" cy="0"/>
          <a:chOff x="0" y="0"/>
          <a:chExt cx="0" cy="0"/>
        </a:xfrm>
      </p:grpSpPr>
      <p:sp>
        <p:nvSpPr>
          <p:cNvPr id="22" name="group-label">
            <a:extLst>
              <a:ext uri="{FF2B5EF4-FFF2-40B4-BE49-F238E27FC236}">
                <a16:creationId xmlns:a16="http://schemas.microsoft.com/office/drawing/2014/main" id="{F91549B0-B95E-98B6-E303-B78065A8D01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A675C6F6-F507-0056-FCF2-0F084684110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F716DE00-2A93-7A3F-C4B8-4AB4B6E28D2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1550EF2-D43E-0246-E1D8-F26903D17B5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618DA860-4F11-BA83-0FCB-F8A88E0D9774}"/>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sound</a:t>
            </a:r>
            <a:endParaRPr sz="3600" b="1" i="0">
              <a:solidFill>
                <a:srgbClr val="0A332E"/>
              </a:solidFill>
            </a:endParaRPr>
          </a:p>
        </p:txBody>
      </p:sp>
      <p:sp>
        <p:nvSpPr>
          <p:cNvPr id="23" name="simple-definition-label">
            <a:extLst>
              <a:ext uri="{FF2B5EF4-FFF2-40B4-BE49-F238E27FC236}">
                <a16:creationId xmlns:a16="http://schemas.microsoft.com/office/drawing/2014/main" id="{D4EDE5D4-F315-8B15-AC04-8A378D26387E}"/>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4" name="simple-definition">
            <a:extLst>
              <a:ext uri="{FF2B5EF4-FFF2-40B4-BE49-F238E27FC236}">
                <a16:creationId xmlns:a16="http://schemas.microsoft.com/office/drawing/2014/main" id="{DAC19895-A343-42D3-4E17-27B53D05D853}"/>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Sound is a longitudinal wave of compressions and rarefactions passing through a material — never through a vacuum. Its frequency is heard as pitch and its amplitude as loudness, and it reflects, which is what gives us an echo.</a:t>
            </a:r>
          </a:p>
        </p:txBody>
      </p:sp>
      <p:sp>
        <p:nvSpPr>
          <p:cNvPr id="25" name="TextBox 24">
            <a:extLst>
              <a:ext uri="{FF2B5EF4-FFF2-40B4-BE49-F238E27FC236}">
                <a16:creationId xmlns:a16="http://schemas.microsoft.com/office/drawing/2014/main" id="{C81C3BD6-E496-1199-0774-C24CE94A4D71}"/>
              </a:ext>
            </a:extLst>
          </p:cNvPr>
          <p:cNvSpPr txBox="1"/>
          <p:nvPr/>
        </p:nvSpPr>
        <p:spPr>
          <a:xfrm>
            <a:off x="2159000" y="3657600"/>
            <a:ext cx="5588000" cy="276999"/>
          </a:xfrm>
          <a:prstGeom prst="rect">
            <a:avLst/>
          </a:prstGeom>
          <a:noFill/>
        </p:spPr>
        <p:txBody>
          <a:bodyPr vert="horz" wrap="square" lIns="0" tIns="0" bIns="0" rtlCol="0">
            <a:noAutofit/>
          </a:bodyPr>
          <a:lstStyle/>
          <a:p>
            <a:r>
              <a:rPr lang="en-US" sz="1600">
                <a:solidFill>
                  <a:srgbClr val="102E29"/>
                </a:solidFill>
              </a:rPr>
              <a:t>microphone hears the echo 0.40 s after the pulse</a:t>
            </a:r>
          </a:p>
        </p:txBody>
      </p:sp>
      <p:sp>
        <p:nvSpPr>
          <p:cNvPr id="26" name="Oval 25">
            <a:extLst>
              <a:ext uri="{FF2B5EF4-FFF2-40B4-BE49-F238E27FC236}">
                <a16:creationId xmlns:a16="http://schemas.microsoft.com/office/drawing/2014/main" id="{2D0D24E1-BE31-21C5-4CF5-FC58200F113D}"/>
              </a:ext>
            </a:extLst>
          </p:cNvPr>
          <p:cNvSpPr/>
          <p:nvPr/>
        </p:nvSpPr>
        <p:spPr>
          <a:xfrm>
            <a:off x="1143000" y="4474163"/>
            <a:ext cx="914400" cy="729074"/>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source</a:t>
            </a:r>
          </a:p>
        </p:txBody>
      </p:sp>
      <p:sp>
        <p:nvSpPr>
          <p:cNvPr id="27" name="Rectangle 26">
            <a:extLst>
              <a:ext uri="{FF2B5EF4-FFF2-40B4-BE49-F238E27FC236}">
                <a16:creationId xmlns:a16="http://schemas.microsoft.com/office/drawing/2014/main" id="{2C59F6AF-A49A-22B7-8B85-337161CAF9E4}"/>
              </a:ext>
            </a:extLst>
          </p:cNvPr>
          <p:cNvSpPr/>
          <p:nvPr/>
        </p:nvSpPr>
        <p:spPr>
          <a:xfrm>
            <a:off x="10160000" y="3890904"/>
            <a:ext cx="508000" cy="1895592"/>
          </a:xfrm>
          <a:prstGeom prst="rect">
            <a:avLst/>
          </a:prstGeom>
          <a:solidFill>
            <a:srgbClr val="6B7F7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2B69DA74-B583-9133-3F09-E4F4AA4C506E}"/>
              </a:ext>
            </a:extLst>
          </p:cNvPr>
          <p:cNvSpPr txBox="1"/>
          <p:nvPr/>
        </p:nvSpPr>
        <p:spPr>
          <a:xfrm>
            <a:off x="9652000" y="3657600"/>
            <a:ext cx="1524000" cy="276999"/>
          </a:xfrm>
          <a:prstGeom prst="rect">
            <a:avLst/>
          </a:prstGeom>
          <a:noFill/>
        </p:spPr>
        <p:txBody>
          <a:bodyPr vert="horz" wrap="square" lIns="0" tIns="0" bIns="0" rtlCol="0">
            <a:noAutofit/>
          </a:bodyPr>
          <a:lstStyle/>
          <a:p>
            <a:pPr algn="ctr"/>
            <a:r>
              <a:rPr lang="en-US" sz="1600">
                <a:solidFill>
                  <a:srgbClr val="102E29"/>
                </a:solidFill>
              </a:rPr>
              <a:t>wall</a:t>
            </a:r>
          </a:p>
        </p:txBody>
      </p:sp>
      <p:cxnSp>
        <p:nvCxnSpPr>
          <p:cNvPr id="29" name="Straight Connector 28">
            <a:extLst>
              <a:ext uri="{FF2B5EF4-FFF2-40B4-BE49-F238E27FC236}">
                <a16:creationId xmlns:a16="http://schemas.microsoft.com/office/drawing/2014/main" id="{84926860-303C-3FFA-FE59-9CCB8DC3756B}"/>
              </a:ext>
            </a:extLst>
          </p:cNvPr>
          <p:cNvCxnSpPr/>
          <p:nvPr/>
        </p:nvCxnSpPr>
        <p:spPr>
          <a:xfrm>
            <a:off x="2133600" y="4649141"/>
            <a:ext cx="79629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B5764D38-1481-899E-1548-6F40CEE5750E}"/>
              </a:ext>
            </a:extLst>
          </p:cNvPr>
          <p:cNvSpPr txBox="1"/>
          <p:nvPr/>
        </p:nvSpPr>
        <p:spPr>
          <a:xfrm>
            <a:off x="4826000" y="4299185"/>
            <a:ext cx="2540000" cy="276999"/>
          </a:xfrm>
          <a:prstGeom prst="rect">
            <a:avLst/>
          </a:prstGeom>
          <a:noFill/>
        </p:spPr>
        <p:txBody>
          <a:bodyPr vert="horz" wrap="square" lIns="0" tIns="0" bIns="0" rtlCol="0">
            <a:noAutofit/>
          </a:bodyPr>
          <a:lstStyle/>
          <a:p>
            <a:pPr algn="ctr"/>
            <a:r>
              <a:rPr lang="en-US" sz="1600">
                <a:solidFill>
                  <a:srgbClr val="102E29"/>
                </a:solidFill>
              </a:rPr>
              <a:t>out: 68 m</a:t>
            </a:r>
          </a:p>
        </p:txBody>
      </p:sp>
      <p:cxnSp>
        <p:nvCxnSpPr>
          <p:cNvPr id="31" name="Straight Connector 30">
            <a:extLst>
              <a:ext uri="{FF2B5EF4-FFF2-40B4-BE49-F238E27FC236}">
                <a16:creationId xmlns:a16="http://schemas.microsoft.com/office/drawing/2014/main" id="{854E6D18-ABEE-A845-C265-D670A10193D4}"/>
              </a:ext>
            </a:extLst>
          </p:cNvPr>
          <p:cNvCxnSpPr/>
          <p:nvPr/>
        </p:nvCxnSpPr>
        <p:spPr>
          <a:xfrm flipH="1">
            <a:off x="2133600" y="5174074"/>
            <a:ext cx="7962900" cy="0"/>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055DEDF-AB76-E634-6C05-6036D6894D53}"/>
              </a:ext>
            </a:extLst>
          </p:cNvPr>
          <p:cNvSpPr txBox="1"/>
          <p:nvPr/>
        </p:nvSpPr>
        <p:spPr>
          <a:xfrm>
            <a:off x="4826000" y="5232400"/>
            <a:ext cx="2540000" cy="276999"/>
          </a:xfrm>
          <a:prstGeom prst="rect">
            <a:avLst/>
          </a:prstGeom>
          <a:noFill/>
        </p:spPr>
        <p:txBody>
          <a:bodyPr vert="horz" wrap="square" lIns="0" tIns="0" bIns="0" rtlCol="0">
            <a:noAutofit/>
          </a:bodyPr>
          <a:lstStyle/>
          <a:p>
            <a:pPr algn="ctr"/>
            <a:r>
              <a:rPr lang="en-US" sz="1600">
                <a:solidFill>
                  <a:srgbClr val="EF5C3E"/>
                </a:solidFill>
              </a:rPr>
              <a:t>back: 68 m</a:t>
            </a:r>
          </a:p>
        </p:txBody>
      </p:sp>
      <p:sp>
        <p:nvSpPr>
          <p:cNvPr id="33" name="TextBox 32">
            <a:extLst>
              <a:ext uri="{FF2B5EF4-FFF2-40B4-BE49-F238E27FC236}">
                <a16:creationId xmlns:a16="http://schemas.microsoft.com/office/drawing/2014/main" id="{4769CE5B-DD82-FD6A-E143-DCBD4ED11AC9}"/>
              </a:ext>
            </a:extLst>
          </p:cNvPr>
          <p:cNvSpPr txBox="1"/>
          <p:nvPr/>
        </p:nvSpPr>
        <p:spPr>
          <a:xfrm>
            <a:off x="1778000" y="5669845"/>
            <a:ext cx="7874000" cy="276999"/>
          </a:xfrm>
          <a:prstGeom prst="rect">
            <a:avLst/>
          </a:prstGeom>
          <a:noFill/>
        </p:spPr>
        <p:txBody>
          <a:bodyPr vert="horz" wrap="square" lIns="0" tIns="0" bIns="0" rtlCol="0">
            <a:noAutofit/>
          </a:bodyPr>
          <a:lstStyle/>
          <a:p>
            <a:pPr algn="ctr"/>
            <a:r>
              <a:rPr lang="en-US" sz="1600" b="1">
                <a:solidFill>
                  <a:srgbClr val="102E29"/>
                </a:solidFill>
              </a:rPr>
              <a:t>vt = 340 × 0.40 = 136 m, so the wall is 136 ÷ 2 = 68 m away</a:t>
            </a:r>
          </a:p>
        </p:txBody>
      </p:sp>
      <p:sp>
        <p:nvSpPr>
          <p:cNvPr id="34" name="diagram-caption">
            <a:extLst>
              <a:ext uri="{FF2B5EF4-FFF2-40B4-BE49-F238E27FC236}">
                <a16:creationId xmlns:a16="http://schemas.microsoft.com/office/drawing/2014/main" id="{8BDAC6E9-35FF-5C4A-44FB-B318A1784AFC}"/>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echo has crossed the gap twice, so the stopwatch always buys you double the distance you actually want.</a:t>
            </a:r>
          </a:p>
        </p:txBody>
      </p:sp>
    </p:spTree>
    <p:extLst>
      <p:ext uri="{BB962C8B-B14F-4D97-AF65-F5344CB8AC3E}">
        <p14:creationId xmlns:p14="http://schemas.microsoft.com/office/powerpoint/2010/main" val="3804435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9B881148-3813-460D-8886-331A8694E52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572C775A-AC94-4AF2-B27E-89907B3AF59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CD6D8844-B7D7-461A-B776-B8458DC61737}"/>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F2ED7FC2-0043-494D-91E3-6412635A3D3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C83D54A5-D8C7-452A-85EE-324010579593}"/>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The second pulse is the echo</a:t>
            </a:r>
          </a:p>
        </p:txBody>
      </p:sp>
      <p:sp>
        <p:nvSpPr>
          <p:cNvPr id="6" name="graph-mode">
            <a:extLst>
              <a:ext uri="{FF2B5EF4-FFF2-40B4-BE49-F238E27FC236}">
                <a16:creationId xmlns:a16="http://schemas.microsoft.com/office/drawing/2014/main" id="{60BFA130-FF10-4076-81E5-32460871F512}"/>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INTERACTIVE GRAPH · PREDICT → EDIT → EXPLAIN</a:t>
            </a:r>
          </a:p>
        </p:txBody>
      </p:sp>
      <p:sp>
        <p:nvSpPr>
          <p:cNvPr id="7" name="graph-prompt">
            <a:extLst>
              <a:ext uri="{FF2B5EF4-FFF2-40B4-BE49-F238E27FC236}">
                <a16:creationId xmlns:a16="http://schemas.microsoft.com/office/drawing/2014/main" id="{8D50C7F9-13D0-4BB5-82FA-94ED770DFBB3}"/>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9E6E1F9D-39C7-465D-B213-298BC43ED220}"/>
              </a:ext>
            </a:extLst>
          </p:cNvPr>
          <p:cNvSpPr>
            <a:spLocks noGrp="1"/>
          </p:cNvSpPr>
          <p:nvPr/>
        </p:nvSpPr>
        <p:spPr>
          <a:xfrm>
            <a:off x="666750" y="4000500"/>
            <a:ext cx="3143250" cy="7048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Pulse and echo: (0, 1), (0.02, 0), …, (0.42, 0), (0.5, 0).</a:t>
            </a:r>
          </a:p>
        </p:txBody>
      </p:sp>
      <p:sp>
        <p:nvSpPr>
          <p:cNvPr id="9" name="graph-scale">
            <a:extLst>
              <a:ext uri="{FF2B5EF4-FFF2-40B4-BE49-F238E27FC236}">
                <a16:creationId xmlns:a16="http://schemas.microsoft.com/office/drawing/2014/main" id="{4251D4D0-87CA-40DC-BEA6-572DAC2490BC}"/>
              </a:ext>
            </a:extLst>
          </p:cNvPr>
          <p:cNvSpPr>
            <a:spLocks noGrp="1"/>
          </p:cNvSpPr>
          <p:nvPr/>
        </p:nvSpPr>
        <p:spPr>
          <a:xfrm>
            <a:off x="666750" y="4762500"/>
            <a:ext cx="3143250" cy="11430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chart 0–100 % of maximum; source 0–1 relative amplitude. Source: Time after emission / s; Microphone signal / relative amplitude. Chart: Time after emission / ms; Microphone signal / % of maximum.</a:t>
            </a:r>
          </a:p>
        </p:txBody>
      </p:sp>
      <p:sp>
        <p:nvSpPr>
          <p:cNvPr id="10" name="chart-frame">
            <a:extLst>
              <a:ext uri="{FF2B5EF4-FFF2-40B4-BE49-F238E27FC236}">
                <a16:creationId xmlns:a16="http://schemas.microsoft.com/office/drawing/2014/main" id="{98D3B571-A433-49DF-9641-6B16E79F228A}"/>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6519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0B863FC9-98D9-4FA9-ACB0-7CDBFC06975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D5A6DFD7-D46E-4162-B7B8-F6236CE58DD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2305A364-31C3-48C3-B834-9D940FE51DA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B03DCFE-38FB-40A9-A520-BA0817C64BC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0E548609-662F-431A-9407-4C3A149E812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distance to wall</a:t>
            </a:r>
          </a:p>
        </p:txBody>
      </p:sp>
      <p:sp>
        <p:nvSpPr>
          <p:cNvPr id="6" name="worked-label">
            <a:extLst>
              <a:ext uri="{FF2B5EF4-FFF2-40B4-BE49-F238E27FC236}">
                <a16:creationId xmlns:a16="http://schemas.microsoft.com/office/drawing/2014/main" id="{C9DE6754-F5C0-4E6D-8EF5-E491E0C08514}"/>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CORE · FULLY WORKED PROBLEM · SHOW THE METHOD</a:t>
            </a:r>
          </a:p>
        </p:txBody>
      </p:sp>
      <p:sp>
        <p:nvSpPr>
          <p:cNvPr id="7" name="problem-frame">
            <a:extLst>
              <a:ext uri="{FF2B5EF4-FFF2-40B4-BE49-F238E27FC236}">
                <a16:creationId xmlns:a16="http://schemas.microsoft.com/office/drawing/2014/main" id="{DADB0977-A3C8-4EA8-BF96-995073D38B35}"/>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31390829-A2BC-4A37-8B2E-7D74F24EB480}"/>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An echo returns after 0.40 s. Take speed of sound as 340 m/s. Find wall distance.</a:t>
            </a:r>
          </a:p>
        </p:txBody>
      </p:sp>
      <p:sp>
        <p:nvSpPr>
          <p:cNvPr id="9" name="step-label-1">
            <a:extLst>
              <a:ext uri="{FF2B5EF4-FFF2-40B4-BE49-F238E27FC236}">
                <a16:creationId xmlns:a16="http://schemas.microsoft.com/office/drawing/2014/main" id="{2AE996DA-2F76-4BAD-96C8-93FAB4D9689C}"/>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1</a:t>
            </a:r>
          </a:p>
        </p:txBody>
      </p:sp>
      <p:sp>
        <p:nvSpPr>
          <p:cNvPr id="10" name="rule-190-358">
            <a:extLst>
              <a:ext uri="{FF2B5EF4-FFF2-40B4-BE49-F238E27FC236}">
                <a16:creationId xmlns:a16="http://schemas.microsoft.com/office/drawing/2014/main" id="{5BC5BC73-98B0-4204-9727-DDC3062D3258}"/>
              </a:ext>
            </a:extLst>
          </p:cNvPr>
          <p:cNvSpPr>
            <a:spLocks noGrp="1"/>
          </p:cNvSpPr>
          <p:nvPr/>
        </p:nvSpPr>
        <p:spPr>
          <a:xfrm>
            <a:off x="1809750" y="3409950"/>
            <a:ext cx="381000" cy="19050"/>
          </a:xfrm>
          <a:prstGeom prst="rect">
            <a:avLst/>
          </a:prstGeom>
          <a:solidFill>
            <a:srgbClr val="52C3D3"/>
          </a:solidFill>
          <a:ln w="0">
            <a:noFill/>
            <a:prstDash val="solid"/>
          </a:ln>
        </p:spPr>
      </p:sp>
      <p:sp>
        <p:nvSpPr>
          <p:cNvPr id="11" name="step-text-1">
            <a:extLst>
              <a:ext uri="{FF2B5EF4-FFF2-40B4-BE49-F238E27FC236}">
                <a16:creationId xmlns:a16="http://schemas.microsoft.com/office/drawing/2014/main" id="{B6CF1F04-A236-4CDB-8290-D4B3400FEBCB}"/>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Round-trip path = vt = 340×0.40 = 136 m.</a:t>
            </a:r>
          </a:p>
        </p:txBody>
      </p:sp>
      <p:sp>
        <p:nvSpPr>
          <p:cNvPr id="12" name="step-label-2">
            <a:extLst>
              <a:ext uri="{FF2B5EF4-FFF2-40B4-BE49-F238E27FC236}">
                <a16:creationId xmlns:a16="http://schemas.microsoft.com/office/drawing/2014/main" id="{AD6DFA5C-9A49-4BE2-881B-83BFCEB0D068}"/>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2</a:t>
            </a:r>
          </a:p>
        </p:txBody>
      </p:sp>
      <p:sp>
        <p:nvSpPr>
          <p:cNvPr id="13" name="rule-190-430">
            <a:extLst>
              <a:ext uri="{FF2B5EF4-FFF2-40B4-BE49-F238E27FC236}">
                <a16:creationId xmlns:a16="http://schemas.microsoft.com/office/drawing/2014/main" id="{AA74BFA0-DD73-4B3D-A2B7-42A196295A6E}"/>
              </a:ext>
            </a:extLst>
          </p:cNvPr>
          <p:cNvSpPr>
            <a:spLocks noGrp="1"/>
          </p:cNvSpPr>
          <p:nvPr/>
        </p:nvSpPr>
        <p:spPr>
          <a:xfrm>
            <a:off x="1809750" y="4095750"/>
            <a:ext cx="381000" cy="19050"/>
          </a:xfrm>
          <a:prstGeom prst="rect">
            <a:avLst/>
          </a:prstGeom>
          <a:solidFill>
            <a:srgbClr val="52C3D3"/>
          </a:solidFill>
          <a:ln w="0">
            <a:noFill/>
            <a:prstDash val="solid"/>
          </a:ln>
        </p:spPr>
      </p:sp>
      <p:sp>
        <p:nvSpPr>
          <p:cNvPr id="14" name="step-text-2">
            <a:extLst>
              <a:ext uri="{FF2B5EF4-FFF2-40B4-BE49-F238E27FC236}">
                <a16:creationId xmlns:a16="http://schemas.microsoft.com/office/drawing/2014/main" id="{23ECF773-2A87-4FBF-B103-5D7E1A9F3712}"/>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One-way distance = 136/2.</a:t>
            </a:r>
          </a:p>
        </p:txBody>
      </p:sp>
      <p:sp>
        <p:nvSpPr>
          <p:cNvPr id="15" name="step-label-3">
            <a:extLst>
              <a:ext uri="{FF2B5EF4-FFF2-40B4-BE49-F238E27FC236}">
                <a16:creationId xmlns:a16="http://schemas.microsoft.com/office/drawing/2014/main" id="{ADB5DCFC-0282-444C-BFFB-7F6EA27ECF18}"/>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3</a:t>
            </a:r>
          </a:p>
        </p:txBody>
      </p:sp>
      <p:sp>
        <p:nvSpPr>
          <p:cNvPr id="16" name="rule-190-502">
            <a:extLst>
              <a:ext uri="{FF2B5EF4-FFF2-40B4-BE49-F238E27FC236}">
                <a16:creationId xmlns:a16="http://schemas.microsoft.com/office/drawing/2014/main" id="{7157422B-FB2D-4905-8BFB-0BBBE8E7DF6B}"/>
              </a:ext>
            </a:extLst>
          </p:cNvPr>
          <p:cNvSpPr>
            <a:spLocks noGrp="1"/>
          </p:cNvSpPr>
          <p:nvPr/>
        </p:nvSpPr>
        <p:spPr>
          <a:xfrm>
            <a:off x="1809750" y="4781550"/>
            <a:ext cx="381000" cy="19050"/>
          </a:xfrm>
          <a:prstGeom prst="rect">
            <a:avLst/>
          </a:prstGeom>
          <a:solidFill>
            <a:srgbClr val="52C3D3"/>
          </a:solidFill>
          <a:ln w="0">
            <a:noFill/>
            <a:prstDash val="solid"/>
          </a:ln>
        </p:spPr>
      </p:sp>
      <p:sp>
        <p:nvSpPr>
          <p:cNvPr id="17" name="step-text-3">
            <a:extLst>
              <a:ext uri="{FF2B5EF4-FFF2-40B4-BE49-F238E27FC236}">
                <a16:creationId xmlns:a16="http://schemas.microsoft.com/office/drawing/2014/main" id="{02242F61-ED38-4F23-8760-8C23D8B201CB}"/>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1CE6B213-A593-4A86-BB24-34F3DA11C471}"/>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A95DF33-7D4D-4E9A-A203-489433F5F890}"/>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d = 68 m.</a:t>
            </a:r>
          </a:p>
        </p:txBody>
      </p:sp>
    </p:spTree>
    <p:extLst>
      <p:ext uri="{BB962C8B-B14F-4D97-AF65-F5344CB8AC3E}">
        <p14:creationId xmlns:p14="http://schemas.microsoft.com/office/powerpoint/2010/main" val="948236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8B1ABFF7-FCCB-4B4A-8AD4-15E6E22B9A8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F3AE9256-DF74-4150-9CF5-F16331C7C6E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039EEE5B-FA24-4876-BBC3-E588F35C72F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D517EE5-10EA-4300-96EF-9DA3D1ED9A8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3.4</a:t>
            </a:r>
          </a:p>
        </p:txBody>
      </p:sp>
      <p:sp>
        <p:nvSpPr>
          <p:cNvPr id="5" name="slide-title">
            <a:extLst>
              <a:ext uri="{FF2B5EF4-FFF2-40B4-BE49-F238E27FC236}">
                <a16:creationId xmlns:a16="http://schemas.microsoft.com/office/drawing/2014/main" id="{B39532C8-E34B-4B11-9D39-0C93DFD5F96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wavelength of a note</a:t>
            </a:r>
          </a:p>
        </p:txBody>
      </p:sp>
      <p:sp>
        <p:nvSpPr>
          <p:cNvPr id="6" name="worked-label">
            <a:extLst>
              <a:ext uri="{FF2B5EF4-FFF2-40B4-BE49-F238E27FC236}">
                <a16:creationId xmlns:a16="http://schemas.microsoft.com/office/drawing/2014/main" id="{7BC6E394-AF12-40B7-9090-0F78AC19C077}"/>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CORE · GUIDED WORKED PROBLEM · TRY EACH STEP BEFORE READING ON</a:t>
            </a:r>
          </a:p>
        </p:txBody>
      </p:sp>
      <p:sp>
        <p:nvSpPr>
          <p:cNvPr id="7" name="problem-frame">
            <a:extLst>
              <a:ext uri="{FF2B5EF4-FFF2-40B4-BE49-F238E27FC236}">
                <a16:creationId xmlns:a16="http://schemas.microsoft.com/office/drawing/2014/main" id="{0E15E203-3BD6-4018-9E54-993A89A1BC35}"/>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946BC534-E998-4EBB-8BFD-74F70FD73119}"/>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425 Hz sound travels at 340 m/s. Find wavelength.</a:t>
            </a:r>
          </a:p>
        </p:txBody>
      </p:sp>
      <p:sp>
        <p:nvSpPr>
          <p:cNvPr id="9" name="step-label-1">
            <a:extLst>
              <a:ext uri="{FF2B5EF4-FFF2-40B4-BE49-F238E27FC236}">
                <a16:creationId xmlns:a16="http://schemas.microsoft.com/office/drawing/2014/main" id="{D7F86ECF-8CEF-49DF-9B3E-843FDE6A48CC}"/>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1</a:t>
            </a:r>
          </a:p>
        </p:txBody>
      </p:sp>
      <p:sp>
        <p:nvSpPr>
          <p:cNvPr id="10" name="rule-190-358">
            <a:extLst>
              <a:ext uri="{FF2B5EF4-FFF2-40B4-BE49-F238E27FC236}">
                <a16:creationId xmlns:a16="http://schemas.microsoft.com/office/drawing/2014/main" id="{6FA4EC77-40CB-4971-AB2B-CDB205A6097F}"/>
              </a:ext>
            </a:extLst>
          </p:cNvPr>
          <p:cNvSpPr>
            <a:spLocks noGrp="1"/>
          </p:cNvSpPr>
          <p:nvPr/>
        </p:nvSpPr>
        <p:spPr>
          <a:xfrm>
            <a:off x="1809750" y="3409950"/>
            <a:ext cx="381000" cy="19050"/>
          </a:xfrm>
          <a:prstGeom prst="rect">
            <a:avLst/>
          </a:prstGeom>
          <a:solidFill>
            <a:srgbClr val="52C3D3"/>
          </a:solidFill>
          <a:ln w="0">
            <a:noFill/>
            <a:prstDash val="solid"/>
          </a:ln>
        </p:spPr>
      </p:sp>
      <p:sp>
        <p:nvSpPr>
          <p:cNvPr id="11" name="step-text-1">
            <a:extLst>
              <a:ext uri="{FF2B5EF4-FFF2-40B4-BE49-F238E27FC236}">
                <a16:creationId xmlns:a16="http://schemas.microsoft.com/office/drawing/2014/main" id="{2D6D809F-DE47-4A27-8ED5-2B20AE86ED0B}"/>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λ = 340/425.</a:t>
            </a:r>
          </a:p>
        </p:txBody>
      </p:sp>
      <p:sp>
        <p:nvSpPr>
          <p:cNvPr id="12" name="step-label-2">
            <a:extLst>
              <a:ext uri="{FF2B5EF4-FFF2-40B4-BE49-F238E27FC236}">
                <a16:creationId xmlns:a16="http://schemas.microsoft.com/office/drawing/2014/main" id="{4FAA5D10-0220-4B97-830F-836826B02F1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2</a:t>
            </a:r>
          </a:p>
        </p:txBody>
      </p:sp>
      <p:sp>
        <p:nvSpPr>
          <p:cNvPr id="13" name="rule-190-430">
            <a:extLst>
              <a:ext uri="{FF2B5EF4-FFF2-40B4-BE49-F238E27FC236}">
                <a16:creationId xmlns:a16="http://schemas.microsoft.com/office/drawing/2014/main" id="{061B1A4D-44C0-4997-A940-9AD7C588771F}"/>
              </a:ext>
            </a:extLst>
          </p:cNvPr>
          <p:cNvSpPr>
            <a:spLocks noGrp="1"/>
          </p:cNvSpPr>
          <p:nvPr/>
        </p:nvSpPr>
        <p:spPr>
          <a:xfrm>
            <a:off x="1809750" y="4095750"/>
            <a:ext cx="381000" cy="19050"/>
          </a:xfrm>
          <a:prstGeom prst="rect">
            <a:avLst/>
          </a:prstGeom>
          <a:solidFill>
            <a:srgbClr val="52C3D3"/>
          </a:solidFill>
          <a:ln w="0">
            <a:noFill/>
            <a:prstDash val="solid"/>
          </a:ln>
        </p:spPr>
      </p:sp>
      <p:sp>
        <p:nvSpPr>
          <p:cNvPr id="14" name="step-text-2">
            <a:extLst>
              <a:ext uri="{FF2B5EF4-FFF2-40B4-BE49-F238E27FC236}">
                <a16:creationId xmlns:a16="http://schemas.microsoft.com/office/drawing/2014/main" id="{215D142A-479B-4571-B53E-37CC52F409E3}"/>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carefully, include the unit and check that the result answers the question.</a:t>
            </a:r>
          </a:p>
        </p:txBody>
      </p:sp>
      <p:sp>
        <p:nvSpPr>
          <p:cNvPr id="15" name="step-label-3">
            <a:extLst>
              <a:ext uri="{FF2B5EF4-FFF2-40B4-BE49-F238E27FC236}">
                <a16:creationId xmlns:a16="http://schemas.microsoft.com/office/drawing/2014/main" id="{45FE5DA7-61D5-402D-A8AE-9D798846A267}"/>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52C3D3"/>
                </a:solidFill>
              </a:defRPr>
            </a:pPr>
            <a:r>
              <a:rPr sz="1800" b="1" i="0">
                <a:solidFill>
                  <a:srgbClr val="52C3D3"/>
                </a:solidFill>
              </a:rPr>
              <a:t>Step 3</a:t>
            </a:r>
          </a:p>
        </p:txBody>
      </p:sp>
      <p:sp>
        <p:nvSpPr>
          <p:cNvPr id="16" name="rule-190-502">
            <a:extLst>
              <a:ext uri="{FF2B5EF4-FFF2-40B4-BE49-F238E27FC236}">
                <a16:creationId xmlns:a16="http://schemas.microsoft.com/office/drawing/2014/main" id="{778516E0-1A90-41FE-96E3-451D767C309B}"/>
              </a:ext>
            </a:extLst>
          </p:cNvPr>
          <p:cNvSpPr>
            <a:spLocks noGrp="1"/>
          </p:cNvSpPr>
          <p:nvPr/>
        </p:nvSpPr>
        <p:spPr>
          <a:xfrm>
            <a:off x="1809750" y="4781550"/>
            <a:ext cx="381000" cy="19050"/>
          </a:xfrm>
          <a:prstGeom prst="rect">
            <a:avLst/>
          </a:prstGeom>
          <a:solidFill>
            <a:srgbClr val="52C3D3"/>
          </a:solidFill>
          <a:ln w="0">
            <a:noFill/>
            <a:prstDash val="solid"/>
          </a:ln>
        </p:spPr>
      </p:sp>
      <p:sp>
        <p:nvSpPr>
          <p:cNvPr id="17" name="step-text-3">
            <a:extLst>
              <a:ext uri="{FF2B5EF4-FFF2-40B4-BE49-F238E27FC236}">
                <a16:creationId xmlns:a16="http://schemas.microsoft.com/office/drawing/2014/main" id="{58DE0023-8DF5-4035-904A-D6B2F598C932}"/>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44D73F4B-3239-43B8-A796-34F193A5F849}"/>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1AABE39B-7A5D-44A1-9771-340391346CB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λ = 0.80 m.</a:t>
            </a:r>
          </a:p>
        </p:txBody>
      </p:sp>
    </p:spTree>
    <p:extLst>
      <p:ext uri="{BB962C8B-B14F-4D97-AF65-F5344CB8AC3E}">
        <p14:creationId xmlns:p14="http://schemas.microsoft.com/office/powerpoint/2010/main" val="865209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D8267A92-F729-473B-A88F-12B7BB113BF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GROUP 3 · WAVES</a:t>
            </a:r>
          </a:p>
        </p:txBody>
      </p:sp>
      <p:sp>
        <p:nvSpPr>
          <p:cNvPr id="2" name="page-number">
            <a:extLst>
              <a:ext uri="{FF2B5EF4-FFF2-40B4-BE49-F238E27FC236}">
                <a16:creationId xmlns:a16="http://schemas.microsoft.com/office/drawing/2014/main" id="{DF29767C-3B50-471D-AE09-EA4B82353FE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E2B4EC79-A918-4F7B-8631-868533931EB8}"/>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7AF83A18-F56A-436C-8E1F-23EF6AA12A7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3.4</a:t>
            </a:r>
          </a:p>
        </p:txBody>
      </p:sp>
      <p:sp>
        <p:nvSpPr>
          <p:cNvPr id="5" name="slide-title">
            <a:extLst>
              <a:ext uri="{FF2B5EF4-FFF2-40B4-BE49-F238E27FC236}">
                <a16:creationId xmlns:a16="http://schemas.microsoft.com/office/drawing/2014/main" id="{5DD5391E-A463-44A7-B02B-92C444FED9E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Mystery echo traces</a:t>
            </a:r>
          </a:p>
        </p:txBody>
      </p:sp>
      <p:sp>
        <p:nvSpPr>
          <p:cNvPr id="6" name="activity-format">
            <a:extLst>
              <a:ext uri="{FF2B5EF4-FFF2-40B4-BE49-F238E27FC236}">
                <a16:creationId xmlns:a16="http://schemas.microsoft.com/office/drawing/2014/main" id="{2A717BAC-CA41-4004-8E53-317E23DB919B}"/>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CLASS ACTIVITY · DATA-CLASSIFICATION</a:t>
            </a:r>
          </a:p>
        </p:txBody>
      </p:sp>
      <p:sp>
        <p:nvSpPr>
          <p:cNvPr id="7" name="materials-label">
            <a:extLst>
              <a:ext uri="{FF2B5EF4-FFF2-40B4-BE49-F238E27FC236}">
                <a16:creationId xmlns:a16="http://schemas.microsoft.com/office/drawing/2014/main" id="{91697715-DEBF-4A6D-94CD-083146919423}"/>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52C3D3"/>
                </a:solidFill>
              </a:defRPr>
            </a:pPr>
            <a:r>
              <a:rPr sz="1650" b="1" i="0">
                <a:solidFill>
                  <a:srgbClr val="52C3D3"/>
                </a:solidFill>
              </a:rPr>
              <a:t>YOU NEED</a:t>
            </a:r>
          </a:p>
        </p:txBody>
      </p:sp>
      <p:sp>
        <p:nvSpPr>
          <p:cNvPr id="8" name="materials">
            <a:extLst>
              <a:ext uri="{FF2B5EF4-FFF2-40B4-BE49-F238E27FC236}">
                <a16:creationId xmlns:a16="http://schemas.microsoft.com/office/drawing/2014/main" id="{CA083A56-E473-426C-AEAB-2396600F4F1D}"/>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four pulse graphs • speed card • mini-whiteboards</a:t>
            </a:r>
          </a:p>
        </p:txBody>
      </p:sp>
      <p:sp>
        <p:nvSpPr>
          <p:cNvPr id="9" name="activity-step-1">
            <a:extLst>
              <a:ext uri="{FF2B5EF4-FFF2-40B4-BE49-F238E27FC236}">
                <a16:creationId xmlns:a16="http://schemas.microsoft.com/office/drawing/2014/main" id="{A5A798CF-2E00-4A74-922D-8C98B98296B3}"/>
              </a:ext>
            </a:extLst>
          </p:cNvPr>
          <p:cNvSpPr>
            <a:spLocks noGrp="1"/>
          </p:cNvSpPr>
          <p:nvPr/>
        </p:nvSpPr>
        <p:spPr>
          <a:xfrm>
            <a:off x="4905375" y="2143125"/>
            <a:ext cx="514350" cy="514350"/>
          </a:xfrm>
          <a:prstGeom prst="ellipse">
            <a:avLst/>
          </a:prstGeom>
          <a:solidFill>
            <a:srgbClr val="52C3D3"/>
          </a:solidFill>
          <a:ln w="0">
            <a:noFill/>
            <a:prstDash val="solid"/>
          </a:ln>
        </p:spPr>
      </p:sp>
      <p:sp>
        <p:nvSpPr>
          <p:cNvPr id="10" name="activity-step-number-1">
            <a:extLst>
              <a:ext uri="{FF2B5EF4-FFF2-40B4-BE49-F238E27FC236}">
                <a16:creationId xmlns:a16="http://schemas.microsoft.com/office/drawing/2014/main" id="{B9441017-4F41-44B5-A1BF-680DC7B4E858}"/>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09ECBFE2-76FB-4553-8CCE-1BD2E887344F}"/>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Measure each time delay.</a:t>
            </a:r>
          </a:p>
        </p:txBody>
      </p:sp>
      <p:sp>
        <p:nvSpPr>
          <p:cNvPr id="12" name="activity-step-2">
            <a:extLst>
              <a:ext uri="{FF2B5EF4-FFF2-40B4-BE49-F238E27FC236}">
                <a16:creationId xmlns:a16="http://schemas.microsoft.com/office/drawing/2014/main" id="{80BF25C6-B51E-46F7-9D6D-70A6EE5A89FC}"/>
              </a:ext>
            </a:extLst>
          </p:cNvPr>
          <p:cNvSpPr>
            <a:spLocks noGrp="1"/>
          </p:cNvSpPr>
          <p:nvPr/>
        </p:nvSpPr>
        <p:spPr>
          <a:xfrm>
            <a:off x="4905375" y="3209925"/>
            <a:ext cx="514350" cy="514350"/>
          </a:xfrm>
          <a:prstGeom prst="ellipse">
            <a:avLst/>
          </a:prstGeom>
          <a:solidFill>
            <a:srgbClr val="52C3D3"/>
          </a:solidFill>
          <a:ln w="0">
            <a:noFill/>
            <a:prstDash val="solid"/>
          </a:ln>
        </p:spPr>
      </p:sp>
      <p:sp>
        <p:nvSpPr>
          <p:cNvPr id="13" name="activity-step-number-2">
            <a:extLst>
              <a:ext uri="{FF2B5EF4-FFF2-40B4-BE49-F238E27FC236}">
                <a16:creationId xmlns:a16="http://schemas.microsoft.com/office/drawing/2014/main" id="{019BD3D3-6D67-4ED0-91E3-361F966D73A2}"/>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36078B7B-7379-402E-9C4A-A3DE9CB472DD}"/>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Calculate one-way distance.</a:t>
            </a:r>
          </a:p>
        </p:txBody>
      </p:sp>
      <p:sp>
        <p:nvSpPr>
          <p:cNvPr id="15" name="activity-step-3">
            <a:extLst>
              <a:ext uri="{FF2B5EF4-FFF2-40B4-BE49-F238E27FC236}">
                <a16:creationId xmlns:a16="http://schemas.microsoft.com/office/drawing/2014/main" id="{F563D27C-D50C-495A-86BE-E3C9B967081B}"/>
              </a:ext>
            </a:extLst>
          </p:cNvPr>
          <p:cNvSpPr>
            <a:spLocks noGrp="1"/>
          </p:cNvSpPr>
          <p:nvPr/>
        </p:nvSpPr>
        <p:spPr>
          <a:xfrm>
            <a:off x="4905375" y="4276725"/>
            <a:ext cx="514350" cy="514350"/>
          </a:xfrm>
          <a:prstGeom prst="ellipse">
            <a:avLst/>
          </a:prstGeom>
          <a:solidFill>
            <a:srgbClr val="52C3D3"/>
          </a:solidFill>
          <a:ln w="0">
            <a:noFill/>
            <a:prstDash val="solid"/>
          </a:ln>
        </p:spPr>
      </p:sp>
      <p:sp>
        <p:nvSpPr>
          <p:cNvPr id="16" name="activity-step-number-3">
            <a:extLst>
              <a:ext uri="{FF2B5EF4-FFF2-40B4-BE49-F238E27FC236}">
                <a16:creationId xmlns:a16="http://schemas.microsoft.com/office/drawing/2014/main" id="{1FEA92B7-584D-4B2D-9791-72256E94252B}"/>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ABB78B8E-8E7B-4E0E-BB36-3AB19BAA05AD}"/>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Rank reflectors from nearest to farthest.</a:t>
            </a:r>
          </a:p>
        </p:txBody>
      </p:sp>
      <p:sp>
        <p:nvSpPr>
          <p:cNvPr id="18" name="rule-70-518">
            <a:extLst>
              <a:ext uri="{FF2B5EF4-FFF2-40B4-BE49-F238E27FC236}">
                <a16:creationId xmlns:a16="http://schemas.microsoft.com/office/drawing/2014/main" id="{4CE4132D-5B7B-4702-A4B6-3F40FB3DF985}"/>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3D5DE0A4-166B-4C55-8CEF-2373BA351F4A}"/>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52C3D3"/>
                </a:solidFill>
              </a:defRPr>
            </a:pPr>
            <a:r>
              <a:rPr sz="1875" b="1" i="0">
                <a:solidFill>
                  <a:srgbClr val="52C3D3"/>
                </a:solidFill>
              </a:rPr>
              <a:t>Success check: Every calculation divides round-trip distance by two.</a:t>
            </a:r>
          </a:p>
        </p:txBody>
      </p:sp>
    </p:spTree>
    <p:extLst>
      <p:ext uri="{BB962C8B-B14F-4D97-AF65-F5344CB8AC3E}">
        <p14:creationId xmlns:p14="http://schemas.microsoft.com/office/powerpoint/2010/main" val="1034541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2C3D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45DC6EA5-4397-4AE9-A71F-7CE945B0F07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3 · WAVES</a:t>
            </a:r>
          </a:p>
        </p:txBody>
      </p:sp>
      <p:sp>
        <p:nvSpPr>
          <p:cNvPr id="2" name="page-number">
            <a:extLst>
              <a:ext uri="{FF2B5EF4-FFF2-40B4-BE49-F238E27FC236}">
                <a16:creationId xmlns:a16="http://schemas.microsoft.com/office/drawing/2014/main" id="{654D7B34-1932-48BB-BC35-0750BC51798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0B978E4B-0AA6-4F1F-9BED-0D370363B117}"/>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FA2CB02C-783E-4B7A-9C1E-5C586A7A17F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3.4</a:t>
            </a:r>
          </a:p>
        </p:txBody>
      </p:sp>
      <p:sp>
        <p:nvSpPr>
          <p:cNvPr id="5" name="misconception-label">
            <a:extLst>
              <a:ext uri="{FF2B5EF4-FFF2-40B4-BE49-F238E27FC236}">
                <a16:creationId xmlns:a16="http://schemas.microsoft.com/office/drawing/2014/main" id="{83572630-F8F4-4860-85D6-24603B33C4D0}"/>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5CDA5A7E-B11C-4F5E-A39D-4C128E0CCBAF}"/>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 louder sound has a higher pitch.”</a:t>
            </a:r>
          </a:p>
        </p:txBody>
      </p:sp>
      <p:sp>
        <p:nvSpPr>
          <p:cNvPr id="7" name="correction-frame">
            <a:extLst>
              <a:ext uri="{FF2B5EF4-FFF2-40B4-BE49-F238E27FC236}">
                <a16:creationId xmlns:a16="http://schemas.microsoft.com/office/drawing/2014/main" id="{ABAE225C-8EA5-4C8B-AC8A-A29106F73F3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69CF310D-A76D-4AA0-85D5-378BD53DD09E}"/>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Loudness relates mainly to amplitude; pitch relates to frequency.</a:t>
            </a:r>
          </a:p>
        </p:txBody>
      </p:sp>
      <p:sp>
        <p:nvSpPr>
          <p:cNvPr id="9" name="humor-line">
            <a:extLst>
              <a:ext uri="{FF2B5EF4-FFF2-40B4-BE49-F238E27FC236}">
                <a16:creationId xmlns:a16="http://schemas.microsoft.com/office/drawing/2014/main" id="{56D9309F-16A8-4464-BE7D-A18A5E6318A9}"/>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Shouting the same note does not turn it into a soprano.</a:t>
            </a:r>
          </a:p>
        </p:txBody>
      </p:sp>
      <p:sp>
        <p:nvSpPr>
          <p:cNvPr id="10" name="misconception-check">
            <a:extLst>
              <a:ext uri="{FF2B5EF4-FFF2-40B4-BE49-F238E27FC236}">
                <a16:creationId xmlns:a16="http://schemas.microsoft.com/office/drawing/2014/main" id="{152093F2-61FC-427F-97AB-E6384C0619EA}"/>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What changes on a wave graph when sound gets louder but pitch stays fixed?</a:t>
            </a:r>
          </a:p>
        </p:txBody>
      </p:sp>
    </p:spTree>
    <p:extLst>
      <p:ext uri="{BB962C8B-B14F-4D97-AF65-F5344CB8AC3E}">
        <p14:creationId xmlns:p14="http://schemas.microsoft.com/office/powerpoint/2010/main" val="177954313"/>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4300</Words>
  <Application>Microsoft Office PowerPoint</Application>
  <DocSecurity>0</DocSecurity>
  <PresentationFormat>Widescreen</PresentationFormat>
  <Paragraphs>334</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2026-08-14T14:20:46Z</dcterms:created>
  <dcterms:modified xsi:type="dcterms:W3CDTF">2026-08-15T16:00:48Z</dcterms:modified>
</cp:coreProperties>
</file>