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Power</c:v>
          </c:tx>
          <c:spPr>
            <a:solidFill>
              <a:srgbClr val="F45B43"/>
            </a:solidFill>
            <a:ln w="28575">
              <a:solidFill>
                <a:srgbClr val="F45B43"/>
              </a:solidFill>
              <a:prstDash val="solid"/>
            </a:ln>
          </c:spPr>
          <c:invertIfNegative val="1"/>
          <c:cat>
            <c:numLit>
              <c:formatCode>General</c:formatCode>
              <c:ptCount val="3"/>
              <c:pt idx="0">
                <c:v>5</c:v>
              </c:pt>
              <c:pt idx="1">
                <c:v>7</c:v>
              </c:pt>
              <c:pt idx="2">
                <c:v>10</c:v>
              </c:pt>
            </c:numLit>
          </c:cat>
          <c:val>
            <c:numLit>
              <c:formatCode>General</c:formatCode>
              <c:ptCount val="3"/>
              <c:pt idx="0">
                <c:v>420</c:v>
              </c:pt>
              <c:pt idx="1">
                <c:v>300</c:v>
              </c:pt>
              <c:pt idx="2">
                <c:v>210</c:v>
              </c:pt>
            </c:numLit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8575">
                    <a:solidFill>
                      <a:srgbClr val="F45B43"/>
                    </a:solidFill>
                    <a:prstDash val="solid"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0-5406-47A8-B09E-2C8FA47A1D3A}"/>
            </c:ext>
          </c:extLst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taken / 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auto val="1"/>
        <c:lblAlgn val="ctr"/>
        <c:lblOffset val="100"/>
        <c:noMultiLvlLbl val="1"/>
      </c:catAx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Average power / W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between"/>
        <c:majorUnit val="10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“Power”,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1.7.4.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5-mark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compare. Do not reveal the mark scheme until slide 11.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[Quiz answers] 1. 1 J/s — Power is energy per time. 2. 200 W — 600/3. 3. double — P is inversely proportional to t for fixed W. 4. 2000 W — kilo means 1000.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E12A4-786A-7B15-7D71-F8FCB75D6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36FE9E-8E2C-9151-218D-D55CC492C2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6BB0BE-C008-D93B-2653-E4B09DEBC5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same load, same height: 2100 J each, load, 5 s → 420 W, 10 s → 210 W, same joules, different clock. A caption reads: Identical load, identical height, identical joules: the only difference is the clock, and that is what power measures.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1C5F02-8364-3817-8FBF-95C73C93CF8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0073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bar chart plots Average power in W against Time taken in s; Time taken remains in s; Average power remains in W.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P = E/t data for a fixed 2100 J transfer.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[Quantitative visual] Values: Power: (5, 420), (7, 300), (10, 210). Data: illustrative lesson data. Scale: 5 to 420 W.</a:t>
            </a:r>
          </a:p>
          <a:p>
            <a:r>
              <a:t>Units: x uses s; y uses watts.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Convert 18 kJ = 18 000 J. 2) P = ΔE/t. 3) P = 18 000/12. Answer: P = 1500 W = 1.5 kW.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45 kJ = 45 000 J. 2) t = 45 000/750. 3) Check the direction, significant figures and physical meaning of the result. Answer: t = 60 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[Safety] 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https://giophysics.com/chapter-5/power-efficiency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Define power as work done or energy transferred per unit time.; Use P = W/t and P = ΔE/t with W, J and s; convert W/kW/MW.; Explain that equal work may be delivered at different power and that energy depends on operating time.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[Humor] Power is pace, not a bigger energy backpack.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29BB5966-33D6-431C-B131-F04A7113F6F3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B076CE7F-682C-470A-BCD8-A4D1EEB1ACC8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1.7.4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A244A6D2-5B25-44CB-A351-A560E341D3B2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Power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E5583AAD-A518-46F0-A3E3-C1669C5C816C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Same Work, Different Power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D8A910DD-30E8-4AC0-958D-00F46B84DC05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Two people lift identical boxes to the same shelf. One takes twice as long. Who does more work, and who has greater power?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2CD78349-723B-4649-B0D4-D6D13459E694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856ECDE7-93D4-4387-A9CE-AFAEFFD66671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8F34AB9B-72B6-4A6E-A729-E4D0BDAC3CAB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CORE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D58308E7-0C87-4184-A7A2-702B1F3E155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695AB16B-EBC7-47C0-9A15-35B392489C2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055D1507-D951-4782-9481-07957588218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74027C54-8734-495A-96D0-5684D7F21E9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1.7.4</a:t>
            </a:r>
          </a:p>
        </p:txBody>
      </p:sp>
    </p:spTree>
    <p:extLst>
      <p:ext uri="{BB962C8B-B14F-4D97-AF65-F5344CB8AC3E}">
        <p14:creationId xmlns:p14="http://schemas.microsoft.com/office/powerpoint/2010/main" val="647931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F2E3EBE-EF6A-4014-9375-139E638BD8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273F17B-F7A0-4642-9F45-B0CAB10663B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B6B9529-EA8F-41AA-A848-A921FD6937F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D05FEEA-B45A-49B0-9D24-F633635BBDA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157484A-9AD4-4A07-9EC0-8D663CB05AF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warehouse hoist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2A19D1EF-4C82-49E3-8A10-67C0F2106066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5 MARKS · CALCULATE · COMPARE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F7C79CEB-A8EC-4C6D-B786-6198462EBCCF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C1405ACB-204C-4CBA-BC25-1C861BAE741D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Hoist A transfers 24 kJ in 20 s. Hoist B transfers 18 kJ in 12 s. Calculate both powers and identify the more powerful hoist.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97F5594B-C1EE-4690-B3E4-B2B48F514D4E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92B83230-B3AE-4249-9E08-AF13A78CBFCC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59F5E7C4-85E9-4E86-A1C3-69102E124219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2058632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7EBDC179-C517-4988-AE58-9AD50503176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D195E28-F8F7-4A5D-BD02-CCB579B6F48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6C79F42-9650-4537-AEE5-B2AC41CA2F4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A772CAB-7A75-4A61-A795-6F37996CC6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529CE86-FEF1-419B-9112-A71A99B956A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6DE4920A-E817-4C6A-A988-5A4C4E964726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5457902F-C62A-42BB-AEAD-910018B7414C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411FDF03-50E7-415A-B863-44D29485CC45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2C9B6AC7-5E86-488F-8694-0B2E97B00A7E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A: 24 000/20 = 1200 W.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C42D1CF6-AA32-4881-BB38-6490FDA6A066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CAE3E613-69A5-44AC-B6F4-F336109A6BEA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4807AA8D-A7A1-43E5-AD20-A0A500B5FADC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B: 18 000/12 = 1500 W.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6005ED23-D9E2-460B-9489-B3C793CB1AB6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333662C4-88C6-491D-A83C-40DAD39B1BE0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EA8ECDCF-A6E5-4087-B207-0CECB237A67C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B is more powerful.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0C39361A-706B-4358-9775-7695766495A3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F35B9169-1849-453F-ABFB-5D55930F8B60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BBBBEBF6-11A9-49C3-BE59-5B4AA45A4B6D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Comparison uses rates, not total energies.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0776CA5F-AB24-45E3-BF25-16DAC6501542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7A676A03-9A23-4EE3-8294-339B932FBE2B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B1E84B18-0A4A-433F-9AA6-E023EA44E32F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Correct conversions/units.</a:t>
            </a:r>
          </a:p>
        </p:txBody>
      </p:sp>
      <p:sp>
        <p:nvSpPr>
          <p:cNvPr id="22" name="improvement-band">
            <a:extLst>
              <a:ext uri="{FF2B5EF4-FFF2-40B4-BE49-F238E27FC236}">
                <a16:creationId xmlns:a16="http://schemas.microsoft.com/office/drawing/2014/main" id="{78F02A0C-F8E2-4276-A477-9DE6E317CA20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improvement-prompt">
            <a:extLst>
              <a:ext uri="{FF2B5EF4-FFF2-40B4-BE49-F238E27FC236}">
                <a16:creationId xmlns:a16="http://schemas.microsoft.com/office/drawing/2014/main" id="{104735FC-1812-45E3-9D6F-D09575001992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213021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C1F2EEE4-C739-4B9A-ACBF-3C2D884F949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D70205E-2140-4B16-8789-919B442CAD0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3F0C378-9E62-4C5C-B9C9-9E4FD53DC26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840FAC9-3F89-420B-AF88-89139EDF1A4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C988A8B-2742-400E-99F3-B1202FCB73A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10A29252-39DD-496F-A206-ED40C103874A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0D41AFD3-D41D-46A9-B02D-428FEC063334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E9CA49D9-D3B0-4DDF-86AB-974B1BE84880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1 W equals?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CA89DCF1-BEC1-4368-AC7C-A2553D12BC2B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 J · B 1 J/s · C 1 N/s · D 1 kg m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856442E9-D111-49A8-8C70-10EA507CEEB0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4BB3B969-B444-4FA4-AF5B-251E18DFBBD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6F82A875-8AB2-4FEB-BC9F-B88DC7B5A136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600 J in 3 s gives?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557F3D8E-5CC9-4F8F-9763-1AD189D95D02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1800 W · B 603 W · C 200 W · D 0.005 W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99AF3C61-FF9B-4E0B-A5C2-D580E06C5207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487EAAE9-AFA5-4A36-96F1-88C5FCD9B9FA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6E6A69B3-263D-4238-A683-A91445523C05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Same work in half the time gives power?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B41D3012-EDBC-4A3C-AE4B-4CBDE0ADEECF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half · B same · C double · D zero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0B297E21-4A08-4628-977E-FADDBC4CE0D4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BEAA56AB-245F-4B83-8A7E-B523DE74020D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D55BC23B-9968-46C7-8F9D-A62DD6D10271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2.0 kW equals?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5151FDFC-3C1A-458F-90D1-7A0C3848D957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2 W · B 20 W · C 200 W · D 2000 W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0CFD144F-CCF1-42C5-AF24-8354A3C17616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51831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800C4F42-5A38-4AAF-9B86-4B22393D40C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A9FB6B3-96C3-45AE-B418-C433E02E0EE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4F35F95-E5B5-413E-874E-C34DAF5A6CE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3498C33-0100-4E1B-8075-BCE4874D093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2170044-2B58-4EBF-9D9F-3CB1195E1BD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8C7D5D26-C9C9-4D4E-B286-BC8D487577BF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095A10D5-BA3A-43D5-BB62-AB090B297B40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DEF13580-F1FB-4CBF-B948-38E996BAC34F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1 J/s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8E9A6B5A-0ACE-41C4-8A56-1AA111AA90EA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Power is energy per time.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8F834882-D2D5-49B1-8715-D260EC855578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671C1AF0-3165-4855-97CF-8BA7A37C38F9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FEC439EA-7FC7-4FFA-9288-C4F81A933AEE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50340715-5B9D-4280-A771-7877A618692C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200 W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07795746-60DC-4AA8-9B8A-C1D434C0B23A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600/3.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1984DDD7-AA61-4CB9-AE69-3DE336CE0249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753B6D2B-5BA1-46F4-AD53-CE10835FFE37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E00525C8-7E57-4159-9674-EEE5D1DD3043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0219F238-EEF2-4A6F-BED7-012BD029CF6E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double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9200F247-88E9-4EBC-AE1D-A174C017B7DF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 is inversely proportional to t for fixed W.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231B8AE0-C532-4027-9060-F2673D705AA0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EBF1686A-E528-4317-B372-87CAA2BC0431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CA1C92D5-4629-43CA-96D1-4477B44D077F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66D33B26-070F-4022-8313-130982686A7B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2000 W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0B8CB7EC-FC2C-4CC8-A5FB-A7653E1AB963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kilo means 1000.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676FE696-0CF2-4D4D-8719-8A57562B1D16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104176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4E6639D3-15C1-4349-AB3D-D97985CA4CF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107B805-A23E-4ADB-98DC-30ED25FDA1C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A37B7C1-4643-4719-9601-7C7A5EADD8F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BB50DDE-6D5D-446C-9CD4-9B2F221A706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292913F-24FC-427C-BDFC-720F57C75A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574CC333-D1AE-4DD1-AFC6-71F4E7A218E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F8AD3066-642B-4887-86BE-AB2F8728236A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7C740598-8A33-4368-8AD3-0AD5358E8B42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C477FF9C-E30D-4F43-9126-531FEDE96065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power?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F79FEC09-78E5-42D0-9E0F-0473C9960773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C9733E31-FA72-4ED5-9E4D-E38DD9C8DD21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A47999CC-070D-4DB2-88B8-8EE6FD02AA63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unit of power?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BC0A1744-4FEB-4A05-9FA9-1821BCBD3860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373D4F6B-BEDE-4E42-B10C-9F7B76D782BB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0E56F81E-ACCB-4CDC-A8A7-2030D799D1D1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does one watt mean?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4C37CCEA-38DA-41CB-9813-611B9C9C9066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960442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190BE650-DC25-498D-8961-FD0E25798D9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4BBBD8F-4B35-4E1D-9752-6EC94D827E9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702EE99-ACAD-416C-BE81-8BE26C59C02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0EDD6F1-C103-45E0-83BB-BE4E2327C86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BAAE208-D8BA-49CA-88DB-17BBED9BB2F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Power measures the rate of transfer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E8CCBFE8-93D8-47CA-82AA-D0FC60429D63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ADEF32FD-5AD3-4F64-AB8B-A8981F0B6AC7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Equal work can occur at different powers.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3F4023F0-4D52-47A7-937B-F72CF87AB10C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981BEA52-CF8D-4286-8B75-3DCD3A46FE5A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1 W = 1 J/s.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90D77767-92B8-432A-A0A6-22CBCB0599D4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CBCE0013-2E6B-409B-838F-C24900E748C1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Choose seconds for an answer in watts unless units are deliberately converted.</a:t>
            </a:r>
          </a:p>
        </p:txBody>
      </p:sp>
      <p:sp>
        <p:nvSpPr>
          <p:cNvPr id="12" name="equation-panel">
            <a:extLst>
              <a:ext uri="{FF2B5EF4-FFF2-40B4-BE49-F238E27FC236}">
                <a16:creationId xmlns:a16="http://schemas.microsoft.com/office/drawing/2014/main" id="{BB7587FC-485D-4F68-B067-21C09A572C8B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FF2B5EF4-FFF2-40B4-BE49-F238E27FC236}">
                <a16:creationId xmlns:a16="http://schemas.microsoft.com/office/drawing/2014/main" id="{7D47BD72-C665-4CAD-A151-771AD6160BAC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4" name="equation-expression-1">
            <a:extLst>
              <a:ext uri="{FF2B5EF4-FFF2-40B4-BE49-F238E27FC236}">
                <a16:creationId xmlns:a16="http://schemas.microsoft.com/office/drawing/2014/main" id="{71732D77-A2C7-4327-8CD7-CEDE684EB625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P = W/t</a:t>
            </a:r>
          </a:p>
        </p:txBody>
      </p:sp>
      <p:sp>
        <p:nvSpPr>
          <p:cNvPr id="15" name="equation-units-1">
            <a:extLst>
              <a:ext uri="{FF2B5EF4-FFF2-40B4-BE49-F238E27FC236}">
                <a16:creationId xmlns:a16="http://schemas.microsoft.com/office/drawing/2014/main" id="{242AF2C5-8651-4379-9B98-1565B982BE08}"/>
              </a:ext>
            </a:extLst>
          </p:cNvPr>
          <p:cNvSpPr>
            <a:spLocks noGrp="1"/>
          </p:cNvSpPr>
          <p:nvPr/>
        </p:nvSpPr>
        <p:spPr>
          <a:xfrm>
            <a:off x="8143875" y="3095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P in W, W in J, t in s</a:t>
            </a:r>
          </a:p>
        </p:txBody>
      </p:sp>
      <p:sp>
        <p:nvSpPr>
          <p:cNvPr id="16" name="equation-expression-2">
            <a:extLst>
              <a:ext uri="{FF2B5EF4-FFF2-40B4-BE49-F238E27FC236}">
                <a16:creationId xmlns:a16="http://schemas.microsoft.com/office/drawing/2014/main" id="{D0A5B1B9-9FA6-48E8-BA8A-CD3EFA27E748}"/>
              </a:ext>
            </a:extLst>
          </p:cNvPr>
          <p:cNvSpPr>
            <a:spLocks noGrp="1"/>
          </p:cNvSpPr>
          <p:nvPr/>
        </p:nvSpPr>
        <p:spPr>
          <a:xfrm>
            <a:off x="8143875" y="3695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P = ΔE/t</a:t>
            </a:r>
          </a:p>
        </p:txBody>
      </p:sp>
      <p:sp>
        <p:nvSpPr>
          <p:cNvPr id="17" name="equation-units-2">
            <a:extLst>
              <a:ext uri="{FF2B5EF4-FFF2-40B4-BE49-F238E27FC236}">
                <a16:creationId xmlns:a16="http://schemas.microsoft.com/office/drawing/2014/main" id="{BC78D03C-0332-4EAE-879E-26F71CC35C85}"/>
              </a:ext>
            </a:extLst>
          </p:cNvPr>
          <p:cNvSpPr>
            <a:spLocks noGrp="1"/>
          </p:cNvSpPr>
          <p:nvPr/>
        </p:nvSpPr>
        <p:spPr>
          <a:xfrm>
            <a:off x="8143875" y="4238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P in W, ΔE in J, t in s</a:t>
            </a:r>
          </a:p>
        </p:txBody>
      </p:sp>
      <p:sp>
        <p:nvSpPr>
          <p:cNvPr id="18" name="vocabulary-label">
            <a:extLst>
              <a:ext uri="{FF2B5EF4-FFF2-40B4-BE49-F238E27FC236}">
                <a16:creationId xmlns:a16="http://schemas.microsoft.com/office/drawing/2014/main" id="{6088487C-4AD3-45E7-8E0E-8851969A1A1E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19" name="vocabulary">
            <a:extLst>
              <a:ext uri="{FF2B5EF4-FFF2-40B4-BE49-F238E27FC236}">
                <a16:creationId xmlns:a16="http://schemas.microsoft.com/office/drawing/2014/main" id="{AD070618-0C4C-46C5-896B-52D0DE98BE10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power · work · energy transfer · rate · watt · kilowatt</a:t>
            </a:r>
          </a:p>
        </p:txBody>
      </p:sp>
    </p:spTree>
    <p:extLst>
      <p:ext uri="{BB962C8B-B14F-4D97-AF65-F5344CB8AC3E}">
        <p14:creationId xmlns:p14="http://schemas.microsoft.com/office/powerpoint/2010/main" val="92879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10D4B-72E2-EB6A-1990-65BEF36B6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A9EEAA29-F762-A663-3A26-062408363D0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25BAF34-48C6-6DF6-7BC6-7E4ABD7F102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48D4154-18C3-8202-5283-C84E91A47E6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BED8EFB-68E4-FA9C-D0DC-3997C494BBC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BEC46EE-1D73-813F-133D-58C301C0143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power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>
              <a:ext uri="{FF2B5EF4-FFF2-40B4-BE49-F238E27FC236}">
                <a16:creationId xmlns:a16="http://schemas.microsoft.com/office/drawing/2014/main" id="{15B2D03B-214D-04F5-6C61-CEB9D5098816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2" name="simple-definition">
            <a:extLst>
              <a:ext uri="{FF2B5EF4-FFF2-40B4-BE49-F238E27FC236}">
                <a16:creationId xmlns:a16="http://schemas.microsoft.com/office/drawing/2014/main" id="{624F1E03-1085-D8F8-5FB3-10D1DA6ADEF1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Power is the rate at which energy is transferred, counted in joules every second. It says nothing about how big a job is, only how quickly it is done, so two machines doing identical work can have very different powers.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A85646-7CB8-A3E8-C505-9638995A9D0F}"/>
              </a:ext>
            </a:extLst>
          </p:cNvPr>
          <p:cNvSpPr txBox="1"/>
          <p:nvPr/>
        </p:nvSpPr>
        <p:spPr>
          <a:xfrm>
            <a:off x="3810000" y="3657600"/>
            <a:ext cx="457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same load, same height: 2100 J each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0ABF12-01C5-4CED-9613-8A4BFE52E857}"/>
              </a:ext>
            </a:extLst>
          </p:cNvPr>
          <p:cNvSpPr/>
          <p:nvPr/>
        </p:nvSpPr>
        <p:spPr>
          <a:xfrm>
            <a:off x="3175000" y="4036718"/>
            <a:ext cx="1397000" cy="1749778"/>
          </a:xfrm>
          <a:prstGeom prst="rect">
            <a:avLst/>
          </a:prstGeom>
          <a:noFill/>
          <a:ln w="1905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143B830-C6A5-FC82-1CA2-46E4125FB057}"/>
              </a:ext>
            </a:extLst>
          </p:cNvPr>
          <p:cNvSpPr/>
          <p:nvPr/>
        </p:nvSpPr>
        <p:spPr>
          <a:xfrm>
            <a:off x="3327400" y="4124208"/>
            <a:ext cx="1092200" cy="408281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load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31138B7-7716-FEB8-14AE-3AE5DE0FF1C9}"/>
              </a:ext>
            </a:extLst>
          </p:cNvPr>
          <p:cNvCxnSpPr/>
          <p:nvPr/>
        </p:nvCxnSpPr>
        <p:spPr>
          <a:xfrm flipV="1">
            <a:off x="3873500" y="4619978"/>
            <a:ext cx="0" cy="107903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6021CE3-76B2-AD31-3B5D-EEFB5807D473}"/>
              </a:ext>
            </a:extLst>
          </p:cNvPr>
          <p:cNvSpPr txBox="1"/>
          <p:nvPr/>
        </p:nvSpPr>
        <p:spPr>
          <a:xfrm>
            <a:off x="2895600" y="5786496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EF5C3E"/>
                </a:solidFill>
              </a:rPr>
              <a:t>5 s → 420 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8D99D6B-7D23-084D-BE3E-5D7FB6D751DD}"/>
              </a:ext>
            </a:extLst>
          </p:cNvPr>
          <p:cNvSpPr/>
          <p:nvPr/>
        </p:nvSpPr>
        <p:spPr>
          <a:xfrm>
            <a:off x="7112000" y="4036718"/>
            <a:ext cx="1397000" cy="1749778"/>
          </a:xfrm>
          <a:prstGeom prst="rect">
            <a:avLst/>
          </a:prstGeom>
          <a:noFill/>
          <a:ln w="1905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5C474B-7279-372A-871A-861E968DDEDE}"/>
              </a:ext>
            </a:extLst>
          </p:cNvPr>
          <p:cNvSpPr/>
          <p:nvPr/>
        </p:nvSpPr>
        <p:spPr>
          <a:xfrm>
            <a:off x="7264400" y="4124208"/>
            <a:ext cx="1092200" cy="408281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load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619467-57AA-4B05-B4FA-29DFE62FD25F}"/>
              </a:ext>
            </a:extLst>
          </p:cNvPr>
          <p:cNvCxnSpPr/>
          <p:nvPr/>
        </p:nvCxnSpPr>
        <p:spPr>
          <a:xfrm flipV="1">
            <a:off x="7810500" y="4619978"/>
            <a:ext cx="0" cy="1079030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5DAC2C0-988B-6D1D-48A0-EF564F9735B4}"/>
              </a:ext>
            </a:extLst>
          </p:cNvPr>
          <p:cNvSpPr txBox="1"/>
          <p:nvPr/>
        </p:nvSpPr>
        <p:spPr>
          <a:xfrm>
            <a:off x="6832600" y="5786496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10 s → 210 W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CDC47E-3463-ED7F-DEB3-00221D215B80}"/>
              </a:ext>
            </a:extLst>
          </p:cNvPr>
          <p:cNvSpPr txBox="1"/>
          <p:nvPr/>
        </p:nvSpPr>
        <p:spPr>
          <a:xfrm>
            <a:off x="8966200" y="4678304"/>
            <a:ext cx="241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same joules, different clock</a:t>
            </a:r>
          </a:p>
        </p:txBody>
      </p:sp>
      <p:sp>
        <p:nvSpPr>
          <p:cNvPr id="33" name="diagram-caption">
            <a:extLst>
              <a:ext uri="{FF2B5EF4-FFF2-40B4-BE49-F238E27FC236}">
                <a16:creationId xmlns:a16="http://schemas.microsoft.com/office/drawing/2014/main" id="{C144094B-C23D-9553-1BAA-CB84E2C7C570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Identical load, identical height, identical joules: the only difference is the clock, and that is what power measures.</a:t>
            </a:r>
          </a:p>
        </p:txBody>
      </p:sp>
    </p:spTree>
    <p:extLst>
      <p:ext uri="{BB962C8B-B14F-4D97-AF65-F5344CB8AC3E}">
        <p14:creationId xmlns:p14="http://schemas.microsoft.com/office/powerpoint/2010/main" val="1396380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AE2EC97-500E-4455-AE6C-C503777F84E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DD94005-A542-4ECF-915E-CB3513BE2FD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60349CF-74C5-4B3C-B7AE-ABF4A27AC20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6A17549-522B-46DE-82CE-A735AA2CB52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F9CE7F1-1CCC-4ACE-A75D-AFD7F6CD5D5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Fixed 2100 J transfer: power falls as time grows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A1491062-8476-428E-AEEB-F132304CE0C4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F97E49E2-E04F-4049-863B-6C9A970E1B50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EFF5C306-921C-4C38-971F-BFE46522E19C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Power: (5, 420), (7, 300), (10, 210).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B6659557-6B40-49FC-A965-6F4D4C425A4C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210–420 W; source 210–420 W. Source: Time taken / s; Average power / W. Chart: Time taken / s; Average power / W.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125EC99A-6BBA-4BE5-8229-0AD477003D35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5838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A12C7A48-73AD-4038-AA0E-C39376E6B3E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9D76F89-7865-4126-8D49-AF36F34441A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82B8FF1-547D-43EE-9D82-93DED668415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826E91B-F5FA-493B-987A-0C371280BB6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8C35B3B-9027-4725-9ED5-31FFC477CC5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lift motor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268E9BB2-1F19-4CEB-BBC9-D3CC87579806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8BDBC5C5-B2CF-40F8-9B28-33F206BF0AF2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7379DB8C-B367-41BF-8C09-D6900207A628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motor transfers 18 kJ in 12 s. Find its average power.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5101558B-5925-4E29-B997-A248D0E82309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318F358-CF55-46C2-8200-2AD9C2CFDF45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86AAE19F-D815-4FBD-8F73-005102580803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Convert 18 kJ = 18 000 J.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A62EB3CC-5082-4756-A778-FB405A9A5E36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5EC9ACBF-5E30-48AF-BF26-F7CD9CA8F07D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1577904C-D13B-4A71-8132-2B9864678AC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P = ΔE/t.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93B3FF2F-6876-4C88-807A-2B3EE3A2ABB6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4FCC7731-C741-4C3F-9C31-FEE3B6617865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CA05F70D-E0A4-4B0D-8E0C-3D59C6E34CEF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P = 18 000/12.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D6405BA5-E695-42E4-A86E-FDB78F282C7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E9FB0187-4A0E-4E4D-8950-E94BDED2BCF9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P = 1500 W = 1.5 kW.</a:t>
            </a:r>
          </a:p>
        </p:txBody>
      </p:sp>
    </p:spTree>
    <p:extLst>
      <p:ext uri="{BB962C8B-B14F-4D97-AF65-F5344CB8AC3E}">
        <p14:creationId xmlns:p14="http://schemas.microsoft.com/office/powerpoint/2010/main" val="192157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8121E04-E814-48C0-95E8-63FF2EEED6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54332A7-5E47-495A-B3DF-FDBD7DB7492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D5520AD-2255-4E4A-A6F6-BAFDB2D704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F8CACBA-A9A6-4C49-9C1A-DA8F59DB8E7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F8786DB-73B5-4641-BD0C-5CA04E286DB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how long?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5638FAC-DFD3-460F-9B18-BD5E77DE463A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8F8D0CCA-21AC-4B44-85F5-70397A6EAA04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F398E525-4498-42D3-B942-4E16FB73CCB0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750 W pump transfers 45 kJ. Find the time.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F801BBAA-A759-41AF-A57D-AB2D27465D0B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C4C8F98D-DF2C-4E7F-B7CB-9628606DF235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F3B52A40-1D16-4200-A9BA-3D0E65730272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45 kJ = 45 000 J.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7EFC914A-C72E-42DD-8B44-3512AB83D44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9743FF2B-B1F7-432A-9A3D-AE5E5ED574B9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0060A783-10E1-4D3F-8C10-11F92AFF3413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 = 45 000/750.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87755C5B-4404-4B95-AFE3-7FBE7C5F0916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FCC5A0C1-159E-4316-9866-B1C6E0D75218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3A51E73C-30E2-4EA6-888E-AD44E3A1B1B9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E9ED9269-35D3-4BFB-90C9-169224BF3545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9BDE7DAA-2F18-41C8-91B6-BB1DAF9C99C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 = 60 s.</a:t>
            </a:r>
          </a:p>
        </p:txBody>
      </p:sp>
    </p:spTree>
    <p:extLst>
      <p:ext uri="{BB962C8B-B14F-4D97-AF65-F5344CB8AC3E}">
        <p14:creationId xmlns:p14="http://schemas.microsoft.com/office/powerpoint/2010/main" val="1399094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29933070-2A6A-4A52-91EE-B9FC7296833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D7710B7-224E-4AD7-9389-3A826712962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C726A79-0565-420C-9EC1-B89EBE4FF66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7A3FCA1-510A-4582-B5AB-F2945B4C941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1.7.4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5AC2DB7-10AA-4FAD-8BBD-3BF493E3F41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Power ranking without a staircase race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219CAF41-9574-401B-909F-314EF174DF5A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DATA-RACE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C27D6F6E-5BEA-4675-9FF3-28EB0361B120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6530D458-BC25-42C2-83E0-7D4D4A11DBEB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energy cards • time cards • calculators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F93BEDFC-7957-41B6-BEFD-627DB5168336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F9F52572-9B11-4836-A6D5-BC8E82DBECD9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2E83860D-AFB4-4AAE-AB02-2431BBF7EE1C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Pair an energy card with a time card.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F00934DE-8DAF-4B1E-A367-C1DD115CD894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98F88722-1E34-498F-9C12-B3080D9C143E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4129E632-BA43-4D4C-8111-9BB3C4F9E926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Calculate power.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D7B3C609-A55C-4418-8FDB-C4E74A07BC5C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4E3298A0-D8E8-4D0A-9224-51196006BA79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2B865A2B-94FD-4412-85C5-75FF16DB72C5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Rank results and explain any tie.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8D0FC3ED-8EF3-4827-A299-DD0C09AFC655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686FA639-4605-45B2-8509-7E239A530E5F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Ranking follows J/s, not energy alone.</a:t>
            </a:r>
          </a:p>
        </p:txBody>
      </p:sp>
    </p:spTree>
    <p:extLst>
      <p:ext uri="{BB962C8B-B14F-4D97-AF65-F5344CB8AC3E}">
        <p14:creationId xmlns:p14="http://schemas.microsoft.com/office/powerpoint/2010/main" val="73191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4BE742CF-7472-4711-98E2-F560EC0F584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6D728BC-4827-4EE6-94B3-98625B57DD1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B5D374A-25A8-41FD-8C8F-D1AFE2F2C94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732876A-0C18-4B83-8B5B-47925279A7D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1.7.4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A96C3148-F945-4E37-8BC8-D7355B222765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607E93B2-1A4E-425E-9E87-8808A89F53DC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powerful machine always transfers more energy.”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C9C9C3BD-2B8F-4698-B5CA-6510DDB43C62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9779BA6D-E074-460F-98A4-CACB2EE9942D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Power is a rate; energy also depends on how long the machine operates.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7ECCCB38-533E-42B2-8962-34A923D937A6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Power is pace, not a bigger energy backpack.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B0D91B74-2C60-4D81-8BCA-A4DDE1CA57C3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Can a low-power device transfer more energy than a high-power one? Under what condition?</a:t>
            </a:r>
          </a:p>
        </p:txBody>
      </p:sp>
    </p:spTree>
    <p:extLst>
      <p:ext uri="{BB962C8B-B14F-4D97-AF65-F5344CB8AC3E}">
        <p14:creationId xmlns:p14="http://schemas.microsoft.com/office/powerpoint/2010/main" val="1649303092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4004</Words>
  <Application>Microsoft Office PowerPoint</Application>
  <DocSecurity>0</DocSecurity>
  <PresentationFormat>Widescreen</PresentationFormat>
  <Paragraphs>330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2026-08-14T14:20:41Z</dcterms:created>
  <dcterms:modified xsi:type="dcterms:W3CDTF">2026-08-15T16:00:42Z</dcterms:modified>
</cp:coreProperties>
</file>